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60" r:id="rId1"/>
  </p:sldMasterIdLst>
  <p:sldIdLst>
    <p:sldId id="299" r:id="rId2"/>
    <p:sldId id="300" r:id="rId3"/>
    <p:sldId id="275" r:id="rId4"/>
    <p:sldId id="284" r:id="rId5"/>
    <p:sldId id="279" r:id="rId6"/>
    <p:sldId id="295" r:id="rId7"/>
    <p:sldId id="281" r:id="rId8"/>
    <p:sldId id="324" r:id="rId9"/>
    <p:sldId id="316" r:id="rId10"/>
    <p:sldId id="317" r:id="rId11"/>
    <p:sldId id="318" r:id="rId12"/>
    <p:sldId id="319" r:id="rId13"/>
    <p:sldId id="320" r:id="rId14"/>
    <p:sldId id="296" r:id="rId15"/>
    <p:sldId id="323" r:id="rId16"/>
    <p:sldId id="321" r:id="rId17"/>
    <p:sldId id="322" r:id="rId18"/>
    <p:sldId id="282" r:id="rId19"/>
    <p:sldId id="287" r:id="rId20"/>
    <p:sldId id="325" r:id="rId21"/>
    <p:sldId id="286" r:id="rId22"/>
    <p:sldId id="288" r:id="rId23"/>
    <p:sldId id="326" r:id="rId24"/>
    <p:sldId id="308" r:id="rId25"/>
    <p:sldId id="309" r:id="rId26"/>
    <p:sldId id="310" r:id="rId27"/>
    <p:sldId id="311" r:id="rId28"/>
    <p:sldId id="312" r:id="rId29"/>
    <p:sldId id="313" r:id="rId30"/>
    <p:sldId id="314" r:id="rId31"/>
    <p:sldId id="315" r:id="rId32"/>
    <p:sldId id="289"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28" r:id="rId49"/>
    <p:sldId id="344" r:id="rId50"/>
    <p:sldId id="345" r:id="rId51"/>
    <p:sldId id="346" r:id="rId52"/>
    <p:sldId id="347" r:id="rId53"/>
    <p:sldId id="327" r:id="rId54"/>
    <p:sldId id="305" r:id="rId55"/>
    <p:sldId id="302" r:id="rId56"/>
    <p:sldId id="348" r:id="rId57"/>
    <p:sldId id="304" r:id="rId58"/>
    <p:sldId id="303" r:id="rId59"/>
    <p:sldId id="349" r:id="rId60"/>
    <p:sldId id="350" r:id="rId61"/>
    <p:sldId id="351" r:id="rId62"/>
    <p:sldId id="297" r:id="rId63"/>
    <p:sldId id="306" r:id="rId64"/>
    <p:sldId id="298" r:id="rId65"/>
    <p:sldId id="301" r:id="rId66"/>
  </p:sldIdLst>
  <p:sldSz cx="9144000" cy="6858000" type="screen4x3"/>
  <p:notesSz cx="6858000" cy="9144000"/>
  <p:embeddedFontLst>
    <p:embeddedFont>
      <p:font typeface="Garamond" panose="02020404030301010803" pitchFamily="18" charset="0"/>
      <p:regular r:id="rId67"/>
      <p:bold r:id="rId68"/>
      <p:italic r:id="rId69"/>
    </p:embeddedFont>
  </p:embeddedFont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3399"/>
    <a:srgbClr val="FF33CC"/>
    <a:srgbClr val="FF0000"/>
    <a:srgbClr val="3366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98" autoAdjust="0"/>
    <p:restoredTop sz="90929"/>
  </p:normalViewPr>
  <p:slideViewPr>
    <p:cSldViewPr>
      <p:cViewPr varScale="1">
        <p:scale>
          <a:sx n="105" d="100"/>
          <a:sy n="105" d="100"/>
        </p:scale>
        <p:origin x="141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sl_fak"/>
          <p:cNvPicPr>
            <a:picLocks noChangeAspect="1" noChangeArrowheads="1"/>
          </p:cNvPicPr>
          <p:nvPr userDrawn="1"/>
        </p:nvPicPr>
        <p:blipFill>
          <a:blip r:embed="rId2">
            <a:extLst>
              <a:ext uri="{28A0092B-C50C-407E-A947-70E740481C1C}">
                <a14:useLocalDpi xmlns:a14="http://schemas.microsoft.com/office/drawing/2010/main" val="0"/>
              </a:ext>
            </a:extLst>
          </a:blip>
          <a:srcRect l="11090" t="4137" r="8333" b="12408"/>
          <a:stretch>
            <a:fillRect/>
          </a:stretch>
        </p:blipFill>
        <p:spPr bwMode="auto">
          <a:xfrm>
            <a:off x="395288" y="3357563"/>
            <a:ext cx="2881312" cy="198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Rectangle 5"/>
          <p:cNvSpPr>
            <a:spLocks noGrp="1" noChangeArrowheads="1"/>
          </p:cNvSpPr>
          <p:nvPr>
            <p:ph type="ctrTitle"/>
          </p:nvPr>
        </p:nvSpPr>
        <p:spPr>
          <a:xfrm>
            <a:off x="395288" y="1219200"/>
            <a:ext cx="8062912" cy="1933575"/>
          </a:xfrm>
        </p:spPr>
        <p:txBody>
          <a:bodyPr anchor="b"/>
          <a:lstStyle>
            <a:lvl1pPr algn="r">
              <a:defRPr sz="4400"/>
            </a:lvl1pPr>
          </a:lstStyle>
          <a:p>
            <a:r>
              <a:rPr lang="sr-Latn-CS"/>
              <a:t>Click to edit Master title style</a:t>
            </a:r>
          </a:p>
        </p:txBody>
      </p:sp>
      <p:sp>
        <p:nvSpPr>
          <p:cNvPr id="37894" name="Rectangle 6"/>
          <p:cNvSpPr>
            <a:spLocks noGrp="1" noChangeArrowheads="1"/>
          </p:cNvSpPr>
          <p:nvPr>
            <p:ph type="subTitle" idx="1"/>
          </p:nvPr>
        </p:nvSpPr>
        <p:spPr>
          <a:xfrm>
            <a:off x="3348038" y="3505200"/>
            <a:ext cx="5110162" cy="1752600"/>
          </a:xfrm>
        </p:spPr>
        <p:txBody>
          <a:bodyPr/>
          <a:lstStyle>
            <a:lvl1pPr marL="0" indent="0" algn="r">
              <a:buFont typeface="Wingdings" pitchFamily="2" charset="2"/>
              <a:buNone/>
              <a:defRPr/>
            </a:lvl1pPr>
          </a:lstStyle>
          <a:p>
            <a:r>
              <a:rPr lang="sr-Latn-CS"/>
              <a:t>Click to edit Master subtitle style</a:t>
            </a:r>
          </a:p>
        </p:txBody>
      </p:sp>
      <p:sp>
        <p:nvSpPr>
          <p:cNvPr id="5" name="Rectangle 2"/>
          <p:cNvSpPr>
            <a:spLocks noGrp="1" noChangeArrowheads="1"/>
          </p:cNvSpPr>
          <p:nvPr>
            <p:ph type="dt" sz="half" idx="10"/>
          </p:nvPr>
        </p:nvSpPr>
        <p:spPr>
          <a:xfrm>
            <a:off x="457200" y="6248400"/>
            <a:ext cx="2133600" cy="457200"/>
          </a:xfrm>
          <a:prstGeom prst="rect">
            <a:avLst/>
          </a:prstGeom>
        </p:spPr>
        <p:txBody>
          <a:bodyPr/>
          <a:lstStyle>
            <a:lvl1pPr defTabSz="914400" eaLnBrk="1" hangingPunct="1">
              <a:buClrTx/>
              <a:buSzTx/>
              <a:defRPr>
                <a:solidFill>
                  <a:srgbClr val="000000"/>
                </a:solidFill>
              </a:defRPr>
            </a:lvl1pPr>
          </a:lstStyle>
          <a:p>
            <a:pPr>
              <a:defRPr/>
            </a:pPr>
            <a:endParaRPr lang="sr-Latn-CS"/>
          </a:p>
        </p:txBody>
      </p:sp>
      <p:sp>
        <p:nvSpPr>
          <p:cNvPr id="6" name="Rectangle 3"/>
          <p:cNvSpPr>
            <a:spLocks noGrp="1" noChangeArrowheads="1"/>
          </p:cNvSpPr>
          <p:nvPr>
            <p:ph type="ftr" sz="quarter" idx="11"/>
          </p:nvPr>
        </p:nvSpPr>
        <p:spPr>
          <a:xfrm>
            <a:off x="3124200" y="6248400"/>
            <a:ext cx="2895600" cy="457200"/>
          </a:xfrm>
          <a:prstGeom prst="rect">
            <a:avLst/>
          </a:prstGeom>
        </p:spPr>
        <p:txBody>
          <a:bodyPr/>
          <a:lstStyle>
            <a:lvl1pPr defTabSz="914400" eaLnBrk="1" hangingPunct="1">
              <a:buClrTx/>
              <a:buSzTx/>
              <a:defRPr>
                <a:solidFill>
                  <a:srgbClr val="000000"/>
                </a:solidFill>
              </a:defRPr>
            </a:lvl1pPr>
          </a:lstStyle>
          <a:p>
            <a:pPr>
              <a:defRPr/>
            </a:pPr>
            <a:endParaRPr lang="sr-Latn-CS"/>
          </a:p>
        </p:txBody>
      </p:sp>
      <p:sp>
        <p:nvSpPr>
          <p:cNvPr id="7" name="Rectangle 4"/>
          <p:cNvSpPr>
            <a:spLocks noGrp="1" noChangeArrowheads="1"/>
          </p:cNvSpPr>
          <p:nvPr>
            <p:ph type="sldNum" sz="quarter" idx="12"/>
          </p:nvPr>
        </p:nvSpPr>
        <p:spPr bwMode="auto">
          <a:xfrm>
            <a:off x="6553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defTabSz="457200" eaLnBrk="1" hangingPunct="1">
              <a:buClr>
                <a:srgbClr val="000000"/>
              </a:buClr>
              <a:buSzPct val="100000"/>
              <a:buFont typeface="Times New Roman" panose="02020603050405020304" pitchFamily="18" charset="0"/>
              <a:buNone/>
              <a:defRPr sz="1000">
                <a:solidFill>
                  <a:srgbClr val="FFFFFF"/>
                </a:solidFill>
                <a:cs typeface="Arial" panose="020B0604020202020204" pitchFamily="34" charset="0"/>
              </a:defRPr>
            </a:lvl1pPr>
          </a:lstStyle>
          <a:p>
            <a:fld id="{3280EB1E-8E54-4F06-B1BF-B0DB6D2EC6DA}" type="slidenum">
              <a:rPr lang="sr-Latn-CS" altLang="en-US"/>
              <a:pPr/>
              <a:t>‹#›</a:t>
            </a:fld>
            <a:endParaRPr lang="sr-Latn-CS" altLang="en-US"/>
          </a:p>
        </p:txBody>
      </p:sp>
    </p:spTree>
    <p:extLst>
      <p:ext uri="{BB962C8B-B14F-4D97-AF65-F5344CB8AC3E}">
        <p14:creationId xmlns:p14="http://schemas.microsoft.com/office/powerpoint/2010/main" val="2196040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4857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5539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4235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5656" y="274638"/>
            <a:ext cx="7211144" cy="11430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483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8511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689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35150" y="549275"/>
            <a:ext cx="6851650" cy="868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38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600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sr-Latn-CS" altLang="en-US" smtClean="0"/>
              <a:t>Click to edit Master text styles</a:t>
            </a:r>
          </a:p>
          <a:p>
            <a:pPr lvl="1"/>
            <a:r>
              <a:rPr lang="sr-Latn-CS" altLang="en-US" smtClean="0"/>
              <a:t>Second level</a:t>
            </a:r>
          </a:p>
          <a:p>
            <a:pPr lvl="2"/>
            <a:r>
              <a:rPr lang="sr-Latn-CS" altLang="en-US" smtClean="0"/>
              <a:t>Third level</a:t>
            </a:r>
          </a:p>
          <a:p>
            <a:pPr lvl="3"/>
            <a:r>
              <a:rPr lang="sr-Latn-CS" altLang="en-US" smtClean="0"/>
              <a:t>Fourth level</a:t>
            </a:r>
          </a:p>
          <a:p>
            <a:pPr lvl="4"/>
            <a:r>
              <a:rPr lang="sr-Latn-CS" altLang="en-US" smtClean="0"/>
              <a:t>Fifth level</a:t>
            </a:r>
          </a:p>
        </p:txBody>
      </p:sp>
      <p:sp>
        <p:nvSpPr>
          <p:cNvPr id="1027" name="Rectangle 5"/>
          <p:cNvSpPr>
            <a:spLocks noGrp="1" noChangeArrowheads="1"/>
          </p:cNvSpPr>
          <p:nvPr>
            <p:ph type="title"/>
          </p:nvPr>
        </p:nvSpPr>
        <p:spPr bwMode="auto">
          <a:xfrm>
            <a:off x="1835150" y="549275"/>
            <a:ext cx="685165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sr-Latn-CS" altLang="en-US" smtClean="0"/>
              <a:t>Click to edit Master title style</a:t>
            </a:r>
          </a:p>
        </p:txBody>
      </p:sp>
      <p:sp>
        <p:nvSpPr>
          <p:cNvPr id="1029" name="Text Box 6"/>
          <p:cNvSpPr txBox="1">
            <a:spLocks noChangeArrowheads="1"/>
          </p:cNvSpPr>
          <p:nvPr userDrawn="1"/>
        </p:nvSpPr>
        <p:spPr bwMode="auto">
          <a:xfrm>
            <a:off x="8493125" y="274638"/>
            <a:ext cx="46037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457200">
              <a:defRPr sz="2400">
                <a:solidFill>
                  <a:schemeClr val="tx1"/>
                </a:solidFill>
                <a:latin typeface="Times New Roman" panose="02020603050405020304" pitchFamily="18" charset="0"/>
              </a:defRPr>
            </a:lvl1pPr>
            <a:lvl2pPr marL="742950" indent="-285750" defTabSz="457200">
              <a:defRPr sz="2400">
                <a:solidFill>
                  <a:schemeClr val="tx1"/>
                </a:solidFill>
                <a:latin typeface="Times New Roman" panose="02020603050405020304" pitchFamily="18" charset="0"/>
              </a:defRPr>
            </a:lvl2pPr>
            <a:lvl3pPr marL="1143000" indent="-228600" defTabSz="457200">
              <a:defRPr sz="2400">
                <a:solidFill>
                  <a:schemeClr val="tx1"/>
                </a:solidFill>
                <a:latin typeface="Times New Roman" panose="02020603050405020304" pitchFamily="18" charset="0"/>
              </a:defRPr>
            </a:lvl3pPr>
            <a:lvl4pPr marL="1600200" indent="-228600" defTabSz="457200">
              <a:defRPr sz="2400">
                <a:solidFill>
                  <a:schemeClr val="tx1"/>
                </a:solidFill>
                <a:latin typeface="Times New Roman" panose="02020603050405020304" pitchFamily="18" charset="0"/>
              </a:defRPr>
            </a:lvl4pPr>
            <a:lvl5pPr marL="2057400" indent="-228600" defTabSz="457200">
              <a:defRPr sz="2400">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buClr>
                <a:srgbClr val="000000"/>
              </a:buClr>
              <a:buSzPct val="100000"/>
              <a:buFont typeface="Times New Roman" panose="02020603050405020304" pitchFamily="18" charset="0"/>
              <a:buNone/>
            </a:pPr>
            <a:r>
              <a:rPr lang="en-US" altLang="en-US" sz="800">
                <a:solidFill>
                  <a:srgbClr val="6767FF"/>
                </a:solidFill>
                <a:cs typeface="Arial" panose="020B0604020202020204" pitchFamily="34" charset="0"/>
              </a:rPr>
              <a:t> </a:t>
            </a:r>
            <a:fld id="{C03B847C-778F-4E3E-AD5A-117825E50438}" type="slidenum">
              <a:rPr lang="en-US" altLang="en-US" sz="800">
                <a:solidFill>
                  <a:srgbClr val="6767FF"/>
                </a:solidFill>
                <a:cs typeface="Arial" panose="020B0604020202020204" pitchFamily="34" charset="0"/>
              </a:rPr>
              <a:pPr algn="ctr">
                <a:spcBef>
                  <a:spcPct val="50000"/>
                </a:spcBef>
                <a:buClr>
                  <a:srgbClr val="000000"/>
                </a:buClr>
                <a:buSzPct val="100000"/>
                <a:buFont typeface="Times New Roman" panose="02020603050405020304" pitchFamily="18" charset="0"/>
                <a:buNone/>
              </a:pPr>
              <a:t>‹#›</a:t>
            </a:fld>
            <a:r>
              <a:rPr lang="en-US" altLang="en-US" sz="800">
                <a:solidFill>
                  <a:srgbClr val="6767FF"/>
                </a:solidFill>
                <a:cs typeface="Arial" panose="020B0604020202020204" pitchFamily="34" charset="0"/>
              </a:rPr>
              <a:t>/</a:t>
            </a:r>
            <a:r>
              <a:rPr lang="sr-Cyrl-RS" altLang="en-US" sz="800">
                <a:solidFill>
                  <a:srgbClr val="6767FF"/>
                </a:solidFill>
                <a:cs typeface="Arial" panose="020B0604020202020204" pitchFamily="34" charset="0"/>
              </a:rPr>
              <a:t>65</a:t>
            </a:r>
            <a:endParaRPr lang="en-US" altLang="en-US" sz="800">
              <a:solidFill>
                <a:srgbClr val="6767FF"/>
              </a:solidFill>
              <a:cs typeface="Arial" panose="020B0604020202020204" pitchFamily="34" charset="0"/>
            </a:endParaRPr>
          </a:p>
        </p:txBody>
      </p:sp>
      <p:sp>
        <p:nvSpPr>
          <p:cNvPr id="2" name="Rectangle 7"/>
          <p:cNvSpPr>
            <a:spLocks noChangeArrowheads="1"/>
          </p:cNvSpPr>
          <p:nvPr/>
        </p:nvSpPr>
        <p:spPr bwMode="auto">
          <a:xfrm>
            <a:off x="6011863" y="333375"/>
            <a:ext cx="230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chemeClr val="tx1"/>
                </a:solidFill>
                <a:latin typeface="Times New Roman" pitchFamily="18" charset="0"/>
              </a:defRPr>
            </a:lvl1pPr>
            <a:lvl2pPr marL="742950" indent="-285750" defTabSz="457200">
              <a:defRPr sz="2400">
                <a:solidFill>
                  <a:schemeClr val="tx1"/>
                </a:solidFill>
                <a:latin typeface="Times New Roman" pitchFamily="18" charset="0"/>
              </a:defRPr>
            </a:lvl2pPr>
            <a:lvl3pPr marL="1143000" indent="-228600" defTabSz="457200">
              <a:defRPr sz="2400">
                <a:solidFill>
                  <a:schemeClr val="tx1"/>
                </a:solidFill>
                <a:latin typeface="Times New Roman" pitchFamily="18" charset="0"/>
              </a:defRPr>
            </a:lvl3pPr>
            <a:lvl4pPr marL="1600200" indent="-228600" defTabSz="457200">
              <a:defRPr sz="2400">
                <a:solidFill>
                  <a:schemeClr val="tx1"/>
                </a:solidFill>
                <a:latin typeface="Times New Roman" pitchFamily="18" charset="0"/>
              </a:defRPr>
            </a:lvl4pPr>
            <a:lvl5pPr marL="2057400" indent="-228600" defTabSz="457200">
              <a:defRPr sz="2400">
                <a:solidFill>
                  <a:schemeClr val="tx1"/>
                </a:solidFill>
                <a:latin typeface="Times New Roman" pitchFamily="18" charset="0"/>
              </a:defRPr>
            </a:lvl5pPr>
            <a:lvl6pPr marL="2514600" indent="-228600" defTabSz="457200" eaLnBrk="0" fontAlgn="base" hangingPunct="0">
              <a:spcBef>
                <a:spcPct val="0"/>
              </a:spcBef>
              <a:spcAft>
                <a:spcPct val="0"/>
              </a:spcAft>
              <a:defRPr sz="2400">
                <a:solidFill>
                  <a:schemeClr val="tx1"/>
                </a:solidFill>
                <a:latin typeface="Times New Roman" pitchFamily="18" charset="0"/>
              </a:defRPr>
            </a:lvl6pPr>
            <a:lvl7pPr marL="2971800" indent="-228600" defTabSz="457200" eaLnBrk="0" fontAlgn="base" hangingPunct="0">
              <a:spcBef>
                <a:spcPct val="0"/>
              </a:spcBef>
              <a:spcAft>
                <a:spcPct val="0"/>
              </a:spcAft>
              <a:defRPr sz="2400">
                <a:solidFill>
                  <a:schemeClr val="tx1"/>
                </a:solidFill>
                <a:latin typeface="Times New Roman" pitchFamily="18" charset="0"/>
              </a:defRPr>
            </a:lvl7pPr>
            <a:lvl8pPr marL="3429000" indent="-228600" defTabSz="457200" eaLnBrk="0" fontAlgn="base" hangingPunct="0">
              <a:spcBef>
                <a:spcPct val="0"/>
              </a:spcBef>
              <a:spcAft>
                <a:spcPct val="0"/>
              </a:spcAft>
              <a:defRPr sz="2400">
                <a:solidFill>
                  <a:schemeClr val="tx1"/>
                </a:solidFill>
                <a:latin typeface="Times New Roman" pitchFamily="18" charset="0"/>
              </a:defRPr>
            </a:lvl8pPr>
            <a:lvl9pPr marL="3886200" indent="-228600" defTabSz="457200" eaLnBrk="0" fontAlgn="base" hangingPunct="0">
              <a:spcBef>
                <a:spcPct val="0"/>
              </a:spcBef>
              <a:spcAft>
                <a:spcPct val="0"/>
              </a:spcAft>
              <a:defRPr sz="2400">
                <a:solidFill>
                  <a:schemeClr val="tx1"/>
                </a:solidFill>
                <a:latin typeface="Times New Roman" pitchFamily="18" charset="0"/>
              </a:defRPr>
            </a:lvl9pPr>
          </a:lstStyle>
          <a:p>
            <a:pPr algn="r" eaLnBrk="1" hangingPunct="1">
              <a:buClr>
                <a:srgbClr val="000000"/>
              </a:buClr>
              <a:buSzPct val="100000"/>
              <a:buFont typeface="Times New Roman" pitchFamily="18" charset="0"/>
              <a:buNone/>
              <a:defRPr/>
            </a:pPr>
            <a:r>
              <a:rPr lang="sr-Latn-CS" altLang="en-US" sz="800" smtClean="0">
                <a:solidFill>
                  <a:srgbClr val="FFFFFF"/>
                </a:solidFill>
                <a:cs typeface="Arial" pitchFamily="34" charset="0"/>
              </a:rPr>
              <a:t>vladaf@matf.bg.ac.</a:t>
            </a:r>
            <a:r>
              <a:rPr lang="en-US" altLang="en-US" sz="800" smtClean="0">
                <a:solidFill>
                  <a:srgbClr val="FFFFFF"/>
                </a:solidFill>
                <a:cs typeface="Arial" pitchFamily="34" charset="0"/>
              </a:rPr>
              <a:t>rs</a:t>
            </a:r>
            <a:endParaRPr lang="sr-Latn-CS" altLang="en-US" sz="800" smtClean="0">
              <a:solidFill>
                <a:srgbClr val="FFFFFF"/>
              </a:solidFill>
              <a:cs typeface="Arial" pitchFamily="34" charset="0"/>
            </a:endParaRPr>
          </a:p>
        </p:txBody>
      </p:sp>
      <p:pic>
        <p:nvPicPr>
          <p:cNvPr id="1030" name="Picture 8" descr="znakmalin"/>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517525" y="476250"/>
            <a:ext cx="84296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7"/>
          <p:cNvSpPr>
            <a:spLocks noChangeArrowheads="1"/>
          </p:cNvSpPr>
          <p:nvPr userDrawn="1"/>
        </p:nvSpPr>
        <p:spPr bwMode="auto">
          <a:xfrm>
            <a:off x="6096000" y="304800"/>
            <a:ext cx="230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chemeClr val="tx1"/>
                </a:solidFill>
                <a:latin typeface="Times New Roman" pitchFamily="18" charset="0"/>
              </a:defRPr>
            </a:lvl1pPr>
            <a:lvl2pPr marL="742950" indent="-285750" defTabSz="457200">
              <a:defRPr sz="2400">
                <a:solidFill>
                  <a:schemeClr val="tx1"/>
                </a:solidFill>
                <a:latin typeface="Times New Roman" pitchFamily="18" charset="0"/>
              </a:defRPr>
            </a:lvl2pPr>
            <a:lvl3pPr marL="1143000" indent="-228600" defTabSz="457200">
              <a:defRPr sz="2400">
                <a:solidFill>
                  <a:schemeClr val="tx1"/>
                </a:solidFill>
                <a:latin typeface="Times New Roman" pitchFamily="18" charset="0"/>
              </a:defRPr>
            </a:lvl3pPr>
            <a:lvl4pPr marL="1600200" indent="-228600" defTabSz="457200">
              <a:defRPr sz="2400">
                <a:solidFill>
                  <a:schemeClr val="tx1"/>
                </a:solidFill>
                <a:latin typeface="Times New Roman" pitchFamily="18" charset="0"/>
              </a:defRPr>
            </a:lvl4pPr>
            <a:lvl5pPr marL="2057400" indent="-228600" defTabSz="457200">
              <a:defRPr sz="2400">
                <a:solidFill>
                  <a:schemeClr val="tx1"/>
                </a:solidFill>
                <a:latin typeface="Times New Roman" pitchFamily="18" charset="0"/>
              </a:defRPr>
            </a:lvl5pPr>
            <a:lvl6pPr marL="2514600" indent="-228600" defTabSz="457200" eaLnBrk="0" fontAlgn="base" hangingPunct="0">
              <a:spcBef>
                <a:spcPct val="0"/>
              </a:spcBef>
              <a:spcAft>
                <a:spcPct val="0"/>
              </a:spcAft>
              <a:defRPr sz="2400">
                <a:solidFill>
                  <a:schemeClr val="tx1"/>
                </a:solidFill>
                <a:latin typeface="Times New Roman" pitchFamily="18" charset="0"/>
              </a:defRPr>
            </a:lvl6pPr>
            <a:lvl7pPr marL="2971800" indent="-228600" defTabSz="457200" eaLnBrk="0" fontAlgn="base" hangingPunct="0">
              <a:spcBef>
                <a:spcPct val="0"/>
              </a:spcBef>
              <a:spcAft>
                <a:spcPct val="0"/>
              </a:spcAft>
              <a:defRPr sz="2400">
                <a:solidFill>
                  <a:schemeClr val="tx1"/>
                </a:solidFill>
                <a:latin typeface="Times New Roman" pitchFamily="18" charset="0"/>
              </a:defRPr>
            </a:lvl7pPr>
            <a:lvl8pPr marL="3429000" indent="-228600" defTabSz="457200" eaLnBrk="0" fontAlgn="base" hangingPunct="0">
              <a:spcBef>
                <a:spcPct val="0"/>
              </a:spcBef>
              <a:spcAft>
                <a:spcPct val="0"/>
              </a:spcAft>
              <a:defRPr sz="2400">
                <a:solidFill>
                  <a:schemeClr val="tx1"/>
                </a:solidFill>
                <a:latin typeface="Times New Roman" pitchFamily="18" charset="0"/>
              </a:defRPr>
            </a:lvl8pPr>
            <a:lvl9pPr marL="3886200" indent="-228600" defTabSz="457200" eaLnBrk="0" fontAlgn="base" hangingPunct="0">
              <a:spcBef>
                <a:spcPct val="0"/>
              </a:spcBef>
              <a:spcAft>
                <a:spcPct val="0"/>
              </a:spcAft>
              <a:defRPr sz="2400">
                <a:solidFill>
                  <a:schemeClr val="tx1"/>
                </a:solidFill>
                <a:latin typeface="Times New Roman" pitchFamily="18" charset="0"/>
              </a:defRPr>
            </a:lvl9pPr>
          </a:lstStyle>
          <a:p>
            <a:pPr algn="r" eaLnBrk="1" hangingPunct="1">
              <a:buClr>
                <a:srgbClr val="000000"/>
              </a:buClr>
              <a:buSzPct val="100000"/>
              <a:buFont typeface="Times New Roman" pitchFamily="18" charset="0"/>
              <a:buNone/>
              <a:defRPr/>
            </a:pPr>
            <a:r>
              <a:rPr lang="sr-Latn-CS" altLang="en-US" sz="800" smtClean="0">
                <a:solidFill>
                  <a:srgbClr val="000000"/>
                </a:solidFill>
                <a:cs typeface="Arial" pitchFamily="34" charset="0"/>
              </a:rPr>
              <a:t>vladaf@matf.bg.ac.</a:t>
            </a:r>
            <a:r>
              <a:rPr lang="en-US" altLang="en-US" sz="800" smtClean="0">
                <a:solidFill>
                  <a:srgbClr val="000000"/>
                </a:solidFill>
                <a:cs typeface="Arial" pitchFamily="34" charset="0"/>
              </a:rPr>
              <a:t>rs</a:t>
            </a:r>
            <a:endParaRPr lang="sr-Latn-CS" altLang="en-US" sz="800" smtClean="0">
              <a:solidFill>
                <a:srgbClr val="000000"/>
              </a:solidFill>
              <a:cs typeface="Arial" pitchFamily="34" charset="0"/>
            </a:endParaRPr>
          </a:p>
        </p:txBody>
      </p:sp>
      <p:sp>
        <p:nvSpPr>
          <p:cNvPr id="1033" name="TextBox 1"/>
          <p:cNvSpPr txBox="1">
            <a:spLocks noChangeArrowheads="1"/>
          </p:cNvSpPr>
          <p:nvPr userDrawn="1"/>
        </p:nvSpPr>
        <p:spPr bwMode="auto">
          <a:xfrm>
            <a:off x="342900" y="260350"/>
            <a:ext cx="12969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sr-Cyrl-RS" sz="800" smtClean="0">
                <a:solidFill>
                  <a:srgbClr val="000000"/>
                </a:solidFill>
              </a:rPr>
              <a:t>Математички факултет</a:t>
            </a:r>
            <a:endParaRPr lang="en-US" sz="800" smtClean="0">
              <a:solidFill>
                <a:srgbClr val="000000"/>
              </a:solidFill>
            </a:endParaRPr>
          </a:p>
        </p:txBody>
      </p:sp>
      <p:sp>
        <p:nvSpPr>
          <p:cNvPr id="10" name="Rectangle 4"/>
          <p:cNvSpPr txBox="1">
            <a:spLocks noChangeArrowheads="1"/>
          </p:cNvSpPr>
          <p:nvPr userDrawn="1"/>
        </p:nvSpPr>
        <p:spPr bwMode="auto">
          <a:xfrm>
            <a:off x="3059113" y="0"/>
            <a:ext cx="2895600" cy="457200"/>
          </a:xfrm>
          <a:prstGeom prst="rect">
            <a:avLst/>
          </a:prstGeom>
          <a:noFill/>
          <a:ln w="9525">
            <a:noFill/>
            <a:miter lim="800000"/>
            <a:headEnd/>
            <a:tailEnd/>
          </a:ln>
          <a:effectLst/>
        </p:spPr>
        <p:txBody>
          <a:bodyPr/>
          <a:lstStyle>
            <a:defPPr>
              <a:defRPr lang="en-US"/>
            </a:defPPr>
            <a:lvl1pPr algn="ctr" defTabSz="914400" rtl="0" fontAlgn="base">
              <a:spcBef>
                <a:spcPct val="0"/>
              </a:spcBef>
              <a:spcAft>
                <a:spcPct val="0"/>
              </a:spcAft>
              <a:buClrTx/>
              <a:buSzTx/>
              <a:buFont typeface="Times New Roman" pitchFamily="16" charset="0"/>
              <a:buNone/>
              <a:defRPr sz="1000" kern="1200">
                <a:solidFill>
                  <a:srgbClr val="6767FF"/>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defRPr/>
            </a:pPr>
            <a:r>
              <a:rPr lang="sr-Cyrl-RS" smtClean="0"/>
              <a:t>Објектно орјентисано програмирање</a:t>
            </a:r>
            <a:endParaRPr lang="sr-Latn-CS"/>
          </a:p>
        </p:txBody>
      </p:sp>
    </p:spTree>
  </p:cSld>
  <p:clrMap bg1="lt1" tx1="dk1" bg2="lt2" tx2="dk2" accent1="accent1" accent2="accent2" accent3="accent3" accent4="accent4" accent5="accent5" accent6="accent6" hlink="hlink" folHlink="folHlink"/>
  <p:sldLayoutIdLst>
    <p:sldLayoutId id="2147483731" r:id="rId1"/>
    <p:sldLayoutId id="2147483724" r:id="rId2"/>
    <p:sldLayoutId id="2147483725" r:id="rId3"/>
    <p:sldLayoutId id="2147483726" r:id="rId4"/>
    <p:sldLayoutId id="2147483727" r:id="rId5"/>
    <p:sldLayoutId id="2147483728" r:id="rId6"/>
    <p:sldLayoutId id="2147483729" r:id="rId7"/>
    <p:sldLayoutId id="2147483730" r:id="rId8"/>
  </p:sldLayoutIdLst>
  <p:timing>
    <p:tnLst>
      <p:par>
        <p:cTn id="1" dur="indefinite" restart="never" nodeType="tmRoot"/>
      </p:par>
    </p:tnLst>
  </p:timing>
  <p:hf sldNum="0"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93700" y="1628775"/>
            <a:ext cx="8062913" cy="1144588"/>
          </a:xfrm>
        </p:spPr>
        <p:txBody>
          <a:bodyPr/>
          <a:lstStyle/>
          <a:p>
            <a:pPr eaLnBrk="1" hangingPunct="1"/>
            <a:r>
              <a:rPr lang="sr-Cyrl-RS" altLang="en-US" sz="5400" smtClean="0">
                <a:solidFill>
                  <a:srgbClr val="3366FF"/>
                </a:solidFill>
              </a:rPr>
              <a:t>Објектно орјентисано програмирање</a:t>
            </a:r>
            <a:endParaRPr lang="sr-Latn-CS" altLang="en-US" sz="5400" smtClean="0">
              <a:solidFill>
                <a:srgbClr val="3366FF"/>
              </a:solidFill>
            </a:endParaRPr>
          </a:p>
        </p:txBody>
      </p:sp>
      <p:sp>
        <p:nvSpPr>
          <p:cNvPr id="3075" name="Rectangle 3"/>
          <p:cNvSpPr>
            <a:spLocks noGrp="1" noChangeArrowheads="1"/>
          </p:cNvSpPr>
          <p:nvPr>
            <p:ph type="subTitle" idx="1"/>
          </p:nvPr>
        </p:nvSpPr>
        <p:spPr>
          <a:xfrm>
            <a:off x="1547813" y="4365625"/>
            <a:ext cx="6400800" cy="1752600"/>
          </a:xfrm>
        </p:spPr>
        <p:txBody>
          <a:bodyPr/>
          <a:lstStyle/>
          <a:p>
            <a:pPr eaLnBrk="1" hangingPunct="1"/>
            <a:r>
              <a:rPr lang="sr-Cyrl-RS" altLang="en-US" smtClean="0">
                <a:solidFill>
                  <a:srgbClr val="993300"/>
                </a:solidFill>
                <a:latin typeface="Times New Roman" panose="02020603050405020304" pitchFamily="18" charset="0"/>
                <a:cs typeface="Times New Roman" panose="02020603050405020304" pitchFamily="18" charset="0"/>
              </a:rPr>
              <a:t>Владимир Филиповић</a:t>
            </a:r>
            <a:endParaRPr lang="en-US" altLang="en-US" smtClean="0">
              <a:solidFill>
                <a:srgbClr val="993300"/>
              </a:solidFill>
              <a:latin typeface="Times New Roman" panose="02020603050405020304" pitchFamily="18" charset="0"/>
              <a:cs typeface="Times New Roman" panose="02020603050405020304" pitchFamily="18" charset="0"/>
            </a:endParaRPr>
          </a:p>
          <a:p>
            <a:pPr eaLnBrk="1" hangingPunct="1"/>
            <a:r>
              <a:rPr lang="sr-Latn-CS" altLang="en-US" sz="2400" smtClean="0"/>
              <a:t>vladaf@matf.bg.ac.</a:t>
            </a:r>
            <a:r>
              <a:rPr lang="en-US" altLang="en-US" sz="2400" smtClean="0"/>
              <a:t>rs</a:t>
            </a:r>
            <a:endParaRPr lang="sr-Latn-CS" altLang="en-US" sz="2400" smtClean="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09600" y="1557338"/>
            <a:ext cx="8534400" cy="386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dirty="0" smtClean="0">
                <a:latin typeface="Garamond" pitchFamily="18" charset="0"/>
              </a:rPr>
              <a:t>Ту </a:t>
            </a:r>
            <a:r>
              <a:rPr lang="ru-RU" dirty="0">
                <a:latin typeface="Garamond" pitchFamily="18" charset="0"/>
              </a:rPr>
              <a:t>је од значаја </a:t>
            </a:r>
            <a:r>
              <a:rPr lang="ru-RU" dirty="0" smtClean="0">
                <a:latin typeface="Garamond" pitchFamily="18" charset="0"/>
              </a:rPr>
              <a:t>изузетак </a:t>
            </a:r>
            <a:r>
              <a:rPr lang="en-US" sz="2000" dirty="0" err="1" smtClean="0">
                <a:latin typeface="+mn-lt"/>
              </a:rPr>
              <a:t>InterruptedException</a:t>
            </a:r>
            <a:r>
              <a:rPr lang="en-US" dirty="0">
                <a:latin typeface="Garamond" pitchFamily="18" charset="0"/>
              </a:rPr>
              <a:t>. </a:t>
            </a:r>
            <a:r>
              <a:rPr lang="ru-RU" dirty="0">
                <a:latin typeface="Garamond" pitchFamily="18" charset="0"/>
              </a:rPr>
              <a:t>Када се метод </a:t>
            </a:r>
            <a:r>
              <a:rPr lang="en-US" sz="2000" dirty="0">
                <a:latin typeface="+mn-lt"/>
              </a:rPr>
              <a:t>interrupt()</a:t>
            </a:r>
            <a:r>
              <a:rPr lang="en-US" sz="2000" dirty="0">
                <a:latin typeface="Garamond" pitchFamily="18" charset="0"/>
              </a:rPr>
              <a:t> </a:t>
            </a:r>
            <a:r>
              <a:rPr lang="ru-RU" dirty="0">
                <a:latin typeface="Garamond" pitchFamily="18" charset="0"/>
              </a:rPr>
              <a:t>позове за нит која </a:t>
            </a:r>
            <a:r>
              <a:rPr lang="ru-RU" dirty="0" smtClean="0">
                <a:latin typeface="Garamond" pitchFamily="18" charset="0"/>
              </a:rPr>
              <a:t>је блокирана при </a:t>
            </a:r>
            <a:r>
              <a:rPr lang="ru-RU" dirty="0">
                <a:latin typeface="Garamond" pitchFamily="18" charset="0"/>
              </a:rPr>
              <a:t>позиву попут </a:t>
            </a:r>
            <a:r>
              <a:rPr lang="en-US" sz="2000" dirty="0">
                <a:latin typeface="+mn-lt"/>
              </a:rPr>
              <a:t>sleep()</a:t>
            </a:r>
            <a:r>
              <a:rPr lang="en-US" sz="2000" dirty="0">
                <a:latin typeface="Garamond" pitchFamily="18" charset="0"/>
              </a:rPr>
              <a:t> </a:t>
            </a:r>
            <a:r>
              <a:rPr lang="ru-RU" dirty="0">
                <a:latin typeface="Garamond" pitchFamily="18" charset="0"/>
              </a:rPr>
              <a:t>или </a:t>
            </a:r>
            <a:r>
              <a:rPr lang="en-US" sz="2000" dirty="0">
                <a:latin typeface="+mn-lt"/>
              </a:rPr>
              <a:t>wait()</a:t>
            </a:r>
            <a:r>
              <a:rPr lang="en-US" sz="2000" dirty="0">
                <a:latin typeface="Garamond" pitchFamily="18" charset="0"/>
              </a:rPr>
              <a:t> </a:t>
            </a:r>
            <a:r>
              <a:rPr lang="en-US" dirty="0">
                <a:latin typeface="Garamond" pitchFamily="18" charset="0"/>
              </a:rPr>
              <a:t>(</a:t>
            </a:r>
            <a:r>
              <a:rPr lang="ru-RU" dirty="0">
                <a:latin typeface="Garamond" pitchFamily="18" charset="0"/>
              </a:rPr>
              <a:t>о којима ће бити речи касније), </a:t>
            </a:r>
            <a:r>
              <a:rPr lang="ru-RU" dirty="0" smtClean="0">
                <a:latin typeface="Garamond" pitchFamily="18" charset="0"/>
              </a:rPr>
              <a:t>позив метода се </a:t>
            </a:r>
            <a:r>
              <a:rPr lang="ru-RU" dirty="0">
                <a:latin typeface="Garamond" pitchFamily="18" charset="0"/>
              </a:rPr>
              <a:t>завршава избацивањем изузетка типа </a:t>
            </a:r>
            <a:r>
              <a:rPr lang="en-US" sz="2000" dirty="0" err="1" smtClean="0">
                <a:latin typeface="+mn-lt"/>
              </a:rPr>
              <a:t>InterruptedException</a:t>
            </a:r>
            <a:r>
              <a:rPr lang="sr-Cyrl-RS" sz="2000" dirty="0" smtClean="0">
                <a:latin typeface="+mn-lt"/>
              </a:rPr>
              <a:t>.</a:t>
            </a:r>
          </a:p>
          <a:p>
            <a:pPr>
              <a:spcBef>
                <a:spcPts val="600"/>
              </a:spcBef>
              <a:defRPr/>
            </a:pPr>
            <a:r>
              <a:rPr lang="ru-RU" dirty="0">
                <a:latin typeface="Garamond" panose="02020404030301010803" pitchFamily="18" charset="0"/>
              </a:rPr>
              <a:t>Није обавезно да нит </a:t>
            </a:r>
            <a:r>
              <a:rPr lang="ru-RU" dirty="0" smtClean="0">
                <a:latin typeface="Garamond" panose="02020404030301010803" pitchFamily="18" charset="0"/>
              </a:rPr>
              <a:t>за која </a:t>
            </a:r>
            <a:r>
              <a:rPr lang="ru-RU" dirty="0">
                <a:latin typeface="Garamond" panose="02020404030301010803" pitchFamily="18" charset="0"/>
              </a:rPr>
              <a:t>је „прекинута“ мора да се заврши. Прекид просто служи да </a:t>
            </a:r>
            <a:r>
              <a:rPr lang="ru-RU" dirty="0" smtClean="0">
                <a:latin typeface="Garamond" panose="02020404030301010803" pitchFamily="18" charset="0"/>
              </a:rPr>
              <a:t>привуче њену </a:t>
            </a:r>
            <a:r>
              <a:rPr lang="ru-RU" dirty="0">
                <a:latin typeface="Garamond" panose="02020404030301010803" pitchFamily="18" charset="0"/>
              </a:rPr>
              <a:t>пажњу. „Прекинута“ нит може да одлучи како ће реаговати на прекид. Неке нити су </a:t>
            </a:r>
            <a:r>
              <a:rPr lang="ru-RU" dirty="0" smtClean="0">
                <a:latin typeface="Garamond" panose="02020404030301010803" pitchFamily="18" charset="0"/>
              </a:rPr>
              <a:t>веома важне</a:t>
            </a:r>
            <a:r>
              <a:rPr lang="ru-RU" dirty="0">
                <a:latin typeface="Garamond" panose="02020404030301010803" pitchFamily="18" charset="0"/>
              </a:rPr>
              <a:t>, па могу руковати изузетком и наставити своје извршавање. Међутим, прилично </a:t>
            </a:r>
            <a:r>
              <a:rPr lang="ru-RU" dirty="0" smtClean="0">
                <a:latin typeface="Garamond" panose="02020404030301010803" pitchFamily="18" charset="0"/>
              </a:rPr>
              <a:t>је уобичајено </a:t>
            </a:r>
            <a:r>
              <a:rPr lang="ru-RU" dirty="0">
                <a:latin typeface="Garamond" panose="02020404030301010803" pitchFamily="18" charset="0"/>
              </a:rPr>
              <a:t>да нит интерпретира прекид као захтев за завршетком</a:t>
            </a:r>
            <a:r>
              <a:rPr lang="ru-RU" dirty="0" smtClean="0">
                <a:latin typeface="Garamond" panose="02020404030301010803" pitchFamily="18" charset="0"/>
              </a:rPr>
              <a:t>. </a:t>
            </a:r>
            <a:endParaRPr lang="en-US" dirty="0" smtClean="0">
              <a:latin typeface="Garamond" panose="02020404030301010803" pitchFamily="18" charset="0"/>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Прекидање нити (2)</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fade">
                                      <p:cBhvr>
                                        <p:cTn id="7" dur="500"/>
                                        <p:tgtEl>
                                          <p:spTgt spid="7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170">
                                            <p:txEl>
                                              <p:pRg st="1" end="1"/>
                                            </p:txEl>
                                          </p:spTgt>
                                        </p:tgtEl>
                                        <p:attrNameLst>
                                          <p:attrName>style.visibility</p:attrName>
                                        </p:attrNameLst>
                                      </p:cBhvr>
                                      <p:to>
                                        <p:strVal val="visible"/>
                                      </p:to>
                                    </p:set>
                                    <p:animEffect transition="in" filter="fade">
                                      <p:cBhvr>
                                        <p:cTn id="12" dur="500"/>
                                        <p:tgtEl>
                                          <p:spTgt spid="717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09600" y="1557338"/>
            <a:ext cx="8534400" cy="434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dirty="0">
                <a:latin typeface="Garamond" pitchFamily="18" charset="0"/>
              </a:rPr>
              <a:t>У том случају, метод </a:t>
            </a:r>
            <a:r>
              <a:rPr lang="ru-RU" sz="2000" dirty="0">
                <a:latin typeface="+mn-lt"/>
              </a:rPr>
              <a:t>run()</a:t>
            </a:r>
            <a:r>
              <a:rPr lang="ru-RU" dirty="0">
                <a:latin typeface="Garamond" pitchFamily="18" charset="0"/>
              </a:rPr>
              <a:t> је следећег облика</a:t>
            </a:r>
            <a:r>
              <a:rPr lang="ru-RU" dirty="0" smtClean="0">
                <a:latin typeface="Garamond" pitchFamily="18" charset="0"/>
              </a:rPr>
              <a:t>:</a:t>
            </a:r>
          </a:p>
          <a:p>
            <a:pPr>
              <a:spcBef>
                <a:spcPts val="0"/>
              </a:spcBef>
              <a:defRPr/>
            </a:pPr>
            <a:r>
              <a:rPr lang="en-US" sz="1800" dirty="0">
                <a:latin typeface="+mn-lt"/>
              </a:rPr>
              <a:t>public void run(){</a:t>
            </a:r>
          </a:p>
          <a:p>
            <a:pPr>
              <a:spcBef>
                <a:spcPts val="0"/>
              </a:spcBef>
              <a:defRPr/>
            </a:pPr>
            <a:r>
              <a:rPr lang="sr-Cyrl-RS" sz="1800" dirty="0" smtClean="0">
                <a:latin typeface="+mn-lt"/>
              </a:rPr>
              <a:t>   </a:t>
            </a:r>
            <a:r>
              <a:rPr lang="en-US" sz="1800" dirty="0" smtClean="0">
                <a:latin typeface="+mn-lt"/>
              </a:rPr>
              <a:t>try</a:t>
            </a: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smtClean="0">
                <a:latin typeface="+mn-lt"/>
              </a:rPr>
              <a:t>while</a:t>
            </a:r>
            <a:r>
              <a:rPr lang="en-US" sz="1800" dirty="0">
                <a:latin typeface="+mn-lt"/>
              </a:rPr>
              <a:t>(!</a:t>
            </a:r>
            <a:r>
              <a:rPr lang="en-US" sz="1800" dirty="0" err="1">
                <a:latin typeface="+mn-lt"/>
              </a:rPr>
              <a:t>Thread.currentThread</a:t>
            </a:r>
            <a:r>
              <a:rPr lang="en-US" sz="1800" dirty="0">
                <a:latin typeface="+mn-lt"/>
              </a:rPr>
              <a:t>().</a:t>
            </a:r>
            <a:r>
              <a:rPr lang="en-US" sz="1800" dirty="0" err="1">
                <a:latin typeface="+mn-lt"/>
              </a:rPr>
              <a:t>isInterrupted</a:t>
            </a:r>
            <a:r>
              <a:rPr lang="en-US" sz="1800" dirty="0">
                <a:latin typeface="+mn-lt"/>
              </a:rPr>
              <a:t>() &amp;&amp; </a:t>
            </a:r>
            <a:r>
              <a:rPr lang="sr-Cyrl-RS" sz="1800" dirty="0">
                <a:latin typeface="+mn-lt"/>
              </a:rPr>
              <a:t>има још посла</a:t>
            </a:r>
            <a:r>
              <a:rPr lang="sr-Cyrl-RS" sz="1800" dirty="0" smtClean="0">
                <a:latin typeface="+mn-lt"/>
              </a:rPr>
              <a:t>)</a:t>
            </a:r>
          </a:p>
          <a:p>
            <a:pPr>
              <a:spcBef>
                <a:spcPts val="0"/>
              </a:spcBef>
              <a:defRPr/>
            </a:pPr>
            <a:r>
              <a:rPr lang="sr-Cyrl-RS" sz="1800" dirty="0">
                <a:latin typeface="+mn-lt"/>
              </a:rPr>
              <a:t> </a:t>
            </a:r>
            <a:r>
              <a:rPr lang="sr-Cyrl-RS" sz="1800" dirty="0" smtClean="0">
                <a:latin typeface="+mn-lt"/>
              </a:rPr>
              <a:t>     {</a:t>
            </a:r>
            <a:endParaRPr lang="sr-Cyrl-RS" sz="1800" dirty="0">
              <a:latin typeface="+mn-lt"/>
            </a:endParaRPr>
          </a:p>
          <a:p>
            <a:pPr>
              <a:spcBef>
                <a:spcPts val="0"/>
              </a:spcBef>
              <a:defRPr/>
            </a:pPr>
            <a:r>
              <a:rPr lang="sr-Cyrl-RS" sz="1800" dirty="0" smtClean="0">
                <a:latin typeface="+mn-lt"/>
              </a:rPr>
              <a:t>         ради</a:t>
            </a:r>
            <a:endParaRPr lang="sr-Cyrl-RS" sz="1800" dirty="0">
              <a:latin typeface="+mn-lt"/>
            </a:endParaRPr>
          </a:p>
          <a:p>
            <a:pPr>
              <a:spcBef>
                <a:spcPts val="0"/>
              </a:spcBef>
              <a:defRPr/>
            </a:pPr>
            <a:r>
              <a:rPr lang="sr-Cyrl-RS" sz="1800" dirty="0" smtClean="0">
                <a:latin typeface="+mn-lt"/>
              </a:rPr>
              <a:t>      }</a:t>
            </a:r>
            <a:endParaRPr lang="sr-Cyrl-RS" sz="1800" dirty="0">
              <a:latin typeface="+mn-lt"/>
            </a:endParaRPr>
          </a:p>
          <a:p>
            <a:pPr>
              <a:spcBef>
                <a:spcPts val="0"/>
              </a:spcBef>
              <a:defRPr/>
            </a:pPr>
            <a:r>
              <a:rPr lang="sr-Cyrl-RS" sz="1800" dirty="0" smtClean="0">
                <a:latin typeface="+mn-lt"/>
              </a:rPr>
              <a:t>   } </a:t>
            </a:r>
            <a:r>
              <a:rPr lang="en-US" sz="1800" dirty="0" smtClean="0">
                <a:latin typeface="+mn-lt"/>
              </a:rPr>
              <a:t>catch(</a:t>
            </a:r>
            <a:r>
              <a:rPr lang="en-US" sz="1800" dirty="0" err="1" smtClean="0">
                <a:latin typeface="+mn-lt"/>
              </a:rPr>
              <a:t>InterruptedException</a:t>
            </a:r>
            <a:r>
              <a:rPr lang="en-US" sz="1800" dirty="0" smtClean="0">
                <a:latin typeface="+mn-lt"/>
              </a:rPr>
              <a:t> </a:t>
            </a:r>
            <a:r>
              <a:rPr lang="en-US" sz="1800" dirty="0">
                <a:latin typeface="+mn-lt"/>
              </a:rPr>
              <a:t>e</a:t>
            </a:r>
            <a:r>
              <a:rPr lang="en-US" sz="1800" dirty="0" smtClean="0">
                <a:latin typeface="+mn-lt"/>
              </a:rPr>
              <a:t>)</a:t>
            </a: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smtClean="0">
                <a:latin typeface="+mn-lt"/>
              </a:rPr>
              <a:t>// </a:t>
            </a:r>
            <a:r>
              <a:rPr lang="sr-Cyrl-RS" sz="1800" dirty="0">
                <a:latin typeface="+mn-lt"/>
              </a:rPr>
              <a:t>нит је прекинута за време позива </a:t>
            </a:r>
            <a:r>
              <a:rPr lang="en-US" sz="1800" dirty="0">
                <a:latin typeface="+mn-lt"/>
              </a:rPr>
              <a:t>sleep() </a:t>
            </a:r>
            <a:r>
              <a:rPr lang="sr-Cyrl-RS" sz="1800" dirty="0">
                <a:latin typeface="+mn-lt"/>
              </a:rPr>
              <a:t>или </a:t>
            </a:r>
            <a:r>
              <a:rPr lang="en-US" sz="1800" dirty="0">
                <a:latin typeface="+mn-lt"/>
              </a:rPr>
              <a:t>wait()</a:t>
            </a:r>
          </a:p>
          <a:p>
            <a:pPr>
              <a:spcBef>
                <a:spcPts val="0"/>
              </a:spcBef>
              <a:defRPr/>
            </a:pPr>
            <a:r>
              <a:rPr lang="sr-Cyrl-RS" sz="1800" dirty="0" smtClean="0">
                <a:latin typeface="+mn-lt"/>
              </a:rPr>
              <a:t>   </a:t>
            </a:r>
            <a:r>
              <a:rPr lang="en-US" sz="1800" dirty="0" smtClean="0">
                <a:latin typeface="+mn-lt"/>
              </a:rPr>
              <a:t>} </a:t>
            </a:r>
            <a:r>
              <a:rPr lang="en-US" sz="1800" dirty="0">
                <a:latin typeface="+mn-lt"/>
              </a:rPr>
              <a:t>finally {</a:t>
            </a:r>
          </a:p>
          <a:p>
            <a:pPr>
              <a:spcBef>
                <a:spcPts val="0"/>
              </a:spcBef>
              <a:defRPr/>
            </a:pPr>
            <a:r>
              <a:rPr lang="sr-Cyrl-RS" sz="1800" dirty="0" smtClean="0">
                <a:latin typeface="+mn-lt"/>
              </a:rPr>
              <a:t>      завршно </a:t>
            </a:r>
            <a:r>
              <a:rPr lang="sr-Cyrl-RS" sz="1800" dirty="0">
                <a:latin typeface="+mn-lt"/>
              </a:rPr>
              <a:t>чишћење, ако је потребно</a:t>
            </a:r>
          </a:p>
          <a:p>
            <a:pPr>
              <a:spcBef>
                <a:spcPts val="0"/>
              </a:spcBef>
              <a:defRPr/>
            </a:pPr>
            <a:r>
              <a:rPr lang="sr-Cyrl-RS" sz="1800" dirty="0" smtClean="0">
                <a:latin typeface="+mn-lt"/>
              </a:rPr>
              <a:t>   }</a:t>
            </a:r>
            <a:endParaRPr lang="sr-Cyrl-RS" sz="1800" dirty="0">
              <a:latin typeface="+mn-lt"/>
            </a:endParaRPr>
          </a:p>
          <a:p>
            <a:pPr>
              <a:spcBef>
                <a:spcPts val="0"/>
              </a:spcBef>
              <a:defRPr/>
            </a:pPr>
            <a:r>
              <a:rPr lang="sr-Cyrl-RS" sz="1800" dirty="0" smtClean="0">
                <a:latin typeface="+mn-lt"/>
              </a:rPr>
              <a:t>   // </a:t>
            </a:r>
            <a:r>
              <a:rPr lang="sr-Cyrl-RS" sz="1800" dirty="0">
                <a:latin typeface="+mn-lt"/>
              </a:rPr>
              <a:t>излазак из метода </a:t>
            </a:r>
            <a:r>
              <a:rPr lang="en-US" sz="1800" dirty="0">
                <a:latin typeface="+mn-lt"/>
              </a:rPr>
              <a:t>run() </a:t>
            </a:r>
            <a:r>
              <a:rPr lang="sr-Cyrl-RS" sz="1800" dirty="0">
                <a:latin typeface="+mn-lt"/>
              </a:rPr>
              <a:t>завршава нит</a:t>
            </a:r>
          </a:p>
          <a:p>
            <a:pPr>
              <a:spcBef>
                <a:spcPts val="0"/>
              </a:spcBef>
              <a:defRPr/>
            </a:pPr>
            <a:r>
              <a:rPr lang="sr-Cyrl-RS" sz="1800" dirty="0">
                <a:latin typeface="+mn-lt"/>
              </a:rPr>
              <a:t>}</a:t>
            </a:r>
            <a:endParaRPr lang="en-US" sz="1800" dirty="0" smtClean="0">
              <a:latin typeface="+mn-lt"/>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Прекидање нити (3)</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fade">
                                      <p:cBhvr>
                                        <p:cTn id="7" dur="500"/>
                                        <p:tgtEl>
                                          <p:spTgt spid="717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70">
                                            <p:txEl>
                                              <p:pRg st="14" end="14"/>
                                            </p:txEl>
                                          </p:spTgt>
                                        </p:tgtEl>
                                        <p:attrNameLst>
                                          <p:attrName>style.visibility</p:attrName>
                                        </p:attrNameLst>
                                      </p:cBhvr>
                                      <p:to>
                                        <p:strVal val="visible"/>
                                      </p:to>
                                    </p:set>
                                    <p:animEffect transition="in" filter="fade">
                                      <p:cBhvr>
                                        <p:cTn id="10" dur="500"/>
                                        <p:tgtEl>
                                          <p:spTgt spid="7170">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170">
                                            <p:txEl>
                                              <p:pRg st="1" end="1"/>
                                            </p:txEl>
                                          </p:spTgt>
                                        </p:tgtEl>
                                        <p:attrNameLst>
                                          <p:attrName>style.visibility</p:attrName>
                                        </p:attrNameLst>
                                      </p:cBhvr>
                                      <p:to>
                                        <p:strVal val="visible"/>
                                      </p:to>
                                    </p:set>
                                    <p:animEffect transition="in" filter="fade">
                                      <p:cBhvr>
                                        <p:cTn id="13" dur="500"/>
                                        <p:tgtEl>
                                          <p:spTgt spid="7170">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170">
                                            <p:txEl>
                                              <p:pRg st="2" end="2"/>
                                            </p:txEl>
                                          </p:spTgt>
                                        </p:tgtEl>
                                        <p:attrNameLst>
                                          <p:attrName>style.visibility</p:attrName>
                                        </p:attrNameLst>
                                      </p:cBhvr>
                                      <p:to>
                                        <p:strVal val="visible"/>
                                      </p:to>
                                    </p:set>
                                    <p:animEffect transition="in" filter="fade">
                                      <p:cBhvr>
                                        <p:cTn id="16" dur="500"/>
                                        <p:tgtEl>
                                          <p:spTgt spid="7170">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170">
                                            <p:txEl>
                                              <p:pRg st="3" end="3"/>
                                            </p:txEl>
                                          </p:spTgt>
                                        </p:tgtEl>
                                        <p:attrNameLst>
                                          <p:attrName>style.visibility</p:attrName>
                                        </p:attrNameLst>
                                      </p:cBhvr>
                                      <p:to>
                                        <p:strVal val="visible"/>
                                      </p:to>
                                    </p:set>
                                    <p:animEffect transition="in" filter="fade">
                                      <p:cBhvr>
                                        <p:cTn id="19" dur="500"/>
                                        <p:tgtEl>
                                          <p:spTgt spid="7170">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170">
                                            <p:txEl>
                                              <p:pRg st="4" end="4"/>
                                            </p:txEl>
                                          </p:spTgt>
                                        </p:tgtEl>
                                        <p:attrNameLst>
                                          <p:attrName>style.visibility</p:attrName>
                                        </p:attrNameLst>
                                      </p:cBhvr>
                                      <p:to>
                                        <p:strVal val="visible"/>
                                      </p:to>
                                    </p:set>
                                    <p:animEffect transition="in" filter="fade">
                                      <p:cBhvr>
                                        <p:cTn id="22" dur="500"/>
                                        <p:tgtEl>
                                          <p:spTgt spid="7170">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170">
                                            <p:txEl>
                                              <p:pRg st="5" end="5"/>
                                            </p:txEl>
                                          </p:spTgt>
                                        </p:tgtEl>
                                        <p:attrNameLst>
                                          <p:attrName>style.visibility</p:attrName>
                                        </p:attrNameLst>
                                      </p:cBhvr>
                                      <p:to>
                                        <p:strVal val="visible"/>
                                      </p:to>
                                    </p:set>
                                    <p:animEffect transition="in" filter="fade">
                                      <p:cBhvr>
                                        <p:cTn id="25" dur="500"/>
                                        <p:tgtEl>
                                          <p:spTgt spid="7170">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170">
                                            <p:txEl>
                                              <p:pRg st="6" end="6"/>
                                            </p:txEl>
                                          </p:spTgt>
                                        </p:tgtEl>
                                        <p:attrNameLst>
                                          <p:attrName>style.visibility</p:attrName>
                                        </p:attrNameLst>
                                      </p:cBhvr>
                                      <p:to>
                                        <p:strVal val="visible"/>
                                      </p:to>
                                    </p:set>
                                    <p:animEffect transition="in" filter="fade">
                                      <p:cBhvr>
                                        <p:cTn id="28" dur="500"/>
                                        <p:tgtEl>
                                          <p:spTgt spid="7170">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170">
                                            <p:txEl>
                                              <p:pRg st="7" end="7"/>
                                            </p:txEl>
                                          </p:spTgt>
                                        </p:tgtEl>
                                        <p:attrNameLst>
                                          <p:attrName>style.visibility</p:attrName>
                                        </p:attrNameLst>
                                      </p:cBhvr>
                                      <p:to>
                                        <p:strVal val="visible"/>
                                      </p:to>
                                    </p:set>
                                    <p:animEffect transition="in" filter="fade">
                                      <p:cBhvr>
                                        <p:cTn id="31" dur="500"/>
                                        <p:tgtEl>
                                          <p:spTgt spid="7170">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170">
                                            <p:txEl>
                                              <p:pRg st="8" end="8"/>
                                            </p:txEl>
                                          </p:spTgt>
                                        </p:tgtEl>
                                        <p:attrNameLst>
                                          <p:attrName>style.visibility</p:attrName>
                                        </p:attrNameLst>
                                      </p:cBhvr>
                                      <p:to>
                                        <p:strVal val="visible"/>
                                      </p:to>
                                    </p:set>
                                    <p:animEffect transition="in" filter="fade">
                                      <p:cBhvr>
                                        <p:cTn id="34" dur="500"/>
                                        <p:tgtEl>
                                          <p:spTgt spid="7170">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7170">
                                            <p:txEl>
                                              <p:pRg st="9" end="9"/>
                                            </p:txEl>
                                          </p:spTgt>
                                        </p:tgtEl>
                                        <p:attrNameLst>
                                          <p:attrName>style.visibility</p:attrName>
                                        </p:attrNameLst>
                                      </p:cBhvr>
                                      <p:to>
                                        <p:strVal val="visible"/>
                                      </p:to>
                                    </p:set>
                                    <p:animEffect transition="in" filter="fade">
                                      <p:cBhvr>
                                        <p:cTn id="37" dur="500"/>
                                        <p:tgtEl>
                                          <p:spTgt spid="7170">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170">
                                            <p:txEl>
                                              <p:pRg st="10" end="10"/>
                                            </p:txEl>
                                          </p:spTgt>
                                        </p:tgtEl>
                                        <p:attrNameLst>
                                          <p:attrName>style.visibility</p:attrName>
                                        </p:attrNameLst>
                                      </p:cBhvr>
                                      <p:to>
                                        <p:strVal val="visible"/>
                                      </p:to>
                                    </p:set>
                                    <p:animEffect transition="in" filter="fade">
                                      <p:cBhvr>
                                        <p:cTn id="40" dur="500"/>
                                        <p:tgtEl>
                                          <p:spTgt spid="7170">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170">
                                            <p:txEl>
                                              <p:pRg st="11" end="11"/>
                                            </p:txEl>
                                          </p:spTgt>
                                        </p:tgtEl>
                                        <p:attrNameLst>
                                          <p:attrName>style.visibility</p:attrName>
                                        </p:attrNameLst>
                                      </p:cBhvr>
                                      <p:to>
                                        <p:strVal val="visible"/>
                                      </p:to>
                                    </p:set>
                                    <p:animEffect transition="in" filter="fade">
                                      <p:cBhvr>
                                        <p:cTn id="43" dur="500"/>
                                        <p:tgtEl>
                                          <p:spTgt spid="7170">
                                            <p:txEl>
                                              <p:pRg st="11" end="1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170">
                                            <p:txEl>
                                              <p:pRg st="12" end="12"/>
                                            </p:txEl>
                                          </p:spTgt>
                                        </p:tgtEl>
                                        <p:attrNameLst>
                                          <p:attrName>style.visibility</p:attrName>
                                        </p:attrNameLst>
                                      </p:cBhvr>
                                      <p:to>
                                        <p:strVal val="visible"/>
                                      </p:to>
                                    </p:set>
                                    <p:animEffect transition="in" filter="fade">
                                      <p:cBhvr>
                                        <p:cTn id="46" dur="500"/>
                                        <p:tgtEl>
                                          <p:spTgt spid="717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170">
                                            <p:txEl>
                                              <p:pRg st="13" end="13"/>
                                            </p:txEl>
                                          </p:spTgt>
                                        </p:tgtEl>
                                        <p:attrNameLst>
                                          <p:attrName>style.visibility</p:attrName>
                                        </p:attrNameLst>
                                      </p:cBhvr>
                                      <p:to>
                                        <p:strVal val="visible"/>
                                      </p:to>
                                    </p:set>
                                    <p:animEffect transition="in" filter="fade">
                                      <p:cBhvr>
                                        <p:cTn id="49" dur="500"/>
                                        <p:tgtEl>
                                          <p:spTgt spid="717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09600" y="1557338"/>
            <a:ext cx="8534400" cy="435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en-US" sz="1800" b="1" dirty="0" err="1">
                <a:latin typeface="+mn-lt"/>
              </a:rPr>
              <a:t>java.lang.Thread</a:t>
            </a:r>
            <a:endParaRPr lang="en-US" sz="1800" b="1" dirty="0">
              <a:latin typeface="+mn-lt"/>
            </a:endParaRPr>
          </a:p>
          <a:p>
            <a:pPr marL="285750" indent="-285750">
              <a:spcBef>
                <a:spcPts val="600"/>
              </a:spcBef>
              <a:buFont typeface="Arial" panose="020B0604020202020204" pitchFamily="34" charset="0"/>
              <a:buChar char="•"/>
              <a:defRPr/>
            </a:pPr>
            <a:r>
              <a:rPr lang="en-US" sz="1800" dirty="0">
                <a:latin typeface="+mn-lt"/>
              </a:rPr>
              <a:t>void interrupt</a:t>
            </a:r>
            <a:r>
              <a:rPr lang="en-US" sz="1800" dirty="0" smtClean="0">
                <a:latin typeface="+mn-lt"/>
              </a:rPr>
              <a:t>()</a:t>
            </a:r>
            <a:r>
              <a:rPr lang="sr-Cyrl-RS" sz="1800" dirty="0" smtClean="0">
                <a:latin typeface="+mn-lt"/>
              </a:rPr>
              <a:t/>
            </a:r>
            <a:br>
              <a:rPr lang="sr-Cyrl-RS" sz="1800" dirty="0" smtClean="0">
                <a:latin typeface="+mn-lt"/>
              </a:rPr>
            </a:br>
            <a:r>
              <a:rPr lang="ru-RU" sz="1800" dirty="0" smtClean="0">
                <a:latin typeface="+mn-lt"/>
              </a:rPr>
              <a:t>шаље </a:t>
            </a:r>
            <a:r>
              <a:rPr lang="ru-RU" sz="1800" dirty="0">
                <a:latin typeface="+mn-lt"/>
              </a:rPr>
              <a:t>нити захтев за прекид. </a:t>
            </a:r>
            <a:r>
              <a:rPr lang="sr-Cyrl-RS" sz="1800" dirty="0" smtClean="0">
                <a:latin typeface="+mn-lt"/>
              </a:rPr>
              <a:t>Статус прекида</a:t>
            </a:r>
            <a:r>
              <a:rPr lang="en-US" sz="1800" dirty="0" smtClean="0">
                <a:latin typeface="+mn-lt"/>
              </a:rPr>
              <a:t> </a:t>
            </a:r>
            <a:r>
              <a:rPr lang="ru-RU" sz="1800" dirty="0">
                <a:latin typeface="+mn-lt"/>
              </a:rPr>
              <a:t>нити се поставља на </a:t>
            </a:r>
            <a:r>
              <a:rPr lang="en-US" sz="1800" dirty="0" smtClean="0">
                <a:latin typeface="+mn-lt"/>
              </a:rPr>
              <a:t>true.</a:t>
            </a:r>
            <a:r>
              <a:rPr lang="sr-Cyrl-RS" sz="1800" dirty="0" smtClean="0">
                <a:latin typeface="+mn-lt"/>
              </a:rPr>
              <a:t> </a:t>
            </a:r>
            <a:r>
              <a:rPr lang="ru-RU" sz="1800" dirty="0" smtClean="0">
                <a:latin typeface="+mn-lt"/>
              </a:rPr>
              <a:t>Ако </a:t>
            </a:r>
            <a:r>
              <a:rPr lang="ru-RU" sz="1800" dirty="0">
                <a:latin typeface="+mn-lt"/>
              </a:rPr>
              <a:t>је нит тренутно блокирана позивом метода </a:t>
            </a:r>
            <a:r>
              <a:rPr lang="en-US" sz="1800" dirty="0">
                <a:latin typeface="+mn-lt"/>
              </a:rPr>
              <a:t>sleep(), </a:t>
            </a:r>
            <a:r>
              <a:rPr lang="ru-RU" sz="1800" dirty="0">
                <a:latin typeface="+mn-lt"/>
              </a:rPr>
              <a:t>избацује се изузетак </a:t>
            </a:r>
            <a:r>
              <a:rPr lang="ru-RU" sz="1800" dirty="0" smtClean="0">
                <a:latin typeface="+mn-lt"/>
              </a:rPr>
              <a:t>типа </a:t>
            </a:r>
            <a:r>
              <a:rPr lang="en-US" sz="1800" dirty="0" err="1" smtClean="0">
                <a:latin typeface="+mn-lt"/>
              </a:rPr>
              <a:t>InterruptedException</a:t>
            </a:r>
            <a:r>
              <a:rPr lang="en-US" sz="1800" dirty="0">
                <a:latin typeface="+mn-lt"/>
              </a:rPr>
              <a:t>.</a:t>
            </a:r>
          </a:p>
          <a:p>
            <a:pPr marL="285750" indent="-285750">
              <a:spcBef>
                <a:spcPts val="600"/>
              </a:spcBef>
              <a:buFont typeface="Arial" panose="020B0604020202020204" pitchFamily="34" charset="0"/>
              <a:buChar char="•"/>
              <a:defRPr/>
            </a:pPr>
            <a:r>
              <a:rPr lang="en-US" sz="1800" dirty="0">
                <a:latin typeface="+mn-lt"/>
              </a:rPr>
              <a:t>static </a:t>
            </a:r>
            <a:r>
              <a:rPr lang="en-US" sz="1800" dirty="0" err="1">
                <a:latin typeface="+mn-lt"/>
              </a:rPr>
              <a:t>boolean</a:t>
            </a:r>
            <a:r>
              <a:rPr lang="en-US" sz="1800" dirty="0">
                <a:latin typeface="+mn-lt"/>
              </a:rPr>
              <a:t> interrupted</a:t>
            </a:r>
            <a:r>
              <a:rPr lang="en-US" sz="1800" dirty="0" smtClean="0">
                <a:latin typeface="+mn-lt"/>
              </a:rPr>
              <a:t>()</a:t>
            </a:r>
            <a:r>
              <a:rPr lang="sr-Cyrl-RS" sz="1800" dirty="0" smtClean="0">
                <a:latin typeface="+mn-lt"/>
              </a:rPr>
              <a:t/>
            </a:r>
            <a:br>
              <a:rPr lang="sr-Cyrl-RS" sz="1800" dirty="0" smtClean="0">
                <a:latin typeface="+mn-lt"/>
              </a:rPr>
            </a:br>
            <a:r>
              <a:rPr lang="ru-RU" sz="1800" dirty="0" smtClean="0">
                <a:latin typeface="+mn-lt"/>
              </a:rPr>
              <a:t>тестира </a:t>
            </a:r>
            <a:r>
              <a:rPr lang="ru-RU" sz="1800" dirty="0">
                <a:latin typeface="+mn-lt"/>
              </a:rPr>
              <a:t>да ли је текућа нит (тј. нит која извршава ову наредбу) прекинута. Метод је </a:t>
            </a:r>
            <a:r>
              <a:rPr lang="ru-RU" sz="1800" dirty="0" smtClean="0">
                <a:latin typeface="+mn-lt"/>
              </a:rPr>
              <a:t>статички. Позив овог метода </a:t>
            </a:r>
            <a:r>
              <a:rPr lang="ru-RU" sz="1800" dirty="0">
                <a:latin typeface="+mn-lt"/>
              </a:rPr>
              <a:t>има бочни ефекат - ресетује </a:t>
            </a:r>
            <a:r>
              <a:rPr lang="sr-Cyrl-RS" sz="1800" dirty="0" smtClean="0">
                <a:latin typeface="+mn-lt"/>
              </a:rPr>
              <a:t>статус прекида</a:t>
            </a:r>
            <a:r>
              <a:rPr lang="en-US" sz="1800" dirty="0" smtClean="0">
                <a:latin typeface="+mn-lt"/>
              </a:rPr>
              <a:t> </a:t>
            </a:r>
            <a:r>
              <a:rPr lang="ru-RU" sz="1800" dirty="0">
                <a:latin typeface="+mn-lt"/>
              </a:rPr>
              <a:t>текуће нити на </a:t>
            </a:r>
            <a:r>
              <a:rPr lang="en-US" sz="1800" dirty="0">
                <a:latin typeface="+mn-lt"/>
              </a:rPr>
              <a:t>false.</a:t>
            </a:r>
          </a:p>
          <a:p>
            <a:pPr marL="285750" indent="-285750">
              <a:spcBef>
                <a:spcPts val="600"/>
              </a:spcBef>
              <a:buFont typeface="Arial" panose="020B0604020202020204" pitchFamily="34" charset="0"/>
              <a:buChar char="•"/>
              <a:defRPr/>
            </a:pPr>
            <a:r>
              <a:rPr lang="en-US" sz="1800" dirty="0" err="1">
                <a:latin typeface="+mn-lt"/>
              </a:rPr>
              <a:t>boolean</a:t>
            </a:r>
            <a:r>
              <a:rPr lang="en-US" sz="1800" dirty="0">
                <a:latin typeface="+mn-lt"/>
              </a:rPr>
              <a:t> </a:t>
            </a:r>
            <a:r>
              <a:rPr lang="en-US" sz="1800" dirty="0" err="1">
                <a:latin typeface="+mn-lt"/>
              </a:rPr>
              <a:t>isInterrupted</a:t>
            </a:r>
            <a:r>
              <a:rPr lang="en-US" sz="1800" dirty="0" smtClean="0">
                <a:latin typeface="+mn-lt"/>
              </a:rPr>
              <a:t>()</a:t>
            </a:r>
            <a:r>
              <a:rPr lang="sr-Cyrl-RS" sz="1800" dirty="0" smtClean="0">
                <a:latin typeface="+mn-lt"/>
              </a:rPr>
              <a:t/>
            </a:r>
            <a:br>
              <a:rPr lang="sr-Cyrl-RS" sz="1800" dirty="0" smtClean="0">
                <a:latin typeface="+mn-lt"/>
              </a:rPr>
            </a:br>
            <a:r>
              <a:rPr lang="ru-RU" sz="1800" dirty="0" smtClean="0">
                <a:latin typeface="+mn-lt"/>
              </a:rPr>
              <a:t>тестира </a:t>
            </a:r>
            <a:r>
              <a:rPr lang="ru-RU" sz="1800" dirty="0">
                <a:latin typeface="+mn-lt"/>
              </a:rPr>
              <a:t>да ли је нит прекинута. За разлику од статичког метода </a:t>
            </a:r>
            <a:r>
              <a:rPr lang="en-US" sz="1800" dirty="0">
                <a:latin typeface="+mn-lt"/>
              </a:rPr>
              <a:t>interrupted(), </a:t>
            </a:r>
            <a:r>
              <a:rPr lang="ru-RU" sz="1800" dirty="0">
                <a:latin typeface="+mn-lt"/>
              </a:rPr>
              <a:t>позив </a:t>
            </a:r>
            <a:r>
              <a:rPr lang="ru-RU" sz="1800" dirty="0" smtClean="0">
                <a:latin typeface="+mn-lt"/>
              </a:rPr>
              <a:t>овог метода </a:t>
            </a:r>
            <a:r>
              <a:rPr lang="ru-RU" sz="1800" dirty="0">
                <a:latin typeface="+mn-lt"/>
              </a:rPr>
              <a:t>не мења </a:t>
            </a:r>
            <a:r>
              <a:rPr lang="sr-Cyrl-RS" sz="1800" dirty="0" smtClean="0">
                <a:latin typeface="+mn-lt"/>
              </a:rPr>
              <a:t>статус прекида</a:t>
            </a:r>
            <a:r>
              <a:rPr lang="en-US" sz="1800" dirty="0" smtClean="0">
                <a:latin typeface="+mn-lt"/>
              </a:rPr>
              <a:t> </a:t>
            </a:r>
            <a:r>
              <a:rPr lang="ru-RU" sz="1800" dirty="0">
                <a:latin typeface="+mn-lt"/>
              </a:rPr>
              <a:t>нити.</a:t>
            </a:r>
          </a:p>
          <a:p>
            <a:pPr marL="285750" indent="-285750">
              <a:spcBef>
                <a:spcPts val="600"/>
              </a:spcBef>
              <a:buFont typeface="Arial" panose="020B0604020202020204" pitchFamily="34" charset="0"/>
              <a:buChar char="•"/>
              <a:defRPr/>
            </a:pPr>
            <a:r>
              <a:rPr lang="en-US" sz="1800" dirty="0">
                <a:latin typeface="+mn-lt"/>
              </a:rPr>
              <a:t>static Thread </a:t>
            </a:r>
            <a:r>
              <a:rPr lang="en-US" sz="1800" dirty="0" err="1">
                <a:latin typeface="+mn-lt"/>
              </a:rPr>
              <a:t>currentThread</a:t>
            </a:r>
            <a:r>
              <a:rPr lang="en-US" sz="1800" dirty="0" smtClean="0">
                <a:latin typeface="+mn-lt"/>
              </a:rPr>
              <a:t>()</a:t>
            </a:r>
            <a:r>
              <a:rPr lang="sr-Cyrl-RS" sz="1800" dirty="0" smtClean="0">
                <a:latin typeface="+mn-lt"/>
              </a:rPr>
              <a:t> </a:t>
            </a:r>
            <a:br>
              <a:rPr lang="sr-Cyrl-RS" sz="1800" dirty="0" smtClean="0">
                <a:latin typeface="+mn-lt"/>
              </a:rPr>
            </a:br>
            <a:r>
              <a:rPr lang="ru-RU" sz="1800" dirty="0" smtClean="0">
                <a:latin typeface="+mn-lt"/>
              </a:rPr>
              <a:t>враћа </a:t>
            </a:r>
            <a:r>
              <a:rPr lang="en-US" sz="1800" dirty="0">
                <a:latin typeface="+mn-lt"/>
              </a:rPr>
              <a:t>Thread </a:t>
            </a:r>
            <a:r>
              <a:rPr lang="ru-RU" sz="1800" dirty="0">
                <a:latin typeface="+mn-lt"/>
              </a:rPr>
              <a:t>објекат који представља нит која се тренутно извршава.</a:t>
            </a:r>
            <a:endParaRPr lang="en-US" sz="1400" dirty="0" smtClean="0">
              <a:latin typeface="+mn-lt"/>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Прекидање нити (4)</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fade">
                                      <p:cBhvr>
                                        <p:cTn id="7" dur="500"/>
                                        <p:tgtEl>
                                          <p:spTgt spid="717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70">
                                            <p:txEl>
                                              <p:pRg st="1" end="1"/>
                                            </p:txEl>
                                          </p:spTgt>
                                        </p:tgtEl>
                                        <p:attrNameLst>
                                          <p:attrName>style.visibility</p:attrName>
                                        </p:attrNameLst>
                                      </p:cBhvr>
                                      <p:to>
                                        <p:strVal val="visible"/>
                                      </p:to>
                                    </p:set>
                                    <p:animEffect transition="in" filter="fade">
                                      <p:cBhvr>
                                        <p:cTn id="10" dur="500"/>
                                        <p:tgtEl>
                                          <p:spTgt spid="717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170">
                                            <p:txEl>
                                              <p:pRg st="2" end="2"/>
                                            </p:txEl>
                                          </p:spTgt>
                                        </p:tgtEl>
                                        <p:attrNameLst>
                                          <p:attrName>style.visibility</p:attrName>
                                        </p:attrNameLst>
                                      </p:cBhvr>
                                      <p:to>
                                        <p:strVal val="visible"/>
                                      </p:to>
                                    </p:set>
                                    <p:animEffect transition="in" filter="fade">
                                      <p:cBhvr>
                                        <p:cTn id="13" dur="500"/>
                                        <p:tgtEl>
                                          <p:spTgt spid="717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170">
                                            <p:txEl>
                                              <p:pRg st="3" end="3"/>
                                            </p:txEl>
                                          </p:spTgt>
                                        </p:tgtEl>
                                        <p:attrNameLst>
                                          <p:attrName>style.visibility</p:attrName>
                                        </p:attrNameLst>
                                      </p:cBhvr>
                                      <p:to>
                                        <p:strVal val="visible"/>
                                      </p:to>
                                    </p:set>
                                    <p:animEffect transition="in" filter="fade">
                                      <p:cBhvr>
                                        <p:cTn id="16" dur="500"/>
                                        <p:tgtEl>
                                          <p:spTgt spid="717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170">
                                            <p:txEl>
                                              <p:pRg st="4" end="4"/>
                                            </p:txEl>
                                          </p:spTgt>
                                        </p:tgtEl>
                                        <p:attrNameLst>
                                          <p:attrName>style.visibility</p:attrName>
                                        </p:attrNameLst>
                                      </p:cBhvr>
                                      <p:to>
                                        <p:strVal val="visible"/>
                                      </p:to>
                                    </p:set>
                                    <p:animEffect transition="in" filter="fade">
                                      <p:cBhvr>
                                        <p:cTn id="19" dur="500"/>
                                        <p:tgtEl>
                                          <p:spTgt spid="71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57200" y="1557338"/>
            <a:ext cx="8001000" cy="395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dirty="0">
                <a:latin typeface="Garamond" pitchFamily="18" charset="0"/>
              </a:rPr>
              <a:t>Нит се може налазити у једном од 6 стања:</a:t>
            </a:r>
          </a:p>
          <a:p>
            <a:pPr marL="457200" indent="-457200">
              <a:spcBef>
                <a:spcPts val="600"/>
              </a:spcBef>
              <a:buFont typeface="+mj-lt"/>
              <a:buAutoNum type="arabicPeriod"/>
              <a:defRPr/>
            </a:pPr>
            <a:r>
              <a:rPr lang="en-US" dirty="0" smtClean="0">
                <a:latin typeface="Garamond" pitchFamily="18" charset="0"/>
              </a:rPr>
              <a:t>new</a:t>
            </a:r>
            <a:endParaRPr lang="en-US" dirty="0">
              <a:latin typeface="Garamond" pitchFamily="18" charset="0"/>
            </a:endParaRPr>
          </a:p>
          <a:p>
            <a:pPr marL="457200" indent="-457200">
              <a:spcBef>
                <a:spcPts val="600"/>
              </a:spcBef>
              <a:buFont typeface="+mj-lt"/>
              <a:buAutoNum type="arabicPeriod"/>
              <a:defRPr/>
            </a:pPr>
            <a:r>
              <a:rPr lang="en-US" dirty="0" smtClean="0">
                <a:latin typeface="Garamond" pitchFamily="18" charset="0"/>
              </a:rPr>
              <a:t>runnable</a:t>
            </a:r>
            <a:endParaRPr lang="en-US" dirty="0">
              <a:latin typeface="Garamond" pitchFamily="18" charset="0"/>
            </a:endParaRPr>
          </a:p>
          <a:p>
            <a:pPr marL="457200" indent="-457200">
              <a:spcBef>
                <a:spcPts val="600"/>
              </a:spcBef>
              <a:buFont typeface="+mj-lt"/>
              <a:buAutoNum type="arabicPeriod"/>
              <a:defRPr/>
            </a:pPr>
            <a:r>
              <a:rPr lang="en-US" dirty="0" smtClean="0">
                <a:latin typeface="Garamond" pitchFamily="18" charset="0"/>
              </a:rPr>
              <a:t>blocked</a:t>
            </a:r>
            <a:endParaRPr lang="en-US" dirty="0">
              <a:latin typeface="Garamond" pitchFamily="18" charset="0"/>
            </a:endParaRPr>
          </a:p>
          <a:p>
            <a:pPr marL="457200" indent="-457200">
              <a:spcBef>
                <a:spcPts val="600"/>
              </a:spcBef>
              <a:buFont typeface="+mj-lt"/>
              <a:buAutoNum type="arabicPeriod"/>
              <a:defRPr/>
            </a:pPr>
            <a:r>
              <a:rPr lang="en-US" dirty="0" smtClean="0">
                <a:latin typeface="Garamond" pitchFamily="18" charset="0"/>
              </a:rPr>
              <a:t>waiting</a:t>
            </a:r>
            <a:endParaRPr lang="en-US" dirty="0">
              <a:latin typeface="Garamond" pitchFamily="18" charset="0"/>
            </a:endParaRPr>
          </a:p>
          <a:p>
            <a:pPr marL="457200" indent="-457200">
              <a:spcBef>
                <a:spcPts val="600"/>
              </a:spcBef>
              <a:buFont typeface="+mj-lt"/>
              <a:buAutoNum type="arabicPeriod"/>
              <a:defRPr/>
            </a:pPr>
            <a:r>
              <a:rPr lang="en-US" dirty="0" smtClean="0">
                <a:latin typeface="Garamond" pitchFamily="18" charset="0"/>
              </a:rPr>
              <a:t>timed </a:t>
            </a:r>
            <a:r>
              <a:rPr lang="en-US" dirty="0">
                <a:latin typeface="Garamond" pitchFamily="18" charset="0"/>
              </a:rPr>
              <a:t>waiting</a:t>
            </a:r>
          </a:p>
          <a:p>
            <a:pPr marL="457200" indent="-457200">
              <a:spcBef>
                <a:spcPts val="600"/>
              </a:spcBef>
              <a:buFont typeface="+mj-lt"/>
              <a:buAutoNum type="arabicPeriod"/>
              <a:defRPr/>
            </a:pPr>
            <a:r>
              <a:rPr lang="en-US" dirty="0" smtClean="0">
                <a:latin typeface="Garamond" pitchFamily="18" charset="0"/>
              </a:rPr>
              <a:t>terminated</a:t>
            </a:r>
            <a:endParaRPr lang="en-US" dirty="0">
              <a:latin typeface="Garamond" pitchFamily="18" charset="0"/>
            </a:endParaRPr>
          </a:p>
          <a:p>
            <a:pPr>
              <a:spcBef>
                <a:spcPts val="600"/>
              </a:spcBef>
              <a:defRPr/>
            </a:pPr>
            <a:r>
              <a:rPr lang="ru-RU" dirty="0">
                <a:latin typeface="Garamond" pitchFamily="18" charset="0"/>
              </a:rPr>
              <a:t>Како би се утврдило у ком стању је тренутно нит, може се позвати метод </a:t>
            </a:r>
            <a:r>
              <a:rPr lang="en-US" sz="2000" dirty="0" err="1">
                <a:latin typeface="+mn-lt"/>
              </a:rPr>
              <a:t>getState</a:t>
            </a:r>
            <a:r>
              <a:rPr lang="en-US" sz="2000" dirty="0" smtClean="0">
                <a:latin typeface="+mn-lt"/>
              </a:rPr>
              <a:t>()</a:t>
            </a:r>
            <a:r>
              <a:rPr lang="en-US" dirty="0" smtClean="0">
                <a:latin typeface="Garamond" pitchFamily="18" charset="0"/>
              </a:rPr>
              <a:t>.</a:t>
            </a:r>
            <a:endParaRPr lang="sr-Cyrl-RS" dirty="0" smtClean="0">
              <a:latin typeface="Garamond" pitchFamily="18" charset="0"/>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Стање нити</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Effect transition="in" filter="fade">
                                      <p:cBhvr>
                                        <p:cTn id="7" dur="500"/>
                                        <p:tgtEl>
                                          <p:spTgt spid="92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xEl>
                                              <p:pRg st="1" end="1"/>
                                            </p:txEl>
                                          </p:spTgt>
                                        </p:tgtEl>
                                        <p:attrNameLst>
                                          <p:attrName>style.visibility</p:attrName>
                                        </p:attrNameLst>
                                      </p:cBhvr>
                                      <p:to>
                                        <p:strVal val="visible"/>
                                      </p:to>
                                    </p:set>
                                    <p:animEffect transition="in" filter="fade">
                                      <p:cBhvr>
                                        <p:cTn id="10" dur="500"/>
                                        <p:tgtEl>
                                          <p:spTgt spid="921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218">
                                            <p:txEl>
                                              <p:pRg st="2" end="2"/>
                                            </p:txEl>
                                          </p:spTgt>
                                        </p:tgtEl>
                                        <p:attrNameLst>
                                          <p:attrName>style.visibility</p:attrName>
                                        </p:attrNameLst>
                                      </p:cBhvr>
                                      <p:to>
                                        <p:strVal val="visible"/>
                                      </p:to>
                                    </p:set>
                                    <p:animEffect transition="in" filter="fade">
                                      <p:cBhvr>
                                        <p:cTn id="13" dur="500"/>
                                        <p:tgtEl>
                                          <p:spTgt spid="921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218">
                                            <p:txEl>
                                              <p:pRg st="3" end="3"/>
                                            </p:txEl>
                                          </p:spTgt>
                                        </p:tgtEl>
                                        <p:attrNameLst>
                                          <p:attrName>style.visibility</p:attrName>
                                        </p:attrNameLst>
                                      </p:cBhvr>
                                      <p:to>
                                        <p:strVal val="visible"/>
                                      </p:to>
                                    </p:set>
                                    <p:animEffect transition="in" filter="fade">
                                      <p:cBhvr>
                                        <p:cTn id="16" dur="500"/>
                                        <p:tgtEl>
                                          <p:spTgt spid="9218">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218">
                                            <p:txEl>
                                              <p:pRg st="4" end="4"/>
                                            </p:txEl>
                                          </p:spTgt>
                                        </p:tgtEl>
                                        <p:attrNameLst>
                                          <p:attrName>style.visibility</p:attrName>
                                        </p:attrNameLst>
                                      </p:cBhvr>
                                      <p:to>
                                        <p:strVal val="visible"/>
                                      </p:to>
                                    </p:set>
                                    <p:animEffect transition="in" filter="fade">
                                      <p:cBhvr>
                                        <p:cTn id="19" dur="500"/>
                                        <p:tgtEl>
                                          <p:spTgt spid="9218">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218">
                                            <p:txEl>
                                              <p:pRg st="5" end="5"/>
                                            </p:txEl>
                                          </p:spTgt>
                                        </p:tgtEl>
                                        <p:attrNameLst>
                                          <p:attrName>style.visibility</p:attrName>
                                        </p:attrNameLst>
                                      </p:cBhvr>
                                      <p:to>
                                        <p:strVal val="visible"/>
                                      </p:to>
                                    </p:set>
                                    <p:animEffect transition="in" filter="fade">
                                      <p:cBhvr>
                                        <p:cTn id="22" dur="500"/>
                                        <p:tgtEl>
                                          <p:spTgt spid="9218">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218">
                                            <p:txEl>
                                              <p:pRg st="6" end="6"/>
                                            </p:txEl>
                                          </p:spTgt>
                                        </p:tgtEl>
                                        <p:attrNameLst>
                                          <p:attrName>style.visibility</p:attrName>
                                        </p:attrNameLst>
                                      </p:cBhvr>
                                      <p:to>
                                        <p:strVal val="visible"/>
                                      </p:to>
                                    </p:set>
                                    <p:animEffect transition="in" filter="fade">
                                      <p:cBhvr>
                                        <p:cTn id="25" dur="500"/>
                                        <p:tgtEl>
                                          <p:spTgt spid="9218">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9218">
                                            <p:txEl>
                                              <p:pRg st="7" end="7"/>
                                            </p:txEl>
                                          </p:spTgt>
                                        </p:tgtEl>
                                        <p:attrNameLst>
                                          <p:attrName>style.visibility</p:attrName>
                                        </p:attrNameLst>
                                      </p:cBhvr>
                                      <p:to>
                                        <p:strVal val="visible"/>
                                      </p:to>
                                    </p:set>
                                    <p:animEffect transition="in" filter="fade">
                                      <p:cBhvr>
                                        <p:cTn id="30" dur="500"/>
                                        <p:tgtEl>
                                          <p:spTgt spid="92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57200" y="1557338"/>
            <a:ext cx="8578850" cy="523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sr-Cyrl-RS" sz="1800" dirty="0" smtClean="0">
                <a:latin typeface="+mn-lt"/>
              </a:rPr>
              <a:t>1. </a:t>
            </a:r>
            <a:r>
              <a:rPr lang="en-US" sz="1800" dirty="0" smtClean="0">
                <a:latin typeface="+mn-lt"/>
              </a:rPr>
              <a:t>New</a:t>
            </a:r>
            <a:endParaRPr lang="en-US" sz="1800" dirty="0">
              <a:latin typeface="+mn-lt"/>
            </a:endParaRPr>
          </a:p>
          <a:p>
            <a:pPr>
              <a:spcBef>
                <a:spcPts val="0"/>
              </a:spcBef>
              <a:defRPr/>
            </a:pPr>
            <a:r>
              <a:rPr lang="ru-RU" sz="1800" dirty="0">
                <a:latin typeface="+mn-lt"/>
              </a:rPr>
              <a:t>Када се нит креира коришћењем оператора </a:t>
            </a:r>
            <a:r>
              <a:rPr lang="en-US" sz="1800" dirty="0">
                <a:latin typeface="+mn-lt"/>
              </a:rPr>
              <a:t>new, </a:t>
            </a:r>
            <a:r>
              <a:rPr lang="ru-RU" sz="1800" dirty="0">
                <a:latin typeface="+mn-lt"/>
              </a:rPr>
              <a:t>нпр. </a:t>
            </a:r>
            <a:r>
              <a:rPr lang="en-US" sz="1800" dirty="0">
                <a:latin typeface="+mn-lt"/>
              </a:rPr>
              <a:t>new Thread(r), </a:t>
            </a:r>
            <a:r>
              <a:rPr lang="ru-RU" sz="1800" dirty="0">
                <a:latin typeface="+mn-lt"/>
              </a:rPr>
              <a:t>она се још увек </a:t>
            </a:r>
            <a:r>
              <a:rPr lang="ru-RU" sz="1800" dirty="0" smtClean="0">
                <a:latin typeface="+mn-lt"/>
              </a:rPr>
              <a:t>не извршава</a:t>
            </a:r>
            <a:r>
              <a:rPr lang="ru-RU" sz="1800" dirty="0">
                <a:latin typeface="+mn-lt"/>
              </a:rPr>
              <a:t>. Таква нит је у стању </a:t>
            </a:r>
            <a:r>
              <a:rPr lang="en-US" sz="1800" dirty="0">
                <a:latin typeface="+mn-lt"/>
              </a:rPr>
              <a:t>new</a:t>
            </a:r>
            <a:r>
              <a:rPr lang="en-US" sz="1800" dirty="0" smtClean="0">
                <a:latin typeface="+mn-lt"/>
              </a:rPr>
              <a:t>.</a:t>
            </a:r>
            <a:endParaRPr lang="sr-Cyrl-RS" sz="1800" dirty="0" smtClean="0">
              <a:latin typeface="+mn-lt"/>
            </a:endParaRPr>
          </a:p>
          <a:p>
            <a:pPr>
              <a:spcBef>
                <a:spcPts val="600"/>
              </a:spcBef>
              <a:defRPr/>
            </a:pPr>
            <a:endParaRPr lang="sr-Cyrl-RS" sz="1800" dirty="0" smtClean="0">
              <a:latin typeface="+mn-lt"/>
            </a:endParaRPr>
          </a:p>
          <a:p>
            <a:pPr>
              <a:spcBef>
                <a:spcPts val="600"/>
              </a:spcBef>
              <a:defRPr/>
            </a:pPr>
            <a:r>
              <a:rPr lang="sr-Cyrl-RS" sz="1800" dirty="0" smtClean="0">
                <a:latin typeface="+mn-lt"/>
              </a:rPr>
              <a:t>2. </a:t>
            </a:r>
            <a:r>
              <a:rPr lang="en-US" sz="1800" dirty="0" smtClean="0">
                <a:latin typeface="+mn-lt"/>
              </a:rPr>
              <a:t>Runnable</a:t>
            </a:r>
            <a:endParaRPr lang="en-US" sz="1800" dirty="0">
              <a:latin typeface="+mn-lt"/>
            </a:endParaRPr>
          </a:p>
          <a:p>
            <a:pPr>
              <a:spcBef>
                <a:spcPts val="0"/>
              </a:spcBef>
              <a:defRPr/>
            </a:pPr>
            <a:r>
              <a:rPr lang="ru-RU" sz="1800" dirty="0">
                <a:latin typeface="+mn-lt"/>
              </a:rPr>
              <a:t>Након што се позове метод </a:t>
            </a:r>
            <a:r>
              <a:rPr lang="en-US" sz="1800" dirty="0" smtClean="0">
                <a:latin typeface="+mn-lt"/>
              </a:rPr>
              <a:t>start, </a:t>
            </a:r>
            <a:r>
              <a:rPr lang="ru-RU" sz="1800" dirty="0">
                <a:latin typeface="+mn-lt"/>
              </a:rPr>
              <a:t>нит прелази у стање </a:t>
            </a:r>
            <a:r>
              <a:rPr lang="en-US" sz="1800" dirty="0">
                <a:latin typeface="+mn-lt"/>
              </a:rPr>
              <a:t>runnable. </a:t>
            </a:r>
            <a:r>
              <a:rPr lang="ru-RU" sz="1800" dirty="0">
                <a:latin typeface="+mn-lt"/>
              </a:rPr>
              <a:t>Заправо, </a:t>
            </a:r>
            <a:r>
              <a:rPr lang="en-US" sz="1800" dirty="0">
                <a:latin typeface="+mn-lt"/>
              </a:rPr>
              <a:t>runnable </a:t>
            </a:r>
            <a:r>
              <a:rPr lang="ru-RU" sz="1800" dirty="0" smtClean="0">
                <a:latin typeface="+mn-lt"/>
              </a:rPr>
              <a:t>нит може</a:t>
            </a:r>
            <a:r>
              <a:rPr lang="ru-RU" sz="1800" dirty="0">
                <a:latin typeface="+mn-lt"/>
              </a:rPr>
              <a:t>, а не мора да се извршава. На оперативном систему је да д</a:t>
            </a:r>
            <a:r>
              <a:rPr lang="en-US" sz="1800" dirty="0">
                <a:latin typeface="+mn-lt"/>
              </a:rPr>
              <a:t>â </a:t>
            </a:r>
            <a:r>
              <a:rPr lang="ru-RU" sz="1800" dirty="0">
                <a:latin typeface="+mn-lt"/>
              </a:rPr>
              <a:t>нити време за извршавање</a:t>
            </a:r>
            <a:r>
              <a:rPr lang="ru-RU" sz="1800" dirty="0" smtClean="0">
                <a:latin typeface="+mn-lt"/>
              </a:rPr>
              <a:t>. Након </a:t>
            </a:r>
            <a:r>
              <a:rPr lang="ru-RU" sz="1800" dirty="0">
                <a:latin typeface="+mn-lt"/>
              </a:rPr>
              <a:t>што нит започне извршавање, она не мора наставити да се извршава. </a:t>
            </a:r>
            <a:endParaRPr lang="ru-RU" sz="1800" dirty="0" smtClean="0">
              <a:latin typeface="+mn-lt"/>
            </a:endParaRPr>
          </a:p>
          <a:p>
            <a:pPr>
              <a:spcBef>
                <a:spcPts val="0"/>
              </a:spcBef>
              <a:defRPr/>
            </a:pPr>
            <a:r>
              <a:rPr lang="ru-RU" sz="1800" dirty="0" smtClean="0">
                <a:latin typeface="+mn-lt"/>
              </a:rPr>
              <a:t>У </a:t>
            </a:r>
            <a:r>
              <a:rPr lang="ru-RU" sz="1800" dirty="0">
                <a:latin typeface="+mn-lt"/>
              </a:rPr>
              <a:t>ствари, пожељно </a:t>
            </a:r>
            <a:r>
              <a:rPr lang="ru-RU" sz="1800" dirty="0" smtClean="0">
                <a:latin typeface="+mn-lt"/>
              </a:rPr>
              <a:t>је да </a:t>
            </a:r>
            <a:r>
              <a:rPr lang="ru-RU" sz="1800" dirty="0">
                <a:latin typeface="+mn-lt"/>
              </a:rPr>
              <a:t>се нити повремено паузирају, како би и друге нити добиле шансу да се извршавају. </a:t>
            </a:r>
            <a:r>
              <a:rPr lang="ru-RU" sz="1800" dirty="0" smtClean="0">
                <a:latin typeface="+mn-lt"/>
              </a:rPr>
              <a:t>Детаљи извршавања </a:t>
            </a:r>
            <a:r>
              <a:rPr lang="ru-RU" sz="1800" dirty="0">
                <a:latin typeface="+mn-lt"/>
              </a:rPr>
              <a:t>нити зависе од оперативног система. Системи који имају тзв. „</a:t>
            </a:r>
            <a:r>
              <a:rPr lang="en-US" sz="1800" dirty="0">
                <a:latin typeface="+mn-lt"/>
              </a:rPr>
              <a:t>preemptive scheduling</a:t>
            </a:r>
            <a:r>
              <a:rPr lang="en-US" sz="1800" dirty="0" smtClean="0">
                <a:latin typeface="+mn-lt"/>
              </a:rPr>
              <a:t>“</a:t>
            </a:r>
            <a:r>
              <a:rPr lang="sr-Cyrl-RS" sz="1800" dirty="0" smtClean="0">
                <a:latin typeface="+mn-lt"/>
              </a:rPr>
              <a:t> </a:t>
            </a:r>
            <a:r>
              <a:rPr lang="ru-RU" sz="1800" dirty="0" smtClean="0">
                <a:latin typeface="+mn-lt"/>
              </a:rPr>
              <a:t>дају </a:t>
            </a:r>
            <a:r>
              <a:rPr lang="ru-RU" sz="1800" dirty="0">
                <a:latin typeface="+mn-lt"/>
              </a:rPr>
              <a:t>свакој </a:t>
            </a:r>
            <a:r>
              <a:rPr lang="en-US" sz="1800" dirty="0">
                <a:latin typeface="+mn-lt"/>
              </a:rPr>
              <a:t>runnable </a:t>
            </a:r>
            <a:r>
              <a:rPr lang="ru-RU" sz="1800" dirty="0">
                <a:latin typeface="+mn-lt"/>
              </a:rPr>
              <a:t>нити делић времена за извршавање. Након што се то време потроши</a:t>
            </a:r>
            <a:r>
              <a:rPr lang="ru-RU" sz="1800" dirty="0" smtClean="0">
                <a:latin typeface="+mn-lt"/>
              </a:rPr>
              <a:t>, оперативни </a:t>
            </a:r>
            <a:r>
              <a:rPr lang="ru-RU" sz="1800" dirty="0">
                <a:latin typeface="+mn-lt"/>
              </a:rPr>
              <a:t>систем даје другој нити шансу да ради. Приликом избора следеће нити, </a:t>
            </a:r>
            <a:r>
              <a:rPr lang="ru-RU" sz="1800" dirty="0" smtClean="0">
                <a:latin typeface="+mn-lt"/>
              </a:rPr>
              <a:t>оперативни систем </a:t>
            </a:r>
            <a:r>
              <a:rPr lang="ru-RU" sz="1800" dirty="0">
                <a:latin typeface="+mn-lt"/>
              </a:rPr>
              <a:t>узима у обзир приоритете </a:t>
            </a:r>
            <a:r>
              <a:rPr lang="ru-RU" sz="1800" dirty="0" smtClean="0">
                <a:latin typeface="+mn-lt"/>
              </a:rPr>
              <a:t>нити. Међутим</a:t>
            </a:r>
            <a:r>
              <a:rPr lang="ru-RU" sz="1800" dirty="0">
                <a:latin typeface="+mn-lt"/>
              </a:rPr>
              <a:t>, </a:t>
            </a:r>
            <a:r>
              <a:rPr lang="ru-RU" sz="1800" dirty="0" smtClean="0">
                <a:latin typeface="+mn-lt"/>
              </a:rPr>
              <a:t>мали уређаји</a:t>
            </a:r>
            <a:r>
              <a:rPr lang="ru-RU" sz="1800" dirty="0">
                <a:latin typeface="+mn-lt"/>
              </a:rPr>
              <a:t>, попут мобилних телефона могу да користе </a:t>
            </a:r>
            <a:r>
              <a:rPr lang="ru-RU" sz="1800" dirty="0" smtClean="0"/>
              <a:t>„</a:t>
            </a:r>
            <a:r>
              <a:rPr lang="en-US" sz="1800" dirty="0" smtClean="0">
                <a:latin typeface="+mn-lt"/>
              </a:rPr>
              <a:t>cooperative scheduling</a:t>
            </a:r>
            <a:r>
              <a:rPr lang="sr-Cyrl-RS" sz="1800" dirty="0" smtClean="0">
                <a:latin typeface="+mn-lt"/>
              </a:rPr>
              <a:t>“</a:t>
            </a:r>
            <a:r>
              <a:rPr lang="en-US" sz="1800" dirty="0" smtClean="0">
                <a:latin typeface="+mn-lt"/>
              </a:rPr>
              <a:t>. </a:t>
            </a:r>
            <a:r>
              <a:rPr lang="ru-RU" sz="1800" dirty="0">
                <a:latin typeface="+mn-lt"/>
              </a:rPr>
              <a:t>У таквом уређају, </a:t>
            </a:r>
            <a:r>
              <a:rPr lang="ru-RU" sz="1800" dirty="0" smtClean="0">
                <a:latin typeface="+mn-lt"/>
              </a:rPr>
              <a:t>нит губи </a:t>
            </a:r>
            <a:r>
              <a:rPr lang="ru-RU" sz="1800" dirty="0">
                <a:latin typeface="+mn-lt"/>
              </a:rPr>
              <a:t>контролу једино када позове метод </a:t>
            </a:r>
            <a:r>
              <a:rPr lang="en-US" sz="1800" dirty="0" smtClean="0">
                <a:latin typeface="+mn-lt"/>
              </a:rPr>
              <a:t>yield</a:t>
            </a:r>
            <a:r>
              <a:rPr lang="ru-RU" sz="1800" dirty="0" smtClean="0">
                <a:latin typeface="+mn-lt"/>
              </a:rPr>
              <a:t>или </a:t>
            </a:r>
            <a:r>
              <a:rPr lang="ru-RU" sz="1800" dirty="0">
                <a:latin typeface="+mn-lt"/>
              </a:rPr>
              <a:t>када блокира или чека</a:t>
            </a:r>
            <a:r>
              <a:rPr lang="ru-RU" sz="1800" dirty="0" smtClean="0">
                <a:latin typeface="+mn-lt"/>
              </a:rPr>
              <a:t>.</a:t>
            </a:r>
            <a:endParaRPr lang="ru-RU" sz="1800" dirty="0">
              <a:latin typeface="+mn-lt"/>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Стање нити (2)</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Effect transition="in" filter="fade">
                                      <p:cBhvr>
                                        <p:cTn id="7" dur="500"/>
                                        <p:tgtEl>
                                          <p:spTgt spid="92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xEl>
                                              <p:pRg st="1" end="1"/>
                                            </p:txEl>
                                          </p:spTgt>
                                        </p:tgtEl>
                                        <p:attrNameLst>
                                          <p:attrName>style.visibility</p:attrName>
                                        </p:attrNameLst>
                                      </p:cBhvr>
                                      <p:to>
                                        <p:strVal val="visible"/>
                                      </p:to>
                                    </p:set>
                                    <p:animEffect transition="in" filter="fade">
                                      <p:cBhvr>
                                        <p:cTn id="10" dur="500"/>
                                        <p:tgtEl>
                                          <p:spTgt spid="921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9218">
                                            <p:txEl>
                                              <p:pRg st="3" end="3"/>
                                            </p:txEl>
                                          </p:spTgt>
                                        </p:tgtEl>
                                        <p:attrNameLst>
                                          <p:attrName>style.visibility</p:attrName>
                                        </p:attrNameLst>
                                      </p:cBhvr>
                                      <p:to>
                                        <p:strVal val="visible"/>
                                      </p:to>
                                    </p:set>
                                    <p:animEffect transition="in" filter="fade">
                                      <p:cBhvr>
                                        <p:cTn id="15" dur="500"/>
                                        <p:tgtEl>
                                          <p:spTgt spid="9218">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8">
                                            <p:txEl>
                                              <p:pRg st="4" end="4"/>
                                            </p:txEl>
                                          </p:spTgt>
                                        </p:tgtEl>
                                        <p:attrNameLst>
                                          <p:attrName>style.visibility</p:attrName>
                                        </p:attrNameLst>
                                      </p:cBhvr>
                                      <p:to>
                                        <p:strVal val="visible"/>
                                      </p:to>
                                    </p:set>
                                    <p:animEffect transition="in" filter="fade">
                                      <p:cBhvr>
                                        <p:cTn id="18" dur="500"/>
                                        <p:tgtEl>
                                          <p:spTgt spid="9218">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18">
                                            <p:txEl>
                                              <p:pRg st="5" end="5"/>
                                            </p:txEl>
                                          </p:spTgt>
                                        </p:tgtEl>
                                        <p:attrNameLst>
                                          <p:attrName>style.visibility</p:attrName>
                                        </p:attrNameLst>
                                      </p:cBhvr>
                                      <p:to>
                                        <p:strVal val="visible"/>
                                      </p:to>
                                    </p:set>
                                    <p:animEffect transition="in" filter="fade">
                                      <p:cBhvr>
                                        <p:cTn id="21" dur="500"/>
                                        <p:tgtEl>
                                          <p:spTgt spid="92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57200" y="1484313"/>
            <a:ext cx="8578850" cy="540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sr-Cyrl-RS" sz="1800" dirty="0" smtClean="0">
                <a:latin typeface="+mn-lt"/>
              </a:rPr>
              <a:t>3. </a:t>
            </a:r>
            <a:r>
              <a:rPr lang="en-US" sz="1800" dirty="0" smtClean="0">
                <a:latin typeface="+mn-lt"/>
              </a:rPr>
              <a:t>Blocked</a:t>
            </a:r>
            <a:endParaRPr lang="en-US" sz="1800" dirty="0">
              <a:latin typeface="+mn-lt"/>
            </a:endParaRPr>
          </a:p>
          <a:p>
            <a:pPr>
              <a:spcBef>
                <a:spcPts val="0"/>
              </a:spcBef>
              <a:defRPr/>
            </a:pPr>
            <a:r>
              <a:rPr lang="ru-RU" sz="1800" dirty="0">
                <a:latin typeface="+mn-lt"/>
              </a:rPr>
              <a:t>Нит која је у </a:t>
            </a:r>
            <a:r>
              <a:rPr lang="ru-RU" sz="1800" dirty="0" smtClean="0">
                <a:latin typeface="+mn-lt"/>
              </a:rPr>
              <a:t>овом стању </a:t>
            </a:r>
            <a:r>
              <a:rPr lang="ru-RU" sz="1800" dirty="0">
                <a:latin typeface="+mn-lt"/>
              </a:rPr>
              <a:t>је привремено неактивна. Таква нит не извршава </a:t>
            </a:r>
            <a:r>
              <a:rPr lang="ru-RU" sz="1800" dirty="0" smtClean="0">
                <a:latin typeface="+mn-lt"/>
              </a:rPr>
              <a:t>никакав к</a:t>
            </a:r>
            <a:r>
              <a:rPr lang="en-US" sz="1800" dirty="0">
                <a:latin typeface="+mn-lt"/>
              </a:rPr>
              <a:t>ô</a:t>
            </a:r>
            <a:r>
              <a:rPr lang="ru-RU" sz="1800" dirty="0">
                <a:latin typeface="+mn-lt"/>
              </a:rPr>
              <a:t>д и користи минималне ресурсе. </a:t>
            </a:r>
            <a:r>
              <a:rPr lang="ru-RU" sz="1800" dirty="0" smtClean="0">
                <a:latin typeface="+mn-lt"/>
              </a:rPr>
              <a:t>Када </a:t>
            </a:r>
            <a:r>
              <a:rPr lang="ru-RU" sz="1800" dirty="0">
                <a:latin typeface="+mn-lt"/>
              </a:rPr>
              <a:t>нит покуша да добије </a:t>
            </a:r>
            <a:r>
              <a:rPr lang="ru-RU" sz="1800" dirty="0" smtClean="0">
                <a:latin typeface="+mn-lt"/>
              </a:rPr>
              <a:t>катанац </a:t>
            </a:r>
            <a:r>
              <a:rPr lang="ru-RU" sz="1800" dirty="0">
                <a:latin typeface="+mn-lt"/>
              </a:rPr>
              <a:t>објекта </a:t>
            </a:r>
            <a:r>
              <a:rPr lang="ru-RU" sz="1800" dirty="0" smtClean="0">
                <a:latin typeface="+mn-lt"/>
              </a:rPr>
              <a:t>који </a:t>
            </a:r>
            <a:r>
              <a:rPr lang="ru-RU" sz="1800" dirty="0">
                <a:latin typeface="+mn-lt"/>
              </a:rPr>
              <a:t>тренутно држи нека друга нит, она прелази у стање </a:t>
            </a:r>
            <a:r>
              <a:rPr lang="en-US" sz="1800" dirty="0">
                <a:latin typeface="+mn-lt"/>
              </a:rPr>
              <a:t>blocked. </a:t>
            </a:r>
            <a:r>
              <a:rPr lang="ru-RU" sz="1800" dirty="0" smtClean="0">
                <a:latin typeface="+mn-lt"/>
              </a:rPr>
              <a:t>Нит постаје </a:t>
            </a:r>
            <a:r>
              <a:rPr lang="ru-RU" sz="1800" dirty="0">
                <a:latin typeface="+mn-lt"/>
              </a:rPr>
              <a:t>одблокирана када се све остале нити одрекну катанца и </a:t>
            </a:r>
            <a:r>
              <a:rPr lang="ru-RU" sz="1800" dirty="0" smtClean="0">
                <a:latin typeface="+mn-lt"/>
              </a:rPr>
              <a:t>распоређивач </a:t>
            </a:r>
            <a:r>
              <a:rPr lang="ru-RU" sz="1800" dirty="0">
                <a:latin typeface="+mn-lt"/>
              </a:rPr>
              <a:t>нити допусти </a:t>
            </a:r>
            <a:r>
              <a:rPr lang="ru-RU" sz="1800" dirty="0" smtClean="0">
                <a:latin typeface="+mn-lt"/>
              </a:rPr>
              <a:t>тој нити да </a:t>
            </a:r>
            <a:r>
              <a:rPr lang="ru-RU" sz="1800" dirty="0">
                <a:latin typeface="+mn-lt"/>
              </a:rPr>
              <a:t>га узме. </a:t>
            </a:r>
            <a:r>
              <a:rPr lang="ru-RU" sz="1800" dirty="0" smtClean="0">
                <a:latin typeface="+mn-lt"/>
              </a:rPr>
              <a:t/>
            </a:r>
            <a:br>
              <a:rPr lang="ru-RU" sz="1800" dirty="0" smtClean="0">
                <a:latin typeface="+mn-lt"/>
              </a:rPr>
            </a:br>
            <a:r>
              <a:rPr lang="ru-RU" sz="1800" dirty="0" smtClean="0">
                <a:latin typeface="+mn-lt"/>
              </a:rPr>
              <a:t>Када </a:t>
            </a:r>
            <a:r>
              <a:rPr lang="ru-RU" sz="1800" dirty="0">
                <a:latin typeface="+mn-lt"/>
              </a:rPr>
              <a:t>је нит у стању blocked </a:t>
            </a:r>
            <a:r>
              <a:rPr lang="ru-RU" sz="1800" dirty="0" smtClean="0">
                <a:latin typeface="+mn-lt"/>
              </a:rPr>
              <a:t>(</a:t>
            </a:r>
            <a:r>
              <a:rPr lang="ru-RU" sz="1800" dirty="0">
                <a:latin typeface="+mn-lt"/>
              </a:rPr>
              <a:t>или, наравно, када се заврши), друга нит ће </a:t>
            </a:r>
            <a:r>
              <a:rPr lang="ru-RU" sz="1800" dirty="0" smtClean="0">
                <a:latin typeface="+mn-lt"/>
              </a:rPr>
              <a:t>бити распоређена </a:t>
            </a:r>
            <a:r>
              <a:rPr lang="ru-RU" sz="1800" dirty="0">
                <a:latin typeface="+mn-lt"/>
              </a:rPr>
              <a:t>да се извршава.</a:t>
            </a:r>
          </a:p>
          <a:p>
            <a:pPr>
              <a:spcBef>
                <a:spcPts val="600"/>
              </a:spcBef>
              <a:defRPr/>
            </a:pPr>
            <a:endParaRPr lang="sr-Cyrl-RS" sz="1800" dirty="0" smtClean="0">
              <a:latin typeface="+mn-lt"/>
            </a:endParaRPr>
          </a:p>
          <a:p>
            <a:pPr>
              <a:spcBef>
                <a:spcPts val="600"/>
              </a:spcBef>
              <a:defRPr/>
            </a:pPr>
            <a:r>
              <a:rPr lang="sr-Cyrl-RS" sz="1800" dirty="0" smtClean="0">
                <a:latin typeface="+mn-lt"/>
              </a:rPr>
              <a:t>4.</a:t>
            </a:r>
            <a:r>
              <a:rPr lang="ru-RU" sz="1800" dirty="0" smtClean="0">
                <a:latin typeface="+mn-lt"/>
              </a:rPr>
              <a:t> </a:t>
            </a:r>
            <a:r>
              <a:rPr lang="en-US" sz="1800" dirty="0">
                <a:latin typeface="+mn-lt"/>
              </a:rPr>
              <a:t>W</a:t>
            </a:r>
            <a:r>
              <a:rPr lang="en-US" sz="1800" dirty="0" smtClean="0">
                <a:latin typeface="+mn-lt"/>
              </a:rPr>
              <a:t>aiting</a:t>
            </a:r>
            <a:endParaRPr lang="en-US" sz="1800" dirty="0">
              <a:latin typeface="+mn-lt"/>
            </a:endParaRPr>
          </a:p>
          <a:p>
            <a:pPr>
              <a:spcBef>
                <a:spcPts val="0"/>
              </a:spcBef>
              <a:defRPr/>
            </a:pPr>
            <a:r>
              <a:rPr lang="ru-RU" sz="1800" dirty="0">
                <a:latin typeface="+mn-lt"/>
              </a:rPr>
              <a:t>Нит која је у овом стању је привремено неактивна. Таква нит не извршава </a:t>
            </a:r>
            <a:r>
              <a:rPr lang="ru-RU" sz="1800" dirty="0" smtClean="0">
                <a:latin typeface="+mn-lt"/>
              </a:rPr>
              <a:t>никакав к</a:t>
            </a:r>
            <a:r>
              <a:rPr lang="en-US" sz="1800" dirty="0">
                <a:latin typeface="+mn-lt"/>
              </a:rPr>
              <a:t>ô</a:t>
            </a:r>
            <a:r>
              <a:rPr lang="ru-RU" sz="1800" dirty="0">
                <a:latin typeface="+mn-lt"/>
              </a:rPr>
              <a:t>д и користи минималне ресурсе. </a:t>
            </a:r>
            <a:r>
              <a:rPr lang="ru-RU" sz="1800" dirty="0" smtClean="0">
                <a:latin typeface="+mn-lt"/>
              </a:rPr>
              <a:t>Када </a:t>
            </a:r>
            <a:r>
              <a:rPr lang="ru-RU" sz="1800" dirty="0">
                <a:latin typeface="+mn-lt"/>
              </a:rPr>
              <a:t>нит чека да друга нит обавести </a:t>
            </a:r>
            <a:r>
              <a:rPr lang="ru-RU" sz="1800" dirty="0" smtClean="0">
                <a:latin typeface="+mn-lt"/>
              </a:rPr>
              <a:t>распоређивача </a:t>
            </a:r>
            <a:r>
              <a:rPr lang="ru-RU" sz="1800" dirty="0">
                <a:latin typeface="+mn-lt"/>
              </a:rPr>
              <a:t>нити о неком услову, она је у </a:t>
            </a:r>
            <a:r>
              <a:rPr lang="ru-RU" sz="1800" dirty="0" smtClean="0">
                <a:latin typeface="+mn-lt"/>
              </a:rPr>
              <a:t>стању </a:t>
            </a:r>
            <a:r>
              <a:rPr lang="en-US" sz="1800" dirty="0" smtClean="0">
                <a:latin typeface="+mn-lt"/>
              </a:rPr>
              <a:t>waiting</a:t>
            </a:r>
            <a:r>
              <a:rPr lang="en-US" sz="1800" dirty="0">
                <a:latin typeface="+mn-lt"/>
              </a:rPr>
              <a:t>. </a:t>
            </a:r>
            <a:r>
              <a:rPr lang="ru-RU" sz="1800" dirty="0">
                <a:latin typeface="+mn-lt"/>
              </a:rPr>
              <a:t>Ово се дешава позивањем метода </a:t>
            </a:r>
            <a:r>
              <a:rPr lang="en-US" sz="1800" dirty="0">
                <a:latin typeface="+mn-lt"/>
              </a:rPr>
              <a:t>wait() </a:t>
            </a:r>
            <a:r>
              <a:rPr lang="ru-RU" sz="1800" dirty="0">
                <a:latin typeface="+mn-lt"/>
              </a:rPr>
              <a:t>класе </a:t>
            </a:r>
            <a:r>
              <a:rPr lang="en-US" sz="1800" dirty="0">
                <a:latin typeface="+mn-lt"/>
              </a:rPr>
              <a:t>Object </a:t>
            </a:r>
            <a:r>
              <a:rPr lang="ru-RU" sz="1800" dirty="0">
                <a:latin typeface="+mn-lt"/>
              </a:rPr>
              <a:t>или метода </a:t>
            </a:r>
            <a:r>
              <a:rPr lang="en-US" sz="1800" dirty="0" smtClean="0">
                <a:latin typeface="+mn-lt"/>
              </a:rPr>
              <a:t>join </a:t>
            </a:r>
            <a:r>
              <a:rPr lang="ru-RU" sz="1800" dirty="0" smtClean="0">
                <a:latin typeface="+mn-lt"/>
              </a:rPr>
              <a:t>класе </a:t>
            </a:r>
            <a:r>
              <a:rPr lang="en-US" sz="1800" dirty="0" smtClean="0">
                <a:latin typeface="+mn-lt"/>
              </a:rPr>
              <a:t>Thread </a:t>
            </a:r>
            <a:r>
              <a:rPr lang="ru-RU" sz="1800" dirty="0">
                <a:latin typeface="+mn-lt"/>
              </a:rPr>
              <a:t>или чекањем на </a:t>
            </a:r>
            <a:r>
              <a:rPr lang="en-US" sz="1800" dirty="0">
                <a:latin typeface="+mn-lt"/>
              </a:rPr>
              <a:t>Lock </a:t>
            </a:r>
            <a:r>
              <a:rPr lang="ru-RU" sz="1800" dirty="0">
                <a:latin typeface="+mn-lt"/>
              </a:rPr>
              <a:t>или </a:t>
            </a:r>
            <a:r>
              <a:rPr lang="en-US" sz="1800" dirty="0">
                <a:latin typeface="+mn-lt"/>
              </a:rPr>
              <a:t>Condition </a:t>
            </a:r>
            <a:r>
              <a:rPr lang="ru-RU" sz="1800" dirty="0">
                <a:latin typeface="+mn-lt"/>
              </a:rPr>
              <a:t>из пакета </a:t>
            </a:r>
            <a:r>
              <a:rPr lang="en-US" sz="1800" dirty="0" err="1">
                <a:latin typeface="+mn-lt"/>
              </a:rPr>
              <a:t>java.util.concurrent</a:t>
            </a:r>
            <a:r>
              <a:rPr lang="en-US" sz="1800" dirty="0" smtClean="0">
                <a:latin typeface="+mn-lt"/>
              </a:rPr>
              <a:t>.</a:t>
            </a:r>
            <a:r>
              <a:rPr lang="sr-Cyrl-RS" sz="1800" dirty="0" smtClean="0">
                <a:latin typeface="+mn-lt"/>
              </a:rPr>
              <a:t> </a:t>
            </a:r>
          </a:p>
          <a:p>
            <a:pPr>
              <a:spcBef>
                <a:spcPts val="0"/>
              </a:spcBef>
              <a:defRPr/>
            </a:pPr>
            <a:r>
              <a:rPr lang="ru-RU" sz="1800" dirty="0" smtClean="0">
                <a:latin typeface="+mn-lt"/>
              </a:rPr>
              <a:t>Када </a:t>
            </a:r>
            <a:r>
              <a:rPr lang="ru-RU" sz="1800" dirty="0">
                <a:latin typeface="+mn-lt"/>
              </a:rPr>
              <a:t>је нит у стању </a:t>
            </a:r>
            <a:r>
              <a:rPr lang="ru-RU" sz="1800" dirty="0" smtClean="0">
                <a:latin typeface="+mn-lt"/>
              </a:rPr>
              <a:t>waiting </a:t>
            </a:r>
            <a:r>
              <a:rPr lang="ru-RU" sz="1800" dirty="0">
                <a:latin typeface="+mn-lt"/>
              </a:rPr>
              <a:t>(или, наравно, када се заврши), друга нит ће </a:t>
            </a:r>
            <a:r>
              <a:rPr lang="ru-RU" sz="1800" dirty="0" smtClean="0">
                <a:latin typeface="+mn-lt"/>
              </a:rPr>
              <a:t>бити распоређена </a:t>
            </a:r>
            <a:r>
              <a:rPr lang="ru-RU" sz="1800" dirty="0">
                <a:latin typeface="+mn-lt"/>
              </a:rPr>
              <a:t>да се извршава.</a:t>
            </a:r>
            <a:endParaRPr lang="en-US" sz="1800" dirty="0">
              <a:latin typeface="+mn-lt"/>
            </a:endParaRPr>
          </a:p>
          <a:p>
            <a:pPr>
              <a:spcBef>
                <a:spcPts val="600"/>
              </a:spcBef>
              <a:defRPr/>
            </a:pPr>
            <a:endParaRPr lang="ru-RU" dirty="0" smtClean="0">
              <a:latin typeface="Garamond" pitchFamily="18" charset="0"/>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Стање нити (3)</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Effect transition="in" filter="fade">
                                      <p:cBhvr>
                                        <p:cTn id="7" dur="500"/>
                                        <p:tgtEl>
                                          <p:spTgt spid="92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xEl>
                                              <p:pRg st="1" end="1"/>
                                            </p:txEl>
                                          </p:spTgt>
                                        </p:tgtEl>
                                        <p:attrNameLst>
                                          <p:attrName>style.visibility</p:attrName>
                                        </p:attrNameLst>
                                      </p:cBhvr>
                                      <p:to>
                                        <p:strVal val="visible"/>
                                      </p:to>
                                    </p:set>
                                    <p:animEffect transition="in" filter="fade">
                                      <p:cBhvr>
                                        <p:cTn id="10" dur="500"/>
                                        <p:tgtEl>
                                          <p:spTgt spid="921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9218">
                                            <p:txEl>
                                              <p:pRg st="3" end="3"/>
                                            </p:txEl>
                                          </p:spTgt>
                                        </p:tgtEl>
                                        <p:attrNameLst>
                                          <p:attrName>style.visibility</p:attrName>
                                        </p:attrNameLst>
                                      </p:cBhvr>
                                      <p:to>
                                        <p:strVal val="visible"/>
                                      </p:to>
                                    </p:set>
                                    <p:animEffect transition="in" filter="fade">
                                      <p:cBhvr>
                                        <p:cTn id="15" dur="500"/>
                                        <p:tgtEl>
                                          <p:spTgt spid="9218">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8">
                                            <p:txEl>
                                              <p:pRg st="4" end="4"/>
                                            </p:txEl>
                                          </p:spTgt>
                                        </p:tgtEl>
                                        <p:attrNameLst>
                                          <p:attrName>style.visibility</p:attrName>
                                        </p:attrNameLst>
                                      </p:cBhvr>
                                      <p:to>
                                        <p:strVal val="visible"/>
                                      </p:to>
                                    </p:set>
                                    <p:animEffect transition="in" filter="fade">
                                      <p:cBhvr>
                                        <p:cTn id="18" dur="500"/>
                                        <p:tgtEl>
                                          <p:spTgt spid="9218">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18">
                                            <p:txEl>
                                              <p:pRg st="5" end="5"/>
                                            </p:txEl>
                                          </p:spTgt>
                                        </p:tgtEl>
                                        <p:attrNameLst>
                                          <p:attrName>style.visibility</p:attrName>
                                        </p:attrNameLst>
                                      </p:cBhvr>
                                      <p:to>
                                        <p:strVal val="visible"/>
                                      </p:to>
                                    </p:set>
                                    <p:animEffect transition="in" filter="fade">
                                      <p:cBhvr>
                                        <p:cTn id="21" dur="500"/>
                                        <p:tgtEl>
                                          <p:spTgt spid="92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57200" y="1484313"/>
            <a:ext cx="8578850" cy="378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sr-Cyrl-RS" sz="1800" dirty="0" smtClean="0">
                <a:latin typeface="+mn-lt"/>
              </a:rPr>
              <a:t>5. Т</a:t>
            </a:r>
            <a:r>
              <a:rPr lang="en-US" sz="1800" dirty="0" err="1" smtClean="0">
                <a:latin typeface="+mn-lt"/>
              </a:rPr>
              <a:t>imed</a:t>
            </a:r>
            <a:r>
              <a:rPr lang="en-US" sz="1800" dirty="0" smtClean="0">
                <a:latin typeface="+mn-lt"/>
              </a:rPr>
              <a:t> waiting</a:t>
            </a:r>
            <a:endParaRPr lang="sr-Cyrl-RS" sz="1800" dirty="0" smtClean="0">
              <a:latin typeface="+mn-lt"/>
            </a:endParaRPr>
          </a:p>
          <a:p>
            <a:pPr>
              <a:spcBef>
                <a:spcPts val="0"/>
              </a:spcBef>
              <a:defRPr/>
            </a:pPr>
            <a:r>
              <a:rPr lang="ru-RU" sz="1800" dirty="0" smtClean="0">
                <a:latin typeface="+mn-lt"/>
              </a:rPr>
              <a:t>Неколико </a:t>
            </a:r>
            <a:r>
              <a:rPr lang="ru-RU" sz="1800" dirty="0">
                <a:latin typeface="+mn-lt"/>
              </a:rPr>
              <a:t>метода </a:t>
            </a:r>
            <a:r>
              <a:rPr lang="ru-RU" sz="1800" dirty="0" smtClean="0">
                <a:latin typeface="+mn-lt"/>
              </a:rPr>
              <a:t>за рад са нитима поседује </a:t>
            </a:r>
            <a:r>
              <a:rPr lang="ru-RU" sz="1800" dirty="0">
                <a:latin typeface="+mn-lt"/>
              </a:rPr>
              <a:t>параметар </a:t>
            </a:r>
            <a:r>
              <a:rPr lang="en-US" sz="1800" dirty="0">
                <a:latin typeface="+mn-lt"/>
              </a:rPr>
              <a:t>timeout. </a:t>
            </a:r>
            <a:r>
              <a:rPr lang="ru-RU" sz="1800" dirty="0">
                <a:latin typeface="+mn-lt"/>
              </a:rPr>
              <a:t>Њихово позивање узрокује да нит пређе у </a:t>
            </a:r>
            <a:r>
              <a:rPr lang="ru-RU" sz="1800" dirty="0" smtClean="0">
                <a:latin typeface="+mn-lt"/>
              </a:rPr>
              <a:t>стање </a:t>
            </a:r>
            <a:r>
              <a:rPr lang="en-US" sz="1800" dirty="0" smtClean="0">
                <a:latin typeface="+mn-lt"/>
              </a:rPr>
              <a:t>timed </a:t>
            </a:r>
            <a:r>
              <a:rPr lang="en-US" sz="1800" dirty="0">
                <a:latin typeface="+mn-lt"/>
              </a:rPr>
              <a:t>waiting. </a:t>
            </a:r>
            <a:r>
              <a:rPr lang="ru-RU" sz="1800" dirty="0">
                <a:latin typeface="+mn-lt"/>
              </a:rPr>
              <a:t>Нит излази из овог стања након истека задатог времена или ако </a:t>
            </a:r>
            <a:r>
              <a:rPr lang="ru-RU" sz="1800" dirty="0" smtClean="0">
                <a:latin typeface="+mn-lt"/>
              </a:rPr>
              <a:t>прими одговарајућу </a:t>
            </a:r>
            <a:r>
              <a:rPr lang="ru-RU" sz="1800" dirty="0">
                <a:latin typeface="+mn-lt"/>
              </a:rPr>
              <a:t>нотификацију. Методи са параметром </a:t>
            </a:r>
            <a:r>
              <a:rPr lang="en-US" sz="1800" dirty="0">
                <a:latin typeface="+mn-lt"/>
              </a:rPr>
              <a:t>timeout </a:t>
            </a:r>
            <a:r>
              <a:rPr lang="ru-RU" sz="1800" dirty="0">
                <a:latin typeface="+mn-lt"/>
              </a:rPr>
              <a:t>су </a:t>
            </a:r>
            <a:r>
              <a:rPr lang="en-US" sz="1800" dirty="0">
                <a:latin typeface="+mn-lt"/>
              </a:rPr>
              <a:t>sleep() </a:t>
            </a:r>
            <a:r>
              <a:rPr lang="ru-RU" sz="1800" dirty="0">
                <a:latin typeface="+mn-lt"/>
              </a:rPr>
              <a:t>класе </a:t>
            </a:r>
            <a:r>
              <a:rPr lang="en-US" sz="1800" dirty="0">
                <a:latin typeface="+mn-lt"/>
              </a:rPr>
              <a:t>Thread, wait</a:t>
            </a:r>
            <a:r>
              <a:rPr lang="en-US" sz="1800" dirty="0" smtClean="0">
                <a:latin typeface="+mn-lt"/>
              </a:rPr>
              <a:t>()</a:t>
            </a:r>
            <a:r>
              <a:rPr lang="sr-Cyrl-RS" sz="1800" dirty="0">
                <a:latin typeface="+mn-lt"/>
              </a:rPr>
              <a:t> </a:t>
            </a:r>
            <a:r>
              <a:rPr lang="ru-RU" sz="1800" dirty="0" smtClean="0">
                <a:latin typeface="+mn-lt"/>
              </a:rPr>
              <a:t>класе </a:t>
            </a:r>
            <a:r>
              <a:rPr lang="en-US" sz="1800" dirty="0">
                <a:latin typeface="+mn-lt"/>
              </a:rPr>
              <a:t>Object, join() </a:t>
            </a:r>
            <a:r>
              <a:rPr lang="ru-RU" sz="1800" dirty="0">
                <a:latin typeface="+mn-lt"/>
              </a:rPr>
              <a:t>класе </a:t>
            </a:r>
            <a:r>
              <a:rPr lang="en-US" sz="1800" dirty="0">
                <a:latin typeface="+mn-lt"/>
              </a:rPr>
              <a:t>Thread, </a:t>
            </a:r>
            <a:r>
              <a:rPr lang="en-US" sz="1800" dirty="0" err="1">
                <a:latin typeface="+mn-lt"/>
              </a:rPr>
              <a:t>tryLock</a:t>
            </a:r>
            <a:r>
              <a:rPr lang="en-US" sz="1800" dirty="0">
                <a:latin typeface="+mn-lt"/>
              </a:rPr>
              <a:t>() </a:t>
            </a:r>
            <a:r>
              <a:rPr lang="ru-RU" sz="1800" dirty="0">
                <a:latin typeface="+mn-lt"/>
              </a:rPr>
              <a:t>класе </a:t>
            </a:r>
            <a:r>
              <a:rPr lang="en-US" sz="1800" dirty="0">
                <a:latin typeface="+mn-lt"/>
              </a:rPr>
              <a:t>Lock </a:t>
            </a:r>
            <a:r>
              <a:rPr lang="ru-RU" sz="1800" dirty="0">
                <a:latin typeface="+mn-lt"/>
              </a:rPr>
              <a:t>и </a:t>
            </a:r>
            <a:r>
              <a:rPr lang="en-US" sz="1800" dirty="0">
                <a:latin typeface="+mn-lt"/>
              </a:rPr>
              <a:t>await() </a:t>
            </a:r>
            <a:r>
              <a:rPr lang="ru-RU" sz="1800" dirty="0">
                <a:latin typeface="+mn-lt"/>
              </a:rPr>
              <a:t>класе </a:t>
            </a:r>
            <a:r>
              <a:rPr lang="en-US" sz="1800" dirty="0">
                <a:latin typeface="+mn-lt"/>
              </a:rPr>
              <a:t>Condition</a:t>
            </a:r>
            <a:r>
              <a:rPr lang="en-US" dirty="0" smtClean="0">
                <a:latin typeface="Garamond" pitchFamily="18" charset="0"/>
              </a:rPr>
              <a:t>.</a:t>
            </a:r>
            <a:endParaRPr lang="sr-Cyrl-RS" dirty="0" smtClean="0">
              <a:latin typeface="Garamond" pitchFamily="18" charset="0"/>
            </a:endParaRPr>
          </a:p>
          <a:p>
            <a:pPr>
              <a:spcBef>
                <a:spcPts val="0"/>
              </a:spcBef>
              <a:defRPr/>
            </a:pPr>
            <a:endParaRPr lang="sr-Cyrl-RS" sz="1800" dirty="0" smtClean="0">
              <a:latin typeface="+mn-lt"/>
            </a:endParaRPr>
          </a:p>
          <a:p>
            <a:pPr>
              <a:spcBef>
                <a:spcPts val="0"/>
              </a:spcBef>
              <a:defRPr/>
            </a:pPr>
            <a:r>
              <a:rPr lang="sr-Cyrl-RS" sz="1800" dirty="0" smtClean="0">
                <a:latin typeface="+mn-lt"/>
              </a:rPr>
              <a:t>6. </a:t>
            </a:r>
            <a:r>
              <a:rPr lang="en-US" sz="1800" dirty="0" smtClean="0">
                <a:latin typeface="+mn-lt"/>
              </a:rPr>
              <a:t>Terminated</a:t>
            </a:r>
            <a:endParaRPr lang="en-US" sz="1800" dirty="0">
              <a:latin typeface="+mn-lt"/>
            </a:endParaRPr>
          </a:p>
          <a:p>
            <a:pPr>
              <a:spcBef>
                <a:spcPts val="0"/>
              </a:spcBef>
              <a:defRPr/>
            </a:pPr>
            <a:r>
              <a:rPr lang="ru-RU" sz="1800" dirty="0">
                <a:latin typeface="+mn-lt"/>
              </a:rPr>
              <a:t>Нит је у стању </a:t>
            </a:r>
            <a:r>
              <a:rPr lang="en-US" sz="1800" dirty="0">
                <a:latin typeface="+mn-lt"/>
              </a:rPr>
              <a:t>terminated </a:t>
            </a:r>
            <a:r>
              <a:rPr lang="ru-RU" sz="1800" dirty="0">
                <a:latin typeface="+mn-lt"/>
              </a:rPr>
              <a:t>из једног од следећа два разлога:</a:t>
            </a:r>
          </a:p>
          <a:p>
            <a:pPr marL="285750" indent="-285750">
              <a:spcBef>
                <a:spcPts val="0"/>
              </a:spcBef>
              <a:buFont typeface="Arial" panose="020B0604020202020204" pitchFamily="34" charset="0"/>
              <a:buChar char="•"/>
              <a:defRPr/>
            </a:pPr>
            <a:r>
              <a:rPr lang="ru-RU" sz="1800" dirty="0" smtClean="0">
                <a:latin typeface="+mn-lt"/>
              </a:rPr>
              <a:t>умрла </a:t>
            </a:r>
            <a:r>
              <a:rPr lang="ru-RU" sz="1800" dirty="0">
                <a:latin typeface="+mn-lt"/>
              </a:rPr>
              <a:t>је природном смрћу јер је њен метод </a:t>
            </a:r>
            <a:r>
              <a:rPr lang="en-US" sz="1800" dirty="0">
                <a:latin typeface="+mn-lt"/>
              </a:rPr>
              <a:t>run() </a:t>
            </a:r>
            <a:r>
              <a:rPr lang="ru-RU" sz="1800" dirty="0">
                <a:latin typeface="+mn-lt"/>
              </a:rPr>
              <a:t>завршен нормално</a:t>
            </a:r>
          </a:p>
          <a:p>
            <a:pPr marL="285750" indent="-285750">
              <a:spcBef>
                <a:spcPts val="0"/>
              </a:spcBef>
              <a:buFont typeface="Arial" panose="020B0604020202020204" pitchFamily="34" charset="0"/>
              <a:buChar char="•"/>
              <a:defRPr/>
            </a:pPr>
            <a:r>
              <a:rPr lang="ru-RU" sz="1800" dirty="0" smtClean="0">
                <a:latin typeface="+mn-lt"/>
              </a:rPr>
              <a:t>умрла </a:t>
            </a:r>
            <a:r>
              <a:rPr lang="ru-RU" sz="1800" dirty="0">
                <a:latin typeface="+mn-lt"/>
              </a:rPr>
              <a:t>је изненада јер је неухваћени изузетак завршио метод </a:t>
            </a:r>
            <a:r>
              <a:rPr lang="en-US" sz="1800" dirty="0">
                <a:latin typeface="+mn-lt"/>
              </a:rPr>
              <a:t>run().</a:t>
            </a:r>
          </a:p>
          <a:p>
            <a:pPr>
              <a:spcBef>
                <a:spcPts val="0"/>
              </a:spcBef>
              <a:defRPr/>
            </a:pPr>
            <a:r>
              <a:rPr lang="ru-RU" sz="1800" dirty="0" smtClean="0">
                <a:latin typeface="+mn-lt"/>
              </a:rPr>
              <a:t>Поред тога, </a:t>
            </a:r>
            <a:r>
              <a:rPr lang="ru-RU" sz="1800" dirty="0">
                <a:latin typeface="+mn-lt"/>
              </a:rPr>
              <a:t>могуће је убити нит позивом метода </a:t>
            </a:r>
            <a:r>
              <a:rPr lang="en-US" sz="1800" dirty="0">
                <a:latin typeface="+mn-lt"/>
              </a:rPr>
              <a:t>stop(). </a:t>
            </a:r>
            <a:r>
              <a:rPr lang="ru-RU" sz="1800" dirty="0">
                <a:latin typeface="+mn-lt"/>
              </a:rPr>
              <a:t>Међутим, овај метод је </a:t>
            </a:r>
            <a:r>
              <a:rPr lang="ru-RU" sz="1800" dirty="0" smtClean="0">
                <a:latin typeface="+mn-lt"/>
              </a:rPr>
              <a:t>застарео</a:t>
            </a:r>
            <a:r>
              <a:rPr lang="en-US" sz="1800" dirty="0" smtClean="0">
                <a:latin typeface="+mn-lt"/>
              </a:rPr>
              <a:t> </a:t>
            </a:r>
            <a:r>
              <a:rPr lang="ru-RU" sz="1800" dirty="0">
                <a:latin typeface="+mn-lt"/>
              </a:rPr>
              <a:t>и никада га не треба позивати из сопственог к</a:t>
            </a:r>
            <a:r>
              <a:rPr lang="en-US" sz="1800" dirty="0">
                <a:latin typeface="+mn-lt"/>
              </a:rPr>
              <a:t>ô</a:t>
            </a:r>
            <a:r>
              <a:rPr lang="ru-RU" sz="1800" dirty="0">
                <a:latin typeface="+mn-lt"/>
              </a:rPr>
              <a:t>да.</a:t>
            </a:r>
            <a:endParaRPr lang="ru-RU" sz="1800" dirty="0" smtClean="0">
              <a:latin typeface="+mn-lt"/>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Стање нити (4)</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Effect transition="in" filter="fade">
                                      <p:cBhvr>
                                        <p:cTn id="7" dur="500"/>
                                        <p:tgtEl>
                                          <p:spTgt spid="92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xEl>
                                              <p:pRg st="1" end="1"/>
                                            </p:txEl>
                                          </p:spTgt>
                                        </p:tgtEl>
                                        <p:attrNameLst>
                                          <p:attrName>style.visibility</p:attrName>
                                        </p:attrNameLst>
                                      </p:cBhvr>
                                      <p:to>
                                        <p:strVal val="visible"/>
                                      </p:to>
                                    </p:set>
                                    <p:animEffect transition="in" filter="fade">
                                      <p:cBhvr>
                                        <p:cTn id="10" dur="500"/>
                                        <p:tgtEl>
                                          <p:spTgt spid="921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9218">
                                            <p:txEl>
                                              <p:pRg st="3" end="3"/>
                                            </p:txEl>
                                          </p:spTgt>
                                        </p:tgtEl>
                                        <p:attrNameLst>
                                          <p:attrName>style.visibility</p:attrName>
                                        </p:attrNameLst>
                                      </p:cBhvr>
                                      <p:to>
                                        <p:strVal val="visible"/>
                                      </p:to>
                                    </p:set>
                                    <p:animEffect transition="in" filter="fade">
                                      <p:cBhvr>
                                        <p:cTn id="15" dur="500"/>
                                        <p:tgtEl>
                                          <p:spTgt spid="9218">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8">
                                            <p:txEl>
                                              <p:pRg st="4" end="4"/>
                                            </p:txEl>
                                          </p:spTgt>
                                        </p:tgtEl>
                                        <p:attrNameLst>
                                          <p:attrName>style.visibility</p:attrName>
                                        </p:attrNameLst>
                                      </p:cBhvr>
                                      <p:to>
                                        <p:strVal val="visible"/>
                                      </p:to>
                                    </p:set>
                                    <p:animEffect transition="in" filter="fade">
                                      <p:cBhvr>
                                        <p:cTn id="18" dur="500"/>
                                        <p:tgtEl>
                                          <p:spTgt spid="9218">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18">
                                            <p:txEl>
                                              <p:pRg st="5" end="5"/>
                                            </p:txEl>
                                          </p:spTgt>
                                        </p:tgtEl>
                                        <p:attrNameLst>
                                          <p:attrName>style.visibility</p:attrName>
                                        </p:attrNameLst>
                                      </p:cBhvr>
                                      <p:to>
                                        <p:strVal val="visible"/>
                                      </p:to>
                                    </p:set>
                                    <p:animEffect transition="in" filter="fade">
                                      <p:cBhvr>
                                        <p:cTn id="21" dur="500"/>
                                        <p:tgtEl>
                                          <p:spTgt spid="9218">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218">
                                            <p:txEl>
                                              <p:pRg st="6" end="6"/>
                                            </p:txEl>
                                          </p:spTgt>
                                        </p:tgtEl>
                                        <p:attrNameLst>
                                          <p:attrName>style.visibility</p:attrName>
                                        </p:attrNameLst>
                                      </p:cBhvr>
                                      <p:to>
                                        <p:strVal val="visible"/>
                                      </p:to>
                                    </p:set>
                                    <p:animEffect transition="in" filter="fade">
                                      <p:cBhvr>
                                        <p:cTn id="24" dur="500"/>
                                        <p:tgtEl>
                                          <p:spTgt spid="9218">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218">
                                            <p:txEl>
                                              <p:pRg st="7" end="7"/>
                                            </p:txEl>
                                          </p:spTgt>
                                        </p:tgtEl>
                                        <p:attrNameLst>
                                          <p:attrName>style.visibility</p:attrName>
                                        </p:attrNameLst>
                                      </p:cBhvr>
                                      <p:to>
                                        <p:strVal val="visible"/>
                                      </p:to>
                                    </p:set>
                                    <p:animEffect transition="in" filter="fade">
                                      <p:cBhvr>
                                        <p:cTn id="27" dur="500"/>
                                        <p:tgtEl>
                                          <p:spTgt spid="92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Стање нити (5)</a:t>
            </a:r>
            <a:endParaRPr lang="sr-Latn-CS" kern="0" dirty="0" smtClean="0">
              <a:solidFill>
                <a:srgbClr val="3366FF"/>
              </a:solidFill>
            </a:endParaRP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268413"/>
            <a:ext cx="4349750" cy="548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fade">
                                      <p:cBhvr>
                                        <p:cTn id="7"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5900" y="1390650"/>
            <a:ext cx="89154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0"/>
              </a:spcBef>
              <a:defRPr/>
            </a:pPr>
            <a:r>
              <a:rPr lang="en-US" sz="1800" b="1" dirty="0" err="1">
                <a:latin typeface="+mn-lt"/>
              </a:rPr>
              <a:t>java.lang.Thread</a:t>
            </a:r>
            <a:endParaRPr lang="en-US" sz="1800" b="1" dirty="0">
              <a:latin typeface="+mn-lt"/>
            </a:endParaRPr>
          </a:p>
          <a:p>
            <a:pPr marL="285750" indent="-285750">
              <a:spcBef>
                <a:spcPts val="0"/>
              </a:spcBef>
              <a:buFont typeface="Arial" panose="020B0604020202020204" pitchFamily="34" charset="0"/>
              <a:buChar char="•"/>
              <a:defRPr/>
            </a:pPr>
            <a:r>
              <a:rPr lang="en-US" sz="1800" dirty="0">
                <a:latin typeface="+mn-lt"/>
              </a:rPr>
              <a:t>void join</a:t>
            </a:r>
            <a:r>
              <a:rPr lang="en-US" sz="1800" dirty="0" smtClean="0">
                <a:latin typeface="+mn-lt"/>
              </a:rPr>
              <a:t>()</a:t>
            </a:r>
            <a:r>
              <a:rPr lang="sr-Cyrl-RS" sz="1800" dirty="0" smtClean="0">
                <a:latin typeface="+mn-lt"/>
              </a:rPr>
              <a:t/>
            </a:r>
            <a:br>
              <a:rPr lang="sr-Cyrl-RS" sz="1800" dirty="0" smtClean="0">
                <a:latin typeface="+mn-lt"/>
              </a:rPr>
            </a:br>
            <a:r>
              <a:rPr lang="sr-Cyrl-RS" sz="1800" dirty="0" smtClean="0">
                <a:latin typeface="+mn-lt"/>
              </a:rPr>
              <a:t>чека </a:t>
            </a:r>
            <a:r>
              <a:rPr lang="sr-Cyrl-RS" sz="1800" dirty="0">
                <a:latin typeface="+mn-lt"/>
              </a:rPr>
              <a:t>да се одређена нит заврши.</a:t>
            </a:r>
          </a:p>
          <a:p>
            <a:pPr marL="285750" indent="-285750">
              <a:spcBef>
                <a:spcPts val="0"/>
              </a:spcBef>
              <a:buFont typeface="Arial" panose="020B0604020202020204" pitchFamily="34" charset="0"/>
              <a:buChar char="•"/>
              <a:defRPr/>
            </a:pPr>
            <a:r>
              <a:rPr lang="en-US" sz="1800" dirty="0">
                <a:latin typeface="+mn-lt"/>
              </a:rPr>
              <a:t>void join(long </a:t>
            </a:r>
            <a:r>
              <a:rPr lang="en-US" sz="1800" dirty="0" err="1" smtClean="0">
                <a:latin typeface="+mn-lt"/>
              </a:rPr>
              <a:t>millis</a:t>
            </a:r>
            <a:r>
              <a:rPr lang="en-US" sz="1800" dirty="0" smtClean="0">
                <a:latin typeface="+mn-lt"/>
              </a:rPr>
              <a:t>)</a:t>
            </a:r>
            <a:r>
              <a:rPr lang="sr-Cyrl-RS" sz="1800" dirty="0" smtClean="0">
                <a:latin typeface="+mn-lt"/>
              </a:rPr>
              <a:t/>
            </a:r>
            <a:br>
              <a:rPr lang="sr-Cyrl-RS" sz="1800" dirty="0" smtClean="0">
                <a:latin typeface="+mn-lt"/>
              </a:rPr>
            </a:br>
            <a:r>
              <a:rPr lang="sr-Cyrl-RS" sz="1800" dirty="0" smtClean="0">
                <a:latin typeface="+mn-lt"/>
              </a:rPr>
              <a:t>чека </a:t>
            </a:r>
            <a:r>
              <a:rPr lang="sr-Cyrl-RS" sz="1800" dirty="0">
                <a:latin typeface="+mn-lt"/>
              </a:rPr>
              <a:t>да </a:t>
            </a:r>
            <a:r>
              <a:rPr lang="sr-Cyrl-RS" sz="1800" dirty="0" smtClean="0">
                <a:latin typeface="+mn-lt"/>
              </a:rPr>
              <a:t>се одређена </a:t>
            </a:r>
            <a:r>
              <a:rPr lang="sr-Cyrl-RS" sz="1800" dirty="0">
                <a:latin typeface="+mn-lt"/>
              </a:rPr>
              <a:t>нит </a:t>
            </a:r>
            <a:r>
              <a:rPr lang="sr-Cyrl-RS" sz="1800" dirty="0" smtClean="0">
                <a:latin typeface="+mn-lt"/>
              </a:rPr>
              <a:t>заврши или </a:t>
            </a:r>
            <a:r>
              <a:rPr lang="sr-Cyrl-RS" sz="1800" dirty="0">
                <a:latin typeface="+mn-lt"/>
              </a:rPr>
              <a:t>да прође задати број милисекунди.</a:t>
            </a:r>
          </a:p>
          <a:p>
            <a:pPr marL="285750" indent="-285750">
              <a:spcBef>
                <a:spcPts val="0"/>
              </a:spcBef>
              <a:buFont typeface="Arial" panose="020B0604020202020204" pitchFamily="34" charset="0"/>
              <a:buChar char="•"/>
              <a:defRPr/>
            </a:pPr>
            <a:r>
              <a:rPr lang="en-US" sz="1800" dirty="0" err="1">
                <a:latin typeface="+mn-lt"/>
              </a:rPr>
              <a:t>Thread.State</a:t>
            </a:r>
            <a:r>
              <a:rPr lang="en-US" sz="1800" dirty="0">
                <a:latin typeface="+mn-lt"/>
              </a:rPr>
              <a:t> </a:t>
            </a:r>
            <a:r>
              <a:rPr lang="en-US" sz="1800" dirty="0" err="1">
                <a:latin typeface="+mn-lt"/>
              </a:rPr>
              <a:t>getState</a:t>
            </a:r>
            <a:r>
              <a:rPr lang="en-US" sz="1800" dirty="0" smtClean="0">
                <a:latin typeface="+mn-lt"/>
              </a:rPr>
              <a:t>()</a:t>
            </a:r>
            <a:r>
              <a:rPr lang="sr-Cyrl-RS" sz="1800" dirty="0" smtClean="0">
                <a:latin typeface="+mn-lt"/>
              </a:rPr>
              <a:t/>
            </a:r>
            <a:br>
              <a:rPr lang="sr-Cyrl-RS" sz="1800" dirty="0" smtClean="0">
                <a:latin typeface="+mn-lt"/>
              </a:rPr>
            </a:br>
            <a:r>
              <a:rPr lang="sr-Cyrl-RS" sz="1800" dirty="0" smtClean="0">
                <a:latin typeface="+mn-lt"/>
              </a:rPr>
              <a:t>враћа </a:t>
            </a:r>
            <a:r>
              <a:rPr lang="sr-Cyrl-RS" sz="1800" dirty="0">
                <a:latin typeface="+mn-lt"/>
              </a:rPr>
              <a:t>стање текуће нити: једно од </a:t>
            </a:r>
            <a:r>
              <a:rPr lang="en-US" sz="1800" dirty="0">
                <a:latin typeface="+mn-lt"/>
              </a:rPr>
              <a:t>NEW, RUNNABLE, BLOCKED, WAITING, TIMED_WAITING</a:t>
            </a:r>
            <a:r>
              <a:rPr lang="en-US" sz="1800" dirty="0" smtClean="0">
                <a:latin typeface="+mn-lt"/>
              </a:rPr>
              <a:t>,</a:t>
            </a:r>
            <a:r>
              <a:rPr lang="sr-Cyrl-RS" sz="1800" dirty="0" smtClean="0">
                <a:latin typeface="+mn-lt"/>
              </a:rPr>
              <a:t> </a:t>
            </a:r>
            <a:r>
              <a:rPr lang="en-US" sz="1800" dirty="0" smtClean="0">
                <a:latin typeface="+mn-lt"/>
              </a:rPr>
              <a:t>TERMINATED</a:t>
            </a:r>
            <a:endParaRPr lang="sr-Cyrl-RS" sz="1800" dirty="0" smtClean="0">
              <a:latin typeface="+mn-lt"/>
            </a:endParaRPr>
          </a:p>
          <a:p>
            <a:pPr marL="285750" indent="-285750">
              <a:spcBef>
                <a:spcPts val="0"/>
              </a:spcBef>
              <a:buFont typeface="Arial" panose="020B0604020202020204" pitchFamily="34" charset="0"/>
              <a:buChar char="•"/>
              <a:defRPr/>
            </a:pPr>
            <a:r>
              <a:rPr lang="en-US" sz="1800" dirty="0">
                <a:solidFill>
                  <a:srgbClr val="FF0000"/>
                </a:solidFill>
                <a:latin typeface="+mn-lt"/>
              </a:rPr>
              <a:t>void stop</a:t>
            </a:r>
            <a:r>
              <a:rPr lang="en-US" sz="1800" dirty="0" smtClean="0">
                <a:solidFill>
                  <a:srgbClr val="FF0000"/>
                </a:solidFill>
                <a:latin typeface="+mn-lt"/>
              </a:rPr>
              <a:t>()</a:t>
            </a:r>
            <a:r>
              <a:rPr lang="sr-Cyrl-RS" sz="1800" dirty="0" smtClean="0">
                <a:latin typeface="+mn-lt"/>
              </a:rPr>
              <a:t/>
            </a:r>
            <a:br>
              <a:rPr lang="sr-Cyrl-RS" sz="1800" dirty="0" smtClean="0">
                <a:latin typeface="+mn-lt"/>
              </a:rPr>
            </a:br>
            <a:r>
              <a:rPr lang="sr-Cyrl-RS" sz="1800" dirty="0" smtClean="0">
                <a:latin typeface="+mn-lt"/>
              </a:rPr>
              <a:t>зауставља </a:t>
            </a:r>
            <a:r>
              <a:rPr lang="sr-Cyrl-RS" sz="1800" dirty="0">
                <a:latin typeface="+mn-lt"/>
              </a:rPr>
              <a:t>нит. Застарео!</a:t>
            </a:r>
          </a:p>
          <a:p>
            <a:pPr marL="285750" indent="-285750">
              <a:spcBef>
                <a:spcPts val="0"/>
              </a:spcBef>
              <a:buFont typeface="Arial" panose="020B0604020202020204" pitchFamily="34" charset="0"/>
              <a:buChar char="•"/>
              <a:defRPr/>
            </a:pPr>
            <a:r>
              <a:rPr lang="en-US" sz="1800" dirty="0">
                <a:solidFill>
                  <a:srgbClr val="FF0000"/>
                </a:solidFill>
                <a:latin typeface="+mn-lt"/>
              </a:rPr>
              <a:t>void suspend</a:t>
            </a:r>
            <a:r>
              <a:rPr lang="en-US" sz="1800" dirty="0" smtClean="0">
                <a:solidFill>
                  <a:srgbClr val="FF0000"/>
                </a:solidFill>
                <a:latin typeface="+mn-lt"/>
              </a:rPr>
              <a:t>()</a:t>
            </a:r>
            <a:r>
              <a:rPr lang="sr-Cyrl-RS" sz="1800" dirty="0" smtClean="0">
                <a:solidFill>
                  <a:srgbClr val="FF0000"/>
                </a:solidFill>
                <a:latin typeface="+mn-lt"/>
              </a:rPr>
              <a:t/>
            </a:r>
            <a:br>
              <a:rPr lang="sr-Cyrl-RS" sz="1800" dirty="0" smtClean="0">
                <a:solidFill>
                  <a:srgbClr val="FF0000"/>
                </a:solidFill>
                <a:latin typeface="+mn-lt"/>
              </a:rPr>
            </a:br>
            <a:r>
              <a:rPr lang="sr-Cyrl-RS" sz="1800" dirty="0" smtClean="0">
                <a:latin typeface="+mn-lt"/>
              </a:rPr>
              <a:t>суспендује </a:t>
            </a:r>
            <a:r>
              <a:rPr lang="sr-Cyrl-RS" sz="1800" dirty="0">
                <a:latin typeface="+mn-lt"/>
              </a:rPr>
              <a:t>извршавање текуће </a:t>
            </a:r>
            <a:r>
              <a:rPr lang="sr-Cyrl-RS" sz="1800" dirty="0" smtClean="0">
                <a:latin typeface="+mn-lt"/>
              </a:rPr>
              <a:t>нити тј. </a:t>
            </a:r>
            <a:r>
              <a:rPr lang="ru-RU" sz="1800" dirty="0">
                <a:latin typeface="+mn-lt"/>
              </a:rPr>
              <a:t>блокира </a:t>
            </a:r>
            <a:r>
              <a:rPr lang="ru-RU" sz="1800" dirty="0" smtClean="0">
                <a:latin typeface="+mn-lt"/>
              </a:rPr>
              <a:t>текућу нит све док </a:t>
            </a:r>
            <a:r>
              <a:rPr lang="ru-RU" sz="1800" dirty="0">
                <a:latin typeface="+mn-lt"/>
              </a:rPr>
              <a:t>нека друга нит не позове метод </a:t>
            </a:r>
            <a:r>
              <a:rPr lang="ru-RU" sz="1800" dirty="0" smtClean="0">
                <a:latin typeface="+mn-lt"/>
              </a:rPr>
              <a:t>resume.</a:t>
            </a:r>
            <a:r>
              <a:rPr lang="sr-Cyrl-RS" sz="1800" dirty="0" smtClean="0">
                <a:latin typeface="+mn-lt"/>
              </a:rPr>
              <a:t> </a:t>
            </a:r>
            <a:r>
              <a:rPr lang="sr-Cyrl-RS" sz="1800" dirty="0">
                <a:latin typeface="+mn-lt"/>
              </a:rPr>
              <a:t>Застарео!</a:t>
            </a:r>
          </a:p>
          <a:p>
            <a:pPr marL="285750" indent="-285750">
              <a:spcBef>
                <a:spcPts val="0"/>
              </a:spcBef>
              <a:buFont typeface="Arial" panose="020B0604020202020204" pitchFamily="34" charset="0"/>
              <a:buChar char="•"/>
              <a:defRPr/>
            </a:pPr>
            <a:r>
              <a:rPr lang="en-US" sz="1800" dirty="0">
                <a:solidFill>
                  <a:srgbClr val="FF0000"/>
                </a:solidFill>
                <a:latin typeface="+mn-lt"/>
              </a:rPr>
              <a:t>void resume</a:t>
            </a:r>
            <a:r>
              <a:rPr lang="en-US" sz="1800" dirty="0" smtClean="0">
                <a:solidFill>
                  <a:srgbClr val="FF0000"/>
                </a:solidFill>
                <a:latin typeface="+mn-lt"/>
              </a:rPr>
              <a:t>()</a:t>
            </a:r>
            <a:r>
              <a:rPr lang="sr-Cyrl-RS" sz="1800" dirty="0">
                <a:latin typeface="+mn-lt"/>
              </a:rPr>
              <a:t/>
            </a:r>
            <a:br>
              <a:rPr lang="sr-Cyrl-RS" sz="1800" dirty="0">
                <a:latin typeface="+mn-lt"/>
              </a:rPr>
            </a:br>
            <a:r>
              <a:rPr lang="sr-Cyrl-RS" sz="1800" dirty="0" smtClean="0">
                <a:latin typeface="+mn-lt"/>
              </a:rPr>
              <a:t>наставља </a:t>
            </a:r>
            <a:r>
              <a:rPr lang="sr-Cyrl-RS" sz="1800" dirty="0">
                <a:latin typeface="+mn-lt"/>
              </a:rPr>
              <a:t>текућу нит. Валидан је само након што је позван метод </a:t>
            </a:r>
            <a:r>
              <a:rPr lang="en-US" sz="1800" dirty="0">
                <a:latin typeface="+mn-lt"/>
              </a:rPr>
              <a:t>suspend(). </a:t>
            </a:r>
            <a:r>
              <a:rPr lang="sr-Cyrl-RS" sz="1800" dirty="0">
                <a:latin typeface="+mn-lt"/>
              </a:rPr>
              <a:t>Застарео!</a:t>
            </a:r>
            <a:endParaRPr lang="en-US" sz="1800" dirty="0" smtClean="0">
              <a:latin typeface="+mn-lt"/>
            </a:endParaRPr>
          </a:p>
        </p:txBody>
      </p:sp>
      <p:sp>
        <p:nvSpPr>
          <p:cNvPr id="4"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Стање нити (6)</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fade">
                                      <p:cBhvr>
                                        <p:cTn id="7" dur="500"/>
                                        <p:tgtEl>
                                          <p:spTgt spid="133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314">
                                            <p:txEl>
                                              <p:pRg st="1" end="1"/>
                                            </p:txEl>
                                          </p:spTgt>
                                        </p:tgtEl>
                                        <p:attrNameLst>
                                          <p:attrName>style.visibility</p:attrName>
                                        </p:attrNameLst>
                                      </p:cBhvr>
                                      <p:to>
                                        <p:strVal val="visible"/>
                                      </p:to>
                                    </p:set>
                                    <p:animEffect transition="in" filter="fade">
                                      <p:cBhvr>
                                        <p:cTn id="10" dur="500"/>
                                        <p:tgtEl>
                                          <p:spTgt spid="1331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314">
                                            <p:txEl>
                                              <p:pRg st="2" end="2"/>
                                            </p:txEl>
                                          </p:spTgt>
                                        </p:tgtEl>
                                        <p:attrNameLst>
                                          <p:attrName>style.visibility</p:attrName>
                                        </p:attrNameLst>
                                      </p:cBhvr>
                                      <p:to>
                                        <p:strVal val="visible"/>
                                      </p:to>
                                    </p:set>
                                    <p:animEffect transition="in" filter="fade">
                                      <p:cBhvr>
                                        <p:cTn id="13" dur="500"/>
                                        <p:tgtEl>
                                          <p:spTgt spid="1331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314">
                                            <p:txEl>
                                              <p:pRg st="3" end="3"/>
                                            </p:txEl>
                                          </p:spTgt>
                                        </p:tgtEl>
                                        <p:attrNameLst>
                                          <p:attrName>style.visibility</p:attrName>
                                        </p:attrNameLst>
                                      </p:cBhvr>
                                      <p:to>
                                        <p:strVal val="visible"/>
                                      </p:to>
                                    </p:set>
                                    <p:animEffect transition="in" filter="fade">
                                      <p:cBhvr>
                                        <p:cTn id="16" dur="500"/>
                                        <p:tgtEl>
                                          <p:spTgt spid="1331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3314">
                                            <p:txEl>
                                              <p:pRg st="4" end="4"/>
                                            </p:txEl>
                                          </p:spTgt>
                                        </p:tgtEl>
                                        <p:attrNameLst>
                                          <p:attrName>style.visibility</p:attrName>
                                        </p:attrNameLst>
                                      </p:cBhvr>
                                      <p:to>
                                        <p:strVal val="visible"/>
                                      </p:to>
                                    </p:set>
                                    <p:animEffect transition="in" filter="fade">
                                      <p:cBhvr>
                                        <p:cTn id="19" dur="500"/>
                                        <p:tgtEl>
                                          <p:spTgt spid="1331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3314">
                                            <p:txEl>
                                              <p:pRg st="5" end="5"/>
                                            </p:txEl>
                                          </p:spTgt>
                                        </p:tgtEl>
                                        <p:attrNameLst>
                                          <p:attrName>style.visibility</p:attrName>
                                        </p:attrNameLst>
                                      </p:cBhvr>
                                      <p:to>
                                        <p:strVal val="visible"/>
                                      </p:to>
                                    </p:set>
                                    <p:animEffect transition="in" filter="fade">
                                      <p:cBhvr>
                                        <p:cTn id="22" dur="500"/>
                                        <p:tgtEl>
                                          <p:spTgt spid="1331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3314">
                                            <p:txEl>
                                              <p:pRg st="6" end="6"/>
                                            </p:txEl>
                                          </p:spTgt>
                                        </p:tgtEl>
                                        <p:attrNameLst>
                                          <p:attrName>style.visibility</p:attrName>
                                        </p:attrNameLst>
                                      </p:cBhvr>
                                      <p:to>
                                        <p:strVal val="visible"/>
                                      </p:to>
                                    </p:set>
                                    <p:animEffect transition="in" filter="fade">
                                      <p:cBhvr>
                                        <p:cTn id="25" dur="500"/>
                                        <p:tgtEl>
                                          <p:spTgt spid="133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19100" y="1473200"/>
            <a:ext cx="847407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defRPr/>
            </a:pPr>
            <a:r>
              <a:rPr lang="ru-RU" dirty="0" smtClean="0">
                <a:latin typeface="Garamond" pitchFamily="18" charset="0"/>
              </a:rPr>
              <a:t>Нити могу имати разне </a:t>
            </a:r>
            <a:r>
              <a:rPr lang="ru-RU" u="sng" dirty="0" smtClean="0">
                <a:latin typeface="Garamond" pitchFamily="18" charset="0"/>
              </a:rPr>
              <a:t>приоритете</a:t>
            </a:r>
            <a:r>
              <a:rPr lang="ru-RU" dirty="0" smtClean="0">
                <a:latin typeface="Garamond" pitchFamily="18" charset="0"/>
              </a:rPr>
              <a:t>. У принципу, нити које су интерактивне треба да имају виши приоритет у односу на нити које реализују обимна израчунавања.</a:t>
            </a:r>
          </a:p>
          <a:p>
            <a:pPr>
              <a:spcBef>
                <a:spcPct val="50000"/>
              </a:spcBef>
              <a:defRPr/>
            </a:pPr>
            <a:r>
              <a:rPr lang="ru-RU" dirty="0" smtClean="0">
                <a:latin typeface="Garamond" pitchFamily="18" charset="0"/>
              </a:rPr>
              <a:t>Приоритет нити  у Јави је одређен бројем. Овде нижи број одговара нижем приоритету, а виши број вишем приоритету.</a:t>
            </a:r>
          </a:p>
          <a:p>
            <a:pPr>
              <a:spcBef>
                <a:spcPct val="50000"/>
              </a:spcBef>
              <a:defRPr/>
            </a:pPr>
            <a:r>
              <a:rPr lang="sr-Cyrl-RS" dirty="0" smtClean="0">
                <a:latin typeface="Garamond" pitchFamily="18" charset="0"/>
              </a:rPr>
              <a:t>Јава обезбеђује константе</a:t>
            </a:r>
            <a:r>
              <a:rPr lang="en-US" dirty="0" smtClean="0">
                <a:latin typeface="Garamond" pitchFamily="18" charset="0"/>
              </a:rPr>
              <a:t>: </a:t>
            </a:r>
            <a:r>
              <a:rPr lang="en-US" sz="1800" dirty="0" err="1" smtClean="0">
                <a:solidFill>
                  <a:srgbClr val="008000"/>
                </a:solidFill>
                <a:latin typeface="+mn-lt"/>
              </a:rPr>
              <a:t>Thread.MAX_PRIORITY</a:t>
            </a:r>
            <a:r>
              <a:rPr lang="en-US" dirty="0" smtClean="0">
                <a:solidFill>
                  <a:srgbClr val="008000"/>
                </a:solidFill>
                <a:latin typeface="Garamond" pitchFamily="18" charset="0"/>
              </a:rPr>
              <a:t>, </a:t>
            </a:r>
            <a:r>
              <a:rPr lang="en-US" sz="1800" dirty="0" err="1" smtClean="0">
                <a:solidFill>
                  <a:srgbClr val="008000"/>
                </a:solidFill>
                <a:latin typeface="+mn-lt"/>
              </a:rPr>
              <a:t>Thread.MIN_PRIORITY</a:t>
            </a:r>
            <a:r>
              <a:rPr lang="en-US" sz="1800" dirty="0" smtClean="0">
                <a:solidFill>
                  <a:srgbClr val="008000"/>
                </a:solidFill>
                <a:latin typeface="Garamond" pitchFamily="18" charset="0"/>
              </a:rPr>
              <a:t> </a:t>
            </a:r>
            <a:r>
              <a:rPr lang="sr-Cyrl-RS" dirty="0" smtClean="0">
                <a:latin typeface="Garamond" pitchFamily="18" charset="0"/>
              </a:rPr>
              <a:t>и</a:t>
            </a:r>
            <a:r>
              <a:rPr lang="en-US" dirty="0" smtClean="0">
                <a:solidFill>
                  <a:srgbClr val="008000"/>
                </a:solidFill>
                <a:latin typeface="Garamond" pitchFamily="18" charset="0"/>
              </a:rPr>
              <a:t> </a:t>
            </a:r>
            <a:r>
              <a:rPr lang="en-US" sz="1800" dirty="0" err="1" smtClean="0">
                <a:solidFill>
                  <a:srgbClr val="008000"/>
                </a:solidFill>
                <a:latin typeface="+mn-lt"/>
              </a:rPr>
              <a:t>Thread.NORM_PRIORITY</a:t>
            </a:r>
            <a:r>
              <a:rPr lang="en-US" sz="1800" dirty="0" smtClean="0">
                <a:latin typeface="Garamond" pitchFamily="18" charset="0"/>
              </a:rPr>
              <a:t> </a:t>
            </a:r>
            <a:r>
              <a:rPr lang="ru-RU" dirty="0" smtClean="0">
                <a:latin typeface="Garamond" pitchFamily="18" charset="0"/>
              </a:rPr>
              <a:t>за задавање приоритета.</a:t>
            </a:r>
          </a:p>
          <a:p>
            <a:pPr>
              <a:spcBef>
                <a:spcPct val="50000"/>
              </a:spcBef>
              <a:defRPr/>
            </a:pPr>
            <a:r>
              <a:rPr lang="ru-RU" dirty="0" smtClean="0">
                <a:latin typeface="Garamond" pitchFamily="18" charset="0"/>
              </a:rPr>
              <a:t>Приоритет се задаје преко метода:</a:t>
            </a:r>
          </a:p>
          <a:p>
            <a:pPr>
              <a:spcBef>
                <a:spcPct val="50000"/>
              </a:spcBef>
              <a:defRPr/>
            </a:pPr>
            <a:r>
              <a:rPr lang="en-US" sz="1800" dirty="0" err="1" smtClean="0">
                <a:solidFill>
                  <a:srgbClr val="A50021"/>
                </a:solidFill>
                <a:latin typeface="+mn-lt"/>
              </a:rPr>
              <a:t>setPriority</a:t>
            </a:r>
            <a:r>
              <a:rPr lang="en-US" sz="1800" dirty="0" smtClean="0">
                <a:solidFill>
                  <a:srgbClr val="A50021"/>
                </a:solidFill>
                <a:latin typeface="+mn-lt"/>
              </a:rPr>
              <a:t>(</a:t>
            </a:r>
            <a:r>
              <a:rPr lang="en-US" sz="1800" dirty="0" err="1" smtClean="0">
                <a:solidFill>
                  <a:srgbClr val="A50021"/>
                </a:solidFill>
                <a:latin typeface="+mn-lt"/>
              </a:rPr>
              <a:t>int</a:t>
            </a:r>
            <a:r>
              <a:rPr lang="en-US" sz="1800" dirty="0" smtClean="0">
                <a:solidFill>
                  <a:srgbClr val="A50021"/>
                </a:solidFill>
                <a:latin typeface="Garamond" pitchFamily="18" charset="0"/>
              </a:rPr>
              <a:t> </a:t>
            </a:r>
            <a:r>
              <a:rPr lang="en-US" sz="1800" dirty="0" smtClean="0">
                <a:solidFill>
                  <a:srgbClr val="A50021"/>
                </a:solidFill>
                <a:latin typeface="+mn-lt"/>
              </a:rPr>
              <a:t>priority)</a:t>
            </a:r>
            <a:endParaRPr lang="en-US" dirty="0" smtClean="0">
              <a:solidFill>
                <a:srgbClr val="A50021"/>
              </a:solidFill>
              <a:latin typeface="+mn-lt"/>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Приоритет нити</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500"/>
                                        <p:tgtEl>
                                          <p:spTgt spid="184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Effect transition="in" filter="fade">
                                      <p:cBhvr>
                                        <p:cTn id="12" dur="500"/>
                                        <p:tgtEl>
                                          <p:spTgt spid="184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Effect transition="in" filter="fade">
                                      <p:cBhvr>
                                        <p:cTn id="17" dur="500"/>
                                        <p:tgtEl>
                                          <p:spTgt spid="184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8434">
                                            <p:txEl>
                                              <p:pRg st="3" end="3"/>
                                            </p:txEl>
                                          </p:spTgt>
                                        </p:tgtEl>
                                        <p:attrNameLst>
                                          <p:attrName>style.visibility</p:attrName>
                                        </p:attrNameLst>
                                      </p:cBhvr>
                                      <p:to>
                                        <p:strVal val="visible"/>
                                      </p:to>
                                    </p:set>
                                    <p:animEffect transition="in" filter="fade">
                                      <p:cBhvr>
                                        <p:cTn id="22" dur="500"/>
                                        <p:tgtEl>
                                          <p:spTgt spid="18434">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8434">
                                            <p:txEl>
                                              <p:pRg st="4" end="4"/>
                                            </p:txEl>
                                          </p:spTgt>
                                        </p:tgtEl>
                                        <p:attrNameLst>
                                          <p:attrName>style.visibility</p:attrName>
                                        </p:attrNameLst>
                                      </p:cBhvr>
                                      <p:to>
                                        <p:strVal val="visible"/>
                                      </p:to>
                                    </p:set>
                                    <p:animEffect transition="in" filter="fade">
                                      <p:cBhvr>
                                        <p:cTn id="25" dur="500"/>
                                        <p:tgtEl>
                                          <p:spTgt spid="184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95288" y="1628775"/>
            <a:ext cx="8569325" cy="1144588"/>
          </a:xfrm>
        </p:spPr>
        <p:txBody>
          <a:bodyPr/>
          <a:lstStyle/>
          <a:p>
            <a:pPr eaLnBrk="1" hangingPunct="1"/>
            <a:r>
              <a:rPr lang="sr-Cyrl-RS" altLang="en-US" sz="5400" smtClean="0">
                <a:solidFill>
                  <a:srgbClr val="3366FF"/>
                </a:solidFill>
              </a:rPr>
              <a:t>Вишенитно програмирање</a:t>
            </a:r>
            <a:endParaRPr lang="sr-Latn-CS" altLang="en-US" sz="5400" smtClean="0">
              <a:solidFill>
                <a:srgbClr val="3366FF"/>
              </a:solidFill>
            </a:endParaRPr>
          </a:p>
        </p:txBody>
      </p:sp>
      <p:sp>
        <p:nvSpPr>
          <p:cNvPr id="4099" name="Rectangle 3"/>
          <p:cNvSpPr>
            <a:spLocks noGrp="1" noChangeArrowheads="1"/>
          </p:cNvSpPr>
          <p:nvPr>
            <p:ph type="subTitle" idx="1"/>
          </p:nvPr>
        </p:nvSpPr>
        <p:spPr>
          <a:xfrm>
            <a:off x="1547813" y="4365625"/>
            <a:ext cx="6400800" cy="1752600"/>
          </a:xfrm>
        </p:spPr>
        <p:txBody>
          <a:bodyPr/>
          <a:lstStyle/>
          <a:p>
            <a:pPr eaLnBrk="1" hangingPunct="1"/>
            <a:r>
              <a:rPr lang="sr-Cyrl-RS" altLang="en-US" smtClean="0">
                <a:solidFill>
                  <a:srgbClr val="993300"/>
                </a:solidFill>
                <a:latin typeface="Times New Roman" panose="02020603050405020304" pitchFamily="18" charset="0"/>
                <a:cs typeface="Times New Roman" panose="02020603050405020304" pitchFamily="18" charset="0"/>
              </a:rPr>
              <a:t>Владимир Филиповић</a:t>
            </a:r>
            <a:endParaRPr lang="en-US" altLang="en-US" smtClean="0">
              <a:solidFill>
                <a:srgbClr val="993300"/>
              </a:solidFill>
              <a:latin typeface="Times New Roman" panose="02020603050405020304" pitchFamily="18" charset="0"/>
              <a:cs typeface="Times New Roman" panose="02020603050405020304" pitchFamily="18" charset="0"/>
            </a:endParaRPr>
          </a:p>
          <a:p>
            <a:pPr eaLnBrk="1" hangingPunct="1"/>
            <a:r>
              <a:rPr lang="sr-Latn-CS" altLang="en-US" sz="2400" smtClean="0"/>
              <a:t>vladaf@matf.bg.ac.</a:t>
            </a:r>
            <a:r>
              <a:rPr lang="en-US" altLang="en-US" sz="2400" smtClean="0"/>
              <a:t>rs</a:t>
            </a:r>
            <a:endParaRPr lang="sr-Latn-CS" altLang="en-US" sz="2400" smtClean="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19100" y="1473200"/>
            <a:ext cx="8474075" cy="424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0"/>
              </a:spcBef>
              <a:defRPr/>
            </a:pPr>
            <a:r>
              <a:rPr lang="en-US" sz="1800" b="1" dirty="0" err="1">
                <a:latin typeface="+mn-lt"/>
              </a:rPr>
              <a:t>java.lang.Thread</a:t>
            </a:r>
            <a:endParaRPr lang="en-US" sz="1800" b="1" dirty="0">
              <a:latin typeface="+mn-lt"/>
            </a:endParaRPr>
          </a:p>
          <a:p>
            <a:pPr marL="285750" indent="-285750">
              <a:spcBef>
                <a:spcPts val="0"/>
              </a:spcBef>
              <a:buFont typeface="Arial" panose="020B0604020202020204" pitchFamily="34" charset="0"/>
              <a:buChar char="•"/>
              <a:defRPr/>
            </a:pPr>
            <a:r>
              <a:rPr lang="en-US" sz="1800" dirty="0">
                <a:latin typeface="+mn-lt"/>
              </a:rPr>
              <a:t>void </a:t>
            </a:r>
            <a:r>
              <a:rPr lang="en-US" sz="1800" dirty="0" err="1">
                <a:latin typeface="+mn-lt"/>
              </a:rPr>
              <a:t>setPriority</a:t>
            </a:r>
            <a:r>
              <a:rPr lang="en-US" sz="1800" dirty="0">
                <a:latin typeface="+mn-lt"/>
              </a:rPr>
              <a:t>(</a:t>
            </a:r>
            <a:r>
              <a:rPr lang="en-US" sz="1800" dirty="0" err="1">
                <a:latin typeface="+mn-lt"/>
              </a:rPr>
              <a:t>int</a:t>
            </a:r>
            <a:r>
              <a:rPr lang="en-US" sz="1800" dirty="0">
                <a:latin typeface="+mn-lt"/>
              </a:rPr>
              <a:t> </a:t>
            </a:r>
            <a:r>
              <a:rPr lang="en-US" sz="1800" dirty="0" err="1" smtClean="0">
                <a:latin typeface="+mn-lt"/>
              </a:rPr>
              <a:t>newPriority</a:t>
            </a:r>
            <a:r>
              <a:rPr lang="en-US" sz="1800" dirty="0" smtClean="0">
                <a:latin typeface="+mn-lt"/>
              </a:rPr>
              <a:t>)</a:t>
            </a:r>
            <a:r>
              <a:rPr lang="sr-Cyrl-RS" sz="1800" dirty="0" smtClean="0">
                <a:latin typeface="+mn-lt"/>
              </a:rPr>
              <a:t/>
            </a:r>
            <a:br>
              <a:rPr lang="sr-Cyrl-RS" sz="1800" dirty="0" smtClean="0">
                <a:latin typeface="+mn-lt"/>
              </a:rPr>
            </a:br>
            <a:r>
              <a:rPr lang="sr-Cyrl-RS" sz="1800" dirty="0" smtClean="0">
                <a:latin typeface="+mn-lt"/>
              </a:rPr>
              <a:t>п</a:t>
            </a:r>
            <a:r>
              <a:rPr lang="ru-RU" sz="1800" dirty="0" smtClean="0">
                <a:latin typeface="+mn-lt"/>
              </a:rPr>
              <a:t>оставља </a:t>
            </a:r>
            <a:r>
              <a:rPr lang="ru-RU" sz="1800" dirty="0">
                <a:latin typeface="+mn-lt"/>
              </a:rPr>
              <a:t>приоритет текуће нити. Приоритет мора бити између </a:t>
            </a:r>
            <a:r>
              <a:rPr lang="en-US" sz="1800" dirty="0" err="1">
                <a:latin typeface="+mn-lt"/>
              </a:rPr>
              <a:t>Thread.MIN_PRIORITY</a:t>
            </a:r>
            <a:r>
              <a:rPr lang="en-US" sz="1800" dirty="0">
                <a:latin typeface="+mn-lt"/>
              </a:rPr>
              <a:t> </a:t>
            </a:r>
            <a:r>
              <a:rPr lang="ru-RU" sz="1800" dirty="0" smtClean="0">
                <a:latin typeface="+mn-lt"/>
              </a:rPr>
              <a:t>и </a:t>
            </a:r>
            <a:r>
              <a:rPr lang="en-US" sz="1800" dirty="0" err="1" smtClean="0">
                <a:latin typeface="+mn-lt"/>
              </a:rPr>
              <a:t>Thread.MAX_PRIORITY</a:t>
            </a:r>
            <a:r>
              <a:rPr lang="en-US" sz="1800" dirty="0">
                <a:latin typeface="+mn-lt"/>
              </a:rPr>
              <a:t>. </a:t>
            </a:r>
            <a:r>
              <a:rPr lang="ru-RU" sz="1800" dirty="0">
                <a:latin typeface="+mn-lt"/>
              </a:rPr>
              <a:t>Користити </a:t>
            </a:r>
            <a:r>
              <a:rPr lang="en-US" sz="1800" dirty="0" err="1">
                <a:latin typeface="+mn-lt"/>
              </a:rPr>
              <a:t>Thread.NORM_PRIORITY</a:t>
            </a:r>
            <a:r>
              <a:rPr lang="en-US" sz="1800" dirty="0">
                <a:latin typeface="+mn-lt"/>
              </a:rPr>
              <a:t> </a:t>
            </a:r>
            <a:r>
              <a:rPr lang="ru-RU" sz="1800" dirty="0">
                <a:latin typeface="+mn-lt"/>
              </a:rPr>
              <a:t>за нормалан приоритет.</a:t>
            </a:r>
          </a:p>
          <a:p>
            <a:pPr marL="285750" indent="-285750">
              <a:spcBef>
                <a:spcPts val="0"/>
              </a:spcBef>
              <a:buFont typeface="Arial" panose="020B0604020202020204" pitchFamily="34" charset="0"/>
              <a:buChar char="•"/>
              <a:defRPr/>
            </a:pPr>
            <a:r>
              <a:rPr lang="en-US" sz="1800" dirty="0">
                <a:latin typeface="+mn-lt"/>
              </a:rPr>
              <a:t>static </a:t>
            </a:r>
            <a:r>
              <a:rPr lang="en-US" sz="1800" dirty="0" err="1">
                <a:latin typeface="+mn-lt"/>
              </a:rPr>
              <a:t>int</a:t>
            </a:r>
            <a:r>
              <a:rPr lang="en-US" sz="1800" dirty="0">
                <a:latin typeface="+mn-lt"/>
              </a:rPr>
              <a:t> </a:t>
            </a:r>
            <a:r>
              <a:rPr lang="en-US" sz="1800" dirty="0" smtClean="0">
                <a:latin typeface="+mn-lt"/>
              </a:rPr>
              <a:t>MIN_PRIORITY</a:t>
            </a:r>
            <a:r>
              <a:rPr lang="sr-Cyrl-RS" sz="1800" dirty="0" smtClean="0">
                <a:latin typeface="+mn-lt"/>
              </a:rPr>
              <a:t> </a:t>
            </a:r>
            <a:br>
              <a:rPr lang="sr-Cyrl-RS" sz="1800" dirty="0" smtClean="0">
                <a:latin typeface="+mn-lt"/>
              </a:rPr>
            </a:br>
            <a:r>
              <a:rPr lang="ru-RU" sz="1800" dirty="0" smtClean="0">
                <a:latin typeface="+mn-lt"/>
              </a:rPr>
              <a:t>минималан </a:t>
            </a:r>
            <a:r>
              <a:rPr lang="ru-RU" sz="1800" dirty="0">
                <a:latin typeface="+mn-lt"/>
              </a:rPr>
              <a:t>приоритет који нит може имати. Вредност је 1.</a:t>
            </a:r>
          </a:p>
          <a:p>
            <a:pPr marL="285750" indent="-285750">
              <a:spcBef>
                <a:spcPts val="0"/>
              </a:spcBef>
              <a:buFont typeface="Arial" panose="020B0604020202020204" pitchFamily="34" charset="0"/>
              <a:buChar char="•"/>
              <a:defRPr/>
            </a:pPr>
            <a:r>
              <a:rPr lang="en-US" sz="1800" dirty="0">
                <a:latin typeface="+mn-lt"/>
              </a:rPr>
              <a:t>static </a:t>
            </a:r>
            <a:r>
              <a:rPr lang="en-US" sz="1800" dirty="0" err="1">
                <a:latin typeface="+mn-lt"/>
              </a:rPr>
              <a:t>int</a:t>
            </a:r>
            <a:r>
              <a:rPr lang="en-US" sz="1800" dirty="0">
                <a:latin typeface="+mn-lt"/>
              </a:rPr>
              <a:t> </a:t>
            </a:r>
            <a:r>
              <a:rPr lang="en-US" sz="1800" dirty="0" smtClean="0">
                <a:latin typeface="+mn-lt"/>
              </a:rPr>
              <a:t>NORM_PRIORITY</a:t>
            </a:r>
            <a:r>
              <a:rPr lang="sr-Cyrl-RS" sz="1800" dirty="0" smtClean="0">
                <a:latin typeface="+mn-lt"/>
              </a:rPr>
              <a:t/>
            </a:r>
            <a:br>
              <a:rPr lang="sr-Cyrl-RS" sz="1800" dirty="0" smtClean="0">
                <a:latin typeface="+mn-lt"/>
              </a:rPr>
            </a:br>
            <a:r>
              <a:rPr lang="ru-RU" sz="1800" dirty="0" smtClean="0">
                <a:latin typeface="+mn-lt"/>
              </a:rPr>
              <a:t>подразумевани </a:t>
            </a:r>
            <a:r>
              <a:rPr lang="ru-RU" sz="1800" dirty="0">
                <a:latin typeface="+mn-lt"/>
              </a:rPr>
              <a:t>приоритет нити. Вредност 5</a:t>
            </a:r>
            <a:r>
              <a:rPr lang="ru-RU" sz="1800" dirty="0" smtClean="0">
                <a:latin typeface="+mn-lt"/>
              </a:rPr>
              <a:t>.</a:t>
            </a:r>
          </a:p>
          <a:p>
            <a:pPr marL="285750" indent="-285750">
              <a:spcBef>
                <a:spcPts val="0"/>
              </a:spcBef>
              <a:buFont typeface="Arial" panose="020B0604020202020204" pitchFamily="34" charset="0"/>
              <a:buChar char="•"/>
              <a:defRPr/>
            </a:pPr>
            <a:r>
              <a:rPr lang="en-US" sz="1800" dirty="0">
                <a:latin typeface="+mn-lt"/>
              </a:rPr>
              <a:t>static </a:t>
            </a:r>
            <a:r>
              <a:rPr lang="en-US" sz="1800" dirty="0" err="1">
                <a:latin typeface="+mn-lt"/>
              </a:rPr>
              <a:t>int</a:t>
            </a:r>
            <a:r>
              <a:rPr lang="en-US" sz="1800" dirty="0">
                <a:latin typeface="+mn-lt"/>
              </a:rPr>
              <a:t> </a:t>
            </a:r>
            <a:r>
              <a:rPr lang="en-US" sz="1800" dirty="0" smtClean="0">
                <a:latin typeface="+mn-lt"/>
              </a:rPr>
              <a:t>MAX_PRIORITY</a:t>
            </a:r>
            <a:r>
              <a:rPr lang="sr-Cyrl-RS" sz="1800" dirty="0" smtClean="0">
                <a:latin typeface="+mn-lt"/>
              </a:rPr>
              <a:t/>
            </a:r>
            <a:br>
              <a:rPr lang="sr-Cyrl-RS" sz="1800" dirty="0" smtClean="0">
                <a:latin typeface="+mn-lt"/>
              </a:rPr>
            </a:br>
            <a:r>
              <a:rPr lang="sr-Cyrl-RS" sz="1800" dirty="0" smtClean="0">
                <a:latin typeface="+mn-lt"/>
              </a:rPr>
              <a:t>максималан </a:t>
            </a:r>
            <a:r>
              <a:rPr lang="sr-Cyrl-RS" sz="1800" dirty="0">
                <a:latin typeface="+mn-lt"/>
              </a:rPr>
              <a:t>приоритет који нит може имати. Вредност 10.</a:t>
            </a:r>
          </a:p>
          <a:p>
            <a:pPr marL="285750" indent="-285750">
              <a:spcBef>
                <a:spcPts val="0"/>
              </a:spcBef>
              <a:buFont typeface="Arial" panose="020B0604020202020204" pitchFamily="34" charset="0"/>
              <a:buChar char="•"/>
              <a:defRPr/>
            </a:pPr>
            <a:r>
              <a:rPr lang="en-US" sz="1800" dirty="0">
                <a:latin typeface="+mn-lt"/>
              </a:rPr>
              <a:t>static void yield</a:t>
            </a:r>
            <a:r>
              <a:rPr lang="en-US" sz="1800" dirty="0" smtClean="0">
                <a:latin typeface="+mn-lt"/>
              </a:rPr>
              <a:t>()</a:t>
            </a:r>
            <a:r>
              <a:rPr lang="sr-Cyrl-RS" sz="1800" dirty="0" smtClean="0">
                <a:latin typeface="+mn-lt"/>
              </a:rPr>
              <a:t/>
            </a:r>
            <a:br>
              <a:rPr lang="sr-Cyrl-RS" sz="1800" dirty="0" smtClean="0">
                <a:latin typeface="+mn-lt"/>
              </a:rPr>
            </a:br>
            <a:r>
              <a:rPr lang="sr-Cyrl-RS" sz="1800" dirty="0" smtClean="0">
                <a:latin typeface="+mn-lt"/>
              </a:rPr>
              <a:t>Уколико </a:t>
            </a:r>
            <a:r>
              <a:rPr lang="sr-Cyrl-RS" sz="1800" dirty="0">
                <a:latin typeface="+mn-lt"/>
              </a:rPr>
              <a:t>постоје друге </a:t>
            </a:r>
            <a:r>
              <a:rPr lang="en-US" sz="1800" dirty="0">
                <a:latin typeface="+mn-lt"/>
              </a:rPr>
              <a:t>runnable </a:t>
            </a:r>
            <a:r>
              <a:rPr lang="sr-Cyrl-RS" sz="1800" dirty="0">
                <a:latin typeface="+mn-lt"/>
              </a:rPr>
              <a:t>нити приоритета бар оноликог колики је приоритет текуће </a:t>
            </a:r>
            <a:r>
              <a:rPr lang="sr-Cyrl-RS" sz="1800" dirty="0" smtClean="0">
                <a:latin typeface="+mn-lt"/>
              </a:rPr>
              <a:t>нити, оне </a:t>
            </a:r>
            <a:r>
              <a:rPr lang="sr-Cyrl-RS" sz="1800" dirty="0">
                <a:latin typeface="+mn-lt"/>
              </a:rPr>
              <a:t>ће бити распоређене следеће. Метод је статички.</a:t>
            </a:r>
            <a:endParaRPr lang="en-US" sz="1800" dirty="0" smtClean="0">
              <a:latin typeface="+mn-lt"/>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Приоритет нити (2)</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500"/>
                                        <p:tgtEl>
                                          <p:spTgt spid="1843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434">
                                            <p:txEl>
                                              <p:pRg st="1" end="1"/>
                                            </p:txEl>
                                          </p:spTgt>
                                        </p:tgtEl>
                                        <p:attrNameLst>
                                          <p:attrName>style.visibility</p:attrName>
                                        </p:attrNameLst>
                                      </p:cBhvr>
                                      <p:to>
                                        <p:strVal val="visible"/>
                                      </p:to>
                                    </p:set>
                                    <p:animEffect transition="in" filter="fade">
                                      <p:cBhvr>
                                        <p:cTn id="10" dur="500"/>
                                        <p:tgtEl>
                                          <p:spTgt spid="1843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8434">
                                            <p:txEl>
                                              <p:pRg st="2" end="2"/>
                                            </p:txEl>
                                          </p:spTgt>
                                        </p:tgtEl>
                                        <p:attrNameLst>
                                          <p:attrName>style.visibility</p:attrName>
                                        </p:attrNameLst>
                                      </p:cBhvr>
                                      <p:to>
                                        <p:strVal val="visible"/>
                                      </p:to>
                                    </p:set>
                                    <p:animEffect transition="in" filter="fade">
                                      <p:cBhvr>
                                        <p:cTn id="13" dur="500"/>
                                        <p:tgtEl>
                                          <p:spTgt spid="1843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8434">
                                            <p:txEl>
                                              <p:pRg st="3" end="3"/>
                                            </p:txEl>
                                          </p:spTgt>
                                        </p:tgtEl>
                                        <p:attrNameLst>
                                          <p:attrName>style.visibility</p:attrName>
                                        </p:attrNameLst>
                                      </p:cBhvr>
                                      <p:to>
                                        <p:strVal val="visible"/>
                                      </p:to>
                                    </p:set>
                                    <p:animEffect transition="in" filter="fade">
                                      <p:cBhvr>
                                        <p:cTn id="16" dur="500"/>
                                        <p:tgtEl>
                                          <p:spTgt spid="1843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8434">
                                            <p:txEl>
                                              <p:pRg st="4" end="4"/>
                                            </p:txEl>
                                          </p:spTgt>
                                        </p:tgtEl>
                                        <p:attrNameLst>
                                          <p:attrName>style.visibility</p:attrName>
                                        </p:attrNameLst>
                                      </p:cBhvr>
                                      <p:to>
                                        <p:strVal val="visible"/>
                                      </p:to>
                                    </p:set>
                                    <p:animEffect transition="in" filter="fade">
                                      <p:cBhvr>
                                        <p:cTn id="19" dur="500"/>
                                        <p:tgtEl>
                                          <p:spTgt spid="1843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8434">
                                            <p:txEl>
                                              <p:pRg st="5" end="5"/>
                                            </p:txEl>
                                          </p:spTgt>
                                        </p:tgtEl>
                                        <p:attrNameLst>
                                          <p:attrName>style.visibility</p:attrName>
                                        </p:attrNameLst>
                                      </p:cBhvr>
                                      <p:to>
                                        <p:strVal val="visible"/>
                                      </p:to>
                                    </p:set>
                                    <p:animEffect transition="in" filter="fade">
                                      <p:cBhvr>
                                        <p:cTn id="22" dur="500"/>
                                        <p:tgtEl>
                                          <p:spTgt spid="1843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411163" y="1484313"/>
            <a:ext cx="8482012" cy="498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defRPr/>
            </a:pPr>
            <a:r>
              <a:rPr lang="ru-RU" dirty="0" smtClean="0">
                <a:latin typeface="Garamond" pitchFamily="18" charset="0"/>
              </a:rPr>
              <a:t>Нити које се извршавају у позадини да би подржали функционисање Јава окружења, називају се </a:t>
            </a:r>
            <a:r>
              <a:rPr lang="ru-RU" u="sng" dirty="0" smtClean="0">
                <a:latin typeface="Garamond" pitchFamily="18" charset="0"/>
              </a:rPr>
              <a:t>демон - нити</a:t>
            </a:r>
            <a:r>
              <a:rPr lang="ru-RU" dirty="0" smtClean="0">
                <a:latin typeface="Garamond" pitchFamily="18" charset="0"/>
              </a:rPr>
              <a:t>.</a:t>
            </a:r>
          </a:p>
          <a:p>
            <a:pPr>
              <a:spcBef>
                <a:spcPct val="50000"/>
              </a:spcBef>
              <a:defRPr/>
            </a:pPr>
            <a:r>
              <a:rPr lang="ru-RU" dirty="0" smtClean="0">
                <a:latin typeface="Garamond" pitchFamily="18" charset="0"/>
              </a:rPr>
              <a:t>Такве нити су: управљач часовником, скупљач отпадака, нит за ажурирање екрана итд. </a:t>
            </a:r>
          </a:p>
          <a:p>
            <a:pPr>
              <a:spcBef>
                <a:spcPct val="50000"/>
              </a:spcBef>
              <a:defRPr/>
            </a:pPr>
            <a:r>
              <a:rPr lang="ru-RU" dirty="0" smtClean="0">
                <a:latin typeface="Garamond" pitchFamily="18" charset="0"/>
              </a:rPr>
              <a:t>Нити које креира програмер нису даемон - нити, већ корисничке нити. Може се подесити тако да се корисничке нити претворе у демон-нити. </a:t>
            </a:r>
          </a:p>
          <a:p>
            <a:pPr>
              <a:spcBef>
                <a:spcPts val="0"/>
              </a:spcBef>
              <a:defRPr/>
            </a:pPr>
            <a:endParaRPr lang="sr-Cyrl-RS" sz="1800" dirty="0" smtClean="0">
              <a:latin typeface="+mn-lt"/>
            </a:endParaRPr>
          </a:p>
          <a:p>
            <a:pPr>
              <a:spcBef>
                <a:spcPts val="0"/>
              </a:spcBef>
              <a:defRPr/>
            </a:pPr>
            <a:r>
              <a:rPr lang="en-US" sz="1800" b="1" dirty="0" err="1" smtClean="0">
                <a:latin typeface="+mn-lt"/>
              </a:rPr>
              <a:t>java.lang.Thread</a:t>
            </a:r>
            <a:endParaRPr lang="en-US" sz="1800" b="1" dirty="0">
              <a:latin typeface="+mn-lt"/>
            </a:endParaRPr>
          </a:p>
          <a:p>
            <a:pPr marL="285750" indent="-285750">
              <a:spcBef>
                <a:spcPts val="0"/>
              </a:spcBef>
              <a:buFont typeface="Arial" panose="020B0604020202020204" pitchFamily="34" charset="0"/>
              <a:buChar char="•"/>
              <a:defRPr/>
            </a:pPr>
            <a:r>
              <a:rPr lang="en-US" sz="1800" dirty="0">
                <a:latin typeface="+mn-lt"/>
              </a:rPr>
              <a:t>void </a:t>
            </a:r>
            <a:r>
              <a:rPr lang="en-US" sz="1800" dirty="0" err="1">
                <a:latin typeface="+mn-lt"/>
              </a:rPr>
              <a:t>setDaemon</a:t>
            </a:r>
            <a:r>
              <a:rPr lang="en-US" sz="1800" dirty="0">
                <a:latin typeface="+mn-lt"/>
              </a:rPr>
              <a:t>(</a:t>
            </a:r>
            <a:r>
              <a:rPr lang="en-US" sz="1800" dirty="0" err="1">
                <a:latin typeface="+mn-lt"/>
              </a:rPr>
              <a:t>boolean</a:t>
            </a:r>
            <a:r>
              <a:rPr lang="en-US" sz="1800" dirty="0">
                <a:latin typeface="+mn-lt"/>
              </a:rPr>
              <a:t> </a:t>
            </a:r>
            <a:r>
              <a:rPr lang="en-US" sz="1800" dirty="0" err="1">
                <a:latin typeface="+mn-lt"/>
              </a:rPr>
              <a:t>isDaemon</a:t>
            </a:r>
            <a:r>
              <a:rPr lang="en-US" sz="1800" dirty="0" smtClean="0">
                <a:latin typeface="+mn-lt"/>
              </a:rPr>
              <a:t>)</a:t>
            </a:r>
            <a:r>
              <a:rPr lang="sr-Cyrl-RS" sz="1800" dirty="0" smtClean="0">
                <a:latin typeface="+mn-lt"/>
              </a:rPr>
              <a:t> </a:t>
            </a:r>
            <a:br>
              <a:rPr lang="sr-Cyrl-RS" sz="1800" dirty="0" smtClean="0">
                <a:latin typeface="+mn-lt"/>
              </a:rPr>
            </a:br>
            <a:r>
              <a:rPr lang="ru-RU" sz="1800" dirty="0" smtClean="0">
                <a:latin typeface="+mn-lt"/>
              </a:rPr>
              <a:t>означава </a:t>
            </a:r>
            <a:r>
              <a:rPr lang="ru-RU" sz="1800" dirty="0">
                <a:latin typeface="+mn-lt"/>
              </a:rPr>
              <a:t>текућу нит као демонску или </a:t>
            </a:r>
            <a:r>
              <a:rPr lang="ru-RU" sz="1800" dirty="0" smtClean="0">
                <a:latin typeface="+mn-lt"/>
              </a:rPr>
              <a:t>корисничку. Овај </a:t>
            </a:r>
            <a:r>
              <a:rPr lang="ru-RU" sz="1800" dirty="0">
                <a:latin typeface="+mn-lt"/>
              </a:rPr>
              <a:t>метод мора се позвати пре него што се нит стартује</a:t>
            </a:r>
            <a:r>
              <a:rPr lang="ru-RU" sz="1800" dirty="0" smtClean="0">
                <a:latin typeface="+mn-lt"/>
              </a:rPr>
              <a:t>.</a:t>
            </a:r>
          </a:p>
          <a:p>
            <a:pPr marL="285750" indent="-285750">
              <a:spcBef>
                <a:spcPts val="0"/>
              </a:spcBef>
              <a:buFont typeface="Arial" panose="020B0604020202020204" pitchFamily="34" charset="0"/>
              <a:buChar char="•"/>
              <a:defRPr/>
            </a:pPr>
            <a:r>
              <a:rPr lang="en-US" sz="1800" dirty="0" err="1" smtClean="0">
                <a:latin typeface="+mn-lt"/>
              </a:rPr>
              <a:t>boolean</a:t>
            </a:r>
            <a:r>
              <a:rPr lang="en-US" sz="1800" dirty="0" smtClean="0">
                <a:latin typeface="+mn-lt"/>
              </a:rPr>
              <a:t> </a:t>
            </a:r>
            <a:r>
              <a:rPr lang="en-US" sz="1800" dirty="0" err="1" smtClean="0">
                <a:latin typeface="+mn-lt"/>
              </a:rPr>
              <a:t>isDeamon</a:t>
            </a:r>
            <a:r>
              <a:rPr lang="en-US" sz="1800" dirty="0" smtClean="0">
                <a:latin typeface="+mn-lt"/>
              </a:rPr>
              <a:t>()</a:t>
            </a:r>
            <a:br>
              <a:rPr lang="en-US" sz="1800" dirty="0" smtClean="0">
                <a:latin typeface="+mn-lt"/>
              </a:rPr>
            </a:br>
            <a:r>
              <a:rPr lang="sr-Cyrl-RS" sz="1800" dirty="0" smtClean="0">
                <a:latin typeface="+mn-lt"/>
              </a:rPr>
              <a:t>враће </a:t>
            </a:r>
            <a:r>
              <a:rPr lang="en-US" sz="1800" dirty="0" smtClean="0">
                <a:latin typeface="+mn-lt"/>
              </a:rPr>
              <a:t>true </a:t>
            </a:r>
            <a:r>
              <a:rPr lang="sr-Cyrl-RS" sz="1800" dirty="0" smtClean="0">
                <a:latin typeface="+mn-lt"/>
              </a:rPr>
              <a:t>или </a:t>
            </a:r>
            <a:r>
              <a:rPr lang="sr-Latn-RS" sz="1800" dirty="0" smtClean="0">
                <a:latin typeface="+mn-lt"/>
              </a:rPr>
              <a:t>false</a:t>
            </a:r>
            <a:r>
              <a:rPr lang="en-US" sz="1800" dirty="0" smtClean="0">
                <a:latin typeface="+mn-lt"/>
              </a:rPr>
              <a:t> </a:t>
            </a:r>
            <a:r>
              <a:rPr lang="sr-Cyrl-RS" sz="1800" dirty="0" smtClean="0">
                <a:latin typeface="+mn-lt"/>
              </a:rPr>
              <a:t>у зависности од тога да ли је текуће нит демон-нит</a:t>
            </a:r>
            <a:endParaRPr lang="en-US" sz="1400" dirty="0" smtClean="0">
              <a:latin typeface="+mn-lt"/>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Демон - нит</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fade">
                                      <p:cBhvr>
                                        <p:cTn id="7" dur="500"/>
                                        <p:tgtEl>
                                          <p:spTgt spid="174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7410">
                                            <p:txEl>
                                              <p:pRg st="1" end="1"/>
                                            </p:txEl>
                                          </p:spTgt>
                                        </p:tgtEl>
                                        <p:attrNameLst>
                                          <p:attrName>style.visibility</p:attrName>
                                        </p:attrNameLst>
                                      </p:cBhvr>
                                      <p:to>
                                        <p:strVal val="visible"/>
                                      </p:to>
                                    </p:set>
                                    <p:animEffect transition="in" filter="fade">
                                      <p:cBhvr>
                                        <p:cTn id="12" dur="500"/>
                                        <p:tgtEl>
                                          <p:spTgt spid="174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7410">
                                            <p:txEl>
                                              <p:pRg st="2" end="2"/>
                                            </p:txEl>
                                          </p:spTgt>
                                        </p:tgtEl>
                                        <p:attrNameLst>
                                          <p:attrName>style.visibility</p:attrName>
                                        </p:attrNameLst>
                                      </p:cBhvr>
                                      <p:to>
                                        <p:strVal val="visible"/>
                                      </p:to>
                                    </p:set>
                                    <p:animEffect transition="in" filter="fade">
                                      <p:cBhvr>
                                        <p:cTn id="17" dur="500"/>
                                        <p:tgtEl>
                                          <p:spTgt spid="174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7410">
                                            <p:txEl>
                                              <p:pRg st="4" end="4"/>
                                            </p:txEl>
                                          </p:spTgt>
                                        </p:tgtEl>
                                        <p:attrNameLst>
                                          <p:attrName>style.visibility</p:attrName>
                                        </p:attrNameLst>
                                      </p:cBhvr>
                                      <p:to>
                                        <p:strVal val="visible"/>
                                      </p:to>
                                    </p:set>
                                    <p:animEffect transition="in" filter="fade">
                                      <p:cBhvr>
                                        <p:cTn id="22" dur="500"/>
                                        <p:tgtEl>
                                          <p:spTgt spid="17410">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7410">
                                            <p:txEl>
                                              <p:pRg st="5" end="5"/>
                                            </p:txEl>
                                          </p:spTgt>
                                        </p:tgtEl>
                                        <p:attrNameLst>
                                          <p:attrName>style.visibility</p:attrName>
                                        </p:attrNameLst>
                                      </p:cBhvr>
                                      <p:to>
                                        <p:strVal val="visible"/>
                                      </p:to>
                                    </p:set>
                                    <p:animEffect transition="in" filter="fade">
                                      <p:cBhvr>
                                        <p:cTn id="25" dur="500"/>
                                        <p:tgtEl>
                                          <p:spTgt spid="17410">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7410">
                                            <p:txEl>
                                              <p:pRg st="6" end="6"/>
                                            </p:txEl>
                                          </p:spTgt>
                                        </p:tgtEl>
                                        <p:attrNameLst>
                                          <p:attrName>style.visibility</p:attrName>
                                        </p:attrNameLst>
                                      </p:cBhvr>
                                      <p:to>
                                        <p:strVal val="visible"/>
                                      </p:to>
                                    </p:set>
                                    <p:animEffect transition="in" filter="fade">
                                      <p:cBhvr>
                                        <p:cTn id="28" dur="500"/>
                                        <p:tgtEl>
                                          <p:spTgt spid="174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12763" y="1484313"/>
            <a:ext cx="8380412" cy="489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defRPr/>
            </a:pPr>
            <a:r>
              <a:rPr lang="ru-RU" dirty="0" smtClean="0">
                <a:latin typeface="Garamond" pitchFamily="18" charset="0"/>
              </a:rPr>
              <a:t>Нити се организују по групама. </a:t>
            </a:r>
            <a:r>
              <a:rPr lang="ru-RU" dirty="0">
                <a:latin typeface="Garamond" pitchFamily="18" charset="0"/>
              </a:rPr>
              <a:t>Група нити је колекција нити којом је могуће манипулисати одједном. </a:t>
            </a:r>
            <a:endParaRPr lang="ru-RU" dirty="0" smtClean="0">
              <a:latin typeface="Garamond" pitchFamily="18" charset="0"/>
            </a:endParaRPr>
          </a:p>
          <a:p>
            <a:pPr>
              <a:spcBef>
                <a:spcPct val="50000"/>
              </a:spcBef>
              <a:defRPr/>
            </a:pPr>
            <a:r>
              <a:rPr lang="ru-RU" dirty="0" smtClean="0">
                <a:latin typeface="Garamond" pitchFamily="18" charset="0"/>
              </a:rPr>
              <a:t>Тако, на пример, нити једног аплета чине групу. Аплет може да манипулише само нитима из своје групе (не и другима!) Један аплет не може да стопира ажурирање екрана јер се то извршава помоћу нити друге групе.</a:t>
            </a:r>
          </a:p>
          <a:p>
            <a:pPr>
              <a:spcBef>
                <a:spcPct val="50000"/>
              </a:spcBef>
              <a:defRPr/>
            </a:pPr>
            <a:r>
              <a:rPr lang="ru-RU" dirty="0" smtClean="0">
                <a:latin typeface="Garamond" pitchFamily="18" charset="0"/>
              </a:rPr>
              <a:t>Групе нити су хијерархијски организоване. Знају се родитељске нити и нити-деца (настали из родитељских). Постоји низ метода за манипулисање групама тредова:</a:t>
            </a:r>
          </a:p>
          <a:p>
            <a:pPr>
              <a:spcBef>
                <a:spcPct val="50000"/>
              </a:spcBef>
              <a:defRPr/>
            </a:pPr>
            <a:r>
              <a:rPr lang="en-US" sz="1800" dirty="0" err="1" smtClean="0">
                <a:solidFill>
                  <a:srgbClr val="A50021"/>
                </a:solidFill>
                <a:latin typeface="+mn-lt"/>
              </a:rPr>
              <a:t>getThreadGroup</a:t>
            </a:r>
            <a:r>
              <a:rPr lang="en-US" sz="1800" dirty="0" smtClean="0">
                <a:solidFill>
                  <a:srgbClr val="A50021"/>
                </a:solidFill>
                <a:latin typeface="+mn-lt"/>
              </a:rPr>
              <a:t>()</a:t>
            </a:r>
            <a:r>
              <a:rPr lang="en-US" sz="1800" dirty="0" smtClean="0">
                <a:latin typeface="Garamond" pitchFamily="18" charset="0"/>
              </a:rPr>
              <a:t> </a:t>
            </a:r>
            <a:r>
              <a:rPr lang="sr-Cyrl-RS" dirty="0" smtClean="0">
                <a:latin typeface="Garamond" pitchFamily="18" charset="0"/>
              </a:rPr>
              <a:t>	из класе </a:t>
            </a:r>
            <a:r>
              <a:rPr lang="en-US" sz="1800" dirty="0" err="1" smtClean="0">
                <a:latin typeface="+mn-lt"/>
              </a:rPr>
              <a:t>java.lang.Thread</a:t>
            </a:r>
            <a:endParaRPr lang="en-US" dirty="0" smtClean="0">
              <a:latin typeface="+mn-lt"/>
            </a:endParaRPr>
          </a:p>
          <a:p>
            <a:pPr>
              <a:spcBef>
                <a:spcPct val="50000"/>
              </a:spcBef>
              <a:defRPr/>
            </a:pPr>
            <a:r>
              <a:rPr lang="en-US" sz="1800" dirty="0" err="1" smtClean="0">
                <a:solidFill>
                  <a:srgbClr val="A50021"/>
                </a:solidFill>
                <a:latin typeface="+mn-lt"/>
              </a:rPr>
              <a:t>getParent</a:t>
            </a:r>
            <a:r>
              <a:rPr lang="en-US" sz="1800" dirty="0" smtClean="0">
                <a:solidFill>
                  <a:srgbClr val="A50021"/>
                </a:solidFill>
                <a:latin typeface="+mn-lt"/>
              </a:rPr>
              <a:t>()</a:t>
            </a:r>
            <a:r>
              <a:rPr lang="en-US" sz="1800" dirty="0" smtClean="0">
                <a:latin typeface="Garamond" pitchFamily="18" charset="0"/>
              </a:rPr>
              <a:t> </a:t>
            </a:r>
            <a:r>
              <a:rPr lang="sr-Cyrl-RS" dirty="0" smtClean="0">
                <a:latin typeface="Garamond" pitchFamily="18" charset="0"/>
              </a:rPr>
              <a:t>		из класе</a:t>
            </a:r>
            <a:r>
              <a:rPr lang="en-US" dirty="0" smtClean="0">
                <a:latin typeface="Garamond" pitchFamily="18" charset="0"/>
              </a:rPr>
              <a:t> </a:t>
            </a:r>
            <a:r>
              <a:rPr lang="en-US" sz="1800" dirty="0" err="1" smtClean="0">
                <a:latin typeface="+mn-lt"/>
              </a:rPr>
              <a:t>java.langGroup</a:t>
            </a:r>
            <a:r>
              <a:rPr lang="en-US" sz="1800" dirty="0" smtClean="0">
                <a:latin typeface="Garamond" pitchFamily="18" charset="0"/>
              </a:rPr>
              <a:t>     </a:t>
            </a:r>
            <a:r>
              <a:rPr lang="sr-Cyrl-RS" dirty="0" smtClean="0">
                <a:latin typeface="Garamond" pitchFamily="18" charset="0"/>
              </a:rPr>
              <a:t>итд</a:t>
            </a:r>
            <a:r>
              <a:rPr lang="en-US" dirty="0" smtClean="0">
                <a:latin typeface="Garamond" pitchFamily="18" charset="0"/>
              </a:rPr>
              <a:t>.</a:t>
            </a: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Груписање нити</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fade">
                                      <p:cBhvr>
                                        <p:cTn id="7" dur="500"/>
                                        <p:tgtEl>
                                          <p:spTgt spid="194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9458">
                                            <p:txEl>
                                              <p:pRg st="1" end="1"/>
                                            </p:txEl>
                                          </p:spTgt>
                                        </p:tgtEl>
                                        <p:attrNameLst>
                                          <p:attrName>style.visibility</p:attrName>
                                        </p:attrNameLst>
                                      </p:cBhvr>
                                      <p:to>
                                        <p:strVal val="visible"/>
                                      </p:to>
                                    </p:set>
                                    <p:animEffect transition="in" filter="fade">
                                      <p:cBhvr>
                                        <p:cTn id="12" dur="500"/>
                                        <p:tgtEl>
                                          <p:spTgt spid="1945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9458">
                                            <p:txEl>
                                              <p:pRg st="2" end="2"/>
                                            </p:txEl>
                                          </p:spTgt>
                                        </p:tgtEl>
                                        <p:attrNameLst>
                                          <p:attrName>style.visibility</p:attrName>
                                        </p:attrNameLst>
                                      </p:cBhvr>
                                      <p:to>
                                        <p:strVal val="visible"/>
                                      </p:to>
                                    </p:set>
                                    <p:animEffect transition="in" filter="fade">
                                      <p:cBhvr>
                                        <p:cTn id="17" dur="500"/>
                                        <p:tgtEl>
                                          <p:spTgt spid="19458">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9458">
                                            <p:txEl>
                                              <p:pRg st="3" end="3"/>
                                            </p:txEl>
                                          </p:spTgt>
                                        </p:tgtEl>
                                        <p:attrNameLst>
                                          <p:attrName>style.visibility</p:attrName>
                                        </p:attrNameLst>
                                      </p:cBhvr>
                                      <p:to>
                                        <p:strVal val="visible"/>
                                      </p:to>
                                    </p:set>
                                    <p:animEffect transition="in" filter="fade">
                                      <p:cBhvr>
                                        <p:cTn id="20" dur="500"/>
                                        <p:tgtEl>
                                          <p:spTgt spid="19458">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9458">
                                            <p:txEl>
                                              <p:pRg st="4" end="4"/>
                                            </p:txEl>
                                          </p:spTgt>
                                        </p:tgtEl>
                                        <p:attrNameLst>
                                          <p:attrName>style.visibility</p:attrName>
                                        </p:attrNameLst>
                                      </p:cBhvr>
                                      <p:to>
                                        <p:strVal val="visible"/>
                                      </p:to>
                                    </p:set>
                                    <p:animEffect transition="in" filter="fade">
                                      <p:cBhvr>
                                        <p:cTn id="23" dur="500"/>
                                        <p:tgtEl>
                                          <p:spTgt spid="194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95288" y="1412875"/>
            <a:ext cx="8640762" cy="549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0"/>
              </a:spcBef>
              <a:defRPr/>
            </a:pPr>
            <a:r>
              <a:rPr lang="ru-RU" dirty="0" smtClean="0">
                <a:latin typeface="Garamond" pitchFamily="18" charset="0"/>
              </a:rPr>
              <a:t>Подразумевано</a:t>
            </a:r>
            <a:r>
              <a:rPr lang="ru-RU" dirty="0">
                <a:latin typeface="Garamond" pitchFamily="18" charset="0"/>
              </a:rPr>
              <a:t>, све </a:t>
            </a:r>
            <a:r>
              <a:rPr lang="ru-RU" dirty="0" smtClean="0">
                <a:latin typeface="Garamond" pitchFamily="18" charset="0"/>
              </a:rPr>
              <a:t>нити које креира програмер </a:t>
            </a:r>
            <a:r>
              <a:rPr lang="ru-RU" dirty="0">
                <a:latin typeface="Garamond" pitchFamily="18" charset="0"/>
              </a:rPr>
              <a:t>припадају истој групи нити, али могуће је извршити и другачија груписања.</a:t>
            </a:r>
          </a:p>
          <a:p>
            <a:pPr>
              <a:spcBef>
                <a:spcPts val="600"/>
              </a:spcBef>
              <a:defRPr/>
            </a:pPr>
            <a:r>
              <a:rPr lang="ru-RU" dirty="0">
                <a:latin typeface="Garamond" pitchFamily="18" charset="0"/>
              </a:rPr>
              <a:t>Почев од Јаве 5.0 не треба користити групе нити у сопственим програмима.</a:t>
            </a:r>
          </a:p>
          <a:p>
            <a:pPr>
              <a:spcBef>
                <a:spcPts val="600"/>
              </a:spcBef>
              <a:defRPr/>
            </a:pPr>
            <a:r>
              <a:rPr lang="ru-RU" dirty="0">
                <a:latin typeface="Garamond" pitchFamily="18" charset="0"/>
              </a:rPr>
              <a:t>Класа </a:t>
            </a:r>
            <a:r>
              <a:rPr lang="en-US" sz="1800" dirty="0" err="1">
                <a:latin typeface="+mn-lt"/>
              </a:rPr>
              <a:t>ThreadGroup</a:t>
            </a:r>
            <a:r>
              <a:rPr lang="en-US" sz="2000" dirty="0">
                <a:latin typeface="Garamond" pitchFamily="18" charset="0"/>
              </a:rPr>
              <a:t> </a:t>
            </a:r>
            <a:r>
              <a:rPr lang="ru-RU" dirty="0">
                <a:latin typeface="Garamond" pitchFamily="18" charset="0"/>
              </a:rPr>
              <a:t>имплементира </a:t>
            </a:r>
            <a:r>
              <a:rPr lang="ru-RU" dirty="0" smtClean="0">
                <a:latin typeface="Garamond" pitchFamily="18" charset="0"/>
              </a:rPr>
              <a:t>интерфејс </a:t>
            </a:r>
            <a:r>
              <a:rPr lang="en-US" sz="1800" dirty="0" err="1" smtClean="0">
                <a:latin typeface="+mn-lt"/>
              </a:rPr>
              <a:t>UncaughtExceptionHandler</a:t>
            </a:r>
            <a:r>
              <a:rPr lang="en-US" dirty="0">
                <a:latin typeface="Garamond" pitchFamily="18" charset="0"/>
              </a:rPr>
              <a:t>.</a:t>
            </a:r>
          </a:p>
          <a:p>
            <a:pPr>
              <a:spcBef>
                <a:spcPts val="600"/>
              </a:spcBef>
              <a:defRPr/>
            </a:pPr>
            <a:r>
              <a:rPr lang="ru-RU" dirty="0">
                <a:latin typeface="Garamond" pitchFamily="18" charset="0"/>
              </a:rPr>
              <a:t>Њен метод </a:t>
            </a:r>
            <a:r>
              <a:rPr lang="en-US" sz="1800" dirty="0" err="1">
                <a:latin typeface="+mn-lt"/>
              </a:rPr>
              <a:t>uncaughtException</a:t>
            </a:r>
            <a:r>
              <a:rPr lang="en-US" sz="1800" dirty="0">
                <a:latin typeface="+mn-lt"/>
              </a:rPr>
              <a:t>() </a:t>
            </a:r>
            <a:r>
              <a:rPr lang="ru-RU" dirty="0">
                <a:latin typeface="Garamond" pitchFamily="18" charset="0"/>
              </a:rPr>
              <a:t>врши следећу акцију:</a:t>
            </a:r>
          </a:p>
          <a:p>
            <a:pPr>
              <a:spcBef>
                <a:spcPts val="0"/>
              </a:spcBef>
              <a:defRPr/>
            </a:pPr>
            <a:r>
              <a:rPr lang="ru-RU" dirty="0">
                <a:latin typeface="Garamond" pitchFamily="18" charset="0"/>
              </a:rPr>
              <a:t>1. ако група нити има родитеља, позива се метод </a:t>
            </a:r>
            <a:r>
              <a:rPr lang="en-US" sz="1800" dirty="0" err="1">
                <a:latin typeface="+mn-lt"/>
              </a:rPr>
              <a:t>uncaughtException</a:t>
            </a:r>
            <a:r>
              <a:rPr lang="en-US" sz="1800" dirty="0" smtClean="0">
                <a:latin typeface="+mn-lt"/>
              </a:rPr>
              <a:t>()</a:t>
            </a:r>
            <a:r>
              <a:rPr lang="sr-Cyrl-RS" sz="1800" dirty="0" smtClean="0">
                <a:latin typeface="+mn-lt"/>
              </a:rPr>
              <a:t> </a:t>
            </a:r>
            <a:r>
              <a:rPr lang="ru-RU" dirty="0" smtClean="0">
                <a:latin typeface="Garamond" pitchFamily="18" charset="0"/>
              </a:rPr>
              <a:t>родитељске </a:t>
            </a:r>
            <a:r>
              <a:rPr lang="ru-RU" dirty="0">
                <a:latin typeface="Garamond" pitchFamily="18" charset="0"/>
              </a:rPr>
              <a:t>групе.</a:t>
            </a:r>
          </a:p>
          <a:p>
            <a:pPr>
              <a:spcBef>
                <a:spcPts val="0"/>
              </a:spcBef>
              <a:defRPr/>
            </a:pPr>
            <a:r>
              <a:rPr lang="ru-RU" dirty="0">
                <a:latin typeface="Garamond" pitchFamily="18" charset="0"/>
              </a:rPr>
              <a:t>2. иначе, ако метод </a:t>
            </a:r>
            <a:r>
              <a:rPr lang="en-US" sz="1800" dirty="0" err="1" smtClean="0">
                <a:latin typeface="+mn-lt"/>
              </a:rPr>
              <a:t>getDefaultExceptionHandler</a:t>
            </a:r>
            <a:r>
              <a:rPr lang="en-US" sz="1800" dirty="0">
                <a:latin typeface="+mn-lt"/>
              </a:rPr>
              <a:t>()</a:t>
            </a:r>
            <a:r>
              <a:rPr lang="en-US" dirty="0">
                <a:latin typeface="Garamond" pitchFamily="18" charset="0"/>
              </a:rPr>
              <a:t> </a:t>
            </a:r>
            <a:r>
              <a:rPr lang="ru-RU" dirty="0">
                <a:latin typeface="Garamond" pitchFamily="18" charset="0"/>
              </a:rPr>
              <a:t>врати не-</a:t>
            </a:r>
            <a:r>
              <a:rPr lang="en-US" dirty="0">
                <a:latin typeface="Garamond" pitchFamily="18" charset="0"/>
              </a:rPr>
              <a:t>null handler</a:t>
            </a:r>
            <a:r>
              <a:rPr lang="en-US" dirty="0" smtClean="0">
                <a:latin typeface="Garamond" pitchFamily="18" charset="0"/>
              </a:rPr>
              <a:t>,</a:t>
            </a:r>
            <a:r>
              <a:rPr lang="sr-Cyrl-RS" dirty="0" smtClean="0">
                <a:latin typeface="Garamond" pitchFamily="18" charset="0"/>
              </a:rPr>
              <a:t> </a:t>
            </a:r>
            <a:r>
              <a:rPr lang="ru-RU" dirty="0" smtClean="0">
                <a:latin typeface="Garamond" pitchFamily="18" charset="0"/>
              </a:rPr>
              <a:t>он </a:t>
            </a:r>
            <a:r>
              <a:rPr lang="ru-RU" dirty="0">
                <a:latin typeface="Garamond" pitchFamily="18" charset="0"/>
              </a:rPr>
              <a:t>се позива</a:t>
            </a:r>
          </a:p>
          <a:p>
            <a:pPr>
              <a:spcBef>
                <a:spcPts val="0"/>
              </a:spcBef>
              <a:defRPr/>
            </a:pPr>
            <a:r>
              <a:rPr lang="ru-RU" dirty="0">
                <a:latin typeface="Garamond" pitchFamily="18" charset="0"/>
              </a:rPr>
              <a:t>3. иначе, ако је </a:t>
            </a:r>
            <a:r>
              <a:rPr lang="en-US" sz="1800" dirty="0" err="1">
                <a:latin typeface="+mn-lt"/>
              </a:rPr>
              <a:t>Throwable</a:t>
            </a:r>
            <a:r>
              <a:rPr lang="en-US" sz="1800" dirty="0">
                <a:latin typeface="Garamond" pitchFamily="18" charset="0"/>
              </a:rPr>
              <a:t> </a:t>
            </a:r>
            <a:r>
              <a:rPr lang="ru-RU" dirty="0">
                <a:latin typeface="Garamond" pitchFamily="18" charset="0"/>
              </a:rPr>
              <a:t>инстанца класе </a:t>
            </a:r>
            <a:r>
              <a:rPr lang="en-US" sz="1800" dirty="0" err="1">
                <a:latin typeface="+mn-lt"/>
              </a:rPr>
              <a:t>ThreadDeath</a:t>
            </a:r>
            <a:r>
              <a:rPr lang="en-US" dirty="0">
                <a:latin typeface="Garamond" pitchFamily="18" charset="0"/>
              </a:rPr>
              <a:t>, </a:t>
            </a:r>
            <a:r>
              <a:rPr lang="ru-RU" dirty="0">
                <a:latin typeface="Garamond" pitchFamily="18" charset="0"/>
              </a:rPr>
              <a:t>ништа се не дешава</a:t>
            </a:r>
          </a:p>
          <a:p>
            <a:pPr>
              <a:spcBef>
                <a:spcPts val="0"/>
              </a:spcBef>
              <a:defRPr/>
            </a:pPr>
            <a:r>
              <a:rPr lang="ru-RU" dirty="0">
                <a:latin typeface="Garamond" pitchFamily="18" charset="0"/>
              </a:rPr>
              <a:t>4. иначе, име нити и запис са стека извршавања за </a:t>
            </a:r>
            <a:r>
              <a:rPr lang="en-US" sz="1800" dirty="0" err="1">
                <a:latin typeface="+mn-lt"/>
              </a:rPr>
              <a:t>Throwable</a:t>
            </a:r>
            <a:r>
              <a:rPr lang="en-US" sz="1800" dirty="0">
                <a:latin typeface="Garamond" pitchFamily="18" charset="0"/>
              </a:rPr>
              <a:t> </a:t>
            </a:r>
            <a:r>
              <a:rPr lang="ru-RU" dirty="0">
                <a:latin typeface="Garamond" pitchFamily="18" charset="0"/>
              </a:rPr>
              <a:t>се штамају на </a:t>
            </a:r>
            <a:r>
              <a:rPr lang="en-US" sz="1800" dirty="0" err="1">
                <a:latin typeface="+mn-lt"/>
              </a:rPr>
              <a:t>System.err</a:t>
            </a:r>
            <a:r>
              <a:rPr lang="en-US" dirty="0">
                <a:latin typeface="Garamond" pitchFamily="18" charset="0"/>
              </a:rPr>
              <a:t>.</a:t>
            </a:r>
            <a:endParaRPr lang="en-US" dirty="0" smtClean="0">
              <a:latin typeface="Garamond" pitchFamily="18" charset="0"/>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Груписање нити (2)</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fade">
                                      <p:cBhvr>
                                        <p:cTn id="7" dur="500"/>
                                        <p:tgtEl>
                                          <p:spTgt spid="194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9458">
                                            <p:txEl>
                                              <p:pRg st="1" end="1"/>
                                            </p:txEl>
                                          </p:spTgt>
                                        </p:tgtEl>
                                        <p:attrNameLst>
                                          <p:attrName>style.visibility</p:attrName>
                                        </p:attrNameLst>
                                      </p:cBhvr>
                                      <p:to>
                                        <p:strVal val="visible"/>
                                      </p:to>
                                    </p:set>
                                    <p:animEffect transition="in" filter="fade">
                                      <p:cBhvr>
                                        <p:cTn id="12" dur="500"/>
                                        <p:tgtEl>
                                          <p:spTgt spid="1945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9458">
                                            <p:txEl>
                                              <p:pRg st="2" end="2"/>
                                            </p:txEl>
                                          </p:spTgt>
                                        </p:tgtEl>
                                        <p:attrNameLst>
                                          <p:attrName>style.visibility</p:attrName>
                                        </p:attrNameLst>
                                      </p:cBhvr>
                                      <p:to>
                                        <p:strVal val="visible"/>
                                      </p:to>
                                    </p:set>
                                    <p:animEffect transition="in" filter="fade">
                                      <p:cBhvr>
                                        <p:cTn id="17" dur="500"/>
                                        <p:tgtEl>
                                          <p:spTgt spid="19458">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9458">
                                            <p:txEl>
                                              <p:pRg st="3" end="3"/>
                                            </p:txEl>
                                          </p:spTgt>
                                        </p:tgtEl>
                                        <p:attrNameLst>
                                          <p:attrName>style.visibility</p:attrName>
                                        </p:attrNameLst>
                                      </p:cBhvr>
                                      <p:to>
                                        <p:strVal val="visible"/>
                                      </p:to>
                                    </p:set>
                                    <p:animEffect transition="in" filter="fade">
                                      <p:cBhvr>
                                        <p:cTn id="20" dur="500"/>
                                        <p:tgtEl>
                                          <p:spTgt spid="19458">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9458">
                                            <p:txEl>
                                              <p:pRg st="4" end="4"/>
                                            </p:txEl>
                                          </p:spTgt>
                                        </p:tgtEl>
                                        <p:attrNameLst>
                                          <p:attrName>style.visibility</p:attrName>
                                        </p:attrNameLst>
                                      </p:cBhvr>
                                      <p:to>
                                        <p:strVal val="visible"/>
                                      </p:to>
                                    </p:set>
                                    <p:animEffect transition="in" filter="fade">
                                      <p:cBhvr>
                                        <p:cTn id="23" dur="500"/>
                                        <p:tgtEl>
                                          <p:spTgt spid="19458">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9458">
                                            <p:txEl>
                                              <p:pRg st="5" end="5"/>
                                            </p:txEl>
                                          </p:spTgt>
                                        </p:tgtEl>
                                        <p:attrNameLst>
                                          <p:attrName>style.visibility</p:attrName>
                                        </p:attrNameLst>
                                      </p:cBhvr>
                                      <p:to>
                                        <p:strVal val="visible"/>
                                      </p:to>
                                    </p:set>
                                    <p:animEffect transition="in" filter="fade">
                                      <p:cBhvr>
                                        <p:cTn id="26" dur="500"/>
                                        <p:tgtEl>
                                          <p:spTgt spid="19458">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9458">
                                            <p:txEl>
                                              <p:pRg st="6" end="6"/>
                                            </p:txEl>
                                          </p:spTgt>
                                        </p:tgtEl>
                                        <p:attrNameLst>
                                          <p:attrName>style.visibility</p:attrName>
                                        </p:attrNameLst>
                                      </p:cBhvr>
                                      <p:to>
                                        <p:strVal val="visible"/>
                                      </p:to>
                                    </p:set>
                                    <p:animEffect transition="in" filter="fade">
                                      <p:cBhvr>
                                        <p:cTn id="29" dur="500"/>
                                        <p:tgtEl>
                                          <p:spTgt spid="19458">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9458">
                                            <p:txEl>
                                              <p:pRg st="7" end="7"/>
                                            </p:txEl>
                                          </p:spTgt>
                                        </p:tgtEl>
                                        <p:attrNameLst>
                                          <p:attrName>style.visibility</p:attrName>
                                        </p:attrNameLst>
                                      </p:cBhvr>
                                      <p:to>
                                        <p:strVal val="visible"/>
                                      </p:to>
                                    </p:set>
                                    <p:animEffect transition="in" filter="fade">
                                      <p:cBhvr>
                                        <p:cTn id="32" dur="500"/>
                                        <p:tgtEl>
                                          <p:spTgt spid="194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28600" y="1412875"/>
            <a:ext cx="880745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buClrTx/>
              <a:buFontTx/>
              <a:buNone/>
            </a:pPr>
            <a:r>
              <a:rPr lang="ru-RU" altLang="en-US" sz="2400">
                <a:latin typeface="Garamond" panose="02020404030301010803" pitchFamily="18" charset="0"/>
              </a:rPr>
              <a:t>Нити често деле неке ресурсе (податке) и уколико се није пажљиво приликом оперисања са њима, могу да се појаве нежељени резултати. </a:t>
            </a:r>
          </a:p>
          <a:p>
            <a:pPr>
              <a:spcBef>
                <a:spcPts val="600"/>
              </a:spcBef>
              <a:buClrTx/>
              <a:buFontTx/>
              <a:buNone/>
            </a:pPr>
            <a:r>
              <a:rPr lang="ru-RU" altLang="en-US" sz="2400">
                <a:latin typeface="Garamond" panose="02020404030301010803" pitchFamily="18" charset="0"/>
              </a:rPr>
              <a:t>На пример, нека две нити штампају два различита документа. Ако те нити раде истовремено,  мало штампа један, мало други  (и тако наизменично), онда ћемо добити мешавину два документа, а не одвојено одштампана два документа.</a:t>
            </a:r>
          </a:p>
          <a:p>
            <a:pPr>
              <a:spcBef>
                <a:spcPts val="600"/>
              </a:spcBef>
              <a:buClrTx/>
              <a:buFontTx/>
              <a:buNone/>
            </a:pPr>
            <a:r>
              <a:rPr lang="ru-RU" altLang="en-US" sz="2400" b="1">
                <a:latin typeface="Garamond" panose="02020404030301010803" pitchFamily="18" charset="0"/>
              </a:rPr>
              <a:t>Пример. </a:t>
            </a:r>
            <a:r>
              <a:rPr lang="sr-Cyrl-RS" altLang="en-US" sz="2400">
                <a:latin typeface="Garamond" panose="02020404030301010803" pitchFamily="18" charset="0"/>
              </a:rPr>
              <a:t>Симулира се рад банке са рачунима корисника</a:t>
            </a:r>
            <a:r>
              <a:rPr lang="en-US" altLang="en-US" sz="2400">
                <a:latin typeface="Garamond" panose="02020404030301010803" pitchFamily="18" charset="0"/>
              </a:rPr>
              <a:t>. </a:t>
            </a:r>
            <a:r>
              <a:rPr lang="sr-Cyrl-RS" altLang="en-US" sz="2400">
                <a:latin typeface="Garamond" panose="02020404030301010803" pitchFamily="18" charset="0"/>
              </a:rPr>
              <a:t>На псеудослучајан начин се генеришу трансакције којима се премештају средства између ових рачуна. Сваки од рачуна има једну нит</a:t>
            </a:r>
            <a:r>
              <a:rPr lang="en-US" altLang="en-US" sz="2400">
                <a:latin typeface="Garamond" panose="02020404030301010803" pitchFamily="18" charset="0"/>
              </a:rPr>
              <a:t>. </a:t>
            </a:r>
            <a:r>
              <a:rPr lang="sr-Cyrl-RS" altLang="en-US" sz="2400">
                <a:latin typeface="Garamond" panose="02020404030301010803" pitchFamily="18" charset="0"/>
              </a:rPr>
              <a:t>Свака од трансакција премешта одређену (псеудослучајним путем генерисану) своту новца са рачуна који опслужује дата нит на други (псеудослучајним путем изабрани) рачун</a:t>
            </a:r>
            <a:r>
              <a:rPr lang="en-US" altLang="en-US" sz="2400">
                <a:latin typeface="Garamond" panose="02020404030301010803" pitchFamily="18" charset="0"/>
              </a:rPr>
              <a:t>.</a:t>
            </a:r>
            <a:endParaRPr lang="ru-RU" altLang="en-US" sz="2400">
              <a:latin typeface="Garamond" panose="02020404030301010803" pitchFamily="18" charset="0"/>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Проблем синхронизације</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500"/>
                                        <p:tgtEl>
                                          <p:spTgt spid="204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0482">
                                            <p:txEl>
                                              <p:pRg st="2" end="2"/>
                                            </p:txEl>
                                          </p:spTgt>
                                        </p:tgtEl>
                                        <p:attrNameLst>
                                          <p:attrName>style.visibility</p:attrName>
                                        </p:attrNameLst>
                                      </p:cBhvr>
                                      <p:to>
                                        <p:strVal val="visible"/>
                                      </p:to>
                                    </p:set>
                                    <p:animEffect transition="in" filter="fade">
                                      <p:cBhvr>
                                        <p:cTn id="17" dur="500"/>
                                        <p:tgtEl>
                                          <p:spTgt spid="204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28600" y="1412875"/>
            <a:ext cx="8807450" cy="450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b="1" dirty="0" smtClean="0">
                <a:latin typeface="Garamond" pitchFamily="18" charset="0"/>
              </a:rPr>
              <a:t>Пример (наставак). </a:t>
            </a:r>
            <a:r>
              <a:rPr lang="sr-Cyrl-RS" dirty="0" smtClean="0">
                <a:latin typeface="Garamond" pitchFamily="18" charset="0"/>
              </a:rPr>
              <a:t>Имплементација је једноставна</a:t>
            </a:r>
            <a:r>
              <a:rPr lang="en-US" dirty="0" smtClean="0">
                <a:latin typeface="Garamond" pitchFamily="18" charset="0"/>
              </a:rPr>
              <a:t>. </a:t>
            </a:r>
            <a:r>
              <a:rPr lang="sr-Cyrl-RS" dirty="0" smtClean="0">
                <a:latin typeface="Garamond" pitchFamily="18" charset="0"/>
              </a:rPr>
              <a:t>Креира се класа</a:t>
            </a:r>
            <a:r>
              <a:rPr lang="en-US" dirty="0" smtClean="0">
                <a:latin typeface="Garamond" pitchFamily="18" charset="0"/>
              </a:rPr>
              <a:t> </a:t>
            </a:r>
            <a:r>
              <a:rPr lang="en-US" dirty="0">
                <a:latin typeface="Garamond" pitchFamily="18" charset="0"/>
              </a:rPr>
              <a:t>Bank </a:t>
            </a:r>
            <a:r>
              <a:rPr lang="sr-Cyrl-RS" dirty="0" smtClean="0">
                <a:latin typeface="Garamond" pitchFamily="18" charset="0"/>
              </a:rPr>
              <a:t>која садржи метод</a:t>
            </a:r>
            <a:r>
              <a:rPr lang="en-US" dirty="0" smtClean="0">
                <a:latin typeface="Garamond" pitchFamily="18" charset="0"/>
              </a:rPr>
              <a:t> transfer</a:t>
            </a:r>
            <a:r>
              <a:rPr lang="sr-Cyrl-RS" dirty="0" smtClean="0">
                <a:latin typeface="Garamond" pitchFamily="18" charset="0"/>
              </a:rPr>
              <a:t>, који преноси неку количину новца са једног рачуна на други. У овој једноставној имплементацији се не разматра могућност неконзистенције стања на рачуну. Следи код метода:</a:t>
            </a:r>
            <a:endParaRPr lang="en-US" dirty="0">
              <a:latin typeface="Garamond" pitchFamily="18" charset="0"/>
            </a:endParaRPr>
          </a:p>
          <a:p>
            <a:pPr>
              <a:spcBef>
                <a:spcPts val="600"/>
              </a:spcBef>
              <a:defRPr/>
            </a:pPr>
            <a:r>
              <a:rPr lang="en-US" sz="1800" dirty="0">
                <a:latin typeface="+mn-lt"/>
              </a:rPr>
              <a:t>public void transfer(</a:t>
            </a:r>
            <a:r>
              <a:rPr lang="en-US" sz="1800" dirty="0" err="1">
                <a:latin typeface="+mn-lt"/>
              </a:rPr>
              <a:t>int</a:t>
            </a:r>
            <a:r>
              <a:rPr lang="en-US" sz="1800" dirty="0">
                <a:latin typeface="+mn-lt"/>
              </a:rPr>
              <a:t> from, </a:t>
            </a:r>
            <a:r>
              <a:rPr lang="en-US" sz="1800" dirty="0" err="1">
                <a:latin typeface="+mn-lt"/>
              </a:rPr>
              <a:t>int</a:t>
            </a:r>
            <a:r>
              <a:rPr lang="en-US" sz="1800" dirty="0">
                <a:latin typeface="+mn-lt"/>
              </a:rPr>
              <a:t> to, double amount)</a:t>
            </a:r>
          </a:p>
          <a:p>
            <a:pPr>
              <a:spcBef>
                <a:spcPts val="0"/>
              </a:spcBef>
              <a:defRPr/>
            </a:pPr>
            <a:r>
              <a:rPr lang="en-US" sz="1800" dirty="0">
                <a:latin typeface="+mn-lt"/>
              </a:rPr>
              <a:t>// CAUTION: unsafe when called from multiple threads</a:t>
            </a:r>
          </a:p>
          <a:p>
            <a:pPr>
              <a:spcBef>
                <a:spcPts val="0"/>
              </a:spcBef>
              <a:defRPr/>
            </a:pPr>
            <a:r>
              <a:rPr lang="en-US" sz="1800" dirty="0">
                <a:latin typeface="+mn-lt"/>
              </a:rPr>
              <a:t>{</a:t>
            </a:r>
          </a:p>
          <a:p>
            <a:pPr>
              <a:spcBef>
                <a:spcPts val="0"/>
              </a:spcBef>
              <a:defRPr/>
            </a:pPr>
            <a:r>
              <a:rPr lang="sr-Cyrl-RS" sz="1800" dirty="0" smtClean="0">
                <a:latin typeface="+mn-lt"/>
              </a:rPr>
              <a:t>   </a:t>
            </a:r>
            <a:r>
              <a:rPr lang="en-US" sz="1800" dirty="0" err="1" smtClean="0">
                <a:latin typeface="+mn-lt"/>
              </a:rPr>
              <a:t>System.out.print</a:t>
            </a:r>
            <a:r>
              <a:rPr lang="en-US" sz="1800" dirty="0" smtClean="0">
                <a:latin typeface="+mn-lt"/>
              </a:rPr>
              <a:t>(</a:t>
            </a:r>
            <a:r>
              <a:rPr lang="en-US" sz="1800" dirty="0" err="1" smtClean="0">
                <a:latin typeface="+mn-lt"/>
              </a:rPr>
              <a:t>Thread.currentThread</a:t>
            </a:r>
            <a:r>
              <a:rPr lang="en-US" sz="1800" dirty="0">
                <a:latin typeface="+mn-lt"/>
              </a:rPr>
              <a:t>());</a:t>
            </a:r>
          </a:p>
          <a:p>
            <a:pPr>
              <a:spcBef>
                <a:spcPts val="0"/>
              </a:spcBef>
              <a:defRPr/>
            </a:pPr>
            <a:r>
              <a:rPr lang="sr-Cyrl-RS" sz="1800" dirty="0" smtClean="0">
                <a:latin typeface="+mn-lt"/>
              </a:rPr>
              <a:t>   </a:t>
            </a:r>
            <a:r>
              <a:rPr lang="en-US" sz="1800" dirty="0" smtClean="0">
                <a:latin typeface="+mn-lt"/>
              </a:rPr>
              <a:t>accounts[from</a:t>
            </a:r>
            <a:r>
              <a:rPr lang="en-US" sz="1800" dirty="0">
                <a:latin typeface="+mn-lt"/>
              </a:rPr>
              <a:t>] -= amount;</a:t>
            </a:r>
          </a:p>
          <a:p>
            <a:pPr>
              <a:spcBef>
                <a:spcPts val="0"/>
              </a:spcBef>
              <a:defRPr/>
            </a:pPr>
            <a:r>
              <a:rPr lang="sr-Cyrl-RS" sz="1800" dirty="0" smtClean="0">
                <a:latin typeface="+mn-lt"/>
              </a:rPr>
              <a:t>   </a:t>
            </a:r>
            <a:r>
              <a:rPr lang="en-US" sz="1800" dirty="0" err="1" smtClean="0">
                <a:latin typeface="+mn-lt"/>
              </a:rPr>
              <a:t>System.out.printf</a:t>
            </a:r>
            <a:r>
              <a:rPr lang="en-US" sz="1800" dirty="0">
                <a:latin typeface="+mn-lt"/>
              </a:rPr>
              <a:t>(" %10.2f from %d to %d", amount, from, to);</a:t>
            </a:r>
          </a:p>
          <a:p>
            <a:pPr>
              <a:spcBef>
                <a:spcPts val="0"/>
              </a:spcBef>
              <a:defRPr/>
            </a:pPr>
            <a:r>
              <a:rPr lang="sr-Cyrl-RS" sz="1800" dirty="0" smtClean="0">
                <a:latin typeface="+mn-lt"/>
              </a:rPr>
              <a:t>   </a:t>
            </a:r>
            <a:r>
              <a:rPr lang="en-US" sz="1800" dirty="0" smtClean="0">
                <a:latin typeface="+mn-lt"/>
              </a:rPr>
              <a:t>accounts[to</a:t>
            </a:r>
            <a:r>
              <a:rPr lang="en-US" sz="1800" dirty="0">
                <a:latin typeface="+mn-lt"/>
              </a:rPr>
              <a:t>] += amount;</a:t>
            </a:r>
          </a:p>
          <a:p>
            <a:pPr>
              <a:spcBef>
                <a:spcPts val="0"/>
              </a:spcBef>
              <a:defRPr/>
            </a:pPr>
            <a:r>
              <a:rPr lang="sr-Cyrl-RS" sz="1800" dirty="0" smtClean="0">
                <a:latin typeface="+mn-lt"/>
              </a:rPr>
              <a:t>   </a:t>
            </a:r>
            <a:r>
              <a:rPr lang="en-US" sz="1800" dirty="0" err="1" smtClean="0">
                <a:latin typeface="+mn-lt"/>
              </a:rPr>
              <a:t>System.out.printf</a:t>
            </a:r>
            <a:r>
              <a:rPr lang="en-US" sz="1800" dirty="0">
                <a:latin typeface="+mn-lt"/>
              </a:rPr>
              <a:t>(" Total Balance: %10.2f%n", </a:t>
            </a:r>
            <a:r>
              <a:rPr lang="en-US" sz="1800" dirty="0" err="1">
                <a:latin typeface="+mn-lt"/>
              </a:rPr>
              <a:t>getTotalBalance</a:t>
            </a:r>
            <a:r>
              <a:rPr lang="en-US" sz="1800" dirty="0">
                <a:latin typeface="+mn-lt"/>
              </a:rPr>
              <a:t>());</a:t>
            </a:r>
          </a:p>
          <a:p>
            <a:pPr>
              <a:spcBef>
                <a:spcPts val="0"/>
              </a:spcBef>
              <a:defRPr/>
            </a:pPr>
            <a:r>
              <a:rPr lang="en-US" sz="1800" dirty="0">
                <a:latin typeface="+mn-lt"/>
              </a:rPr>
              <a:t>}</a:t>
            </a:r>
            <a:endParaRPr lang="ru-RU" sz="1800" dirty="0" smtClean="0">
              <a:latin typeface="+mn-lt"/>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a:solidFill>
                  <a:srgbClr val="3366FF"/>
                </a:solidFill>
              </a:rPr>
              <a:t>Проблем </a:t>
            </a:r>
            <a:r>
              <a:rPr lang="sr-Cyrl-RS" kern="0" dirty="0" smtClean="0">
                <a:solidFill>
                  <a:srgbClr val="3366FF"/>
                </a:solidFill>
              </a:rPr>
              <a:t>синхронизације (2)</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500"/>
                                        <p:tgtEl>
                                          <p:spTgt spid="2048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animEffect transition="in" filter="fade">
                                      <p:cBhvr>
                                        <p:cTn id="15" dur="500"/>
                                        <p:tgtEl>
                                          <p:spTgt spid="2048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482">
                                            <p:txEl>
                                              <p:pRg st="3" end="3"/>
                                            </p:txEl>
                                          </p:spTgt>
                                        </p:tgtEl>
                                        <p:attrNameLst>
                                          <p:attrName>style.visibility</p:attrName>
                                        </p:attrNameLst>
                                      </p:cBhvr>
                                      <p:to>
                                        <p:strVal val="visible"/>
                                      </p:to>
                                    </p:set>
                                    <p:animEffect transition="in" filter="fade">
                                      <p:cBhvr>
                                        <p:cTn id="18" dur="500"/>
                                        <p:tgtEl>
                                          <p:spTgt spid="2048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0482">
                                            <p:txEl>
                                              <p:pRg st="4" end="4"/>
                                            </p:txEl>
                                          </p:spTgt>
                                        </p:tgtEl>
                                        <p:attrNameLst>
                                          <p:attrName>style.visibility</p:attrName>
                                        </p:attrNameLst>
                                      </p:cBhvr>
                                      <p:to>
                                        <p:strVal val="visible"/>
                                      </p:to>
                                    </p:set>
                                    <p:animEffect transition="in" filter="fade">
                                      <p:cBhvr>
                                        <p:cTn id="21" dur="500"/>
                                        <p:tgtEl>
                                          <p:spTgt spid="2048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0482">
                                            <p:txEl>
                                              <p:pRg st="5" end="5"/>
                                            </p:txEl>
                                          </p:spTgt>
                                        </p:tgtEl>
                                        <p:attrNameLst>
                                          <p:attrName>style.visibility</p:attrName>
                                        </p:attrNameLst>
                                      </p:cBhvr>
                                      <p:to>
                                        <p:strVal val="visible"/>
                                      </p:to>
                                    </p:set>
                                    <p:animEffect transition="in" filter="fade">
                                      <p:cBhvr>
                                        <p:cTn id="24" dur="500"/>
                                        <p:tgtEl>
                                          <p:spTgt spid="2048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0482">
                                            <p:txEl>
                                              <p:pRg st="6" end="6"/>
                                            </p:txEl>
                                          </p:spTgt>
                                        </p:tgtEl>
                                        <p:attrNameLst>
                                          <p:attrName>style.visibility</p:attrName>
                                        </p:attrNameLst>
                                      </p:cBhvr>
                                      <p:to>
                                        <p:strVal val="visible"/>
                                      </p:to>
                                    </p:set>
                                    <p:animEffect transition="in" filter="fade">
                                      <p:cBhvr>
                                        <p:cTn id="27" dur="500"/>
                                        <p:tgtEl>
                                          <p:spTgt spid="2048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0482">
                                            <p:txEl>
                                              <p:pRg st="7" end="7"/>
                                            </p:txEl>
                                          </p:spTgt>
                                        </p:tgtEl>
                                        <p:attrNameLst>
                                          <p:attrName>style.visibility</p:attrName>
                                        </p:attrNameLst>
                                      </p:cBhvr>
                                      <p:to>
                                        <p:strVal val="visible"/>
                                      </p:to>
                                    </p:set>
                                    <p:animEffect transition="in" filter="fade">
                                      <p:cBhvr>
                                        <p:cTn id="30" dur="500"/>
                                        <p:tgtEl>
                                          <p:spTgt spid="20482">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0482">
                                            <p:txEl>
                                              <p:pRg st="8" end="8"/>
                                            </p:txEl>
                                          </p:spTgt>
                                        </p:tgtEl>
                                        <p:attrNameLst>
                                          <p:attrName>style.visibility</p:attrName>
                                        </p:attrNameLst>
                                      </p:cBhvr>
                                      <p:to>
                                        <p:strVal val="visible"/>
                                      </p:to>
                                    </p:set>
                                    <p:animEffect transition="in" filter="fade">
                                      <p:cBhvr>
                                        <p:cTn id="33" dur="500"/>
                                        <p:tgtEl>
                                          <p:spTgt spid="20482">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0482">
                                            <p:txEl>
                                              <p:pRg st="9" end="9"/>
                                            </p:txEl>
                                          </p:spTgt>
                                        </p:tgtEl>
                                        <p:attrNameLst>
                                          <p:attrName>style.visibility</p:attrName>
                                        </p:attrNameLst>
                                      </p:cBhvr>
                                      <p:to>
                                        <p:strVal val="visible"/>
                                      </p:to>
                                    </p:set>
                                    <p:animEffect transition="in" filter="fade">
                                      <p:cBhvr>
                                        <p:cTn id="36" dur="500"/>
                                        <p:tgtEl>
                                          <p:spTgt spid="2048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28600" y="1412875"/>
            <a:ext cx="8807450" cy="534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b="1" dirty="0" smtClean="0">
                <a:latin typeface="Garamond" pitchFamily="18" charset="0"/>
              </a:rPr>
              <a:t>Пример (наставак). </a:t>
            </a:r>
            <a:r>
              <a:rPr lang="ru-RU" dirty="0" smtClean="0">
                <a:latin typeface="Garamond" pitchFamily="18" charset="0"/>
              </a:rPr>
              <a:t>Класа </a:t>
            </a:r>
            <a:r>
              <a:rPr lang="en-US" sz="2000" dirty="0" err="1" smtClean="0">
                <a:latin typeface="+mn-lt"/>
              </a:rPr>
              <a:t>TransferRunnable</a:t>
            </a:r>
            <a:r>
              <a:rPr lang="en-US" sz="2000" dirty="0" smtClean="0">
                <a:latin typeface="Garamond" pitchFamily="18" charset="0"/>
              </a:rPr>
              <a:t> </a:t>
            </a:r>
            <a:r>
              <a:rPr lang="sr-Cyrl-RS" dirty="0" smtClean="0">
                <a:latin typeface="Garamond" pitchFamily="18" charset="0"/>
              </a:rPr>
              <a:t>има следећу структуру</a:t>
            </a:r>
            <a:r>
              <a:rPr lang="en-US" dirty="0" smtClean="0">
                <a:latin typeface="Garamond" pitchFamily="18" charset="0"/>
              </a:rPr>
              <a:t>. </a:t>
            </a:r>
            <a:r>
              <a:rPr lang="sr-Cyrl-RS" dirty="0" smtClean="0">
                <a:latin typeface="Garamond" pitchFamily="18" charset="0"/>
              </a:rPr>
              <a:t>Њен метод </a:t>
            </a:r>
            <a:r>
              <a:rPr lang="en-US" sz="2000" dirty="0" smtClean="0">
                <a:latin typeface="+mn-lt"/>
              </a:rPr>
              <a:t>run</a:t>
            </a:r>
            <a:r>
              <a:rPr lang="en-US" sz="2000" dirty="0" smtClean="0">
                <a:latin typeface="Garamond" pitchFamily="18" charset="0"/>
              </a:rPr>
              <a:t> </a:t>
            </a:r>
            <a:r>
              <a:rPr lang="sr-Cyrl-RS" dirty="0" smtClean="0">
                <a:latin typeface="Garamond" pitchFamily="18" charset="0"/>
              </a:rPr>
              <a:t>врши премештање средстава са датог (фиксираног) рачуна. У свакој од итерација, метод </a:t>
            </a:r>
            <a:r>
              <a:rPr lang="en-US" sz="2000" dirty="0" smtClean="0">
                <a:latin typeface="+mn-lt"/>
              </a:rPr>
              <a:t>run</a:t>
            </a:r>
            <a:r>
              <a:rPr lang="en-US" sz="2000" dirty="0" smtClean="0">
                <a:latin typeface="Garamond" pitchFamily="18" charset="0"/>
              </a:rPr>
              <a:t> </a:t>
            </a:r>
            <a:r>
              <a:rPr lang="sr-Cyrl-RS" dirty="0" smtClean="0">
                <a:latin typeface="Garamond" pitchFamily="18" charset="0"/>
              </a:rPr>
              <a:t>псеудослучајно бира циљни рачуни и износ, позива метод </a:t>
            </a:r>
            <a:r>
              <a:rPr lang="en-US" sz="2000" dirty="0" smtClean="0">
                <a:latin typeface="+mn-lt"/>
              </a:rPr>
              <a:t>transfer</a:t>
            </a:r>
            <a:r>
              <a:rPr lang="en-US" sz="2000" dirty="0" smtClean="0">
                <a:latin typeface="Garamond" pitchFamily="18" charset="0"/>
              </a:rPr>
              <a:t> </a:t>
            </a:r>
            <a:r>
              <a:rPr lang="sr-Cyrl-RS" dirty="0" smtClean="0">
                <a:latin typeface="Garamond" pitchFamily="18" charset="0"/>
              </a:rPr>
              <a:t>над објектом класе</a:t>
            </a:r>
            <a:r>
              <a:rPr lang="en-US" dirty="0" smtClean="0">
                <a:latin typeface="Garamond" pitchFamily="18" charset="0"/>
              </a:rPr>
              <a:t> </a:t>
            </a:r>
            <a:r>
              <a:rPr lang="en-US" sz="2000" dirty="0" smtClean="0">
                <a:latin typeface="+mn-lt"/>
              </a:rPr>
              <a:t>bank</a:t>
            </a:r>
            <a:r>
              <a:rPr lang="sr-Cyrl-RS" sz="2000" dirty="0" smtClean="0">
                <a:latin typeface="Garamond" pitchFamily="18" charset="0"/>
              </a:rPr>
              <a:t> </a:t>
            </a:r>
            <a:r>
              <a:rPr lang="sr-Cyrl-RS" dirty="0" smtClean="0">
                <a:latin typeface="Garamond" pitchFamily="18" charset="0"/>
              </a:rPr>
              <a:t>и потом спава током псеудослучајног периода:</a:t>
            </a:r>
            <a:endParaRPr lang="en-US" dirty="0">
              <a:latin typeface="Garamond" pitchFamily="18" charset="0"/>
            </a:endParaRPr>
          </a:p>
          <a:p>
            <a:pPr>
              <a:spcBef>
                <a:spcPts val="600"/>
              </a:spcBef>
              <a:defRPr/>
            </a:pPr>
            <a:r>
              <a:rPr lang="en-US" sz="1800" dirty="0">
                <a:latin typeface="+mn-lt"/>
              </a:rPr>
              <a:t>class </a:t>
            </a:r>
            <a:r>
              <a:rPr lang="en-US" sz="1800" dirty="0" err="1">
                <a:latin typeface="+mn-lt"/>
              </a:rPr>
              <a:t>TransferRunnable</a:t>
            </a:r>
            <a:r>
              <a:rPr lang="en-US" sz="1800" dirty="0">
                <a:latin typeface="+mn-lt"/>
              </a:rPr>
              <a:t> implements </a:t>
            </a:r>
            <a:r>
              <a:rPr lang="en-US" sz="1800" dirty="0" smtClean="0">
                <a:latin typeface="+mn-lt"/>
              </a:rPr>
              <a:t>Runnable</a:t>
            </a: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smtClean="0">
                <a:latin typeface="+mn-lt"/>
              </a:rPr>
              <a:t>. </a:t>
            </a:r>
            <a:r>
              <a:rPr lang="en-US" sz="1800" dirty="0">
                <a:latin typeface="+mn-lt"/>
              </a:rPr>
              <a:t>. .</a:t>
            </a:r>
          </a:p>
          <a:p>
            <a:pPr>
              <a:spcBef>
                <a:spcPts val="0"/>
              </a:spcBef>
              <a:defRPr/>
            </a:pPr>
            <a:r>
              <a:rPr lang="sr-Cyrl-RS" sz="1800" dirty="0" smtClean="0">
                <a:latin typeface="+mn-lt"/>
              </a:rPr>
              <a:t>   </a:t>
            </a:r>
            <a:r>
              <a:rPr lang="en-US" sz="1800" dirty="0" smtClean="0">
                <a:latin typeface="+mn-lt"/>
              </a:rPr>
              <a:t>public </a:t>
            </a:r>
            <a:r>
              <a:rPr lang="en-US" sz="1800" dirty="0">
                <a:latin typeface="+mn-lt"/>
              </a:rPr>
              <a:t>void run</a:t>
            </a:r>
            <a:r>
              <a:rPr lang="en-US" sz="1800" dirty="0" smtClean="0">
                <a:latin typeface="+mn-lt"/>
              </a:rPr>
              <a:t>()</a:t>
            </a: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smtClean="0">
                <a:latin typeface="+mn-lt"/>
              </a:rPr>
              <a:t>try</a:t>
            </a: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err="1" smtClean="0">
                <a:latin typeface="+mn-lt"/>
              </a:rPr>
              <a:t>int</a:t>
            </a:r>
            <a:r>
              <a:rPr lang="en-US" sz="1800" dirty="0" smtClean="0">
                <a:latin typeface="+mn-lt"/>
              </a:rPr>
              <a:t> </a:t>
            </a:r>
            <a:r>
              <a:rPr lang="en-US" sz="1800" dirty="0" err="1">
                <a:latin typeface="+mn-lt"/>
              </a:rPr>
              <a:t>toAccount</a:t>
            </a:r>
            <a:r>
              <a:rPr lang="en-US" sz="1800" dirty="0">
                <a:latin typeface="+mn-lt"/>
              </a:rPr>
              <a:t> = (</a:t>
            </a:r>
            <a:r>
              <a:rPr lang="en-US" sz="1800" dirty="0" err="1">
                <a:latin typeface="+mn-lt"/>
              </a:rPr>
              <a:t>int</a:t>
            </a:r>
            <a:r>
              <a:rPr lang="en-US" sz="1800" dirty="0">
                <a:latin typeface="+mn-lt"/>
              </a:rPr>
              <a:t>) (</a:t>
            </a:r>
            <a:r>
              <a:rPr lang="en-US" sz="1800" dirty="0" err="1">
                <a:latin typeface="+mn-lt"/>
              </a:rPr>
              <a:t>bank.size</a:t>
            </a:r>
            <a:r>
              <a:rPr lang="en-US" sz="1800" dirty="0">
                <a:latin typeface="+mn-lt"/>
              </a:rPr>
              <a:t>() * </a:t>
            </a:r>
            <a:r>
              <a:rPr lang="en-US" sz="1800" dirty="0" err="1">
                <a:latin typeface="+mn-lt"/>
              </a:rPr>
              <a:t>Math.random</a:t>
            </a:r>
            <a:r>
              <a:rPr lang="en-US" sz="1800" dirty="0">
                <a:latin typeface="+mn-lt"/>
              </a:rPr>
              <a:t>());</a:t>
            </a:r>
          </a:p>
          <a:p>
            <a:pPr>
              <a:spcBef>
                <a:spcPts val="0"/>
              </a:spcBef>
              <a:defRPr/>
            </a:pPr>
            <a:r>
              <a:rPr lang="sr-Cyrl-RS" sz="1800" dirty="0" smtClean="0">
                <a:latin typeface="+mn-lt"/>
              </a:rPr>
              <a:t>         </a:t>
            </a:r>
            <a:r>
              <a:rPr lang="en-US" sz="1800" dirty="0" smtClean="0">
                <a:latin typeface="+mn-lt"/>
              </a:rPr>
              <a:t>double </a:t>
            </a:r>
            <a:r>
              <a:rPr lang="en-US" sz="1800" dirty="0">
                <a:latin typeface="+mn-lt"/>
              </a:rPr>
              <a:t>amount = </a:t>
            </a:r>
            <a:r>
              <a:rPr lang="en-US" sz="1800" dirty="0" err="1">
                <a:latin typeface="+mn-lt"/>
              </a:rPr>
              <a:t>maxAmount</a:t>
            </a:r>
            <a:r>
              <a:rPr lang="en-US" sz="1800" dirty="0">
                <a:latin typeface="+mn-lt"/>
              </a:rPr>
              <a:t> * </a:t>
            </a:r>
            <a:r>
              <a:rPr lang="en-US" sz="1800" dirty="0" err="1">
                <a:latin typeface="+mn-lt"/>
              </a:rPr>
              <a:t>Math.random</a:t>
            </a:r>
            <a:r>
              <a:rPr lang="en-US" sz="1800" dirty="0">
                <a:latin typeface="+mn-lt"/>
              </a:rPr>
              <a:t>();</a:t>
            </a:r>
          </a:p>
          <a:p>
            <a:pPr>
              <a:spcBef>
                <a:spcPts val="0"/>
              </a:spcBef>
              <a:defRPr/>
            </a:pPr>
            <a:r>
              <a:rPr lang="sr-Cyrl-RS" sz="1800" dirty="0" smtClean="0">
                <a:latin typeface="+mn-lt"/>
              </a:rPr>
              <a:t>         </a:t>
            </a:r>
            <a:r>
              <a:rPr lang="en-US" sz="1800" dirty="0" err="1" smtClean="0">
                <a:latin typeface="+mn-lt"/>
              </a:rPr>
              <a:t>bank.transfer</a:t>
            </a:r>
            <a:r>
              <a:rPr lang="en-US" sz="1800" dirty="0" smtClean="0">
                <a:latin typeface="+mn-lt"/>
              </a:rPr>
              <a:t>(</a:t>
            </a:r>
            <a:r>
              <a:rPr lang="en-US" sz="1800" dirty="0" err="1" smtClean="0">
                <a:latin typeface="+mn-lt"/>
              </a:rPr>
              <a:t>fromAccount</a:t>
            </a:r>
            <a:r>
              <a:rPr lang="en-US" sz="1800" dirty="0">
                <a:latin typeface="+mn-lt"/>
              </a:rPr>
              <a:t>, </a:t>
            </a:r>
            <a:r>
              <a:rPr lang="en-US" sz="1800" dirty="0" err="1">
                <a:latin typeface="+mn-lt"/>
              </a:rPr>
              <a:t>toAccount</a:t>
            </a:r>
            <a:r>
              <a:rPr lang="en-US" sz="1800" dirty="0">
                <a:latin typeface="+mn-lt"/>
              </a:rPr>
              <a:t>, amount);</a:t>
            </a:r>
          </a:p>
          <a:p>
            <a:pPr>
              <a:spcBef>
                <a:spcPts val="0"/>
              </a:spcBef>
              <a:defRPr/>
            </a:pPr>
            <a:r>
              <a:rPr lang="sr-Cyrl-RS" sz="1800" dirty="0" smtClean="0">
                <a:latin typeface="+mn-lt"/>
              </a:rPr>
              <a:t>         </a:t>
            </a:r>
            <a:r>
              <a:rPr lang="en-US" sz="1800" dirty="0" err="1" smtClean="0">
                <a:latin typeface="+mn-lt"/>
              </a:rPr>
              <a:t>Thread.sleep</a:t>
            </a:r>
            <a:r>
              <a:rPr lang="en-US" sz="1800" dirty="0">
                <a:latin typeface="+mn-lt"/>
              </a:rPr>
              <a:t>((</a:t>
            </a:r>
            <a:r>
              <a:rPr lang="en-US" sz="1800" dirty="0" err="1">
                <a:latin typeface="+mn-lt"/>
              </a:rPr>
              <a:t>int</a:t>
            </a:r>
            <a:r>
              <a:rPr lang="en-US" sz="1800" dirty="0">
                <a:latin typeface="+mn-lt"/>
              </a:rPr>
              <a:t>) (DELAY * </a:t>
            </a:r>
            <a:r>
              <a:rPr lang="en-US" sz="1800" dirty="0" err="1">
                <a:latin typeface="+mn-lt"/>
              </a:rPr>
              <a:t>Math.random</a:t>
            </a:r>
            <a:r>
              <a:rPr lang="en-US" sz="1800" dirty="0">
                <a:latin typeface="+mn-lt"/>
              </a:rPr>
              <a:t>()));</a:t>
            </a:r>
          </a:p>
          <a:p>
            <a:pPr>
              <a:spcBef>
                <a:spcPts val="0"/>
              </a:spcBef>
              <a:defRPr/>
            </a:pP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smtClean="0">
                <a:latin typeface="+mn-lt"/>
              </a:rPr>
              <a:t>catch(</a:t>
            </a:r>
            <a:r>
              <a:rPr lang="en-US" sz="1800" dirty="0" err="1" smtClean="0">
                <a:latin typeface="+mn-lt"/>
              </a:rPr>
              <a:t>InterruptedException</a:t>
            </a:r>
            <a:r>
              <a:rPr lang="en-US" sz="1800" dirty="0" smtClean="0">
                <a:latin typeface="+mn-lt"/>
              </a:rPr>
              <a:t> </a:t>
            </a:r>
            <a:r>
              <a:rPr lang="en-US" sz="1800" dirty="0">
                <a:latin typeface="+mn-lt"/>
              </a:rPr>
              <a:t>e) {}</a:t>
            </a:r>
          </a:p>
          <a:p>
            <a:pPr>
              <a:spcBef>
                <a:spcPts val="0"/>
              </a:spcBef>
              <a:defRPr/>
            </a:pP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en-US" sz="1800" dirty="0">
                <a:latin typeface="+mn-lt"/>
              </a:rPr>
              <a:t>}</a:t>
            </a:r>
            <a:endParaRPr lang="ru-RU" sz="1800" dirty="0" smtClean="0">
              <a:latin typeface="+mn-lt"/>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a:solidFill>
                  <a:srgbClr val="3366FF"/>
                </a:solidFill>
              </a:rPr>
              <a:t>Проблем </a:t>
            </a:r>
            <a:r>
              <a:rPr lang="sr-Cyrl-RS" kern="0" dirty="0" smtClean="0">
                <a:solidFill>
                  <a:srgbClr val="3366FF"/>
                </a:solidFill>
              </a:rPr>
              <a:t>синхронизације (3)</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500"/>
                                        <p:tgtEl>
                                          <p:spTgt spid="2048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animEffect transition="in" filter="fade">
                                      <p:cBhvr>
                                        <p:cTn id="15" dur="500"/>
                                        <p:tgtEl>
                                          <p:spTgt spid="2048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482">
                                            <p:txEl>
                                              <p:pRg st="3" end="3"/>
                                            </p:txEl>
                                          </p:spTgt>
                                        </p:tgtEl>
                                        <p:attrNameLst>
                                          <p:attrName>style.visibility</p:attrName>
                                        </p:attrNameLst>
                                      </p:cBhvr>
                                      <p:to>
                                        <p:strVal val="visible"/>
                                      </p:to>
                                    </p:set>
                                    <p:animEffect transition="in" filter="fade">
                                      <p:cBhvr>
                                        <p:cTn id="18" dur="500"/>
                                        <p:tgtEl>
                                          <p:spTgt spid="2048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0482">
                                            <p:txEl>
                                              <p:pRg st="4" end="4"/>
                                            </p:txEl>
                                          </p:spTgt>
                                        </p:tgtEl>
                                        <p:attrNameLst>
                                          <p:attrName>style.visibility</p:attrName>
                                        </p:attrNameLst>
                                      </p:cBhvr>
                                      <p:to>
                                        <p:strVal val="visible"/>
                                      </p:to>
                                    </p:set>
                                    <p:animEffect transition="in" filter="fade">
                                      <p:cBhvr>
                                        <p:cTn id="21" dur="500"/>
                                        <p:tgtEl>
                                          <p:spTgt spid="2048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0482">
                                            <p:txEl>
                                              <p:pRg st="5" end="5"/>
                                            </p:txEl>
                                          </p:spTgt>
                                        </p:tgtEl>
                                        <p:attrNameLst>
                                          <p:attrName>style.visibility</p:attrName>
                                        </p:attrNameLst>
                                      </p:cBhvr>
                                      <p:to>
                                        <p:strVal val="visible"/>
                                      </p:to>
                                    </p:set>
                                    <p:animEffect transition="in" filter="fade">
                                      <p:cBhvr>
                                        <p:cTn id="24" dur="500"/>
                                        <p:tgtEl>
                                          <p:spTgt spid="2048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0482">
                                            <p:txEl>
                                              <p:pRg st="6" end="6"/>
                                            </p:txEl>
                                          </p:spTgt>
                                        </p:tgtEl>
                                        <p:attrNameLst>
                                          <p:attrName>style.visibility</p:attrName>
                                        </p:attrNameLst>
                                      </p:cBhvr>
                                      <p:to>
                                        <p:strVal val="visible"/>
                                      </p:to>
                                    </p:set>
                                    <p:animEffect transition="in" filter="fade">
                                      <p:cBhvr>
                                        <p:cTn id="27" dur="500"/>
                                        <p:tgtEl>
                                          <p:spTgt spid="2048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0482">
                                            <p:txEl>
                                              <p:pRg st="7" end="7"/>
                                            </p:txEl>
                                          </p:spTgt>
                                        </p:tgtEl>
                                        <p:attrNameLst>
                                          <p:attrName>style.visibility</p:attrName>
                                        </p:attrNameLst>
                                      </p:cBhvr>
                                      <p:to>
                                        <p:strVal val="visible"/>
                                      </p:to>
                                    </p:set>
                                    <p:animEffect transition="in" filter="fade">
                                      <p:cBhvr>
                                        <p:cTn id="30" dur="500"/>
                                        <p:tgtEl>
                                          <p:spTgt spid="20482">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0482">
                                            <p:txEl>
                                              <p:pRg st="8" end="8"/>
                                            </p:txEl>
                                          </p:spTgt>
                                        </p:tgtEl>
                                        <p:attrNameLst>
                                          <p:attrName>style.visibility</p:attrName>
                                        </p:attrNameLst>
                                      </p:cBhvr>
                                      <p:to>
                                        <p:strVal val="visible"/>
                                      </p:to>
                                    </p:set>
                                    <p:animEffect transition="in" filter="fade">
                                      <p:cBhvr>
                                        <p:cTn id="33" dur="500"/>
                                        <p:tgtEl>
                                          <p:spTgt spid="20482">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0482">
                                            <p:txEl>
                                              <p:pRg st="9" end="9"/>
                                            </p:txEl>
                                          </p:spTgt>
                                        </p:tgtEl>
                                        <p:attrNameLst>
                                          <p:attrName>style.visibility</p:attrName>
                                        </p:attrNameLst>
                                      </p:cBhvr>
                                      <p:to>
                                        <p:strVal val="visible"/>
                                      </p:to>
                                    </p:set>
                                    <p:animEffect transition="in" filter="fade">
                                      <p:cBhvr>
                                        <p:cTn id="36" dur="500"/>
                                        <p:tgtEl>
                                          <p:spTgt spid="20482">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0482">
                                            <p:txEl>
                                              <p:pRg st="10" end="10"/>
                                            </p:txEl>
                                          </p:spTgt>
                                        </p:tgtEl>
                                        <p:attrNameLst>
                                          <p:attrName>style.visibility</p:attrName>
                                        </p:attrNameLst>
                                      </p:cBhvr>
                                      <p:to>
                                        <p:strVal val="visible"/>
                                      </p:to>
                                    </p:set>
                                    <p:animEffect transition="in" filter="fade">
                                      <p:cBhvr>
                                        <p:cTn id="39" dur="500"/>
                                        <p:tgtEl>
                                          <p:spTgt spid="20482">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0482">
                                            <p:txEl>
                                              <p:pRg st="11" end="11"/>
                                            </p:txEl>
                                          </p:spTgt>
                                        </p:tgtEl>
                                        <p:attrNameLst>
                                          <p:attrName>style.visibility</p:attrName>
                                        </p:attrNameLst>
                                      </p:cBhvr>
                                      <p:to>
                                        <p:strVal val="visible"/>
                                      </p:to>
                                    </p:set>
                                    <p:animEffect transition="in" filter="fade">
                                      <p:cBhvr>
                                        <p:cTn id="42" dur="500"/>
                                        <p:tgtEl>
                                          <p:spTgt spid="20482">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0482">
                                            <p:txEl>
                                              <p:pRg st="12" end="12"/>
                                            </p:txEl>
                                          </p:spTgt>
                                        </p:tgtEl>
                                        <p:attrNameLst>
                                          <p:attrName>style.visibility</p:attrName>
                                        </p:attrNameLst>
                                      </p:cBhvr>
                                      <p:to>
                                        <p:strVal val="visible"/>
                                      </p:to>
                                    </p:set>
                                    <p:animEffect transition="in" filter="fade">
                                      <p:cBhvr>
                                        <p:cTn id="45" dur="500"/>
                                        <p:tgtEl>
                                          <p:spTgt spid="2048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28600" y="1412875"/>
            <a:ext cx="8807450" cy="530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b="1" dirty="0" smtClean="0">
                <a:latin typeface="Garamond" pitchFamily="18" charset="0"/>
              </a:rPr>
              <a:t>Пример (наставак).</a:t>
            </a:r>
            <a:r>
              <a:rPr lang="ru-RU" dirty="0" smtClean="0">
                <a:latin typeface="Garamond" pitchFamily="18" charset="0"/>
              </a:rPr>
              <a:t> Као што смо видели, на крају сваке трансакције </a:t>
            </a:r>
            <a:r>
              <a:rPr lang="sr-Cyrl-RS" dirty="0" smtClean="0">
                <a:latin typeface="Garamond" pitchFamily="18" charset="0"/>
              </a:rPr>
              <a:t>метод </a:t>
            </a:r>
            <a:r>
              <a:rPr lang="en-US" dirty="0" smtClean="0">
                <a:latin typeface="Garamond" pitchFamily="18" charset="0"/>
              </a:rPr>
              <a:t>method </a:t>
            </a:r>
            <a:r>
              <a:rPr lang="sr-Cyrl-RS" dirty="0" smtClean="0">
                <a:latin typeface="Garamond" pitchFamily="18" charset="0"/>
              </a:rPr>
              <a:t>рачуна укупан износ и приказује га на стандардном излазу</a:t>
            </a:r>
            <a:r>
              <a:rPr lang="en-US" dirty="0" smtClean="0">
                <a:latin typeface="Garamond" pitchFamily="18" charset="0"/>
              </a:rPr>
              <a:t>.</a:t>
            </a:r>
            <a:endParaRPr lang="en-US" dirty="0">
              <a:latin typeface="Garamond" pitchFamily="18" charset="0"/>
            </a:endParaRPr>
          </a:p>
          <a:p>
            <a:pPr>
              <a:spcBef>
                <a:spcPts val="600"/>
              </a:spcBef>
              <a:defRPr/>
            </a:pPr>
            <a:r>
              <a:rPr lang="sr-Cyrl-RS" dirty="0" smtClean="0">
                <a:latin typeface="Garamond" pitchFamily="18" charset="0"/>
              </a:rPr>
              <a:t>Овај програм никад не завршава са радом, па је потребно притиснути комбинацију тастера</a:t>
            </a:r>
            <a:r>
              <a:rPr lang="en-US" dirty="0" smtClean="0">
                <a:latin typeface="Garamond" pitchFamily="18" charset="0"/>
              </a:rPr>
              <a:t> </a:t>
            </a:r>
            <a:r>
              <a:rPr lang="en-US" sz="2000" dirty="0">
                <a:latin typeface="+mn-lt"/>
              </a:rPr>
              <a:t>CTRL+C</a:t>
            </a:r>
            <a:r>
              <a:rPr lang="en-US" dirty="0">
                <a:latin typeface="Garamond" pitchFamily="18" charset="0"/>
              </a:rPr>
              <a:t> </a:t>
            </a:r>
            <a:r>
              <a:rPr lang="sr-Cyrl-RS" dirty="0" smtClean="0">
                <a:latin typeface="Garamond" pitchFamily="18" charset="0"/>
              </a:rPr>
              <a:t>ѕа ѕавршетак</a:t>
            </a:r>
            <a:r>
              <a:rPr lang="en-US" dirty="0" smtClean="0">
                <a:latin typeface="Garamond" pitchFamily="18" charset="0"/>
              </a:rPr>
              <a:t>.</a:t>
            </a:r>
            <a:endParaRPr lang="en-US" dirty="0">
              <a:latin typeface="Garamond" pitchFamily="18" charset="0"/>
            </a:endParaRPr>
          </a:p>
          <a:p>
            <a:pPr>
              <a:spcBef>
                <a:spcPts val="600"/>
              </a:spcBef>
              <a:defRPr/>
            </a:pPr>
            <a:r>
              <a:rPr lang="ru-RU" dirty="0" smtClean="0">
                <a:latin typeface="Garamond" pitchFamily="18" charset="0"/>
              </a:rPr>
              <a:t>Када се извршава програм, требало би да укупан износ новца (тј. сума стања на свим рачунима) буде непромењена, јер се новац само сели са једног рачуна на други</a:t>
            </a:r>
            <a:r>
              <a:rPr lang="en-US" dirty="0" smtClean="0">
                <a:latin typeface="Garamond" pitchFamily="18" charset="0"/>
              </a:rPr>
              <a:t>.</a:t>
            </a:r>
            <a:endParaRPr lang="en-US" dirty="0">
              <a:latin typeface="Garamond" pitchFamily="18" charset="0"/>
            </a:endParaRPr>
          </a:p>
          <a:p>
            <a:pPr>
              <a:spcBef>
                <a:spcPts val="600"/>
              </a:spcBef>
              <a:defRPr/>
            </a:pPr>
            <a:r>
              <a:rPr lang="sr-Cyrl-RS" dirty="0" smtClean="0">
                <a:latin typeface="Garamond" pitchFamily="18" charset="0"/>
              </a:rPr>
              <a:t>Типичан излаз из који генерише програм је</a:t>
            </a:r>
            <a:r>
              <a:rPr lang="en-US" dirty="0" smtClean="0">
                <a:latin typeface="Garamond" pitchFamily="18" charset="0"/>
              </a:rPr>
              <a:t>:</a:t>
            </a:r>
            <a:endParaRPr lang="sr-Cyrl-RS" dirty="0" smtClean="0">
              <a:latin typeface="Garamond" pitchFamily="18" charset="0"/>
            </a:endParaRPr>
          </a:p>
          <a:p>
            <a:pPr>
              <a:spcBef>
                <a:spcPts val="0"/>
              </a:spcBef>
              <a:defRPr/>
            </a:pPr>
            <a:r>
              <a:rPr lang="en-US" sz="1800" dirty="0"/>
              <a:t>. . .</a:t>
            </a:r>
          </a:p>
          <a:p>
            <a:pPr>
              <a:spcBef>
                <a:spcPts val="0"/>
              </a:spcBef>
              <a:defRPr/>
            </a:pPr>
            <a:r>
              <a:rPr lang="en-US" sz="1800" dirty="0" smtClean="0">
                <a:latin typeface="+mn-lt"/>
              </a:rPr>
              <a:t>Thread[Thread-14,5,main</a:t>
            </a:r>
            <a:r>
              <a:rPr lang="en-US" sz="1800" dirty="0">
                <a:latin typeface="+mn-lt"/>
              </a:rPr>
              <a:t>] 521.51 from 14 to 22 Total Balance: 100000.00</a:t>
            </a:r>
          </a:p>
          <a:p>
            <a:pPr>
              <a:spcBef>
                <a:spcPts val="0"/>
              </a:spcBef>
              <a:defRPr/>
            </a:pPr>
            <a:r>
              <a:rPr lang="en-US" sz="1800" dirty="0">
                <a:latin typeface="+mn-lt"/>
              </a:rPr>
              <a:t>Thread[Thread-13,5,main] 359.89 from 13 to 81 Total Balance: 100000.00</a:t>
            </a:r>
          </a:p>
          <a:p>
            <a:pPr>
              <a:spcBef>
                <a:spcPts val="0"/>
              </a:spcBef>
              <a:defRPr/>
            </a:pPr>
            <a:r>
              <a:rPr lang="en-US" sz="1800" dirty="0">
                <a:latin typeface="+mn-lt"/>
              </a:rPr>
              <a:t>. . .</a:t>
            </a:r>
          </a:p>
          <a:p>
            <a:pPr>
              <a:spcBef>
                <a:spcPts val="0"/>
              </a:spcBef>
              <a:defRPr/>
            </a:pPr>
            <a:r>
              <a:rPr lang="en-US" sz="1800" dirty="0">
                <a:latin typeface="+mn-lt"/>
              </a:rPr>
              <a:t>Thread[Thread-36,5,main] 401.71 from 36 to 73 Total Balance: 99291.06</a:t>
            </a:r>
          </a:p>
          <a:p>
            <a:pPr>
              <a:spcBef>
                <a:spcPts val="0"/>
              </a:spcBef>
              <a:defRPr/>
            </a:pPr>
            <a:r>
              <a:rPr lang="en-US" sz="1800" dirty="0">
                <a:latin typeface="+mn-lt"/>
              </a:rPr>
              <a:t>Thread[Thread-35,5,main] 691.46 from 35 to 77 Total Balance: 99291.06</a:t>
            </a:r>
            <a:endParaRPr lang="ru-RU" sz="1800" dirty="0" smtClean="0">
              <a:latin typeface="+mn-lt"/>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a:solidFill>
                  <a:srgbClr val="3366FF"/>
                </a:solidFill>
              </a:rPr>
              <a:t>Проблем </a:t>
            </a:r>
            <a:r>
              <a:rPr lang="sr-Cyrl-RS" kern="0" dirty="0" smtClean="0">
                <a:solidFill>
                  <a:srgbClr val="3366FF"/>
                </a:solidFill>
              </a:rPr>
              <a:t>синхронизације(4)</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500"/>
                                        <p:tgtEl>
                                          <p:spTgt spid="204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0482">
                                            <p:txEl>
                                              <p:pRg st="2" end="2"/>
                                            </p:txEl>
                                          </p:spTgt>
                                        </p:tgtEl>
                                        <p:attrNameLst>
                                          <p:attrName>style.visibility</p:attrName>
                                        </p:attrNameLst>
                                      </p:cBhvr>
                                      <p:to>
                                        <p:strVal val="visible"/>
                                      </p:to>
                                    </p:set>
                                    <p:animEffect transition="in" filter="fade">
                                      <p:cBhvr>
                                        <p:cTn id="17" dur="500"/>
                                        <p:tgtEl>
                                          <p:spTgt spid="204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0482">
                                            <p:txEl>
                                              <p:pRg st="3" end="3"/>
                                            </p:txEl>
                                          </p:spTgt>
                                        </p:tgtEl>
                                        <p:attrNameLst>
                                          <p:attrName>style.visibility</p:attrName>
                                        </p:attrNameLst>
                                      </p:cBhvr>
                                      <p:to>
                                        <p:strVal val="visible"/>
                                      </p:to>
                                    </p:set>
                                    <p:animEffect transition="in" filter="fade">
                                      <p:cBhvr>
                                        <p:cTn id="22" dur="500"/>
                                        <p:tgtEl>
                                          <p:spTgt spid="20482">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0482">
                                            <p:txEl>
                                              <p:pRg st="4" end="4"/>
                                            </p:txEl>
                                          </p:spTgt>
                                        </p:tgtEl>
                                        <p:attrNameLst>
                                          <p:attrName>style.visibility</p:attrName>
                                        </p:attrNameLst>
                                      </p:cBhvr>
                                      <p:to>
                                        <p:strVal val="visible"/>
                                      </p:to>
                                    </p:set>
                                    <p:animEffect transition="in" filter="fade">
                                      <p:cBhvr>
                                        <p:cTn id="25" dur="500"/>
                                        <p:tgtEl>
                                          <p:spTgt spid="20482">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0482">
                                            <p:txEl>
                                              <p:pRg st="5" end="5"/>
                                            </p:txEl>
                                          </p:spTgt>
                                        </p:tgtEl>
                                        <p:attrNameLst>
                                          <p:attrName>style.visibility</p:attrName>
                                        </p:attrNameLst>
                                      </p:cBhvr>
                                      <p:to>
                                        <p:strVal val="visible"/>
                                      </p:to>
                                    </p:set>
                                    <p:animEffect transition="in" filter="fade">
                                      <p:cBhvr>
                                        <p:cTn id="28" dur="500"/>
                                        <p:tgtEl>
                                          <p:spTgt spid="20482">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0482">
                                            <p:txEl>
                                              <p:pRg st="6" end="6"/>
                                            </p:txEl>
                                          </p:spTgt>
                                        </p:tgtEl>
                                        <p:attrNameLst>
                                          <p:attrName>style.visibility</p:attrName>
                                        </p:attrNameLst>
                                      </p:cBhvr>
                                      <p:to>
                                        <p:strVal val="visible"/>
                                      </p:to>
                                    </p:set>
                                    <p:animEffect transition="in" filter="fade">
                                      <p:cBhvr>
                                        <p:cTn id="31" dur="500"/>
                                        <p:tgtEl>
                                          <p:spTgt spid="20482">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0482">
                                            <p:txEl>
                                              <p:pRg st="7" end="7"/>
                                            </p:txEl>
                                          </p:spTgt>
                                        </p:tgtEl>
                                        <p:attrNameLst>
                                          <p:attrName>style.visibility</p:attrName>
                                        </p:attrNameLst>
                                      </p:cBhvr>
                                      <p:to>
                                        <p:strVal val="visible"/>
                                      </p:to>
                                    </p:set>
                                    <p:animEffect transition="in" filter="fade">
                                      <p:cBhvr>
                                        <p:cTn id="34" dur="500"/>
                                        <p:tgtEl>
                                          <p:spTgt spid="20482">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0482">
                                            <p:txEl>
                                              <p:pRg st="8" end="8"/>
                                            </p:txEl>
                                          </p:spTgt>
                                        </p:tgtEl>
                                        <p:attrNameLst>
                                          <p:attrName>style.visibility</p:attrName>
                                        </p:attrNameLst>
                                      </p:cBhvr>
                                      <p:to>
                                        <p:strVal val="visible"/>
                                      </p:to>
                                    </p:set>
                                    <p:animEffect transition="in" filter="fade">
                                      <p:cBhvr>
                                        <p:cTn id="37" dur="500"/>
                                        <p:tgtEl>
                                          <p:spTgt spid="20482">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0482">
                                            <p:txEl>
                                              <p:pRg st="9" end="9"/>
                                            </p:txEl>
                                          </p:spTgt>
                                        </p:tgtEl>
                                        <p:attrNameLst>
                                          <p:attrName>style.visibility</p:attrName>
                                        </p:attrNameLst>
                                      </p:cBhvr>
                                      <p:to>
                                        <p:strVal val="visible"/>
                                      </p:to>
                                    </p:set>
                                    <p:animEffect transition="in" filter="fade">
                                      <p:cBhvr>
                                        <p:cTn id="40" dur="500"/>
                                        <p:tgtEl>
                                          <p:spTgt spid="2048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28600" y="1412875"/>
            <a:ext cx="8807450" cy="466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b="1" dirty="0" smtClean="0">
                <a:latin typeface="Garamond" pitchFamily="18" charset="0"/>
              </a:rPr>
              <a:t>Пример (наставак).</a:t>
            </a:r>
            <a:r>
              <a:rPr lang="ru-RU" dirty="0" smtClean="0">
                <a:latin typeface="Garamond" pitchFamily="18" charset="0"/>
              </a:rPr>
              <a:t> Као што се може видети, постоји грешка. У првих неколико трансакција баланс банке остаје </a:t>
            </a:r>
            <a:r>
              <a:rPr lang="en-US" dirty="0" smtClean="0">
                <a:latin typeface="Garamond" pitchFamily="18" charset="0"/>
              </a:rPr>
              <a:t>$</a:t>
            </a:r>
            <a:r>
              <a:rPr lang="en-US" dirty="0">
                <a:latin typeface="Garamond" pitchFamily="18" charset="0"/>
              </a:rPr>
              <a:t>100,000, </a:t>
            </a:r>
            <a:r>
              <a:rPr lang="sr-Cyrl-RS" dirty="0" smtClean="0">
                <a:latin typeface="Garamond" pitchFamily="18" charset="0"/>
              </a:rPr>
              <a:t>што је тачна вредност када има 100 рачуна на којима се стање</a:t>
            </a:r>
            <a:r>
              <a:rPr lang="en-US" dirty="0" smtClean="0">
                <a:latin typeface="Garamond" pitchFamily="18" charset="0"/>
              </a:rPr>
              <a:t> $1,000. </a:t>
            </a:r>
            <a:endParaRPr lang="sr-Cyrl-RS" dirty="0" smtClean="0">
              <a:latin typeface="Garamond" pitchFamily="18" charset="0"/>
            </a:endParaRPr>
          </a:p>
          <a:p>
            <a:pPr>
              <a:spcBef>
                <a:spcPts val="600"/>
              </a:spcBef>
              <a:defRPr/>
            </a:pPr>
            <a:r>
              <a:rPr lang="sr-Cyrl-RS" dirty="0" smtClean="0">
                <a:latin typeface="Garamond" pitchFamily="18" charset="0"/>
              </a:rPr>
              <a:t>Међутим, после неког времена, баланс почиње да се полако мења. Некад се догоди да грешка настане брже, а некад треба много времена да баланс постане погрешан. У сваком случају, банка са оваквим софтвером не би била сигурно место за штедњу! </a:t>
            </a:r>
          </a:p>
          <a:p>
            <a:pPr>
              <a:spcBef>
                <a:spcPts val="600"/>
              </a:spcBef>
              <a:defRPr/>
            </a:pPr>
            <a:r>
              <a:rPr lang="sr-Cyrl-RS" dirty="0" smtClean="0">
                <a:latin typeface="Garamond" pitchFamily="18" charset="0"/>
              </a:rPr>
              <a:t>У овом примеру, проблем настаје када две нити симултано покушавају да ажурирају исти рачун. Претпоставимо да две нити симултано извршавају наредбу:</a:t>
            </a:r>
            <a:endParaRPr lang="en-US" dirty="0">
              <a:latin typeface="Garamond" pitchFamily="18" charset="0"/>
            </a:endParaRPr>
          </a:p>
          <a:p>
            <a:pPr>
              <a:spcBef>
                <a:spcPts val="0"/>
              </a:spcBef>
              <a:defRPr/>
            </a:pPr>
            <a:r>
              <a:rPr lang="sr-Cyrl-RS" sz="1800" dirty="0" smtClean="0">
                <a:latin typeface="+mn-lt"/>
              </a:rPr>
              <a:t>      </a:t>
            </a:r>
            <a:r>
              <a:rPr lang="en-US" sz="1800" dirty="0" smtClean="0">
                <a:latin typeface="+mn-lt"/>
              </a:rPr>
              <a:t>accounts[to</a:t>
            </a:r>
            <a:r>
              <a:rPr lang="en-US" sz="1800" dirty="0">
                <a:latin typeface="+mn-lt"/>
              </a:rPr>
              <a:t>] += amount;</a:t>
            </a:r>
            <a:endParaRPr lang="en-US" dirty="0">
              <a:latin typeface="+mn-lt"/>
            </a:endParaRPr>
          </a:p>
          <a:p>
            <a:pPr>
              <a:spcBef>
                <a:spcPts val="600"/>
              </a:spcBef>
              <a:defRPr/>
            </a:pPr>
            <a:r>
              <a:rPr lang="sr-Cyrl-RS" dirty="0" smtClean="0">
                <a:latin typeface="Garamond" pitchFamily="18" charset="0"/>
              </a:rPr>
              <a:t>Проблем је у томе што ова наредба није атомичка операција.</a:t>
            </a:r>
            <a:endParaRPr lang="en-US" dirty="0">
              <a:latin typeface="Garamond" pitchFamily="18" charset="0"/>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a:solidFill>
                  <a:srgbClr val="3366FF"/>
                </a:solidFill>
              </a:rPr>
              <a:t>Проблем </a:t>
            </a:r>
            <a:r>
              <a:rPr lang="sr-Cyrl-RS" kern="0" dirty="0" smtClean="0">
                <a:solidFill>
                  <a:srgbClr val="3366FF"/>
                </a:solidFill>
              </a:rPr>
              <a:t>синхронизације (5)</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500"/>
                                        <p:tgtEl>
                                          <p:spTgt spid="204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0482">
                                            <p:txEl>
                                              <p:pRg st="2" end="2"/>
                                            </p:txEl>
                                          </p:spTgt>
                                        </p:tgtEl>
                                        <p:attrNameLst>
                                          <p:attrName>style.visibility</p:attrName>
                                        </p:attrNameLst>
                                      </p:cBhvr>
                                      <p:to>
                                        <p:strVal val="visible"/>
                                      </p:to>
                                    </p:set>
                                    <p:animEffect transition="in" filter="fade">
                                      <p:cBhvr>
                                        <p:cTn id="17" dur="500"/>
                                        <p:tgtEl>
                                          <p:spTgt spid="20482">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0482">
                                            <p:txEl>
                                              <p:pRg st="3" end="3"/>
                                            </p:txEl>
                                          </p:spTgt>
                                        </p:tgtEl>
                                        <p:attrNameLst>
                                          <p:attrName>style.visibility</p:attrName>
                                        </p:attrNameLst>
                                      </p:cBhvr>
                                      <p:to>
                                        <p:strVal val="visible"/>
                                      </p:to>
                                    </p:set>
                                    <p:animEffect transition="in" filter="fade">
                                      <p:cBhvr>
                                        <p:cTn id="20" dur="500"/>
                                        <p:tgtEl>
                                          <p:spTgt spid="20482">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0482">
                                            <p:txEl>
                                              <p:pRg st="4" end="4"/>
                                            </p:txEl>
                                          </p:spTgt>
                                        </p:tgtEl>
                                        <p:attrNameLst>
                                          <p:attrName>style.visibility</p:attrName>
                                        </p:attrNameLst>
                                      </p:cBhvr>
                                      <p:to>
                                        <p:strVal val="visible"/>
                                      </p:to>
                                    </p:set>
                                    <p:animEffect transition="in" filter="fade">
                                      <p:cBhvr>
                                        <p:cTn id="23" dur="500"/>
                                        <p:tgtEl>
                                          <p:spTgt spid="204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28600" y="1412875"/>
            <a:ext cx="8807450" cy="423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b="1" dirty="0" smtClean="0">
                <a:latin typeface="Garamond" pitchFamily="18" charset="0"/>
              </a:rPr>
              <a:t>Пример (наставак).</a:t>
            </a:r>
            <a:r>
              <a:rPr lang="ru-RU" dirty="0" smtClean="0">
                <a:latin typeface="Garamond" pitchFamily="18" charset="0"/>
              </a:rPr>
              <a:t> Ова Јава наредба се може реализовати следећим наредбама бајт-кода (тј. следећим корацима):</a:t>
            </a:r>
          </a:p>
          <a:p>
            <a:pPr>
              <a:spcBef>
                <a:spcPts val="0"/>
              </a:spcBef>
              <a:defRPr/>
            </a:pPr>
            <a:r>
              <a:rPr lang="en-US" dirty="0" smtClean="0">
                <a:latin typeface="Garamond" pitchFamily="18" charset="0"/>
              </a:rPr>
              <a:t>1</a:t>
            </a:r>
            <a:r>
              <a:rPr lang="en-US" dirty="0">
                <a:latin typeface="Garamond" pitchFamily="18" charset="0"/>
              </a:rPr>
              <a:t>. </a:t>
            </a:r>
            <a:r>
              <a:rPr lang="sr-Cyrl-RS" dirty="0" smtClean="0">
                <a:latin typeface="Garamond" pitchFamily="18" charset="0"/>
              </a:rPr>
              <a:t>Учитај </a:t>
            </a:r>
            <a:r>
              <a:rPr lang="en-US" sz="2000" dirty="0" smtClean="0">
                <a:latin typeface="+mn-lt"/>
              </a:rPr>
              <a:t>accounts[to</a:t>
            </a:r>
            <a:r>
              <a:rPr lang="en-US" sz="2000" dirty="0">
                <a:latin typeface="+mn-lt"/>
              </a:rPr>
              <a:t>]</a:t>
            </a:r>
            <a:r>
              <a:rPr lang="en-US" dirty="0">
                <a:latin typeface="Garamond" pitchFamily="18" charset="0"/>
              </a:rPr>
              <a:t> </a:t>
            </a:r>
            <a:r>
              <a:rPr lang="sr-Cyrl-RS" dirty="0" smtClean="0">
                <a:latin typeface="Garamond" pitchFamily="18" charset="0"/>
              </a:rPr>
              <a:t>у регистар </a:t>
            </a:r>
            <a:r>
              <a:rPr lang="en-US" dirty="0" smtClean="0">
                <a:latin typeface="Garamond" pitchFamily="18" charset="0"/>
              </a:rPr>
              <a:t>JVM.</a:t>
            </a:r>
            <a:endParaRPr lang="en-US" dirty="0">
              <a:latin typeface="Garamond" pitchFamily="18" charset="0"/>
            </a:endParaRPr>
          </a:p>
          <a:p>
            <a:pPr>
              <a:spcBef>
                <a:spcPts val="0"/>
              </a:spcBef>
              <a:defRPr/>
            </a:pPr>
            <a:r>
              <a:rPr lang="en-US" dirty="0">
                <a:latin typeface="Garamond" pitchFamily="18" charset="0"/>
              </a:rPr>
              <a:t>2. </a:t>
            </a:r>
            <a:r>
              <a:rPr lang="sr-Cyrl-RS" dirty="0" smtClean="0">
                <a:latin typeface="Garamond" pitchFamily="18" charset="0"/>
              </a:rPr>
              <a:t>Изврши сабирање тј. увећање садржаја регистра </a:t>
            </a:r>
            <a:r>
              <a:rPr lang="en-US" dirty="0">
                <a:latin typeface="Garamond" pitchFamily="18" charset="0"/>
              </a:rPr>
              <a:t>JVM</a:t>
            </a:r>
            <a:r>
              <a:rPr lang="en-US" dirty="0" smtClean="0">
                <a:latin typeface="Garamond" pitchFamily="18" charset="0"/>
              </a:rPr>
              <a:t>.</a:t>
            </a:r>
            <a:endParaRPr lang="en-US" dirty="0">
              <a:latin typeface="Garamond" pitchFamily="18" charset="0"/>
            </a:endParaRPr>
          </a:p>
          <a:p>
            <a:pPr>
              <a:spcBef>
                <a:spcPts val="0"/>
              </a:spcBef>
              <a:defRPr/>
            </a:pPr>
            <a:r>
              <a:rPr lang="en-US" dirty="0">
                <a:latin typeface="Garamond" pitchFamily="18" charset="0"/>
              </a:rPr>
              <a:t>3. </a:t>
            </a:r>
            <a:r>
              <a:rPr lang="sr-Cyrl-RS" dirty="0" smtClean="0">
                <a:latin typeface="Garamond" pitchFamily="18" charset="0"/>
              </a:rPr>
              <a:t>Врати резултат из регистра у</a:t>
            </a:r>
            <a:r>
              <a:rPr lang="en-US" dirty="0" smtClean="0">
                <a:latin typeface="Garamond" pitchFamily="18" charset="0"/>
              </a:rPr>
              <a:t> </a:t>
            </a:r>
            <a:r>
              <a:rPr lang="en-US" sz="2000" dirty="0">
                <a:latin typeface="+mn-lt"/>
              </a:rPr>
              <a:t>accounts[to]</a:t>
            </a:r>
            <a:r>
              <a:rPr lang="en-US" dirty="0">
                <a:latin typeface="Garamond" pitchFamily="18" charset="0"/>
              </a:rPr>
              <a:t>.</a:t>
            </a:r>
            <a:r>
              <a:rPr lang="sr-Cyrl-RS" dirty="0" smtClean="0">
                <a:latin typeface="Garamond" pitchFamily="18" charset="0"/>
              </a:rPr>
              <a:t> </a:t>
            </a:r>
          </a:p>
          <a:p>
            <a:pPr>
              <a:spcBef>
                <a:spcPts val="600"/>
              </a:spcBef>
              <a:defRPr/>
            </a:pPr>
            <a:r>
              <a:rPr lang="sr-Cyrl-RS" dirty="0" smtClean="0">
                <a:latin typeface="Garamond" pitchFamily="18" charset="0"/>
              </a:rPr>
              <a:t>Претпоставимо да је прва нит извршила коараке</a:t>
            </a:r>
            <a:r>
              <a:rPr lang="en-US" dirty="0" smtClean="0">
                <a:latin typeface="Garamond" pitchFamily="18" charset="0"/>
              </a:rPr>
              <a:t> </a:t>
            </a:r>
            <a:r>
              <a:rPr lang="en-US" dirty="0">
                <a:latin typeface="Garamond" pitchFamily="18" charset="0"/>
              </a:rPr>
              <a:t>1 </a:t>
            </a:r>
            <a:r>
              <a:rPr lang="sr-Cyrl-RS" dirty="0" smtClean="0">
                <a:latin typeface="Garamond" pitchFamily="18" charset="0"/>
              </a:rPr>
              <a:t>и </a:t>
            </a:r>
            <a:r>
              <a:rPr lang="en-US" dirty="0" smtClean="0">
                <a:latin typeface="Garamond" pitchFamily="18" charset="0"/>
              </a:rPr>
              <a:t>2</a:t>
            </a:r>
            <a:r>
              <a:rPr lang="en-US" dirty="0">
                <a:latin typeface="Garamond" pitchFamily="18" charset="0"/>
              </a:rPr>
              <a:t>, </a:t>
            </a:r>
            <a:r>
              <a:rPr lang="sr-Cyrl-RS" dirty="0" smtClean="0">
                <a:latin typeface="Garamond" pitchFamily="18" charset="0"/>
              </a:rPr>
              <a:t>а да је потом прекинуто њено извршавање</a:t>
            </a:r>
            <a:r>
              <a:rPr lang="en-US" dirty="0" smtClean="0">
                <a:latin typeface="Garamond" pitchFamily="18" charset="0"/>
              </a:rPr>
              <a:t>. </a:t>
            </a:r>
            <a:r>
              <a:rPr lang="sr-Cyrl-RS" dirty="0" smtClean="0">
                <a:latin typeface="Garamond" pitchFamily="18" charset="0"/>
              </a:rPr>
              <a:t>Нека се онда пробудила друга нит и нека је ажурирала исти елеменат низа рачуна (извршила сва три корака). Потом се пробудила прва нит и извршила корак 3. Овим извршењем корака 3 су избрисане промене које је направила друга нит и рачуни су постали некоректни.</a:t>
            </a:r>
            <a:endParaRPr lang="en-US" dirty="0">
              <a:latin typeface="Garamond" pitchFamily="18" charset="0"/>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a:solidFill>
                  <a:srgbClr val="3366FF"/>
                </a:solidFill>
              </a:rPr>
              <a:t>Проблем </a:t>
            </a:r>
            <a:r>
              <a:rPr lang="sr-Cyrl-RS" kern="0" dirty="0" smtClean="0">
                <a:solidFill>
                  <a:srgbClr val="3366FF"/>
                </a:solidFill>
              </a:rPr>
              <a:t>синхронизације (6)</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82">
                                            <p:txEl>
                                              <p:pRg st="1" end="1"/>
                                            </p:txEl>
                                          </p:spTgt>
                                        </p:tgtEl>
                                        <p:attrNameLst>
                                          <p:attrName>style.visibility</p:attrName>
                                        </p:attrNameLst>
                                      </p:cBhvr>
                                      <p:to>
                                        <p:strVal val="visible"/>
                                      </p:to>
                                    </p:set>
                                    <p:animEffect transition="in" filter="fade">
                                      <p:cBhvr>
                                        <p:cTn id="10" dur="500"/>
                                        <p:tgtEl>
                                          <p:spTgt spid="2048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482">
                                            <p:txEl>
                                              <p:pRg st="2" end="2"/>
                                            </p:txEl>
                                          </p:spTgt>
                                        </p:tgtEl>
                                        <p:attrNameLst>
                                          <p:attrName>style.visibility</p:attrName>
                                        </p:attrNameLst>
                                      </p:cBhvr>
                                      <p:to>
                                        <p:strVal val="visible"/>
                                      </p:to>
                                    </p:set>
                                    <p:animEffect transition="in" filter="fade">
                                      <p:cBhvr>
                                        <p:cTn id="13" dur="500"/>
                                        <p:tgtEl>
                                          <p:spTgt spid="2048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482">
                                            <p:txEl>
                                              <p:pRg st="3" end="3"/>
                                            </p:txEl>
                                          </p:spTgt>
                                        </p:tgtEl>
                                        <p:attrNameLst>
                                          <p:attrName>style.visibility</p:attrName>
                                        </p:attrNameLst>
                                      </p:cBhvr>
                                      <p:to>
                                        <p:strVal val="visible"/>
                                      </p:to>
                                    </p:set>
                                    <p:animEffect transition="in" filter="fade">
                                      <p:cBhvr>
                                        <p:cTn id="16" dur="500"/>
                                        <p:tgtEl>
                                          <p:spTgt spid="20482">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20482">
                                            <p:txEl>
                                              <p:pRg st="4" end="4"/>
                                            </p:txEl>
                                          </p:spTgt>
                                        </p:tgtEl>
                                        <p:attrNameLst>
                                          <p:attrName>style.visibility</p:attrName>
                                        </p:attrNameLst>
                                      </p:cBhvr>
                                      <p:to>
                                        <p:strVal val="visible"/>
                                      </p:to>
                                    </p:set>
                                    <p:animEffect transition="in" filter="fade">
                                      <p:cBhvr>
                                        <p:cTn id="21" dur="500"/>
                                        <p:tgtEl>
                                          <p:spTgt spid="204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533400" y="1700213"/>
            <a:ext cx="8077200" cy="397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FontTx/>
              <a:buNone/>
            </a:pPr>
            <a:r>
              <a:rPr lang="ru-RU" altLang="en-US" sz="2400">
                <a:latin typeface="Garamond" panose="02020404030301010803" pitchFamily="18" charset="0"/>
              </a:rPr>
              <a:t>Преко нити (енг. </a:t>
            </a:r>
            <a:r>
              <a:rPr lang="en-US" altLang="en-US" sz="2400">
                <a:latin typeface="Garamond" panose="02020404030301010803" pitchFamily="18" charset="0"/>
              </a:rPr>
              <a:t>thread</a:t>
            </a:r>
            <a:r>
              <a:rPr lang="ru-RU" altLang="en-US" sz="2400">
                <a:latin typeface="Garamond" panose="02020404030301010803" pitchFamily="18" charset="0"/>
              </a:rPr>
              <a:t>) је обезбеђен један облик паралелизма (конкурентности) у програмском језику Јава.</a:t>
            </a:r>
          </a:p>
          <a:p>
            <a:pPr>
              <a:spcBef>
                <a:spcPct val="50000"/>
              </a:spcBef>
              <a:buClrTx/>
              <a:buFontTx/>
              <a:buNone/>
            </a:pPr>
            <a:r>
              <a:rPr lang="ru-RU" altLang="en-US" sz="2400">
                <a:latin typeface="Garamond" panose="02020404030301010803" pitchFamily="18" charset="0"/>
              </a:rPr>
              <a:t>У презентацији ће бити описани основни појмови који се односе не нити и начин рада са нитима на ниском нивоу. </a:t>
            </a:r>
          </a:p>
          <a:p>
            <a:pPr>
              <a:spcBef>
                <a:spcPct val="50000"/>
              </a:spcBef>
              <a:buClrTx/>
              <a:buFontTx/>
              <a:buNone/>
            </a:pPr>
            <a:r>
              <a:rPr lang="ru-RU" altLang="en-US" sz="2400" b="1">
                <a:latin typeface="Garamond" panose="02020404030301010803" pitchFamily="18" charset="0"/>
              </a:rPr>
              <a:t>Литература:</a:t>
            </a:r>
          </a:p>
          <a:p>
            <a:pPr>
              <a:spcBef>
                <a:spcPct val="50000"/>
              </a:spcBef>
              <a:buClrTx/>
              <a:buFontTx/>
              <a:buAutoNum type="arabicPeriod"/>
            </a:pPr>
            <a:r>
              <a:rPr lang="en-US" altLang="en-US" sz="2400">
                <a:latin typeface="Garamond" panose="02020404030301010803" pitchFamily="18" charset="0"/>
              </a:rPr>
              <a:t>P. Hyde, Java Thread Programming.</a:t>
            </a:r>
          </a:p>
          <a:p>
            <a:pPr>
              <a:spcBef>
                <a:spcPct val="50000"/>
              </a:spcBef>
              <a:buClrTx/>
              <a:buFontTx/>
              <a:buNone/>
            </a:pPr>
            <a:r>
              <a:rPr lang="en-US" altLang="en-US" sz="2400">
                <a:latin typeface="Garamond" panose="02020404030301010803" pitchFamily="18" charset="0"/>
              </a:rPr>
              <a:t>2.  M Adler, D. Herst, Mastering Java Threads.</a:t>
            </a:r>
          </a:p>
          <a:p>
            <a:pPr>
              <a:spcBef>
                <a:spcPct val="50000"/>
              </a:spcBef>
              <a:buClrTx/>
              <a:buFontTx/>
              <a:buNone/>
            </a:pPr>
            <a:r>
              <a:rPr lang="en-US" altLang="en-US" sz="2400">
                <a:latin typeface="Garamond" panose="02020404030301010803" pitchFamily="18" charset="0"/>
              </a:rPr>
              <a:t>3.  S. Oaks, H. Wong,  Java Threads.</a:t>
            </a:r>
          </a:p>
        </p:txBody>
      </p:sp>
      <p:sp>
        <p:nvSpPr>
          <p:cNvPr id="4"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Нити у језику Јава</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xEl>
                                              <p:pRg st="0" end="0"/>
                                            </p:txEl>
                                          </p:spTgt>
                                        </p:tgtEl>
                                        <p:attrNameLst>
                                          <p:attrName>style.visibility</p:attrName>
                                        </p:attrNameLst>
                                      </p:cBhvr>
                                      <p:to>
                                        <p:strVal val="visible"/>
                                      </p:to>
                                    </p:set>
                                    <p:animEffect transition="in" filter="fade">
                                      <p:cBhvr>
                                        <p:cTn id="7" dur="500"/>
                                        <p:tgtEl>
                                          <p:spTgt spid="30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xEl>
                                              <p:pRg st="1" end="1"/>
                                            </p:txEl>
                                          </p:spTgt>
                                        </p:tgtEl>
                                        <p:attrNameLst>
                                          <p:attrName>style.visibility</p:attrName>
                                        </p:attrNameLst>
                                      </p:cBhvr>
                                      <p:to>
                                        <p:strVal val="visible"/>
                                      </p:to>
                                    </p:set>
                                    <p:animEffect transition="in" filter="fade">
                                      <p:cBhvr>
                                        <p:cTn id="12" dur="500"/>
                                        <p:tgtEl>
                                          <p:spTgt spid="30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xEl>
                                              <p:pRg st="2" end="2"/>
                                            </p:txEl>
                                          </p:spTgt>
                                        </p:tgtEl>
                                        <p:attrNameLst>
                                          <p:attrName>style.visibility</p:attrName>
                                        </p:attrNameLst>
                                      </p:cBhvr>
                                      <p:to>
                                        <p:strVal val="visible"/>
                                      </p:to>
                                    </p:set>
                                    <p:animEffect transition="in" filter="fade">
                                      <p:cBhvr>
                                        <p:cTn id="17" dur="500"/>
                                        <p:tgtEl>
                                          <p:spTgt spid="307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074">
                                            <p:txEl>
                                              <p:pRg st="3" end="3"/>
                                            </p:txEl>
                                          </p:spTgt>
                                        </p:tgtEl>
                                        <p:attrNameLst>
                                          <p:attrName>style.visibility</p:attrName>
                                        </p:attrNameLst>
                                      </p:cBhvr>
                                      <p:to>
                                        <p:strVal val="visible"/>
                                      </p:to>
                                    </p:set>
                                    <p:animEffect transition="in" filter="fade">
                                      <p:cBhvr>
                                        <p:cTn id="20" dur="500"/>
                                        <p:tgtEl>
                                          <p:spTgt spid="307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074">
                                            <p:txEl>
                                              <p:pRg st="4" end="4"/>
                                            </p:txEl>
                                          </p:spTgt>
                                        </p:tgtEl>
                                        <p:attrNameLst>
                                          <p:attrName>style.visibility</p:attrName>
                                        </p:attrNameLst>
                                      </p:cBhvr>
                                      <p:to>
                                        <p:strVal val="visible"/>
                                      </p:to>
                                    </p:set>
                                    <p:animEffect transition="in" filter="fade">
                                      <p:cBhvr>
                                        <p:cTn id="23" dur="500"/>
                                        <p:tgtEl>
                                          <p:spTgt spid="3074">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074">
                                            <p:txEl>
                                              <p:pRg st="5" end="5"/>
                                            </p:txEl>
                                          </p:spTgt>
                                        </p:tgtEl>
                                        <p:attrNameLst>
                                          <p:attrName>style.visibility</p:attrName>
                                        </p:attrNameLst>
                                      </p:cBhvr>
                                      <p:to>
                                        <p:strVal val="visible"/>
                                      </p:to>
                                    </p:set>
                                    <p:animEffect transition="in" filter="fade">
                                      <p:cBhvr>
                                        <p:cTn id="26" dur="500"/>
                                        <p:tgtEl>
                                          <p:spTgt spid="30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28600" y="1412875"/>
            <a:ext cx="880745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buClrTx/>
              <a:buFontTx/>
              <a:buNone/>
            </a:pPr>
            <a:r>
              <a:rPr lang="ru-RU" altLang="en-US" sz="2400" b="1">
                <a:latin typeface="Garamond" panose="02020404030301010803" pitchFamily="18" charset="0"/>
              </a:rPr>
              <a:t>Пример (наставак).</a:t>
            </a:r>
            <a:r>
              <a:rPr lang="ru-RU" altLang="en-US" sz="2400">
                <a:latin typeface="Garamond" panose="02020404030301010803" pitchFamily="18" charset="0"/>
              </a:rPr>
              <a:t> Претходно опсиану ситуацију илуструје дијаграм активности:</a:t>
            </a:r>
            <a:endParaRPr lang="en-US" altLang="en-US" sz="2400">
              <a:latin typeface="Garamond" panose="02020404030301010803" pitchFamily="18" charset="0"/>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a:solidFill>
                  <a:srgbClr val="3366FF"/>
                </a:solidFill>
              </a:rPr>
              <a:t>Проблем </a:t>
            </a:r>
            <a:r>
              <a:rPr lang="sr-Cyrl-RS" kern="0" dirty="0" smtClean="0">
                <a:solidFill>
                  <a:srgbClr val="3366FF"/>
                </a:solidFill>
              </a:rPr>
              <a:t>синхронизације (7)</a:t>
            </a:r>
            <a:endParaRPr lang="sr-Latn-CS" kern="0" dirty="0" smtClean="0">
              <a:solidFill>
                <a:srgbClr val="3366FF"/>
              </a:solidFill>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050" y="2243138"/>
            <a:ext cx="57404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746"/>
                                        </p:tgtEl>
                                        <p:attrNameLst>
                                          <p:attrName>style.visibility</p:attrName>
                                        </p:attrNameLst>
                                      </p:cBhvr>
                                      <p:to>
                                        <p:strVal val="visible"/>
                                      </p:to>
                                    </p:set>
                                    <p:animEffect transition="in" filter="fade">
                                      <p:cBhvr>
                                        <p:cTn id="10" dur="500"/>
                                        <p:tgtEl>
                                          <p:spTgt spid="3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28600" y="1412875"/>
            <a:ext cx="8807450" cy="549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b="1" dirty="0" smtClean="0">
                <a:latin typeface="Garamond" pitchFamily="18" charset="0"/>
              </a:rPr>
              <a:t>Пример (наставак).</a:t>
            </a:r>
            <a:r>
              <a:rPr lang="ru-RU" dirty="0" smtClean="0">
                <a:latin typeface="Garamond" pitchFamily="18" charset="0"/>
              </a:rPr>
              <a:t> Шанса за уочавање проблема је у овом примеру повећана преплитањем наредби за приказ на стандардни излаз са наредбама којима се ажурира стање на рачуну.</a:t>
            </a:r>
          </a:p>
          <a:p>
            <a:pPr>
              <a:spcBef>
                <a:spcPts val="600"/>
              </a:spcBef>
              <a:defRPr/>
            </a:pPr>
            <a:r>
              <a:rPr lang="ru-RU" dirty="0" smtClean="0">
                <a:latin typeface="Garamond" pitchFamily="18" charset="0"/>
              </a:rPr>
              <a:t>Ако би се уклониле наредбе за приказ, битно се умањује ризик од настанка грешке, јер нит има јако мало посла пре него што заспе, па није много очекивано да ће распоређивач прекинути рад нити у сред израчунавања.</a:t>
            </a:r>
          </a:p>
          <a:p>
            <a:pPr>
              <a:spcBef>
                <a:spcPts val="600"/>
              </a:spcBef>
              <a:defRPr/>
            </a:pPr>
            <a:r>
              <a:rPr lang="sr-Cyrl-RS" dirty="0" smtClean="0">
                <a:latin typeface="Garamond" pitchFamily="18" charset="0"/>
              </a:rPr>
              <a:t>Међутим, ризик од грешке је смањен, али није нестао. Ако се извршава јако много нити на веома оптерећеном рачунару, и програм без приказа ће опет дати погрешне резултате.</a:t>
            </a:r>
          </a:p>
          <a:p>
            <a:pPr>
              <a:spcBef>
                <a:spcPts val="600"/>
              </a:spcBef>
              <a:defRPr/>
            </a:pPr>
            <a:r>
              <a:rPr lang="sr-Cyrl-RS" dirty="0" smtClean="0">
                <a:latin typeface="Garamond" pitchFamily="18" charset="0"/>
              </a:rPr>
              <a:t>Основни проблем је то што метод </a:t>
            </a:r>
            <a:r>
              <a:rPr lang="en-US" sz="2000" dirty="0" smtClean="0">
                <a:latin typeface="+mn-lt"/>
              </a:rPr>
              <a:t>transfer</a:t>
            </a:r>
            <a:r>
              <a:rPr lang="en-US" sz="2000" dirty="0" smtClean="0">
                <a:latin typeface="Garamond" pitchFamily="18" charset="0"/>
              </a:rPr>
              <a:t> </a:t>
            </a:r>
            <a:r>
              <a:rPr lang="sr-Cyrl-RS" dirty="0" smtClean="0">
                <a:latin typeface="Garamond" pitchFamily="18" charset="0"/>
              </a:rPr>
              <a:t>може бити прекинут у сред рада</a:t>
            </a:r>
            <a:r>
              <a:rPr lang="en-US" dirty="0" smtClean="0">
                <a:latin typeface="Garamond" pitchFamily="18" charset="0"/>
              </a:rPr>
              <a:t>. </a:t>
            </a:r>
            <a:r>
              <a:rPr lang="sr-Cyrl-RS" dirty="0" smtClean="0">
                <a:latin typeface="Garamond" pitchFamily="18" charset="0"/>
              </a:rPr>
              <a:t>Ако би се могло обезбедити да се овај метод изврши до краја пре него што нит изгуби контролу, тада стање рачуна никада неће бити корумпирано.</a:t>
            </a:r>
            <a:endParaRPr lang="en-US" dirty="0">
              <a:latin typeface="Garamond" pitchFamily="18" charset="0"/>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a:solidFill>
                  <a:srgbClr val="3366FF"/>
                </a:solidFill>
              </a:rPr>
              <a:t>Проблем </a:t>
            </a:r>
            <a:r>
              <a:rPr lang="sr-Cyrl-RS" kern="0" dirty="0" smtClean="0">
                <a:solidFill>
                  <a:srgbClr val="3366FF"/>
                </a:solidFill>
              </a:rPr>
              <a:t>синхронизације (8)</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500"/>
                                        <p:tgtEl>
                                          <p:spTgt spid="204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0482">
                                            <p:txEl>
                                              <p:pRg st="2" end="2"/>
                                            </p:txEl>
                                          </p:spTgt>
                                        </p:tgtEl>
                                        <p:attrNameLst>
                                          <p:attrName>style.visibility</p:attrName>
                                        </p:attrNameLst>
                                      </p:cBhvr>
                                      <p:to>
                                        <p:strVal val="visible"/>
                                      </p:to>
                                    </p:set>
                                    <p:animEffect transition="in" filter="fade">
                                      <p:cBhvr>
                                        <p:cTn id="17" dur="500"/>
                                        <p:tgtEl>
                                          <p:spTgt spid="204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0482">
                                            <p:txEl>
                                              <p:pRg st="3" end="3"/>
                                            </p:txEl>
                                          </p:spTgt>
                                        </p:tgtEl>
                                        <p:attrNameLst>
                                          <p:attrName>style.visibility</p:attrName>
                                        </p:attrNameLst>
                                      </p:cBhvr>
                                      <p:to>
                                        <p:strVal val="visible"/>
                                      </p:to>
                                    </p:set>
                                    <p:animEffect transition="in" filter="fade">
                                      <p:cBhvr>
                                        <p:cTn id="22" dur="500"/>
                                        <p:tgtEl>
                                          <p:spTgt spid="204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28600" y="1412875"/>
            <a:ext cx="8807450" cy="549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dirty="0" smtClean="0">
                <a:latin typeface="Garamond" pitchFamily="18" charset="0"/>
              </a:rPr>
              <a:t>Разумевање </a:t>
            </a:r>
            <a:r>
              <a:rPr lang="sr-Cyrl-RS" dirty="0" smtClean="0">
                <a:latin typeface="Garamond" pitchFamily="18" charset="0"/>
              </a:rPr>
              <a:t>синхронизације нити </a:t>
            </a:r>
            <a:r>
              <a:rPr lang="ru-RU" dirty="0" smtClean="0">
                <a:latin typeface="Garamond" pitchFamily="18" charset="0"/>
              </a:rPr>
              <a:t>је </a:t>
            </a:r>
            <a:r>
              <a:rPr lang="ru-RU" dirty="0">
                <a:latin typeface="Garamond" pitchFamily="18" charset="0"/>
              </a:rPr>
              <a:t>једноставније када се прво </a:t>
            </a:r>
            <a:r>
              <a:rPr lang="ru-RU" dirty="0" smtClean="0">
                <a:latin typeface="Garamond" pitchFamily="18" charset="0"/>
              </a:rPr>
              <a:t>проуче катанци </a:t>
            </a:r>
            <a:r>
              <a:rPr lang="ru-RU" dirty="0">
                <a:latin typeface="Garamond" pitchFamily="18" charset="0"/>
              </a:rPr>
              <a:t>и услови.</a:t>
            </a:r>
          </a:p>
          <a:p>
            <a:pPr>
              <a:spcBef>
                <a:spcPts val="600"/>
              </a:spcBef>
              <a:defRPr/>
            </a:pPr>
            <a:r>
              <a:rPr lang="ru-RU" dirty="0">
                <a:latin typeface="Garamond" pitchFamily="18" charset="0"/>
              </a:rPr>
              <a:t>Пакет </a:t>
            </a:r>
            <a:r>
              <a:rPr lang="ru-RU" dirty="0" smtClean="0">
                <a:latin typeface="Garamond" pitchFamily="18" charset="0"/>
              </a:rPr>
              <a:t>обезбеђује класе </a:t>
            </a:r>
            <a:r>
              <a:rPr lang="ru-RU" dirty="0">
                <a:latin typeface="Garamond" pitchFamily="18" charset="0"/>
              </a:rPr>
              <a:t>за </a:t>
            </a:r>
            <a:r>
              <a:rPr lang="ru-RU" dirty="0" smtClean="0">
                <a:latin typeface="Garamond" pitchFamily="18" charset="0"/>
              </a:rPr>
              <a:t>реализацију ових фундаменталних механизама.</a:t>
            </a:r>
            <a:endParaRPr lang="ru-RU" dirty="0">
              <a:latin typeface="Garamond" pitchFamily="18" charset="0"/>
            </a:endParaRPr>
          </a:p>
          <a:p>
            <a:pPr>
              <a:spcBef>
                <a:spcPts val="600"/>
              </a:spcBef>
              <a:defRPr/>
            </a:pPr>
            <a:r>
              <a:rPr lang="ru-RU" dirty="0">
                <a:latin typeface="Garamond" pitchFamily="18" charset="0"/>
              </a:rPr>
              <a:t>У основи, заштита блока к</a:t>
            </a:r>
            <a:r>
              <a:rPr lang="en-US" dirty="0">
                <a:latin typeface="Garamond" pitchFamily="18" charset="0"/>
              </a:rPr>
              <a:t>ô</a:t>
            </a:r>
            <a:r>
              <a:rPr lang="ru-RU" dirty="0">
                <a:latin typeface="Garamond" pitchFamily="18" charset="0"/>
              </a:rPr>
              <a:t>да помоћу </a:t>
            </a:r>
            <a:r>
              <a:rPr lang="ru-RU" dirty="0" smtClean="0">
                <a:latin typeface="Garamond" pitchFamily="18" charset="0"/>
              </a:rPr>
              <a:t> </a:t>
            </a:r>
            <a:r>
              <a:rPr lang="ru-RU" u="sng" dirty="0" smtClean="0">
                <a:latin typeface="Garamond" pitchFamily="18" charset="0"/>
              </a:rPr>
              <a:t>катанца</a:t>
            </a:r>
            <a:r>
              <a:rPr lang="ru-RU" dirty="0" smtClean="0">
                <a:latin typeface="Garamond" pitchFamily="18" charset="0"/>
              </a:rPr>
              <a:t>, тј. помоћу објекта типа </a:t>
            </a:r>
            <a:r>
              <a:rPr lang="en-US" sz="2000" dirty="0" err="1" smtClean="0">
                <a:latin typeface="+mn-lt"/>
              </a:rPr>
              <a:t>ReentrantLock</a:t>
            </a:r>
            <a:r>
              <a:rPr lang="en-US" sz="2000" dirty="0" smtClean="0">
                <a:latin typeface="Garamond" pitchFamily="18" charset="0"/>
              </a:rPr>
              <a:t> </a:t>
            </a:r>
            <a:r>
              <a:rPr lang="sr-Cyrl-RS" dirty="0" smtClean="0">
                <a:latin typeface="Garamond" pitchFamily="18" charset="0"/>
              </a:rPr>
              <a:t>из пакета </a:t>
            </a:r>
            <a:r>
              <a:rPr lang="en-US" sz="2000" dirty="0" err="1">
                <a:latin typeface="+mn-lt"/>
              </a:rPr>
              <a:t>java.util.concurrent</a:t>
            </a:r>
            <a:r>
              <a:rPr lang="en-US" dirty="0"/>
              <a:t> </a:t>
            </a:r>
            <a:r>
              <a:rPr lang="ru-RU" dirty="0" smtClean="0">
                <a:latin typeface="Garamond" pitchFamily="18" charset="0"/>
              </a:rPr>
              <a:t>изгледа </a:t>
            </a:r>
            <a:r>
              <a:rPr lang="ru-RU" dirty="0">
                <a:latin typeface="Garamond" pitchFamily="18" charset="0"/>
              </a:rPr>
              <a:t>овако:</a:t>
            </a:r>
          </a:p>
          <a:p>
            <a:pPr>
              <a:spcBef>
                <a:spcPts val="0"/>
              </a:spcBef>
              <a:defRPr/>
            </a:pPr>
            <a:r>
              <a:rPr lang="sr-Cyrl-RS" sz="2000" dirty="0" smtClean="0">
                <a:latin typeface="+mn-lt"/>
              </a:rPr>
              <a:t>   </a:t>
            </a:r>
            <a:r>
              <a:rPr lang="en-US" sz="2000" dirty="0" err="1" smtClean="0">
                <a:latin typeface="+mn-lt"/>
              </a:rPr>
              <a:t>mojKatanac.lock</a:t>
            </a:r>
            <a:r>
              <a:rPr lang="en-US" sz="2000" dirty="0">
                <a:latin typeface="+mn-lt"/>
              </a:rPr>
              <a:t>(); // </a:t>
            </a:r>
            <a:r>
              <a:rPr lang="en-US" sz="2000" dirty="0" err="1">
                <a:latin typeface="+mn-lt"/>
              </a:rPr>
              <a:t>ReentrantLock</a:t>
            </a:r>
            <a:r>
              <a:rPr lang="en-US" sz="2000" dirty="0">
                <a:latin typeface="+mn-lt"/>
              </a:rPr>
              <a:t> </a:t>
            </a:r>
            <a:r>
              <a:rPr lang="ru-RU" sz="2000" dirty="0">
                <a:latin typeface="+mn-lt"/>
              </a:rPr>
              <a:t>објекат</a:t>
            </a:r>
          </a:p>
          <a:p>
            <a:pPr>
              <a:spcBef>
                <a:spcPts val="0"/>
              </a:spcBef>
              <a:defRPr/>
            </a:pPr>
            <a:r>
              <a:rPr lang="sr-Cyrl-RS" sz="2000" dirty="0" smtClean="0">
                <a:latin typeface="+mn-lt"/>
              </a:rPr>
              <a:t>   </a:t>
            </a:r>
            <a:r>
              <a:rPr lang="en-US" sz="2000" dirty="0" smtClean="0">
                <a:latin typeface="+mn-lt"/>
              </a:rPr>
              <a:t>try</a:t>
            </a:r>
            <a:r>
              <a:rPr lang="en-US" sz="2000" dirty="0">
                <a:latin typeface="+mn-lt"/>
              </a:rPr>
              <a:t>{</a:t>
            </a:r>
          </a:p>
          <a:p>
            <a:pPr>
              <a:spcBef>
                <a:spcPts val="0"/>
              </a:spcBef>
              <a:defRPr/>
            </a:pPr>
            <a:r>
              <a:rPr lang="ru-RU" sz="2000" dirty="0" smtClean="0">
                <a:latin typeface="+mn-lt"/>
              </a:rPr>
              <a:t>          критична </a:t>
            </a:r>
            <a:r>
              <a:rPr lang="ru-RU" sz="2000" dirty="0">
                <a:latin typeface="+mn-lt"/>
              </a:rPr>
              <a:t>секција</a:t>
            </a:r>
          </a:p>
          <a:p>
            <a:pPr>
              <a:spcBef>
                <a:spcPts val="0"/>
              </a:spcBef>
              <a:defRPr/>
            </a:pPr>
            <a:r>
              <a:rPr lang="ru-RU" sz="2000" dirty="0" smtClean="0">
                <a:latin typeface="+mn-lt"/>
              </a:rPr>
              <a:t>   }</a:t>
            </a:r>
            <a:r>
              <a:rPr lang="en-US" sz="2000" dirty="0">
                <a:latin typeface="+mn-lt"/>
              </a:rPr>
              <a:t>finally{</a:t>
            </a:r>
          </a:p>
          <a:p>
            <a:pPr>
              <a:spcBef>
                <a:spcPts val="0"/>
              </a:spcBef>
              <a:defRPr/>
            </a:pPr>
            <a:r>
              <a:rPr lang="sr-Cyrl-RS" sz="2000" dirty="0" smtClean="0">
                <a:latin typeface="+mn-lt"/>
              </a:rPr>
              <a:t>          </a:t>
            </a:r>
            <a:r>
              <a:rPr lang="en-US" sz="2000" dirty="0" err="1" smtClean="0">
                <a:latin typeface="+mn-lt"/>
              </a:rPr>
              <a:t>mojKatanac.unlock</a:t>
            </a:r>
            <a:r>
              <a:rPr lang="en-US" sz="2000" dirty="0">
                <a:latin typeface="+mn-lt"/>
              </a:rPr>
              <a:t>();</a:t>
            </a:r>
          </a:p>
          <a:p>
            <a:pPr>
              <a:spcBef>
                <a:spcPts val="0"/>
              </a:spcBef>
              <a:defRPr/>
            </a:pPr>
            <a:r>
              <a:rPr lang="ru-RU" sz="2000" dirty="0" smtClean="0">
                <a:latin typeface="+mn-lt"/>
              </a:rPr>
              <a:t>   }</a:t>
            </a:r>
            <a:endParaRPr lang="ru-RU" sz="2000" dirty="0">
              <a:latin typeface="+mn-lt"/>
            </a:endParaRPr>
          </a:p>
          <a:p>
            <a:pPr>
              <a:spcBef>
                <a:spcPts val="600"/>
              </a:spcBef>
              <a:defRPr/>
            </a:pPr>
            <a:r>
              <a:rPr lang="ru-RU" dirty="0">
                <a:latin typeface="Garamond" pitchFamily="18" charset="0"/>
              </a:rPr>
              <a:t>Оваква конструкција гарантује да у сваком тренутку само једна нит може ући у критичну секцију</a:t>
            </a:r>
            <a:r>
              <a:rPr lang="ru-RU" dirty="0" smtClean="0">
                <a:latin typeface="Garamond" pitchFamily="18" charset="0"/>
              </a:rPr>
              <a:t>. Оног </a:t>
            </a:r>
            <a:r>
              <a:rPr lang="ru-RU" dirty="0">
                <a:latin typeface="Garamond" pitchFamily="18" charset="0"/>
              </a:rPr>
              <a:t>тренутка када једна нит закључа катанац, ниједна друга нит не може проћи наредбу </a:t>
            </a:r>
            <a:r>
              <a:rPr lang="en-US" sz="2000" dirty="0" smtClean="0">
                <a:latin typeface="+mn-lt"/>
              </a:rPr>
              <a:t>lock</a:t>
            </a:r>
            <a:r>
              <a:rPr lang="en-US" dirty="0" smtClean="0">
                <a:latin typeface="Garamond" pitchFamily="18" charset="0"/>
              </a:rPr>
              <a:t>.</a:t>
            </a:r>
            <a:endParaRPr lang="en-US" dirty="0">
              <a:latin typeface="Garamond" pitchFamily="18" charset="0"/>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Катанци</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500"/>
                                        <p:tgtEl>
                                          <p:spTgt spid="204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0482">
                                            <p:txEl>
                                              <p:pRg st="2" end="2"/>
                                            </p:txEl>
                                          </p:spTgt>
                                        </p:tgtEl>
                                        <p:attrNameLst>
                                          <p:attrName>style.visibility</p:attrName>
                                        </p:attrNameLst>
                                      </p:cBhvr>
                                      <p:to>
                                        <p:strVal val="visible"/>
                                      </p:to>
                                    </p:set>
                                    <p:animEffect transition="in" filter="fade">
                                      <p:cBhvr>
                                        <p:cTn id="17" dur="500"/>
                                        <p:tgtEl>
                                          <p:spTgt spid="20482">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0482">
                                            <p:txEl>
                                              <p:pRg st="3" end="3"/>
                                            </p:txEl>
                                          </p:spTgt>
                                        </p:tgtEl>
                                        <p:attrNameLst>
                                          <p:attrName>style.visibility</p:attrName>
                                        </p:attrNameLst>
                                      </p:cBhvr>
                                      <p:to>
                                        <p:strVal val="visible"/>
                                      </p:to>
                                    </p:set>
                                    <p:animEffect transition="in" filter="fade">
                                      <p:cBhvr>
                                        <p:cTn id="20" dur="500"/>
                                        <p:tgtEl>
                                          <p:spTgt spid="20482">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0482">
                                            <p:txEl>
                                              <p:pRg st="4" end="4"/>
                                            </p:txEl>
                                          </p:spTgt>
                                        </p:tgtEl>
                                        <p:attrNameLst>
                                          <p:attrName>style.visibility</p:attrName>
                                        </p:attrNameLst>
                                      </p:cBhvr>
                                      <p:to>
                                        <p:strVal val="visible"/>
                                      </p:to>
                                    </p:set>
                                    <p:animEffect transition="in" filter="fade">
                                      <p:cBhvr>
                                        <p:cTn id="23" dur="500"/>
                                        <p:tgtEl>
                                          <p:spTgt spid="20482">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0482">
                                            <p:txEl>
                                              <p:pRg st="5" end="5"/>
                                            </p:txEl>
                                          </p:spTgt>
                                        </p:tgtEl>
                                        <p:attrNameLst>
                                          <p:attrName>style.visibility</p:attrName>
                                        </p:attrNameLst>
                                      </p:cBhvr>
                                      <p:to>
                                        <p:strVal val="visible"/>
                                      </p:to>
                                    </p:set>
                                    <p:animEffect transition="in" filter="fade">
                                      <p:cBhvr>
                                        <p:cTn id="26" dur="500"/>
                                        <p:tgtEl>
                                          <p:spTgt spid="20482">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0482">
                                            <p:txEl>
                                              <p:pRg st="6" end="6"/>
                                            </p:txEl>
                                          </p:spTgt>
                                        </p:tgtEl>
                                        <p:attrNameLst>
                                          <p:attrName>style.visibility</p:attrName>
                                        </p:attrNameLst>
                                      </p:cBhvr>
                                      <p:to>
                                        <p:strVal val="visible"/>
                                      </p:to>
                                    </p:set>
                                    <p:animEffect transition="in" filter="fade">
                                      <p:cBhvr>
                                        <p:cTn id="29" dur="500"/>
                                        <p:tgtEl>
                                          <p:spTgt spid="20482">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0482">
                                            <p:txEl>
                                              <p:pRg st="7" end="7"/>
                                            </p:txEl>
                                          </p:spTgt>
                                        </p:tgtEl>
                                        <p:attrNameLst>
                                          <p:attrName>style.visibility</p:attrName>
                                        </p:attrNameLst>
                                      </p:cBhvr>
                                      <p:to>
                                        <p:strVal val="visible"/>
                                      </p:to>
                                    </p:set>
                                    <p:animEffect transition="in" filter="fade">
                                      <p:cBhvr>
                                        <p:cTn id="32" dur="500"/>
                                        <p:tgtEl>
                                          <p:spTgt spid="20482">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0482">
                                            <p:txEl>
                                              <p:pRg st="8" end="8"/>
                                            </p:txEl>
                                          </p:spTgt>
                                        </p:tgtEl>
                                        <p:attrNameLst>
                                          <p:attrName>style.visibility</p:attrName>
                                        </p:attrNameLst>
                                      </p:cBhvr>
                                      <p:to>
                                        <p:strVal val="visible"/>
                                      </p:to>
                                    </p:set>
                                    <p:animEffect transition="in" filter="fade">
                                      <p:cBhvr>
                                        <p:cTn id="35" dur="500"/>
                                        <p:tgtEl>
                                          <p:spTgt spid="20482">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20482">
                                            <p:txEl>
                                              <p:pRg st="9" end="9"/>
                                            </p:txEl>
                                          </p:spTgt>
                                        </p:tgtEl>
                                        <p:attrNameLst>
                                          <p:attrName>style.visibility</p:attrName>
                                        </p:attrNameLst>
                                      </p:cBhvr>
                                      <p:to>
                                        <p:strVal val="visible"/>
                                      </p:to>
                                    </p:set>
                                    <p:animEffect transition="in" filter="fade">
                                      <p:cBhvr>
                                        <p:cTn id="40" dur="500"/>
                                        <p:tgtEl>
                                          <p:spTgt spid="2048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28600" y="1412875"/>
            <a:ext cx="8807450" cy="486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dirty="0" smtClean="0">
                <a:latin typeface="Garamond" pitchFamily="18" charset="0"/>
              </a:rPr>
              <a:t>Када </a:t>
            </a:r>
            <a:r>
              <a:rPr lang="ru-RU" dirty="0">
                <a:latin typeface="Garamond" pitchFamily="18" charset="0"/>
              </a:rPr>
              <a:t>друге нити </a:t>
            </a:r>
            <a:r>
              <a:rPr lang="ru-RU" dirty="0" smtClean="0">
                <a:latin typeface="Garamond" pitchFamily="18" charset="0"/>
              </a:rPr>
              <a:t>позову метод </a:t>
            </a:r>
            <a:r>
              <a:rPr lang="en-US" sz="2000" dirty="0" smtClean="0">
                <a:latin typeface="+mn-lt"/>
              </a:rPr>
              <a:t>lock</a:t>
            </a:r>
            <a:r>
              <a:rPr lang="en-US" dirty="0" smtClean="0">
                <a:latin typeface="Garamond" pitchFamily="18" charset="0"/>
              </a:rPr>
              <a:t>, </a:t>
            </a:r>
            <a:r>
              <a:rPr lang="ru-RU" dirty="0">
                <a:latin typeface="Garamond" pitchFamily="18" charset="0"/>
              </a:rPr>
              <a:t>оне се деактивирају све док </a:t>
            </a:r>
            <a:r>
              <a:rPr lang="ru-RU" dirty="0" smtClean="0">
                <a:latin typeface="Garamond" pitchFamily="18" charset="0"/>
              </a:rPr>
              <a:t>нит која је позвала метод </a:t>
            </a:r>
            <a:r>
              <a:rPr lang="en-US" sz="2000" dirty="0" smtClean="0">
                <a:latin typeface="+mn-lt"/>
              </a:rPr>
              <a:t>lock</a:t>
            </a:r>
            <a:r>
              <a:rPr lang="sr-Cyrl-RS" sz="2000" dirty="0" smtClean="0">
                <a:latin typeface="+mn-lt"/>
              </a:rPr>
              <a:t> </a:t>
            </a:r>
            <a:r>
              <a:rPr lang="ru-RU" dirty="0" smtClean="0">
                <a:latin typeface="Garamond" pitchFamily="18" charset="0"/>
              </a:rPr>
              <a:t>не </a:t>
            </a:r>
            <a:r>
              <a:rPr lang="ru-RU" dirty="0">
                <a:latin typeface="Garamond" pitchFamily="18" charset="0"/>
              </a:rPr>
              <a:t>откључа катанац</a:t>
            </a:r>
            <a:r>
              <a:rPr lang="ru-RU" dirty="0" smtClean="0">
                <a:latin typeface="Garamond" pitchFamily="18" charset="0"/>
              </a:rPr>
              <a:t>.</a:t>
            </a:r>
          </a:p>
          <a:p>
            <a:pPr>
              <a:spcBef>
                <a:spcPts val="600"/>
              </a:spcBef>
              <a:defRPr/>
            </a:pPr>
            <a:r>
              <a:rPr lang="sr-Cyrl-RS" b="1" dirty="0" smtClean="0">
                <a:latin typeface="Garamond" pitchFamily="18" charset="0"/>
              </a:rPr>
              <a:t>Напомена.</a:t>
            </a:r>
            <a:r>
              <a:rPr lang="sr-Cyrl-RS" dirty="0" smtClean="0">
                <a:latin typeface="Garamond" pitchFamily="18" charset="0"/>
              </a:rPr>
              <a:t> </a:t>
            </a:r>
            <a:r>
              <a:rPr lang="sr-Cyrl-RS" dirty="0">
                <a:latin typeface="Garamond" pitchFamily="18" charset="0"/>
              </a:rPr>
              <a:t>Од кључног је значаја да се операција </a:t>
            </a:r>
            <a:r>
              <a:rPr lang="en-US" sz="2000" dirty="0" smtClean="0">
                <a:latin typeface="+mn-lt"/>
              </a:rPr>
              <a:t>unlock</a:t>
            </a:r>
            <a:r>
              <a:rPr lang="en-US" sz="2000" dirty="0" smtClean="0">
                <a:latin typeface="Garamond" pitchFamily="18" charset="0"/>
              </a:rPr>
              <a:t> </a:t>
            </a:r>
            <a:r>
              <a:rPr lang="sr-Cyrl-RS" dirty="0">
                <a:latin typeface="Garamond" pitchFamily="18" charset="0"/>
              </a:rPr>
              <a:t>извршава унутар клаузе </a:t>
            </a:r>
            <a:r>
              <a:rPr lang="en-US" sz="2000" dirty="0">
                <a:latin typeface="+mn-lt"/>
              </a:rPr>
              <a:t>finally</a:t>
            </a:r>
            <a:r>
              <a:rPr lang="en-US" dirty="0" smtClean="0">
                <a:latin typeface="Garamond" pitchFamily="18" charset="0"/>
              </a:rPr>
              <a:t>.</a:t>
            </a:r>
            <a:r>
              <a:rPr lang="sr-Cyrl-RS" dirty="0" smtClean="0">
                <a:latin typeface="Garamond" pitchFamily="18" charset="0"/>
              </a:rPr>
              <a:t> Наиме, уколико </a:t>
            </a:r>
            <a:r>
              <a:rPr lang="sr-Cyrl-RS" dirty="0">
                <a:latin typeface="Garamond" pitchFamily="18" charset="0"/>
              </a:rPr>
              <a:t>к</a:t>
            </a:r>
            <a:r>
              <a:rPr lang="en-US" dirty="0">
                <a:latin typeface="Garamond" pitchFamily="18" charset="0"/>
              </a:rPr>
              <a:t>ô</a:t>
            </a:r>
            <a:r>
              <a:rPr lang="sr-Cyrl-RS" dirty="0">
                <a:latin typeface="Garamond" pitchFamily="18" charset="0"/>
              </a:rPr>
              <a:t>д унутар критичне секције избаци изузетак, катанац </a:t>
            </a:r>
            <a:r>
              <a:rPr lang="sr-Cyrl-RS" dirty="0" smtClean="0">
                <a:latin typeface="Garamond" pitchFamily="18" charset="0"/>
              </a:rPr>
              <a:t>се мора откључати - иначе</a:t>
            </a:r>
            <a:r>
              <a:rPr lang="sr-Cyrl-RS" dirty="0">
                <a:latin typeface="Garamond" pitchFamily="18" charset="0"/>
              </a:rPr>
              <a:t>, остале нити ће заувек остати блокиране</a:t>
            </a:r>
            <a:r>
              <a:rPr lang="sr-Cyrl-RS" dirty="0" smtClean="0">
                <a:latin typeface="Garamond" pitchFamily="18" charset="0"/>
              </a:rPr>
              <a:t>.</a:t>
            </a:r>
          </a:p>
          <a:p>
            <a:pPr>
              <a:spcBef>
                <a:spcPts val="600"/>
              </a:spcBef>
              <a:defRPr/>
            </a:pPr>
            <a:r>
              <a:rPr lang="sr-Cyrl-RS" b="1" dirty="0" smtClean="0">
                <a:latin typeface="Garamond" pitchFamily="18" charset="0"/>
              </a:rPr>
              <a:t>Пример. </a:t>
            </a:r>
            <a:r>
              <a:rPr lang="sr-Cyrl-RS" dirty="0" smtClean="0">
                <a:latin typeface="Garamond" pitchFamily="18" charset="0"/>
              </a:rPr>
              <a:t>Коришћење катанца ради заштите метода </a:t>
            </a:r>
            <a:r>
              <a:rPr lang="en-US" sz="2000" dirty="0" smtClean="0">
                <a:latin typeface="+mn-lt"/>
              </a:rPr>
              <a:t>transfer</a:t>
            </a:r>
            <a:r>
              <a:rPr lang="en-US" sz="2000" dirty="0" smtClean="0">
                <a:latin typeface="Garamond" pitchFamily="18" charset="0"/>
              </a:rPr>
              <a:t> </a:t>
            </a:r>
            <a:r>
              <a:rPr lang="sr-Cyrl-RS" dirty="0" smtClean="0">
                <a:latin typeface="Garamond" pitchFamily="18" charset="0"/>
              </a:rPr>
              <a:t>класе </a:t>
            </a:r>
            <a:r>
              <a:rPr lang="en-US" sz="2000" dirty="0" smtClean="0">
                <a:latin typeface="+mn-lt"/>
              </a:rPr>
              <a:t>Bank</a:t>
            </a:r>
            <a:r>
              <a:rPr lang="sr-Cyrl-RS" dirty="0" smtClean="0">
                <a:latin typeface="Garamond" pitchFamily="18" charset="0"/>
              </a:rPr>
              <a:t>а.</a:t>
            </a:r>
          </a:p>
          <a:p>
            <a:pPr>
              <a:spcBef>
                <a:spcPts val="0"/>
              </a:spcBef>
              <a:defRPr/>
            </a:pPr>
            <a:endParaRPr lang="sr-Cyrl-RS" sz="1800" dirty="0" smtClean="0">
              <a:latin typeface="+mn-lt"/>
            </a:endParaRPr>
          </a:p>
          <a:p>
            <a:pPr>
              <a:spcBef>
                <a:spcPts val="0"/>
              </a:spcBef>
              <a:defRPr/>
            </a:pPr>
            <a:r>
              <a:rPr lang="en-US" sz="1800" dirty="0" smtClean="0">
                <a:latin typeface="+mn-lt"/>
              </a:rPr>
              <a:t>public </a:t>
            </a:r>
            <a:r>
              <a:rPr lang="en-US" sz="1800" dirty="0">
                <a:latin typeface="+mn-lt"/>
              </a:rPr>
              <a:t>class Bank</a:t>
            </a:r>
            <a:r>
              <a:rPr lang="sr-Cyrl-RS" sz="1800" dirty="0" smtClean="0">
                <a:latin typeface="+mn-lt"/>
              </a:rPr>
              <a:t>а1</a:t>
            </a:r>
          </a:p>
          <a:p>
            <a:pPr>
              <a:spcBef>
                <a:spcPts val="0"/>
              </a:spcBef>
              <a:defRPr/>
            </a:pPr>
            <a:r>
              <a:rPr lang="sr-Cyrl-RS" sz="1800" dirty="0" smtClean="0">
                <a:latin typeface="+mn-lt"/>
              </a:rPr>
              <a:t>{</a:t>
            </a:r>
            <a:endParaRPr lang="sr-Cyrl-RS" sz="1800" dirty="0">
              <a:latin typeface="+mn-lt"/>
            </a:endParaRPr>
          </a:p>
          <a:p>
            <a:pPr>
              <a:spcBef>
                <a:spcPts val="0"/>
              </a:spcBef>
              <a:defRPr/>
            </a:pPr>
            <a:r>
              <a:rPr lang="sr-Cyrl-RS" sz="1800" dirty="0" smtClean="0">
                <a:latin typeface="+mn-lt"/>
              </a:rPr>
              <a:t>   </a:t>
            </a:r>
            <a:r>
              <a:rPr lang="en-US" sz="1800" dirty="0" smtClean="0">
                <a:latin typeface="+mn-lt"/>
              </a:rPr>
              <a:t>private </a:t>
            </a:r>
            <a:r>
              <a:rPr lang="en-US" sz="1800" dirty="0">
                <a:latin typeface="+mn-lt"/>
              </a:rPr>
              <a:t>Lock bank</a:t>
            </a:r>
            <a:r>
              <a:rPr lang="sr-Cyrl-RS" sz="1800" dirty="0">
                <a:latin typeface="+mn-lt"/>
              </a:rPr>
              <a:t>а</a:t>
            </a:r>
            <a:r>
              <a:rPr lang="en-US" sz="1800" dirty="0">
                <a:latin typeface="+mn-lt"/>
              </a:rPr>
              <a:t>Lock = new </a:t>
            </a:r>
            <a:r>
              <a:rPr lang="en-US" sz="1800" dirty="0" err="1">
                <a:latin typeface="+mn-lt"/>
              </a:rPr>
              <a:t>ReentrantLock</a:t>
            </a:r>
            <a:r>
              <a:rPr lang="en-US" sz="1800" dirty="0">
                <a:latin typeface="+mn-lt"/>
              </a:rPr>
              <a:t>();</a:t>
            </a:r>
          </a:p>
          <a:p>
            <a:pPr>
              <a:spcBef>
                <a:spcPts val="0"/>
              </a:spcBef>
              <a:defRPr/>
            </a:pPr>
            <a:r>
              <a:rPr lang="sr-Cyrl-RS" sz="1800" dirty="0" smtClean="0">
                <a:latin typeface="+mn-lt"/>
              </a:rPr>
              <a:t>   </a:t>
            </a:r>
            <a:r>
              <a:rPr lang="en-US" sz="1800" dirty="0" smtClean="0">
                <a:latin typeface="+mn-lt"/>
              </a:rPr>
              <a:t>// </a:t>
            </a:r>
            <a:r>
              <a:rPr lang="en-US" sz="1800" dirty="0" err="1">
                <a:latin typeface="+mn-lt"/>
              </a:rPr>
              <a:t>ReentrantLock</a:t>
            </a:r>
            <a:r>
              <a:rPr lang="en-US" sz="1800" dirty="0">
                <a:latin typeface="+mn-lt"/>
              </a:rPr>
              <a:t> </a:t>
            </a:r>
            <a:r>
              <a:rPr lang="en-US" sz="1800" dirty="0" err="1">
                <a:latin typeface="+mn-lt"/>
              </a:rPr>
              <a:t>implementira</a:t>
            </a:r>
            <a:r>
              <a:rPr lang="en-US" sz="1800" dirty="0">
                <a:latin typeface="+mn-lt"/>
              </a:rPr>
              <a:t> </a:t>
            </a:r>
            <a:r>
              <a:rPr lang="en-US" sz="1800" dirty="0" err="1">
                <a:latin typeface="+mn-lt"/>
              </a:rPr>
              <a:t>interfejs</a:t>
            </a:r>
            <a:r>
              <a:rPr lang="en-US" sz="1800" dirty="0">
                <a:latin typeface="+mn-lt"/>
              </a:rPr>
              <a:t> Lock</a:t>
            </a:r>
          </a:p>
          <a:p>
            <a:pPr>
              <a:spcBef>
                <a:spcPts val="0"/>
              </a:spcBef>
              <a:defRPr/>
            </a:pPr>
            <a:r>
              <a:rPr lang="sr-Cyrl-RS" sz="1800" dirty="0" smtClean="0">
                <a:latin typeface="+mn-lt"/>
              </a:rPr>
              <a:t>   </a:t>
            </a:r>
            <a:r>
              <a:rPr lang="en-US" sz="1800" dirty="0" smtClean="0">
                <a:latin typeface="+mn-lt"/>
              </a:rPr>
              <a:t>…</a:t>
            </a:r>
            <a:endParaRPr lang="en-US" sz="1800" dirty="0">
              <a:latin typeface="+mn-lt"/>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Катанци (2)</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500"/>
                                        <p:tgtEl>
                                          <p:spTgt spid="204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0482">
                                            <p:txEl>
                                              <p:pRg st="2" end="2"/>
                                            </p:txEl>
                                          </p:spTgt>
                                        </p:tgtEl>
                                        <p:attrNameLst>
                                          <p:attrName>style.visibility</p:attrName>
                                        </p:attrNameLst>
                                      </p:cBhvr>
                                      <p:to>
                                        <p:strVal val="visible"/>
                                      </p:to>
                                    </p:set>
                                    <p:animEffect transition="in" filter="fade">
                                      <p:cBhvr>
                                        <p:cTn id="17" dur="500"/>
                                        <p:tgtEl>
                                          <p:spTgt spid="20482">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0482">
                                            <p:txEl>
                                              <p:pRg st="4" end="4"/>
                                            </p:txEl>
                                          </p:spTgt>
                                        </p:tgtEl>
                                        <p:attrNameLst>
                                          <p:attrName>style.visibility</p:attrName>
                                        </p:attrNameLst>
                                      </p:cBhvr>
                                      <p:to>
                                        <p:strVal val="visible"/>
                                      </p:to>
                                    </p:set>
                                    <p:animEffect transition="in" filter="fade">
                                      <p:cBhvr>
                                        <p:cTn id="20" dur="500"/>
                                        <p:tgtEl>
                                          <p:spTgt spid="2048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0482">
                                            <p:txEl>
                                              <p:pRg st="5" end="5"/>
                                            </p:txEl>
                                          </p:spTgt>
                                        </p:tgtEl>
                                        <p:attrNameLst>
                                          <p:attrName>style.visibility</p:attrName>
                                        </p:attrNameLst>
                                      </p:cBhvr>
                                      <p:to>
                                        <p:strVal val="visible"/>
                                      </p:to>
                                    </p:set>
                                    <p:animEffect transition="in" filter="fade">
                                      <p:cBhvr>
                                        <p:cTn id="23" dur="500"/>
                                        <p:tgtEl>
                                          <p:spTgt spid="20482">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0482">
                                            <p:txEl>
                                              <p:pRg st="6" end="6"/>
                                            </p:txEl>
                                          </p:spTgt>
                                        </p:tgtEl>
                                        <p:attrNameLst>
                                          <p:attrName>style.visibility</p:attrName>
                                        </p:attrNameLst>
                                      </p:cBhvr>
                                      <p:to>
                                        <p:strVal val="visible"/>
                                      </p:to>
                                    </p:set>
                                    <p:animEffect transition="in" filter="fade">
                                      <p:cBhvr>
                                        <p:cTn id="26" dur="500"/>
                                        <p:tgtEl>
                                          <p:spTgt spid="20482">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0482">
                                            <p:txEl>
                                              <p:pRg st="7" end="7"/>
                                            </p:txEl>
                                          </p:spTgt>
                                        </p:tgtEl>
                                        <p:attrNameLst>
                                          <p:attrName>style.visibility</p:attrName>
                                        </p:attrNameLst>
                                      </p:cBhvr>
                                      <p:to>
                                        <p:strVal val="visible"/>
                                      </p:to>
                                    </p:set>
                                    <p:animEffect transition="in" filter="fade">
                                      <p:cBhvr>
                                        <p:cTn id="29" dur="500"/>
                                        <p:tgtEl>
                                          <p:spTgt spid="20482">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0482">
                                            <p:txEl>
                                              <p:pRg st="8" end="8"/>
                                            </p:txEl>
                                          </p:spTgt>
                                        </p:tgtEl>
                                        <p:attrNameLst>
                                          <p:attrName>style.visibility</p:attrName>
                                        </p:attrNameLst>
                                      </p:cBhvr>
                                      <p:to>
                                        <p:strVal val="visible"/>
                                      </p:to>
                                    </p:set>
                                    <p:animEffect transition="in" filter="fade">
                                      <p:cBhvr>
                                        <p:cTn id="32" dur="500"/>
                                        <p:tgtEl>
                                          <p:spTgt spid="2048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28600" y="1412875"/>
            <a:ext cx="8807450" cy="560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sr-Cyrl-RS" b="1" dirty="0" smtClean="0">
                <a:latin typeface="Garamond" pitchFamily="18" charset="0"/>
              </a:rPr>
              <a:t>Пример (наставак). </a:t>
            </a:r>
          </a:p>
          <a:p>
            <a:pPr>
              <a:spcBef>
                <a:spcPts val="600"/>
              </a:spcBef>
              <a:defRPr/>
            </a:pPr>
            <a:r>
              <a:rPr lang="sr-Cyrl-RS" sz="1800" dirty="0" smtClean="0">
                <a:latin typeface="+mn-lt"/>
              </a:rPr>
              <a:t>   </a:t>
            </a:r>
            <a:r>
              <a:rPr lang="en-US" sz="1800" dirty="0" smtClean="0">
                <a:latin typeface="+mn-lt"/>
              </a:rPr>
              <a:t>public </a:t>
            </a:r>
            <a:r>
              <a:rPr lang="en-US" sz="1800" dirty="0">
                <a:latin typeface="+mn-lt"/>
              </a:rPr>
              <a:t>void transfer(</a:t>
            </a:r>
            <a:r>
              <a:rPr lang="en-US" sz="1800" dirty="0" err="1">
                <a:latin typeface="+mn-lt"/>
              </a:rPr>
              <a:t>int</a:t>
            </a:r>
            <a:r>
              <a:rPr lang="en-US" sz="1800" dirty="0">
                <a:latin typeface="+mn-lt"/>
              </a:rPr>
              <a:t> </a:t>
            </a:r>
            <a:r>
              <a:rPr lang="en-US" sz="1800" dirty="0" err="1">
                <a:latin typeface="+mn-lt"/>
              </a:rPr>
              <a:t>sa</a:t>
            </a:r>
            <a:r>
              <a:rPr lang="en-US" sz="1800" dirty="0">
                <a:latin typeface="+mn-lt"/>
              </a:rPr>
              <a:t>, </a:t>
            </a:r>
            <a:r>
              <a:rPr lang="en-US" sz="1800" dirty="0" err="1">
                <a:latin typeface="+mn-lt"/>
              </a:rPr>
              <a:t>int</a:t>
            </a:r>
            <a:r>
              <a:rPr lang="en-US" sz="1800" dirty="0">
                <a:latin typeface="+mn-lt"/>
              </a:rPr>
              <a:t> </a:t>
            </a:r>
            <a:r>
              <a:rPr lang="en-US" sz="1800" dirty="0" err="1">
                <a:latin typeface="+mn-lt"/>
              </a:rPr>
              <a:t>na</a:t>
            </a:r>
            <a:r>
              <a:rPr lang="en-US" sz="1800" dirty="0">
                <a:latin typeface="+mn-lt"/>
              </a:rPr>
              <a:t>, </a:t>
            </a:r>
            <a:r>
              <a:rPr lang="en-US" sz="1800" dirty="0" err="1">
                <a:latin typeface="+mn-lt"/>
              </a:rPr>
              <a:t>int</a:t>
            </a:r>
            <a:r>
              <a:rPr lang="en-US" sz="1800" dirty="0">
                <a:latin typeface="+mn-lt"/>
              </a:rPr>
              <a:t> </a:t>
            </a:r>
            <a:r>
              <a:rPr lang="en-US" sz="1800" dirty="0" err="1">
                <a:latin typeface="+mn-lt"/>
              </a:rPr>
              <a:t>iznos</a:t>
            </a:r>
            <a:r>
              <a:rPr lang="en-US" sz="1800" dirty="0" smtClean="0">
                <a:latin typeface="+mn-lt"/>
              </a:rPr>
              <a:t>)</a:t>
            </a:r>
            <a:endParaRPr lang="sr-Cyrl-RS" sz="1800" dirty="0" smtClean="0">
              <a:latin typeface="+mn-lt"/>
            </a:endParaRPr>
          </a:p>
          <a:p>
            <a:pPr>
              <a:spcBef>
                <a:spcPts val="600"/>
              </a:spcBef>
              <a:defRPr/>
            </a:pP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err="1" smtClean="0">
                <a:latin typeface="+mn-lt"/>
              </a:rPr>
              <a:t>bankaLock.lock</a:t>
            </a:r>
            <a:r>
              <a:rPr lang="en-US" sz="1800" dirty="0">
                <a:latin typeface="+mn-lt"/>
              </a:rPr>
              <a:t>();</a:t>
            </a:r>
          </a:p>
          <a:p>
            <a:pPr>
              <a:spcBef>
                <a:spcPts val="0"/>
              </a:spcBef>
              <a:defRPr/>
            </a:pPr>
            <a:r>
              <a:rPr lang="sr-Cyrl-RS" sz="1800" dirty="0" smtClean="0">
                <a:latin typeface="+mn-lt"/>
              </a:rPr>
              <a:t>      </a:t>
            </a:r>
            <a:r>
              <a:rPr lang="en-US" sz="1800" dirty="0" smtClean="0">
                <a:latin typeface="+mn-lt"/>
              </a:rPr>
              <a:t>try</a:t>
            </a:r>
            <a:endParaRPr lang="sr-Cyrl-RS" sz="1800" dirty="0" smtClean="0">
              <a:latin typeface="+mn-lt"/>
            </a:endParaRPr>
          </a:p>
          <a:p>
            <a:pPr>
              <a:spcBef>
                <a:spcPts val="0"/>
              </a:spcBef>
              <a:defRPr/>
            </a:pPr>
            <a:r>
              <a:rPr lang="sr-Cyrl-RS" sz="1800" dirty="0">
                <a:latin typeface="+mn-lt"/>
              </a:rPr>
              <a:t> </a:t>
            </a: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err="1" smtClean="0">
                <a:latin typeface="+mn-lt"/>
              </a:rPr>
              <a:t>System.out.println</a:t>
            </a:r>
            <a:r>
              <a:rPr lang="en-US" sz="1800" dirty="0" smtClean="0">
                <a:latin typeface="+mn-lt"/>
              </a:rPr>
              <a:t>(</a:t>
            </a:r>
            <a:r>
              <a:rPr lang="en-US" sz="1800" dirty="0" err="1" smtClean="0">
                <a:latin typeface="+mn-lt"/>
              </a:rPr>
              <a:t>Thread.currentThread</a:t>
            </a:r>
            <a:r>
              <a:rPr lang="en-US" sz="1800" dirty="0">
                <a:latin typeface="+mn-lt"/>
              </a:rPr>
              <a:t>());</a:t>
            </a:r>
          </a:p>
          <a:p>
            <a:pPr>
              <a:spcBef>
                <a:spcPts val="0"/>
              </a:spcBef>
              <a:defRPr/>
            </a:pPr>
            <a:r>
              <a:rPr lang="sr-Cyrl-RS" sz="1800" dirty="0" smtClean="0">
                <a:latin typeface="+mn-lt"/>
              </a:rPr>
              <a:t>         </a:t>
            </a:r>
            <a:r>
              <a:rPr lang="en-US" sz="1800" dirty="0" err="1" smtClean="0">
                <a:latin typeface="+mn-lt"/>
              </a:rPr>
              <a:t>racuni</a:t>
            </a:r>
            <a:r>
              <a:rPr lang="en-US" sz="1800" dirty="0" smtClean="0">
                <a:latin typeface="+mn-lt"/>
              </a:rPr>
              <a:t>[</a:t>
            </a:r>
            <a:r>
              <a:rPr lang="en-US" sz="1800" dirty="0" err="1" smtClean="0">
                <a:latin typeface="+mn-lt"/>
              </a:rPr>
              <a:t>sa</a:t>
            </a:r>
            <a:r>
              <a:rPr lang="en-US" sz="1800" dirty="0">
                <a:latin typeface="+mn-lt"/>
              </a:rPr>
              <a:t>] -= </a:t>
            </a:r>
            <a:r>
              <a:rPr lang="en-US" sz="1800" dirty="0" err="1">
                <a:latin typeface="+mn-lt"/>
              </a:rPr>
              <a:t>iznos</a:t>
            </a:r>
            <a:r>
              <a:rPr lang="en-US" sz="1800" dirty="0">
                <a:latin typeface="+mn-lt"/>
              </a:rPr>
              <a:t>;</a:t>
            </a:r>
          </a:p>
          <a:p>
            <a:pPr>
              <a:spcBef>
                <a:spcPts val="0"/>
              </a:spcBef>
              <a:defRPr/>
            </a:pPr>
            <a:r>
              <a:rPr lang="sr-Cyrl-RS" sz="1800" dirty="0" smtClean="0">
                <a:latin typeface="+mn-lt"/>
              </a:rPr>
              <a:t>         </a:t>
            </a:r>
            <a:r>
              <a:rPr lang="en-US" sz="1800" dirty="0" err="1" smtClean="0">
                <a:latin typeface="+mn-lt"/>
              </a:rPr>
              <a:t>System.out.printf</a:t>
            </a:r>
            <a:r>
              <a:rPr lang="en-US" sz="1800" dirty="0">
                <a:latin typeface="+mn-lt"/>
              </a:rPr>
              <a:t>(" %10.2f </a:t>
            </a:r>
            <a:r>
              <a:rPr lang="en-US" sz="1800" dirty="0" err="1">
                <a:latin typeface="+mn-lt"/>
              </a:rPr>
              <a:t>sa</a:t>
            </a:r>
            <a:r>
              <a:rPr lang="en-US" sz="1800" dirty="0">
                <a:latin typeface="+mn-lt"/>
              </a:rPr>
              <a:t> %d </a:t>
            </a:r>
            <a:r>
              <a:rPr lang="en-US" sz="1800" dirty="0" err="1">
                <a:latin typeface="+mn-lt"/>
              </a:rPr>
              <a:t>na</a:t>
            </a:r>
            <a:r>
              <a:rPr lang="en-US" sz="1800" dirty="0">
                <a:latin typeface="+mn-lt"/>
              </a:rPr>
              <a:t> %d</a:t>
            </a:r>
            <a:r>
              <a:rPr lang="en-US" sz="1800" dirty="0" smtClean="0">
                <a:latin typeface="+mn-lt"/>
              </a:rPr>
              <a:t>",</a:t>
            </a:r>
            <a:r>
              <a:rPr lang="sr-Cyrl-RS" sz="1800" dirty="0" smtClean="0">
                <a:latin typeface="+mn-lt"/>
              </a:rPr>
              <a:t> </a:t>
            </a:r>
            <a:r>
              <a:rPr lang="en-US" sz="1800" dirty="0" err="1" smtClean="0">
                <a:latin typeface="+mn-lt"/>
              </a:rPr>
              <a:t>iznos</a:t>
            </a:r>
            <a:r>
              <a:rPr lang="en-US" sz="1800" dirty="0">
                <a:latin typeface="+mn-lt"/>
              </a:rPr>
              <a:t>, </a:t>
            </a:r>
            <a:r>
              <a:rPr lang="en-US" sz="1800" dirty="0" err="1">
                <a:latin typeface="+mn-lt"/>
              </a:rPr>
              <a:t>sa</a:t>
            </a:r>
            <a:r>
              <a:rPr lang="en-US" sz="1800" dirty="0">
                <a:latin typeface="+mn-lt"/>
              </a:rPr>
              <a:t>, </a:t>
            </a:r>
            <a:r>
              <a:rPr lang="en-US" sz="1800" dirty="0" err="1">
                <a:latin typeface="+mn-lt"/>
              </a:rPr>
              <a:t>na</a:t>
            </a:r>
            <a:r>
              <a:rPr lang="en-US" sz="1800" dirty="0">
                <a:latin typeface="+mn-lt"/>
              </a:rPr>
              <a:t>);</a:t>
            </a:r>
          </a:p>
          <a:p>
            <a:pPr>
              <a:spcBef>
                <a:spcPts val="0"/>
              </a:spcBef>
              <a:defRPr/>
            </a:pPr>
            <a:r>
              <a:rPr lang="sr-Cyrl-RS" sz="1800" dirty="0" smtClean="0">
                <a:latin typeface="+mn-lt"/>
              </a:rPr>
              <a:t>         </a:t>
            </a:r>
            <a:r>
              <a:rPr lang="en-US" sz="1800" dirty="0" err="1" smtClean="0">
                <a:latin typeface="+mn-lt"/>
              </a:rPr>
              <a:t>racuni</a:t>
            </a:r>
            <a:r>
              <a:rPr lang="en-US" sz="1800" dirty="0" smtClean="0">
                <a:latin typeface="+mn-lt"/>
              </a:rPr>
              <a:t>[</a:t>
            </a:r>
            <a:r>
              <a:rPr lang="en-US" sz="1800" dirty="0" err="1" smtClean="0">
                <a:latin typeface="+mn-lt"/>
              </a:rPr>
              <a:t>na</a:t>
            </a:r>
            <a:r>
              <a:rPr lang="en-US" sz="1800" dirty="0">
                <a:latin typeface="+mn-lt"/>
              </a:rPr>
              <a:t>] += </a:t>
            </a:r>
            <a:r>
              <a:rPr lang="en-US" sz="1800" dirty="0" err="1">
                <a:latin typeface="+mn-lt"/>
              </a:rPr>
              <a:t>iznos</a:t>
            </a:r>
            <a:r>
              <a:rPr lang="en-US" sz="1800" dirty="0">
                <a:latin typeface="+mn-lt"/>
              </a:rPr>
              <a:t>;</a:t>
            </a:r>
          </a:p>
          <a:p>
            <a:pPr>
              <a:spcBef>
                <a:spcPts val="0"/>
              </a:spcBef>
              <a:defRPr/>
            </a:pPr>
            <a:r>
              <a:rPr lang="sr-Cyrl-RS" sz="1800" dirty="0" smtClean="0">
                <a:latin typeface="+mn-lt"/>
              </a:rPr>
              <a:t>         </a:t>
            </a:r>
            <a:r>
              <a:rPr lang="en-US" sz="1800" dirty="0" err="1" smtClean="0">
                <a:latin typeface="+mn-lt"/>
              </a:rPr>
              <a:t>System.out.printf</a:t>
            </a:r>
            <a:r>
              <a:rPr lang="en-US" sz="1800" dirty="0">
                <a:latin typeface="+mn-lt"/>
              </a:rPr>
              <a:t>(" </a:t>
            </a:r>
            <a:r>
              <a:rPr lang="en-US" sz="1800" dirty="0" err="1">
                <a:latin typeface="+mn-lt"/>
              </a:rPr>
              <a:t>Ukupan</a:t>
            </a:r>
            <a:r>
              <a:rPr lang="en-US" sz="1800" dirty="0">
                <a:latin typeface="+mn-lt"/>
              </a:rPr>
              <a:t> </a:t>
            </a:r>
            <a:r>
              <a:rPr lang="en-US" sz="1800" dirty="0" err="1">
                <a:latin typeface="+mn-lt"/>
              </a:rPr>
              <a:t>iznos</a:t>
            </a:r>
            <a:r>
              <a:rPr lang="en-US" sz="1800" dirty="0">
                <a:latin typeface="+mn-lt"/>
              </a:rPr>
              <a:t>: %10.2f%n",</a:t>
            </a:r>
          </a:p>
          <a:p>
            <a:pPr>
              <a:spcBef>
                <a:spcPts val="0"/>
              </a:spcBef>
              <a:defRPr/>
            </a:pPr>
            <a:r>
              <a:rPr lang="sr-Cyrl-RS" sz="1800" dirty="0" smtClean="0">
                <a:latin typeface="+mn-lt"/>
              </a:rPr>
              <a:t>         </a:t>
            </a:r>
            <a:r>
              <a:rPr lang="en-US" sz="1800" dirty="0" err="1" smtClean="0">
                <a:latin typeface="+mn-lt"/>
              </a:rPr>
              <a:t>getUkupnoStanje</a:t>
            </a:r>
            <a:r>
              <a:rPr lang="en-US" sz="1800" dirty="0">
                <a:latin typeface="+mn-lt"/>
              </a:rPr>
              <a:t>());</a:t>
            </a:r>
          </a:p>
          <a:p>
            <a:pPr>
              <a:spcBef>
                <a:spcPts val="0"/>
              </a:spcBef>
              <a:defRPr/>
            </a:pPr>
            <a:r>
              <a:rPr lang="sr-Cyrl-RS" sz="1800" dirty="0" smtClean="0">
                <a:latin typeface="+mn-lt"/>
              </a:rPr>
              <a:t>      </a:t>
            </a:r>
            <a:r>
              <a:rPr lang="en-US" sz="1800" dirty="0" smtClean="0">
                <a:latin typeface="+mn-lt"/>
              </a:rPr>
              <a:t>}</a:t>
            </a:r>
            <a:endParaRPr lang="sr-Cyrl-RS" sz="1800" dirty="0" smtClean="0">
              <a:latin typeface="+mn-lt"/>
            </a:endParaRPr>
          </a:p>
          <a:p>
            <a:pPr>
              <a:spcBef>
                <a:spcPts val="0"/>
              </a:spcBef>
              <a:defRPr/>
            </a:pPr>
            <a:r>
              <a:rPr lang="sr-Cyrl-RS" sz="1800" dirty="0">
                <a:latin typeface="+mn-lt"/>
              </a:rPr>
              <a:t> </a:t>
            </a:r>
            <a:r>
              <a:rPr lang="sr-Cyrl-RS" sz="1800" dirty="0" smtClean="0">
                <a:latin typeface="+mn-lt"/>
              </a:rPr>
              <a:t>     </a:t>
            </a:r>
            <a:r>
              <a:rPr lang="en-US" sz="1800" dirty="0" smtClean="0">
                <a:latin typeface="+mn-lt"/>
              </a:rPr>
              <a:t>finally</a:t>
            </a:r>
            <a:endParaRPr lang="sr-Cyrl-RS" sz="1800" dirty="0" smtClean="0">
              <a:latin typeface="+mn-lt"/>
            </a:endParaRPr>
          </a:p>
          <a:p>
            <a:pPr>
              <a:spcBef>
                <a:spcPts val="0"/>
              </a:spcBef>
              <a:defRPr/>
            </a:pPr>
            <a:r>
              <a:rPr lang="sr-Cyrl-RS" sz="1800" dirty="0">
                <a:latin typeface="+mn-lt"/>
              </a:rPr>
              <a:t> </a:t>
            </a: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err="1" smtClean="0">
                <a:latin typeface="+mn-lt"/>
              </a:rPr>
              <a:t>bankaLock.unlock</a:t>
            </a:r>
            <a:r>
              <a:rPr lang="en-US" sz="1800" dirty="0">
                <a:latin typeface="+mn-lt"/>
              </a:rPr>
              <a:t>();</a:t>
            </a:r>
          </a:p>
          <a:p>
            <a:pPr>
              <a:spcBef>
                <a:spcPts val="0"/>
              </a:spcBef>
              <a:defRPr/>
            </a:pP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en-US" sz="1800" dirty="0">
                <a:latin typeface="+mn-lt"/>
              </a:rPr>
              <a:t>}</a:t>
            </a:r>
            <a:endParaRPr lang="en-US" sz="1800" dirty="0" smtClean="0">
              <a:latin typeface="+mn-lt"/>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Катанци (3)</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82">
                                            <p:txEl>
                                              <p:pRg st="1" end="1"/>
                                            </p:txEl>
                                          </p:spTgt>
                                        </p:tgtEl>
                                        <p:attrNameLst>
                                          <p:attrName>style.visibility</p:attrName>
                                        </p:attrNameLst>
                                      </p:cBhvr>
                                      <p:to>
                                        <p:strVal val="visible"/>
                                      </p:to>
                                    </p:set>
                                    <p:animEffect transition="in" filter="fade">
                                      <p:cBhvr>
                                        <p:cTn id="10" dur="500"/>
                                        <p:tgtEl>
                                          <p:spTgt spid="2048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482">
                                            <p:txEl>
                                              <p:pRg st="2" end="2"/>
                                            </p:txEl>
                                          </p:spTgt>
                                        </p:tgtEl>
                                        <p:attrNameLst>
                                          <p:attrName>style.visibility</p:attrName>
                                        </p:attrNameLst>
                                      </p:cBhvr>
                                      <p:to>
                                        <p:strVal val="visible"/>
                                      </p:to>
                                    </p:set>
                                    <p:animEffect transition="in" filter="fade">
                                      <p:cBhvr>
                                        <p:cTn id="13" dur="500"/>
                                        <p:tgtEl>
                                          <p:spTgt spid="2048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482">
                                            <p:txEl>
                                              <p:pRg st="3" end="3"/>
                                            </p:txEl>
                                          </p:spTgt>
                                        </p:tgtEl>
                                        <p:attrNameLst>
                                          <p:attrName>style.visibility</p:attrName>
                                        </p:attrNameLst>
                                      </p:cBhvr>
                                      <p:to>
                                        <p:strVal val="visible"/>
                                      </p:to>
                                    </p:set>
                                    <p:animEffect transition="in" filter="fade">
                                      <p:cBhvr>
                                        <p:cTn id="16" dur="500"/>
                                        <p:tgtEl>
                                          <p:spTgt spid="2048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482">
                                            <p:txEl>
                                              <p:pRg st="4" end="4"/>
                                            </p:txEl>
                                          </p:spTgt>
                                        </p:tgtEl>
                                        <p:attrNameLst>
                                          <p:attrName>style.visibility</p:attrName>
                                        </p:attrNameLst>
                                      </p:cBhvr>
                                      <p:to>
                                        <p:strVal val="visible"/>
                                      </p:to>
                                    </p:set>
                                    <p:animEffect transition="in" filter="fade">
                                      <p:cBhvr>
                                        <p:cTn id="19" dur="500"/>
                                        <p:tgtEl>
                                          <p:spTgt spid="2048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0482">
                                            <p:txEl>
                                              <p:pRg st="5" end="5"/>
                                            </p:txEl>
                                          </p:spTgt>
                                        </p:tgtEl>
                                        <p:attrNameLst>
                                          <p:attrName>style.visibility</p:attrName>
                                        </p:attrNameLst>
                                      </p:cBhvr>
                                      <p:to>
                                        <p:strVal val="visible"/>
                                      </p:to>
                                    </p:set>
                                    <p:animEffect transition="in" filter="fade">
                                      <p:cBhvr>
                                        <p:cTn id="22" dur="500"/>
                                        <p:tgtEl>
                                          <p:spTgt spid="2048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0482">
                                            <p:txEl>
                                              <p:pRg st="6" end="6"/>
                                            </p:txEl>
                                          </p:spTgt>
                                        </p:tgtEl>
                                        <p:attrNameLst>
                                          <p:attrName>style.visibility</p:attrName>
                                        </p:attrNameLst>
                                      </p:cBhvr>
                                      <p:to>
                                        <p:strVal val="visible"/>
                                      </p:to>
                                    </p:set>
                                    <p:animEffect transition="in" filter="fade">
                                      <p:cBhvr>
                                        <p:cTn id="25" dur="500"/>
                                        <p:tgtEl>
                                          <p:spTgt spid="20482">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0482">
                                            <p:txEl>
                                              <p:pRg st="7" end="7"/>
                                            </p:txEl>
                                          </p:spTgt>
                                        </p:tgtEl>
                                        <p:attrNameLst>
                                          <p:attrName>style.visibility</p:attrName>
                                        </p:attrNameLst>
                                      </p:cBhvr>
                                      <p:to>
                                        <p:strVal val="visible"/>
                                      </p:to>
                                    </p:set>
                                    <p:animEffect transition="in" filter="fade">
                                      <p:cBhvr>
                                        <p:cTn id="28" dur="500"/>
                                        <p:tgtEl>
                                          <p:spTgt spid="20482">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0482">
                                            <p:txEl>
                                              <p:pRg st="8" end="8"/>
                                            </p:txEl>
                                          </p:spTgt>
                                        </p:tgtEl>
                                        <p:attrNameLst>
                                          <p:attrName>style.visibility</p:attrName>
                                        </p:attrNameLst>
                                      </p:cBhvr>
                                      <p:to>
                                        <p:strVal val="visible"/>
                                      </p:to>
                                    </p:set>
                                    <p:animEffect transition="in" filter="fade">
                                      <p:cBhvr>
                                        <p:cTn id="31" dur="500"/>
                                        <p:tgtEl>
                                          <p:spTgt spid="20482">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0482">
                                            <p:txEl>
                                              <p:pRg st="9" end="9"/>
                                            </p:txEl>
                                          </p:spTgt>
                                        </p:tgtEl>
                                        <p:attrNameLst>
                                          <p:attrName>style.visibility</p:attrName>
                                        </p:attrNameLst>
                                      </p:cBhvr>
                                      <p:to>
                                        <p:strVal val="visible"/>
                                      </p:to>
                                    </p:set>
                                    <p:animEffect transition="in" filter="fade">
                                      <p:cBhvr>
                                        <p:cTn id="34" dur="500"/>
                                        <p:tgtEl>
                                          <p:spTgt spid="20482">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0482">
                                            <p:txEl>
                                              <p:pRg st="10" end="10"/>
                                            </p:txEl>
                                          </p:spTgt>
                                        </p:tgtEl>
                                        <p:attrNameLst>
                                          <p:attrName>style.visibility</p:attrName>
                                        </p:attrNameLst>
                                      </p:cBhvr>
                                      <p:to>
                                        <p:strVal val="visible"/>
                                      </p:to>
                                    </p:set>
                                    <p:animEffect transition="in" filter="fade">
                                      <p:cBhvr>
                                        <p:cTn id="37" dur="500"/>
                                        <p:tgtEl>
                                          <p:spTgt spid="20482">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0482">
                                            <p:txEl>
                                              <p:pRg st="11" end="11"/>
                                            </p:txEl>
                                          </p:spTgt>
                                        </p:tgtEl>
                                        <p:attrNameLst>
                                          <p:attrName>style.visibility</p:attrName>
                                        </p:attrNameLst>
                                      </p:cBhvr>
                                      <p:to>
                                        <p:strVal val="visible"/>
                                      </p:to>
                                    </p:set>
                                    <p:animEffect transition="in" filter="fade">
                                      <p:cBhvr>
                                        <p:cTn id="40" dur="500"/>
                                        <p:tgtEl>
                                          <p:spTgt spid="20482">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0482">
                                            <p:txEl>
                                              <p:pRg st="12" end="12"/>
                                            </p:txEl>
                                          </p:spTgt>
                                        </p:tgtEl>
                                        <p:attrNameLst>
                                          <p:attrName>style.visibility</p:attrName>
                                        </p:attrNameLst>
                                      </p:cBhvr>
                                      <p:to>
                                        <p:strVal val="visible"/>
                                      </p:to>
                                    </p:set>
                                    <p:animEffect transition="in" filter="fade">
                                      <p:cBhvr>
                                        <p:cTn id="43" dur="500"/>
                                        <p:tgtEl>
                                          <p:spTgt spid="20482">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0482">
                                            <p:txEl>
                                              <p:pRg st="13" end="13"/>
                                            </p:txEl>
                                          </p:spTgt>
                                        </p:tgtEl>
                                        <p:attrNameLst>
                                          <p:attrName>style.visibility</p:attrName>
                                        </p:attrNameLst>
                                      </p:cBhvr>
                                      <p:to>
                                        <p:strVal val="visible"/>
                                      </p:to>
                                    </p:set>
                                    <p:animEffect transition="in" filter="fade">
                                      <p:cBhvr>
                                        <p:cTn id="46" dur="500"/>
                                        <p:tgtEl>
                                          <p:spTgt spid="20482">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0482">
                                            <p:txEl>
                                              <p:pRg st="14" end="14"/>
                                            </p:txEl>
                                          </p:spTgt>
                                        </p:tgtEl>
                                        <p:attrNameLst>
                                          <p:attrName>style.visibility</p:attrName>
                                        </p:attrNameLst>
                                      </p:cBhvr>
                                      <p:to>
                                        <p:strVal val="visible"/>
                                      </p:to>
                                    </p:set>
                                    <p:animEffect transition="in" filter="fade">
                                      <p:cBhvr>
                                        <p:cTn id="49" dur="500"/>
                                        <p:tgtEl>
                                          <p:spTgt spid="20482">
                                            <p:txEl>
                                              <p:pRg st="14" end="1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0482">
                                            <p:txEl>
                                              <p:pRg st="15" end="15"/>
                                            </p:txEl>
                                          </p:spTgt>
                                        </p:tgtEl>
                                        <p:attrNameLst>
                                          <p:attrName>style.visibility</p:attrName>
                                        </p:attrNameLst>
                                      </p:cBhvr>
                                      <p:to>
                                        <p:strVal val="visible"/>
                                      </p:to>
                                    </p:set>
                                    <p:animEffect transition="in" filter="fade">
                                      <p:cBhvr>
                                        <p:cTn id="52" dur="500"/>
                                        <p:tgtEl>
                                          <p:spTgt spid="20482">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0482">
                                            <p:txEl>
                                              <p:pRg st="16" end="16"/>
                                            </p:txEl>
                                          </p:spTgt>
                                        </p:tgtEl>
                                        <p:attrNameLst>
                                          <p:attrName>style.visibility</p:attrName>
                                        </p:attrNameLst>
                                      </p:cBhvr>
                                      <p:to>
                                        <p:strVal val="visible"/>
                                      </p:to>
                                    </p:set>
                                    <p:animEffect transition="in" filter="fade">
                                      <p:cBhvr>
                                        <p:cTn id="55" dur="500"/>
                                        <p:tgtEl>
                                          <p:spTgt spid="20482">
                                            <p:txEl>
                                              <p:pRg st="16" end="1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0482">
                                            <p:txEl>
                                              <p:pRg st="17" end="17"/>
                                            </p:txEl>
                                          </p:spTgt>
                                        </p:tgtEl>
                                        <p:attrNameLst>
                                          <p:attrName>style.visibility</p:attrName>
                                        </p:attrNameLst>
                                      </p:cBhvr>
                                      <p:to>
                                        <p:strVal val="visible"/>
                                      </p:to>
                                    </p:set>
                                    <p:animEffect transition="in" filter="fade">
                                      <p:cBhvr>
                                        <p:cTn id="58" dur="500"/>
                                        <p:tgtEl>
                                          <p:spTgt spid="20482">
                                            <p:txEl>
                                              <p:pRg st="17" end="1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20482">
                                            <p:txEl>
                                              <p:pRg st="18" end="18"/>
                                            </p:txEl>
                                          </p:spTgt>
                                        </p:tgtEl>
                                        <p:attrNameLst>
                                          <p:attrName>style.visibility</p:attrName>
                                        </p:attrNameLst>
                                      </p:cBhvr>
                                      <p:to>
                                        <p:strVal val="visible"/>
                                      </p:to>
                                    </p:set>
                                    <p:animEffect transition="in" filter="fade">
                                      <p:cBhvr>
                                        <p:cTn id="61" dur="500"/>
                                        <p:tgtEl>
                                          <p:spTgt spid="2048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07963" y="1412875"/>
            <a:ext cx="8807450" cy="541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dirty="0">
                <a:latin typeface="Garamond" pitchFamily="18" charset="0"/>
              </a:rPr>
              <a:t>Претпоставимо да једна нит позове метод </a:t>
            </a:r>
            <a:r>
              <a:rPr lang="ru-RU" sz="2000" dirty="0" smtClean="0">
                <a:latin typeface="+mn-lt"/>
              </a:rPr>
              <a:t>transfer</a:t>
            </a:r>
            <a:r>
              <a:rPr lang="ru-RU" sz="2000" dirty="0" smtClean="0">
                <a:latin typeface="Garamond" pitchFamily="18" charset="0"/>
              </a:rPr>
              <a:t> </a:t>
            </a:r>
            <a:r>
              <a:rPr lang="ru-RU" dirty="0">
                <a:latin typeface="Garamond" pitchFamily="18" charset="0"/>
              </a:rPr>
              <a:t>и </a:t>
            </a:r>
            <a:r>
              <a:rPr lang="ru-RU" dirty="0" smtClean="0">
                <a:latin typeface="Garamond" pitchFamily="18" charset="0"/>
              </a:rPr>
              <a:t>буде прекинута пре </a:t>
            </a:r>
            <a:r>
              <a:rPr lang="ru-RU" dirty="0">
                <a:latin typeface="Garamond" pitchFamily="18" charset="0"/>
              </a:rPr>
              <a:t>него што заврши</a:t>
            </a:r>
            <a:r>
              <a:rPr lang="ru-RU" dirty="0" smtClean="0">
                <a:latin typeface="Garamond" pitchFamily="18" charset="0"/>
              </a:rPr>
              <a:t>. Претпоставимо </a:t>
            </a:r>
            <a:r>
              <a:rPr lang="ru-RU" dirty="0">
                <a:latin typeface="Garamond" pitchFamily="18" charset="0"/>
              </a:rPr>
              <a:t>да друга нит такође позове метод </a:t>
            </a:r>
            <a:r>
              <a:rPr lang="ru-RU" sz="2000" dirty="0" smtClean="0">
                <a:latin typeface="+mn-lt"/>
              </a:rPr>
              <a:t>transfer</a:t>
            </a:r>
            <a:r>
              <a:rPr lang="ru-RU" dirty="0" smtClean="0">
                <a:latin typeface="Garamond" pitchFamily="18" charset="0"/>
              </a:rPr>
              <a:t>. </a:t>
            </a:r>
            <a:r>
              <a:rPr lang="ru-RU" dirty="0">
                <a:latin typeface="Garamond" pitchFamily="18" charset="0"/>
              </a:rPr>
              <a:t>Друга нит не може </a:t>
            </a:r>
            <a:r>
              <a:rPr lang="ru-RU" dirty="0" smtClean="0">
                <a:latin typeface="Garamond" pitchFamily="18" charset="0"/>
              </a:rPr>
              <a:t>добити катанац </a:t>
            </a:r>
            <a:r>
              <a:rPr lang="ru-RU" dirty="0">
                <a:latin typeface="Garamond" pitchFamily="18" charset="0"/>
              </a:rPr>
              <a:t>и блокира у позиву метода </a:t>
            </a:r>
            <a:r>
              <a:rPr lang="ru-RU" sz="2000" dirty="0" smtClean="0">
                <a:latin typeface="+mn-lt"/>
              </a:rPr>
              <a:t>lock</a:t>
            </a:r>
            <a:r>
              <a:rPr lang="ru-RU" dirty="0" smtClean="0">
                <a:latin typeface="Garamond" pitchFamily="18" charset="0"/>
              </a:rPr>
              <a:t>. </a:t>
            </a:r>
            <a:r>
              <a:rPr lang="ru-RU" dirty="0">
                <a:latin typeface="Garamond" pitchFamily="18" charset="0"/>
              </a:rPr>
              <a:t>Она се деактивира и мора да чека да прва нит </a:t>
            </a:r>
            <a:r>
              <a:rPr lang="ru-RU" dirty="0" smtClean="0">
                <a:latin typeface="Garamond" pitchFamily="18" charset="0"/>
              </a:rPr>
              <a:t>заврши извршавање </a:t>
            </a:r>
            <a:r>
              <a:rPr lang="ru-RU" dirty="0">
                <a:latin typeface="Garamond" pitchFamily="18" charset="0"/>
              </a:rPr>
              <a:t>метода </a:t>
            </a:r>
            <a:r>
              <a:rPr lang="ru-RU" sz="2000" dirty="0" smtClean="0">
                <a:latin typeface="+mn-lt"/>
              </a:rPr>
              <a:t>transfer</a:t>
            </a:r>
            <a:r>
              <a:rPr lang="ru-RU" dirty="0" smtClean="0">
                <a:latin typeface="Garamond" pitchFamily="18" charset="0"/>
              </a:rPr>
              <a:t>. </a:t>
            </a:r>
            <a:r>
              <a:rPr lang="ru-RU" dirty="0">
                <a:latin typeface="Garamond" pitchFamily="18" charset="0"/>
              </a:rPr>
              <a:t>Када прва нит откључа катанац, друга може наставити </a:t>
            </a:r>
            <a:r>
              <a:rPr lang="ru-RU" dirty="0" smtClean="0">
                <a:latin typeface="Garamond" pitchFamily="18" charset="0"/>
              </a:rPr>
              <a:t>своје извршавање.</a:t>
            </a:r>
          </a:p>
          <a:p>
            <a:pPr>
              <a:spcBef>
                <a:spcPts val="600"/>
              </a:spcBef>
              <a:defRPr/>
            </a:pPr>
            <a:r>
              <a:rPr lang="ru-RU" dirty="0">
                <a:latin typeface="Garamond" panose="02020404030301010803" pitchFamily="18" charset="0"/>
              </a:rPr>
              <a:t>Када се у програм унесу ове измене, он се може извршавати заувек, а </a:t>
            </a:r>
            <a:r>
              <a:rPr lang="ru-RU" dirty="0" smtClean="0">
                <a:latin typeface="Garamond" panose="02020404030301010803" pitchFamily="18" charset="0"/>
              </a:rPr>
              <a:t>укупно стање </a:t>
            </a:r>
            <a:r>
              <a:rPr lang="ru-RU" dirty="0">
                <a:latin typeface="Garamond" panose="02020404030301010803" pitchFamily="18" charset="0"/>
              </a:rPr>
              <a:t>у банци никада </a:t>
            </a:r>
            <a:r>
              <a:rPr lang="ru-RU" dirty="0" smtClean="0">
                <a:latin typeface="Garamond" panose="02020404030301010803" pitchFamily="18" charset="0"/>
              </a:rPr>
              <a:t>неће постати </a:t>
            </a:r>
            <a:r>
              <a:rPr lang="ru-RU" dirty="0">
                <a:latin typeface="Garamond" panose="02020404030301010803" pitchFamily="18" charset="0"/>
              </a:rPr>
              <a:t>погрешно</a:t>
            </a:r>
            <a:r>
              <a:rPr lang="ru-RU" dirty="0" smtClean="0">
                <a:latin typeface="Garamond" panose="02020404030301010803" pitchFamily="18" charset="0"/>
              </a:rPr>
              <a:t>.</a:t>
            </a:r>
          </a:p>
          <a:p>
            <a:pPr>
              <a:spcBef>
                <a:spcPts val="600"/>
              </a:spcBef>
              <a:defRPr/>
            </a:pPr>
            <a:r>
              <a:rPr lang="ru-RU" dirty="0">
                <a:latin typeface="Garamond" panose="02020404030301010803" pitchFamily="18" charset="0"/>
              </a:rPr>
              <a:t>Приметимо да сваки </a:t>
            </a:r>
            <a:r>
              <a:rPr lang="ru-RU" sz="2000" dirty="0">
                <a:latin typeface="+mn-lt"/>
              </a:rPr>
              <a:t>Banka</a:t>
            </a:r>
            <a:r>
              <a:rPr lang="ru-RU" sz="2000" dirty="0">
                <a:latin typeface="Garamond" panose="02020404030301010803" pitchFamily="18" charset="0"/>
              </a:rPr>
              <a:t> </a:t>
            </a:r>
            <a:r>
              <a:rPr lang="ru-RU" dirty="0">
                <a:latin typeface="Garamond" panose="02020404030301010803" pitchFamily="18" charset="0"/>
              </a:rPr>
              <a:t>објекат поседује сопствени </a:t>
            </a:r>
            <a:r>
              <a:rPr lang="ru-RU" sz="2000" dirty="0">
                <a:latin typeface="+mn-lt"/>
              </a:rPr>
              <a:t>ReentrantLock</a:t>
            </a:r>
            <a:r>
              <a:rPr lang="ru-RU" sz="2000" dirty="0">
                <a:latin typeface="Garamond" panose="02020404030301010803" pitchFamily="18" charset="0"/>
              </a:rPr>
              <a:t> </a:t>
            </a:r>
            <a:r>
              <a:rPr lang="ru-RU" dirty="0">
                <a:latin typeface="Garamond" panose="02020404030301010803" pitchFamily="18" charset="0"/>
              </a:rPr>
              <a:t>објекат. Ако две </a:t>
            </a:r>
            <a:r>
              <a:rPr lang="ru-RU" dirty="0" smtClean="0">
                <a:latin typeface="Garamond" panose="02020404030301010803" pitchFamily="18" charset="0"/>
              </a:rPr>
              <a:t>нити покушају </a:t>
            </a:r>
            <a:r>
              <a:rPr lang="ru-RU" dirty="0">
                <a:latin typeface="Garamond" panose="02020404030301010803" pitchFamily="18" charset="0"/>
              </a:rPr>
              <a:t>да приступе истом </a:t>
            </a:r>
            <a:r>
              <a:rPr lang="ru-RU" sz="2000" dirty="0">
                <a:latin typeface="+mn-lt"/>
              </a:rPr>
              <a:t>Banka</a:t>
            </a:r>
            <a:r>
              <a:rPr lang="ru-RU" sz="2000" dirty="0">
                <a:latin typeface="Garamond" panose="02020404030301010803" pitchFamily="18" charset="0"/>
              </a:rPr>
              <a:t> </a:t>
            </a:r>
            <a:r>
              <a:rPr lang="ru-RU" dirty="0">
                <a:latin typeface="Garamond" panose="02020404030301010803" pitchFamily="18" charset="0"/>
              </a:rPr>
              <a:t>објекту, катанац служи за серијализацију приступа. Међутим</a:t>
            </a:r>
            <a:r>
              <a:rPr lang="ru-RU" dirty="0" smtClean="0">
                <a:latin typeface="Garamond" panose="02020404030301010803" pitchFamily="18" charset="0"/>
              </a:rPr>
              <a:t>, ако </a:t>
            </a:r>
            <a:r>
              <a:rPr lang="ru-RU" dirty="0">
                <a:latin typeface="Garamond" panose="02020404030301010803" pitchFamily="18" charset="0"/>
              </a:rPr>
              <a:t>две нити приступају различитим </a:t>
            </a:r>
            <a:r>
              <a:rPr lang="ru-RU" sz="2000" dirty="0">
                <a:latin typeface="+mn-lt"/>
              </a:rPr>
              <a:t>Banka</a:t>
            </a:r>
            <a:r>
              <a:rPr lang="ru-RU" sz="2000" dirty="0">
                <a:latin typeface="Garamond" panose="02020404030301010803" pitchFamily="18" charset="0"/>
              </a:rPr>
              <a:t> </a:t>
            </a:r>
            <a:r>
              <a:rPr lang="ru-RU" dirty="0">
                <a:latin typeface="Garamond" panose="02020404030301010803" pitchFamily="18" charset="0"/>
              </a:rPr>
              <a:t>објектима, онда свака нит добија различит катанац </a:t>
            </a:r>
            <a:r>
              <a:rPr lang="ru-RU" dirty="0" smtClean="0">
                <a:latin typeface="Garamond" panose="02020404030301010803" pitchFamily="18" charset="0"/>
              </a:rPr>
              <a:t>и ниједна </a:t>
            </a:r>
            <a:r>
              <a:rPr lang="ru-RU" dirty="0">
                <a:latin typeface="Garamond" panose="02020404030301010803" pitchFamily="18" charset="0"/>
              </a:rPr>
              <a:t>не </a:t>
            </a:r>
            <a:r>
              <a:rPr lang="ru-RU" dirty="0" smtClean="0">
                <a:latin typeface="Garamond" panose="02020404030301010803" pitchFamily="18" charset="0"/>
              </a:rPr>
              <a:t>блокира, што и јесте жељено понашање.</a:t>
            </a:r>
            <a:endParaRPr lang="en-US" dirty="0">
              <a:latin typeface="Garamond" panose="02020404030301010803" pitchFamily="18" charset="0"/>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Катанци (4)</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500"/>
                                        <p:tgtEl>
                                          <p:spTgt spid="204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0482">
                                            <p:txEl>
                                              <p:pRg st="2" end="2"/>
                                            </p:txEl>
                                          </p:spTgt>
                                        </p:tgtEl>
                                        <p:attrNameLst>
                                          <p:attrName>style.visibility</p:attrName>
                                        </p:attrNameLst>
                                      </p:cBhvr>
                                      <p:to>
                                        <p:strVal val="visible"/>
                                      </p:to>
                                    </p:set>
                                    <p:animEffect transition="in" filter="fade">
                                      <p:cBhvr>
                                        <p:cTn id="17" dur="500"/>
                                        <p:tgtEl>
                                          <p:spTgt spid="204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07963" y="1412875"/>
            <a:ext cx="880745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dirty="0">
                <a:latin typeface="Garamond" pitchFamily="18" charset="0"/>
              </a:rPr>
              <a:t>Катанац се зове </a:t>
            </a:r>
            <a:r>
              <a:rPr lang="ru-RU" dirty="0" smtClean="0">
                <a:latin typeface="Garamond" pitchFamily="18" charset="0"/>
              </a:rPr>
              <a:t>„</a:t>
            </a:r>
            <a:r>
              <a:rPr lang="sr-Cyrl-RS" dirty="0" smtClean="0">
                <a:latin typeface="Garamond" pitchFamily="18" charset="0"/>
              </a:rPr>
              <a:t>са поновљеним уласцима</a:t>
            </a:r>
            <a:r>
              <a:rPr lang="en-US" dirty="0" smtClean="0">
                <a:latin typeface="Garamond" pitchFamily="18" charset="0"/>
              </a:rPr>
              <a:t>“</a:t>
            </a:r>
            <a:r>
              <a:rPr lang="sr-Cyrl-RS" dirty="0" smtClean="0">
                <a:latin typeface="Garamond" pitchFamily="18" charset="0"/>
              </a:rPr>
              <a:t> </a:t>
            </a:r>
            <a:r>
              <a:rPr lang="ru-RU" dirty="0" smtClean="0">
                <a:latin typeface="Garamond" pitchFamily="18" charset="0"/>
              </a:rPr>
              <a:t>(енг. </a:t>
            </a:r>
            <a:r>
              <a:rPr lang="en-US" dirty="0" smtClean="0">
                <a:latin typeface="Garamond" pitchFamily="18" charset="0"/>
              </a:rPr>
              <a:t>reentrant</a:t>
            </a:r>
            <a:r>
              <a:rPr lang="sr-Cyrl-RS" dirty="0" smtClean="0">
                <a:latin typeface="Garamond" pitchFamily="18" charset="0"/>
              </a:rPr>
              <a:t>)</a:t>
            </a:r>
            <a:r>
              <a:rPr lang="en-US" dirty="0" smtClean="0">
                <a:latin typeface="Garamond" pitchFamily="18" charset="0"/>
              </a:rPr>
              <a:t>, </a:t>
            </a:r>
            <a:r>
              <a:rPr lang="ru-RU" dirty="0">
                <a:latin typeface="Garamond" pitchFamily="18" charset="0"/>
              </a:rPr>
              <a:t>јер нит може у више наврата да добија катанац који већ поседује.</a:t>
            </a:r>
          </a:p>
          <a:p>
            <a:pPr>
              <a:spcBef>
                <a:spcPts val="600"/>
              </a:spcBef>
              <a:defRPr/>
            </a:pPr>
            <a:r>
              <a:rPr lang="ru-RU" dirty="0">
                <a:latin typeface="Garamond" pitchFamily="18" charset="0"/>
              </a:rPr>
              <a:t>Катанац прати тзв. </a:t>
            </a:r>
            <a:r>
              <a:rPr lang="ru-RU" dirty="0" smtClean="0">
                <a:latin typeface="Garamond" pitchFamily="18" charset="0"/>
              </a:rPr>
              <a:t>„</a:t>
            </a:r>
            <a:r>
              <a:rPr lang="sr-Cyrl-RS" dirty="0" smtClean="0">
                <a:latin typeface="Garamond" pitchFamily="18" charset="0"/>
              </a:rPr>
              <a:t>бројач држања</a:t>
            </a:r>
            <a:r>
              <a:rPr lang="en-US" dirty="0" smtClean="0">
                <a:latin typeface="Garamond" pitchFamily="18" charset="0"/>
              </a:rPr>
              <a:t>“, </a:t>
            </a:r>
            <a:r>
              <a:rPr lang="ru-RU" dirty="0">
                <a:latin typeface="Garamond" pitchFamily="18" charset="0"/>
              </a:rPr>
              <a:t>односно </a:t>
            </a:r>
            <a:r>
              <a:rPr lang="ru-RU" dirty="0" smtClean="0">
                <a:latin typeface="Garamond" pitchFamily="18" charset="0"/>
              </a:rPr>
              <a:t>угњеждених позива </a:t>
            </a:r>
            <a:r>
              <a:rPr lang="ru-RU" dirty="0">
                <a:latin typeface="Garamond" pitchFamily="18" charset="0"/>
              </a:rPr>
              <a:t>метода </a:t>
            </a:r>
            <a:r>
              <a:rPr lang="en-US" sz="2000" dirty="0" smtClean="0">
                <a:latin typeface="+mn-lt"/>
              </a:rPr>
              <a:t>lock</a:t>
            </a:r>
            <a:r>
              <a:rPr lang="en-US" dirty="0" smtClean="0">
                <a:latin typeface="Garamond" pitchFamily="18" charset="0"/>
              </a:rPr>
              <a:t>. </a:t>
            </a:r>
            <a:r>
              <a:rPr lang="ru-RU" dirty="0">
                <a:latin typeface="Garamond" pitchFamily="18" charset="0"/>
              </a:rPr>
              <a:t>Нит мора да </a:t>
            </a:r>
            <a:r>
              <a:rPr lang="ru-RU" dirty="0" smtClean="0">
                <a:latin typeface="Garamond" pitchFamily="18" charset="0"/>
              </a:rPr>
              <a:t>позове </a:t>
            </a:r>
            <a:r>
              <a:rPr lang="en-US" sz="2000" dirty="0" smtClean="0">
                <a:latin typeface="+mn-lt"/>
              </a:rPr>
              <a:t>unlock</a:t>
            </a:r>
            <a:r>
              <a:rPr lang="en-US" sz="2000" dirty="0" smtClean="0">
                <a:latin typeface="Garamond" pitchFamily="18" charset="0"/>
              </a:rPr>
              <a:t> </a:t>
            </a:r>
            <a:r>
              <a:rPr lang="ru-RU" dirty="0">
                <a:latin typeface="Garamond" pitchFamily="18" charset="0"/>
              </a:rPr>
              <a:t>за сваки позив </a:t>
            </a:r>
            <a:r>
              <a:rPr lang="en-US" sz="2000" dirty="0" smtClean="0">
                <a:latin typeface="+mn-lt"/>
              </a:rPr>
              <a:t>lock</a:t>
            </a:r>
            <a:r>
              <a:rPr lang="en-US" sz="2000" dirty="0" smtClean="0">
                <a:latin typeface="Garamond" pitchFamily="18" charset="0"/>
              </a:rPr>
              <a:t> </a:t>
            </a:r>
            <a:r>
              <a:rPr lang="ru-RU" dirty="0">
                <a:latin typeface="Garamond" pitchFamily="18" charset="0"/>
              </a:rPr>
              <a:t>како би ослободила катанац. Захваљујући овоме, к</a:t>
            </a:r>
            <a:r>
              <a:rPr lang="en-US" dirty="0">
                <a:latin typeface="Garamond" pitchFamily="18" charset="0"/>
              </a:rPr>
              <a:t>ô</a:t>
            </a:r>
            <a:r>
              <a:rPr lang="ru-RU" dirty="0">
                <a:latin typeface="Garamond" pitchFamily="18" charset="0"/>
              </a:rPr>
              <a:t>д </a:t>
            </a:r>
            <a:r>
              <a:rPr lang="ru-RU" dirty="0" smtClean="0">
                <a:latin typeface="Garamond" pitchFamily="18" charset="0"/>
              </a:rPr>
              <a:t>заштићен катанцем </a:t>
            </a:r>
            <a:r>
              <a:rPr lang="ru-RU" dirty="0">
                <a:latin typeface="Garamond" pitchFamily="18" charset="0"/>
              </a:rPr>
              <a:t>може позвати други метод који користи исте катанце.</a:t>
            </a:r>
          </a:p>
          <a:p>
            <a:pPr>
              <a:spcBef>
                <a:spcPts val="600"/>
              </a:spcBef>
              <a:defRPr/>
            </a:pPr>
            <a:r>
              <a:rPr lang="ru-RU" dirty="0" smtClean="0">
                <a:latin typeface="Garamond" pitchFamily="18" charset="0"/>
              </a:rPr>
              <a:t>Генерално</a:t>
            </a:r>
            <a:r>
              <a:rPr lang="ru-RU" dirty="0">
                <a:latin typeface="Garamond" pitchFamily="18" charset="0"/>
              </a:rPr>
              <a:t>, </a:t>
            </a:r>
            <a:r>
              <a:rPr lang="ru-RU" dirty="0" smtClean="0">
                <a:latin typeface="Garamond" pitchFamily="18" charset="0"/>
              </a:rPr>
              <a:t>штите се блокови </a:t>
            </a:r>
            <a:r>
              <a:rPr lang="ru-RU" dirty="0">
                <a:latin typeface="Garamond" pitchFamily="18" charset="0"/>
              </a:rPr>
              <a:t>к</a:t>
            </a:r>
            <a:r>
              <a:rPr lang="en-US" dirty="0">
                <a:latin typeface="Garamond" pitchFamily="18" charset="0"/>
              </a:rPr>
              <a:t>ô</a:t>
            </a:r>
            <a:r>
              <a:rPr lang="ru-RU" dirty="0">
                <a:latin typeface="Garamond" pitchFamily="18" charset="0"/>
              </a:rPr>
              <a:t>да који ажурирају дељени објекат или </a:t>
            </a:r>
            <a:r>
              <a:rPr lang="ru-RU" dirty="0" smtClean="0">
                <a:latin typeface="Garamond" pitchFamily="18" charset="0"/>
              </a:rPr>
              <a:t>му приступају</a:t>
            </a:r>
            <a:r>
              <a:rPr lang="ru-RU" dirty="0">
                <a:latin typeface="Garamond" pitchFamily="18" charset="0"/>
              </a:rPr>
              <a:t>. </a:t>
            </a:r>
            <a:r>
              <a:rPr lang="ru-RU" dirty="0" smtClean="0">
                <a:latin typeface="Garamond" pitchFamily="18" charset="0"/>
              </a:rPr>
              <a:t>Тако се постиже </a:t>
            </a:r>
            <a:r>
              <a:rPr lang="ru-RU" dirty="0">
                <a:latin typeface="Garamond" pitchFamily="18" charset="0"/>
              </a:rPr>
              <a:t>да се ове операције извршавају у потпуности пре него што друга </a:t>
            </a:r>
            <a:r>
              <a:rPr lang="ru-RU" dirty="0" smtClean="0">
                <a:latin typeface="Garamond" pitchFamily="18" charset="0"/>
              </a:rPr>
              <a:t>нит може </a:t>
            </a:r>
            <a:r>
              <a:rPr lang="ru-RU" dirty="0">
                <a:latin typeface="Garamond" pitchFamily="18" charset="0"/>
              </a:rPr>
              <a:t>да користи исти објекат</a:t>
            </a:r>
            <a:r>
              <a:rPr lang="ru-RU" dirty="0" smtClean="0">
                <a:latin typeface="Garamond" pitchFamily="18" charset="0"/>
              </a:rPr>
              <a:t>.</a:t>
            </a:r>
          </a:p>
          <a:p>
            <a:pPr>
              <a:spcBef>
                <a:spcPts val="600"/>
              </a:spcBef>
              <a:defRPr/>
            </a:pPr>
            <a:r>
              <a:rPr lang="sr-Cyrl-RS" b="1" dirty="0" smtClean="0">
                <a:latin typeface="Garamond" panose="02020404030301010803" pitchFamily="18" charset="0"/>
              </a:rPr>
              <a:t>Напомена. </a:t>
            </a:r>
            <a:r>
              <a:rPr lang="sr-Cyrl-RS" dirty="0" smtClean="0">
                <a:latin typeface="Garamond" panose="02020404030301010803" pitchFamily="18" charset="0"/>
              </a:rPr>
              <a:t>Потребно </a:t>
            </a:r>
            <a:r>
              <a:rPr lang="sr-Cyrl-RS" dirty="0">
                <a:latin typeface="Garamond" panose="02020404030301010803" pitchFamily="18" charset="0"/>
              </a:rPr>
              <a:t>је бити пажљив да се к</a:t>
            </a:r>
            <a:r>
              <a:rPr lang="en-US" dirty="0">
                <a:latin typeface="Garamond" panose="02020404030301010803" pitchFamily="18" charset="0"/>
              </a:rPr>
              <a:t>ô</a:t>
            </a:r>
            <a:r>
              <a:rPr lang="sr-Cyrl-RS" dirty="0">
                <a:latin typeface="Garamond" panose="02020404030301010803" pitchFamily="18" charset="0"/>
              </a:rPr>
              <a:t>д у критичној секцији не заобиђе избацивањем изузетка</a:t>
            </a:r>
            <a:r>
              <a:rPr lang="sr-Cyrl-RS" dirty="0" smtClean="0">
                <a:latin typeface="Garamond" panose="02020404030301010803" pitchFamily="18" charset="0"/>
              </a:rPr>
              <a:t>. Уколико </a:t>
            </a:r>
            <a:r>
              <a:rPr lang="sr-Cyrl-RS" dirty="0">
                <a:latin typeface="Garamond" panose="02020404030301010803" pitchFamily="18" charset="0"/>
              </a:rPr>
              <a:t>се избаци изузетак пре краја критичне секције, </a:t>
            </a:r>
            <a:r>
              <a:rPr lang="en-US" sz="2000" dirty="0">
                <a:latin typeface="+mn-lt"/>
              </a:rPr>
              <a:t>finally</a:t>
            </a:r>
            <a:r>
              <a:rPr lang="en-US" sz="2000" dirty="0">
                <a:latin typeface="Garamond" panose="02020404030301010803" pitchFamily="18" charset="0"/>
              </a:rPr>
              <a:t> </a:t>
            </a:r>
            <a:r>
              <a:rPr lang="sr-Cyrl-RS" dirty="0">
                <a:latin typeface="Garamond" panose="02020404030301010803" pitchFamily="18" charset="0"/>
              </a:rPr>
              <a:t>клауза ослобађа катанац, </a:t>
            </a:r>
            <a:r>
              <a:rPr lang="sr-Cyrl-RS" dirty="0" smtClean="0">
                <a:latin typeface="Garamond" panose="02020404030301010803" pitchFamily="18" charset="0"/>
              </a:rPr>
              <a:t>али објекат </a:t>
            </a:r>
            <a:r>
              <a:rPr lang="sr-Cyrl-RS" dirty="0">
                <a:latin typeface="Garamond" panose="02020404030301010803" pitchFamily="18" charset="0"/>
              </a:rPr>
              <a:t>може бити у оштећеном стању.</a:t>
            </a:r>
            <a:endParaRPr lang="en-US" dirty="0">
              <a:latin typeface="Garamond" panose="02020404030301010803" pitchFamily="18" charset="0"/>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Катанци (5)</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500"/>
                                        <p:tgtEl>
                                          <p:spTgt spid="204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0482">
                                            <p:txEl>
                                              <p:pRg st="2" end="2"/>
                                            </p:txEl>
                                          </p:spTgt>
                                        </p:tgtEl>
                                        <p:attrNameLst>
                                          <p:attrName>style.visibility</p:attrName>
                                        </p:attrNameLst>
                                      </p:cBhvr>
                                      <p:to>
                                        <p:strVal val="visible"/>
                                      </p:to>
                                    </p:set>
                                    <p:animEffect transition="in" filter="fade">
                                      <p:cBhvr>
                                        <p:cTn id="17" dur="500"/>
                                        <p:tgtEl>
                                          <p:spTgt spid="204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0482">
                                            <p:txEl>
                                              <p:pRg st="3" end="3"/>
                                            </p:txEl>
                                          </p:spTgt>
                                        </p:tgtEl>
                                        <p:attrNameLst>
                                          <p:attrName>style.visibility</p:attrName>
                                        </p:attrNameLst>
                                      </p:cBhvr>
                                      <p:to>
                                        <p:strVal val="visible"/>
                                      </p:to>
                                    </p:set>
                                    <p:animEffect transition="in" filter="fade">
                                      <p:cBhvr>
                                        <p:cTn id="22" dur="500"/>
                                        <p:tgtEl>
                                          <p:spTgt spid="204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07963" y="1412875"/>
            <a:ext cx="880745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0"/>
              </a:spcBef>
              <a:defRPr/>
            </a:pPr>
            <a:r>
              <a:rPr lang="en-US" sz="1800" b="1" dirty="0" err="1">
                <a:latin typeface="+mn-lt"/>
              </a:rPr>
              <a:t>java.util.concurrent.locks.Lock</a:t>
            </a:r>
            <a:endParaRPr lang="en-US" sz="1800" b="1" dirty="0">
              <a:latin typeface="+mn-lt"/>
            </a:endParaRPr>
          </a:p>
          <a:p>
            <a:pPr marL="285750" indent="-285750">
              <a:spcBef>
                <a:spcPts val="0"/>
              </a:spcBef>
              <a:buFont typeface="Arial" panose="020B0604020202020204" pitchFamily="34" charset="0"/>
              <a:buChar char="•"/>
              <a:defRPr/>
            </a:pPr>
            <a:r>
              <a:rPr lang="en-US" sz="1800" dirty="0">
                <a:latin typeface="+mn-lt"/>
              </a:rPr>
              <a:t>void lock</a:t>
            </a:r>
            <a:r>
              <a:rPr lang="en-US" sz="1800" dirty="0" smtClean="0">
                <a:latin typeface="+mn-lt"/>
              </a:rPr>
              <a:t>()</a:t>
            </a:r>
            <a:r>
              <a:rPr lang="sr-Cyrl-RS" sz="1800" dirty="0" smtClean="0">
                <a:latin typeface="+mn-lt"/>
              </a:rPr>
              <a:t/>
            </a:r>
            <a:br>
              <a:rPr lang="sr-Cyrl-RS" sz="1800" dirty="0" smtClean="0">
                <a:latin typeface="+mn-lt"/>
              </a:rPr>
            </a:br>
            <a:r>
              <a:rPr lang="ru-RU" sz="1800" dirty="0" smtClean="0">
                <a:latin typeface="+mn-lt"/>
              </a:rPr>
              <a:t>дохвата </a:t>
            </a:r>
            <a:r>
              <a:rPr lang="ru-RU" sz="1800" dirty="0">
                <a:latin typeface="+mn-lt"/>
              </a:rPr>
              <a:t>текући катанац, блокира ако нека друга нит већ поседује катанац.</a:t>
            </a:r>
          </a:p>
          <a:p>
            <a:pPr marL="285750" indent="-285750">
              <a:spcBef>
                <a:spcPts val="0"/>
              </a:spcBef>
              <a:buFont typeface="Arial" panose="020B0604020202020204" pitchFamily="34" charset="0"/>
              <a:buChar char="•"/>
              <a:defRPr/>
            </a:pPr>
            <a:r>
              <a:rPr lang="en-US" sz="1800" dirty="0">
                <a:latin typeface="+mn-lt"/>
              </a:rPr>
              <a:t>void unlock</a:t>
            </a:r>
            <a:r>
              <a:rPr lang="en-US" sz="1800" dirty="0" smtClean="0">
                <a:latin typeface="+mn-lt"/>
              </a:rPr>
              <a:t>()</a:t>
            </a:r>
            <a:r>
              <a:rPr lang="sr-Cyrl-RS" sz="1800" dirty="0" smtClean="0">
                <a:latin typeface="+mn-lt"/>
              </a:rPr>
              <a:t/>
            </a:r>
            <a:br>
              <a:rPr lang="sr-Cyrl-RS" sz="1800" dirty="0" smtClean="0">
                <a:latin typeface="+mn-lt"/>
              </a:rPr>
            </a:br>
            <a:r>
              <a:rPr lang="ru-RU" sz="1800" dirty="0" smtClean="0">
                <a:latin typeface="+mn-lt"/>
              </a:rPr>
              <a:t>ослобађа </a:t>
            </a:r>
            <a:r>
              <a:rPr lang="ru-RU" sz="1800" dirty="0">
                <a:latin typeface="+mn-lt"/>
              </a:rPr>
              <a:t>текући катанац</a:t>
            </a:r>
            <a:r>
              <a:rPr lang="ru-RU" sz="1800" dirty="0" smtClean="0">
                <a:latin typeface="+mn-lt"/>
              </a:rPr>
              <a:t>.</a:t>
            </a:r>
          </a:p>
          <a:p>
            <a:pPr>
              <a:spcBef>
                <a:spcPts val="0"/>
              </a:spcBef>
              <a:defRPr/>
            </a:pPr>
            <a:r>
              <a:rPr lang="ru-RU" sz="1800" b="1" dirty="0">
                <a:latin typeface="+mn-lt"/>
              </a:rPr>
              <a:t>java.util.concurrent.locks.ReentrantLock</a:t>
            </a:r>
          </a:p>
          <a:p>
            <a:pPr marL="285750" indent="-285750">
              <a:spcBef>
                <a:spcPts val="0"/>
              </a:spcBef>
              <a:buFont typeface="Arial" panose="020B0604020202020204" pitchFamily="34" charset="0"/>
              <a:buChar char="•"/>
              <a:defRPr/>
            </a:pPr>
            <a:r>
              <a:rPr lang="ru-RU" sz="1800" dirty="0">
                <a:latin typeface="+mn-lt"/>
              </a:rPr>
              <a:t>ReentrantLock</a:t>
            </a:r>
            <a:r>
              <a:rPr lang="ru-RU" sz="1800" dirty="0" smtClean="0">
                <a:latin typeface="+mn-lt"/>
              </a:rPr>
              <a:t>()</a:t>
            </a:r>
            <a:br>
              <a:rPr lang="ru-RU" sz="1800" dirty="0" smtClean="0">
                <a:latin typeface="+mn-lt"/>
              </a:rPr>
            </a:br>
            <a:r>
              <a:rPr lang="ru-RU" sz="1800" dirty="0" smtClean="0">
                <a:latin typeface="+mn-lt"/>
              </a:rPr>
              <a:t>конструише </a:t>
            </a:r>
            <a:r>
              <a:rPr lang="ru-RU" sz="1800" dirty="0">
                <a:latin typeface="+mn-lt"/>
              </a:rPr>
              <a:t>катанац који се може користити за заштиту критичне секције.</a:t>
            </a:r>
          </a:p>
          <a:p>
            <a:pPr marL="285750" indent="-285750">
              <a:spcBef>
                <a:spcPts val="0"/>
              </a:spcBef>
              <a:buFont typeface="Arial" panose="020B0604020202020204" pitchFamily="34" charset="0"/>
              <a:buChar char="•"/>
              <a:defRPr/>
            </a:pPr>
            <a:r>
              <a:rPr lang="ru-RU" sz="1800" dirty="0">
                <a:latin typeface="+mn-lt"/>
              </a:rPr>
              <a:t>ReentrantLock(boolean </a:t>
            </a:r>
            <a:r>
              <a:rPr lang="ru-RU" sz="1800" dirty="0" smtClean="0">
                <a:latin typeface="+mn-lt"/>
              </a:rPr>
              <a:t>fair)</a:t>
            </a:r>
            <a:br>
              <a:rPr lang="ru-RU" sz="1800" dirty="0" smtClean="0">
                <a:latin typeface="+mn-lt"/>
              </a:rPr>
            </a:br>
            <a:r>
              <a:rPr lang="ru-RU" sz="1800" dirty="0" smtClean="0">
                <a:latin typeface="+mn-lt"/>
              </a:rPr>
              <a:t>конструише </a:t>
            </a:r>
            <a:r>
              <a:rPr lang="ru-RU" sz="1800" dirty="0">
                <a:latin typeface="+mn-lt"/>
              </a:rPr>
              <a:t>катанац са задатом политиком праведности. Праведан катанац фаворизује нит која </a:t>
            </a:r>
            <a:r>
              <a:rPr lang="ru-RU" sz="1800" dirty="0" smtClean="0">
                <a:latin typeface="+mn-lt"/>
              </a:rPr>
              <a:t>је чекала </a:t>
            </a:r>
            <a:r>
              <a:rPr lang="ru-RU" sz="1800" dirty="0">
                <a:latin typeface="+mn-lt"/>
              </a:rPr>
              <a:t>дуже. Међутим, гарантовање праведности може значајно утицати на перформансе. </a:t>
            </a:r>
            <a:r>
              <a:rPr lang="ru-RU" sz="1800" dirty="0" smtClean="0">
                <a:latin typeface="+mn-lt"/>
              </a:rPr>
              <a:t>Према томе</a:t>
            </a:r>
            <a:r>
              <a:rPr lang="ru-RU" sz="1800" dirty="0">
                <a:latin typeface="+mn-lt"/>
              </a:rPr>
              <a:t>, </a:t>
            </a:r>
            <a:r>
              <a:rPr lang="ru-RU" sz="1800" dirty="0" smtClean="0">
                <a:latin typeface="+mn-lt"/>
              </a:rPr>
              <a:t>подразумевано је да  </a:t>
            </a:r>
            <a:r>
              <a:rPr lang="ru-RU" sz="1800" dirty="0">
                <a:latin typeface="+mn-lt"/>
              </a:rPr>
              <a:t>катанци нису праведни.</a:t>
            </a:r>
          </a:p>
          <a:p>
            <a:pPr>
              <a:spcBef>
                <a:spcPts val="600"/>
              </a:spcBef>
              <a:defRPr/>
            </a:pPr>
            <a:r>
              <a:rPr lang="ru-RU" b="1" dirty="0" smtClean="0">
                <a:latin typeface="Garamond" pitchFamily="18" charset="0"/>
              </a:rPr>
              <a:t>Напомена. </a:t>
            </a:r>
            <a:r>
              <a:rPr lang="ru-RU" dirty="0" smtClean="0">
                <a:latin typeface="Garamond" pitchFamily="18" charset="0"/>
              </a:rPr>
              <a:t>Звучи </a:t>
            </a:r>
            <a:r>
              <a:rPr lang="ru-RU" dirty="0">
                <a:latin typeface="Garamond" pitchFamily="18" charset="0"/>
              </a:rPr>
              <a:t>лепше бити праведан, али праведни катанци су доста спорији од регуларних. </a:t>
            </a:r>
            <a:r>
              <a:rPr lang="ru-RU" dirty="0" smtClean="0">
                <a:latin typeface="Garamond" pitchFamily="18" charset="0"/>
              </a:rPr>
              <a:t>Једино у </a:t>
            </a:r>
            <a:r>
              <a:rPr lang="ru-RU" dirty="0">
                <a:latin typeface="Garamond" pitchFamily="18" charset="0"/>
              </a:rPr>
              <a:t>случају да </a:t>
            </a:r>
            <a:r>
              <a:rPr lang="ru-RU" dirty="0" smtClean="0">
                <a:latin typeface="Garamond" pitchFamily="18" charset="0"/>
              </a:rPr>
              <a:t>постоје специфични разлози </a:t>
            </a:r>
            <a:r>
              <a:rPr lang="ru-RU" dirty="0">
                <a:latin typeface="Garamond" pitchFamily="18" charset="0"/>
              </a:rPr>
              <a:t>због којих је праведност </a:t>
            </a:r>
            <a:r>
              <a:rPr lang="ru-RU" dirty="0" smtClean="0">
                <a:latin typeface="Garamond" pitchFamily="18" charset="0"/>
              </a:rPr>
              <a:t>кључна за програм</a:t>
            </a:r>
            <a:r>
              <a:rPr lang="ru-RU" dirty="0">
                <a:latin typeface="Garamond" pitchFamily="18" charset="0"/>
              </a:rPr>
              <a:t>, </a:t>
            </a:r>
            <a:r>
              <a:rPr lang="ru-RU" dirty="0" smtClean="0">
                <a:latin typeface="Garamond" pitchFamily="18" charset="0"/>
              </a:rPr>
              <a:t>само </a:t>
            </a:r>
            <a:r>
              <a:rPr lang="ru-RU" dirty="0">
                <a:latin typeface="Garamond" pitchFamily="18" charset="0"/>
              </a:rPr>
              <a:t>тада треба користити праведне катанце. </a:t>
            </a:r>
            <a:endParaRPr lang="en-US" dirty="0">
              <a:latin typeface="Garamond" panose="02020404030301010803" pitchFamily="18" charset="0"/>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Катанци (6)</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82">
                                            <p:txEl>
                                              <p:pRg st="1" end="1"/>
                                            </p:txEl>
                                          </p:spTgt>
                                        </p:tgtEl>
                                        <p:attrNameLst>
                                          <p:attrName>style.visibility</p:attrName>
                                        </p:attrNameLst>
                                      </p:cBhvr>
                                      <p:to>
                                        <p:strVal val="visible"/>
                                      </p:to>
                                    </p:set>
                                    <p:animEffect transition="in" filter="fade">
                                      <p:cBhvr>
                                        <p:cTn id="10" dur="500"/>
                                        <p:tgtEl>
                                          <p:spTgt spid="2048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482">
                                            <p:txEl>
                                              <p:pRg st="2" end="2"/>
                                            </p:txEl>
                                          </p:spTgt>
                                        </p:tgtEl>
                                        <p:attrNameLst>
                                          <p:attrName>style.visibility</p:attrName>
                                        </p:attrNameLst>
                                      </p:cBhvr>
                                      <p:to>
                                        <p:strVal val="visible"/>
                                      </p:to>
                                    </p:set>
                                    <p:animEffect transition="in" filter="fade">
                                      <p:cBhvr>
                                        <p:cTn id="13" dur="500"/>
                                        <p:tgtEl>
                                          <p:spTgt spid="2048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20482">
                                            <p:txEl>
                                              <p:pRg st="3" end="3"/>
                                            </p:txEl>
                                          </p:spTgt>
                                        </p:tgtEl>
                                        <p:attrNameLst>
                                          <p:attrName>style.visibility</p:attrName>
                                        </p:attrNameLst>
                                      </p:cBhvr>
                                      <p:to>
                                        <p:strVal val="visible"/>
                                      </p:to>
                                    </p:set>
                                    <p:animEffect transition="in" filter="fade">
                                      <p:cBhvr>
                                        <p:cTn id="18" dur="500"/>
                                        <p:tgtEl>
                                          <p:spTgt spid="2048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0482">
                                            <p:txEl>
                                              <p:pRg st="4" end="4"/>
                                            </p:txEl>
                                          </p:spTgt>
                                        </p:tgtEl>
                                        <p:attrNameLst>
                                          <p:attrName>style.visibility</p:attrName>
                                        </p:attrNameLst>
                                      </p:cBhvr>
                                      <p:to>
                                        <p:strVal val="visible"/>
                                      </p:to>
                                    </p:set>
                                    <p:animEffect transition="in" filter="fade">
                                      <p:cBhvr>
                                        <p:cTn id="21" dur="500"/>
                                        <p:tgtEl>
                                          <p:spTgt spid="2048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0482">
                                            <p:txEl>
                                              <p:pRg st="5" end="5"/>
                                            </p:txEl>
                                          </p:spTgt>
                                        </p:tgtEl>
                                        <p:attrNameLst>
                                          <p:attrName>style.visibility</p:attrName>
                                        </p:attrNameLst>
                                      </p:cBhvr>
                                      <p:to>
                                        <p:strVal val="visible"/>
                                      </p:to>
                                    </p:set>
                                    <p:animEffect transition="in" filter="fade">
                                      <p:cBhvr>
                                        <p:cTn id="24" dur="500"/>
                                        <p:tgtEl>
                                          <p:spTgt spid="20482">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20482">
                                            <p:txEl>
                                              <p:pRg st="6" end="6"/>
                                            </p:txEl>
                                          </p:spTgt>
                                        </p:tgtEl>
                                        <p:attrNameLst>
                                          <p:attrName>style.visibility</p:attrName>
                                        </p:attrNameLst>
                                      </p:cBhvr>
                                      <p:to>
                                        <p:strVal val="visible"/>
                                      </p:to>
                                    </p:set>
                                    <p:animEffect transition="in" filter="fade">
                                      <p:cBhvr>
                                        <p:cTn id="29" dur="500"/>
                                        <p:tgtEl>
                                          <p:spTgt spid="2048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07963" y="1412875"/>
            <a:ext cx="8807450" cy="530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dirty="0">
                <a:latin typeface="Garamond" pitchFamily="18" charset="0"/>
              </a:rPr>
              <a:t>Често нит уђе у критичну секцију само да би открила да не може да настави даље док неки </a:t>
            </a:r>
            <a:r>
              <a:rPr lang="ru-RU" dirty="0" smtClean="0">
                <a:latin typeface="Garamond" pitchFamily="18" charset="0"/>
              </a:rPr>
              <a:t>услов не </a:t>
            </a:r>
            <a:r>
              <a:rPr lang="ru-RU" dirty="0">
                <a:latin typeface="Garamond" pitchFamily="18" charset="0"/>
              </a:rPr>
              <a:t>буде испуњен. За руковање нитима које су добиле катанац, али не могу радити нешто </a:t>
            </a:r>
            <a:r>
              <a:rPr lang="ru-RU" dirty="0" smtClean="0">
                <a:latin typeface="Garamond" pitchFamily="18" charset="0"/>
              </a:rPr>
              <a:t>корисно користи </a:t>
            </a:r>
            <a:r>
              <a:rPr lang="ru-RU" dirty="0">
                <a:latin typeface="Garamond" pitchFamily="18" charset="0"/>
              </a:rPr>
              <a:t>се </a:t>
            </a:r>
            <a:r>
              <a:rPr lang="ru-RU" u="sng" dirty="0" smtClean="0">
                <a:latin typeface="Garamond" pitchFamily="18" charset="0"/>
              </a:rPr>
              <a:t>условни објекат</a:t>
            </a:r>
            <a:r>
              <a:rPr lang="ru-RU" dirty="0" smtClean="0">
                <a:latin typeface="Garamond" pitchFamily="18" charset="0"/>
              </a:rPr>
              <a:t>. </a:t>
            </a:r>
            <a:r>
              <a:rPr lang="ru-RU" dirty="0">
                <a:latin typeface="Garamond" pitchFamily="18" charset="0"/>
              </a:rPr>
              <a:t>Из историјских разлога, </a:t>
            </a:r>
            <a:r>
              <a:rPr lang="ru-RU" dirty="0" smtClean="0">
                <a:latin typeface="Garamond" pitchFamily="18" charset="0"/>
              </a:rPr>
              <a:t>условни објекти </a:t>
            </a:r>
            <a:r>
              <a:rPr lang="ru-RU" dirty="0">
                <a:latin typeface="Garamond" pitchFamily="18" charset="0"/>
              </a:rPr>
              <a:t>се често </a:t>
            </a:r>
            <a:r>
              <a:rPr lang="ru-RU" dirty="0" smtClean="0">
                <a:latin typeface="Garamond" pitchFamily="18" charset="0"/>
              </a:rPr>
              <a:t>називају и условне променљиве.</a:t>
            </a:r>
            <a:endParaRPr lang="ru-RU" dirty="0">
              <a:latin typeface="Garamond" pitchFamily="18" charset="0"/>
            </a:endParaRPr>
          </a:p>
          <a:p>
            <a:pPr>
              <a:spcBef>
                <a:spcPts val="600"/>
              </a:spcBef>
              <a:defRPr/>
            </a:pPr>
            <a:r>
              <a:rPr lang="ru-RU" b="1" dirty="0" smtClean="0">
                <a:latin typeface="Garamond" pitchFamily="18" charset="0"/>
              </a:rPr>
              <a:t>Пример. </a:t>
            </a:r>
            <a:r>
              <a:rPr lang="ru-RU" dirty="0" smtClean="0">
                <a:latin typeface="Garamond" pitchFamily="18" charset="0"/>
              </a:rPr>
              <a:t>У случају банкесе поставља додатни, логични захтев: не сме бити преноса </a:t>
            </a:r>
            <a:r>
              <a:rPr lang="ru-RU" dirty="0">
                <a:latin typeface="Garamond" pitchFamily="18" charset="0"/>
              </a:rPr>
              <a:t>новца са рачуна који </a:t>
            </a:r>
            <a:r>
              <a:rPr lang="ru-RU" dirty="0" smtClean="0">
                <a:latin typeface="Garamond" pitchFamily="18" charset="0"/>
              </a:rPr>
              <a:t>нема довољно </a:t>
            </a:r>
            <a:r>
              <a:rPr lang="ru-RU" dirty="0">
                <a:latin typeface="Garamond" pitchFamily="18" charset="0"/>
              </a:rPr>
              <a:t>средстава. Приметимо да не можемо користити кôд попут</a:t>
            </a:r>
          </a:p>
          <a:p>
            <a:pPr>
              <a:spcBef>
                <a:spcPts val="0"/>
              </a:spcBef>
              <a:defRPr/>
            </a:pPr>
            <a:r>
              <a:rPr lang="ru-RU" sz="1800" dirty="0" smtClean="0">
                <a:latin typeface="+mn-lt"/>
              </a:rPr>
              <a:t>    if(racuni[sa</a:t>
            </a:r>
            <a:r>
              <a:rPr lang="ru-RU" sz="1800" dirty="0">
                <a:latin typeface="+mn-lt"/>
              </a:rPr>
              <a:t>] &gt;= iznos)</a:t>
            </a:r>
          </a:p>
          <a:p>
            <a:pPr>
              <a:spcBef>
                <a:spcPts val="0"/>
              </a:spcBef>
              <a:defRPr/>
            </a:pPr>
            <a:r>
              <a:rPr lang="ru-RU" sz="1800" dirty="0" smtClean="0">
                <a:latin typeface="+mn-lt"/>
              </a:rPr>
              <a:t>       banka.transfer(sa</a:t>
            </a:r>
            <a:r>
              <a:rPr lang="ru-RU" sz="1800" dirty="0">
                <a:latin typeface="+mn-lt"/>
              </a:rPr>
              <a:t>, na, iznos);</a:t>
            </a:r>
          </a:p>
          <a:p>
            <a:pPr>
              <a:spcBef>
                <a:spcPts val="600"/>
              </a:spcBef>
              <a:defRPr/>
            </a:pPr>
            <a:r>
              <a:rPr lang="ru-RU" dirty="0" smtClean="0">
                <a:latin typeface="Garamond" pitchFamily="18" charset="0"/>
              </a:rPr>
              <a:t>Наиме, потпуно </a:t>
            </a:r>
            <a:r>
              <a:rPr lang="ru-RU" dirty="0">
                <a:latin typeface="Garamond" pitchFamily="18" charset="0"/>
              </a:rPr>
              <a:t>је могуће да текућа нит буде деактивирана између </a:t>
            </a:r>
            <a:r>
              <a:rPr lang="ru-RU" dirty="0" smtClean="0">
                <a:latin typeface="Garamond" pitchFamily="18" charset="0"/>
              </a:rPr>
              <a:t>успешне провере постојања довољних средстава </a:t>
            </a:r>
            <a:r>
              <a:rPr lang="ru-RU" dirty="0">
                <a:latin typeface="Garamond" pitchFamily="18" charset="0"/>
              </a:rPr>
              <a:t>и позива </a:t>
            </a:r>
            <a:r>
              <a:rPr lang="ru-RU" dirty="0" smtClean="0">
                <a:latin typeface="Garamond" pitchFamily="18" charset="0"/>
              </a:rPr>
              <a:t>метода </a:t>
            </a:r>
            <a:r>
              <a:rPr lang="ru-RU" sz="2000" dirty="0" smtClean="0">
                <a:latin typeface="+mn-lt"/>
              </a:rPr>
              <a:t>transfer</a:t>
            </a:r>
            <a:r>
              <a:rPr lang="ru-RU" dirty="0" smtClean="0">
                <a:latin typeface="Garamond" pitchFamily="18" charset="0"/>
              </a:rPr>
              <a:t>, па да до </a:t>
            </a:r>
            <a:r>
              <a:rPr lang="ru-RU" dirty="0">
                <a:latin typeface="Garamond" pitchFamily="18" charset="0"/>
              </a:rPr>
              <a:t>тренутка када се нит поново активира, стање на рачуну </a:t>
            </a:r>
            <a:r>
              <a:rPr lang="ru-RU" dirty="0" smtClean="0">
                <a:latin typeface="Garamond" pitchFamily="18" charset="0"/>
              </a:rPr>
              <a:t>постане </a:t>
            </a:r>
            <a:r>
              <a:rPr lang="ru-RU" dirty="0">
                <a:latin typeface="Garamond" pitchFamily="18" charset="0"/>
              </a:rPr>
              <a:t>ниже </a:t>
            </a:r>
            <a:r>
              <a:rPr lang="ru-RU" dirty="0" smtClean="0">
                <a:latin typeface="Garamond" pitchFamily="18" charset="0"/>
              </a:rPr>
              <a:t>од потребног</a:t>
            </a:r>
            <a:r>
              <a:rPr lang="ru-RU" dirty="0">
                <a:latin typeface="Garamond" pitchFamily="18" charset="0"/>
              </a:rPr>
              <a:t>.</a:t>
            </a:r>
            <a:endParaRPr lang="en-US" dirty="0">
              <a:latin typeface="Garamond" panose="02020404030301010803" pitchFamily="18" charset="0"/>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Условни објекти</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500"/>
                                        <p:tgtEl>
                                          <p:spTgt spid="2048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animEffect transition="in" filter="fade">
                                      <p:cBhvr>
                                        <p:cTn id="15" dur="500"/>
                                        <p:tgtEl>
                                          <p:spTgt spid="2048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482">
                                            <p:txEl>
                                              <p:pRg st="3" end="3"/>
                                            </p:txEl>
                                          </p:spTgt>
                                        </p:tgtEl>
                                        <p:attrNameLst>
                                          <p:attrName>style.visibility</p:attrName>
                                        </p:attrNameLst>
                                      </p:cBhvr>
                                      <p:to>
                                        <p:strVal val="visible"/>
                                      </p:to>
                                    </p:set>
                                    <p:animEffect transition="in" filter="fade">
                                      <p:cBhvr>
                                        <p:cTn id="18" dur="500"/>
                                        <p:tgtEl>
                                          <p:spTgt spid="20482">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20482">
                                            <p:txEl>
                                              <p:pRg st="4" end="4"/>
                                            </p:txEl>
                                          </p:spTgt>
                                        </p:tgtEl>
                                        <p:attrNameLst>
                                          <p:attrName>style.visibility</p:attrName>
                                        </p:attrNameLst>
                                      </p:cBhvr>
                                      <p:to>
                                        <p:strVal val="visible"/>
                                      </p:to>
                                    </p:set>
                                    <p:animEffect transition="in" filter="fade">
                                      <p:cBhvr>
                                        <p:cTn id="23" dur="500"/>
                                        <p:tgtEl>
                                          <p:spTgt spid="204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07963" y="1412875"/>
            <a:ext cx="8807450" cy="517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b="1" dirty="0" smtClean="0">
                <a:latin typeface="Garamond" pitchFamily="18" charset="0"/>
              </a:rPr>
              <a:t>Пример (наставак). </a:t>
            </a:r>
            <a:r>
              <a:rPr lang="ru-RU" dirty="0" smtClean="0">
                <a:latin typeface="Garamond" pitchFamily="18" charset="0"/>
              </a:rPr>
              <a:t>Дакле, неопходно </a:t>
            </a:r>
            <a:r>
              <a:rPr lang="ru-RU" dirty="0">
                <a:latin typeface="Garamond" pitchFamily="18" charset="0"/>
              </a:rPr>
              <a:t>је обезбедити да ниједна друга нит не може модификовати стање </a:t>
            </a:r>
            <a:r>
              <a:rPr lang="ru-RU" dirty="0" smtClean="0">
                <a:latin typeface="Garamond" pitchFamily="18" charset="0"/>
              </a:rPr>
              <a:t>између провере услова </a:t>
            </a:r>
            <a:r>
              <a:rPr lang="ru-RU" dirty="0">
                <a:latin typeface="Garamond" pitchFamily="18" charset="0"/>
              </a:rPr>
              <a:t>и акције трансфера. То се чини заштитом и </a:t>
            </a:r>
            <a:r>
              <a:rPr lang="ru-RU" dirty="0" smtClean="0">
                <a:latin typeface="Garamond" pitchFamily="18" charset="0"/>
              </a:rPr>
              <a:t>услова </a:t>
            </a:r>
            <a:r>
              <a:rPr lang="ru-RU" dirty="0">
                <a:latin typeface="Garamond" pitchFamily="18" charset="0"/>
              </a:rPr>
              <a:t>и акције трансфера катанцем</a:t>
            </a:r>
            <a:r>
              <a:rPr lang="ru-RU" dirty="0" smtClean="0">
                <a:latin typeface="Garamond" pitchFamily="18" charset="0"/>
              </a:rPr>
              <a:t>.</a:t>
            </a:r>
          </a:p>
          <a:p>
            <a:pPr>
              <a:spcBef>
                <a:spcPts val="0"/>
              </a:spcBef>
              <a:defRPr/>
            </a:pPr>
            <a:r>
              <a:rPr lang="sr-Cyrl-RS" sz="1800" dirty="0" smtClean="0">
                <a:latin typeface="+mn-lt"/>
              </a:rPr>
              <a:t>   </a:t>
            </a:r>
            <a:r>
              <a:rPr lang="en-US" sz="1800" dirty="0" smtClean="0">
                <a:latin typeface="+mn-lt"/>
              </a:rPr>
              <a:t>public </a:t>
            </a:r>
            <a:r>
              <a:rPr lang="en-US" sz="1800" dirty="0">
                <a:latin typeface="+mn-lt"/>
              </a:rPr>
              <a:t>void transfer(</a:t>
            </a:r>
            <a:r>
              <a:rPr lang="en-US" sz="1800" dirty="0" err="1">
                <a:latin typeface="+mn-lt"/>
              </a:rPr>
              <a:t>int</a:t>
            </a:r>
            <a:r>
              <a:rPr lang="en-US" sz="1800" dirty="0">
                <a:latin typeface="+mn-lt"/>
              </a:rPr>
              <a:t> </a:t>
            </a:r>
            <a:r>
              <a:rPr lang="en-US" sz="1800" dirty="0" err="1">
                <a:latin typeface="+mn-lt"/>
              </a:rPr>
              <a:t>sa</a:t>
            </a:r>
            <a:r>
              <a:rPr lang="en-US" sz="1800" dirty="0">
                <a:latin typeface="+mn-lt"/>
              </a:rPr>
              <a:t>, </a:t>
            </a:r>
            <a:r>
              <a:rPr lang="en-US" sz="1800" dirty="0" err="1">
                <a:latin typeface="+mn-lt"/>
              </a:rPr>
              <a:t>int</a:t>
            </a:r>
            <a:r>
              <a:rPr lang="en-US" sz="1800" dirty="0">
                <a:latin typeface="+mn-lt"/>
              </a:rPr>
              <a:t> </a:t>
            </a:r>
            <a:r>
              <a:rPr lang="en-US" sz="1800" dirty="0" err="1">
                <a:latin typeface="+mn-lt"/>
              </a:rPr>
              <a:t>na</a:t>
            </a:r>
            <a:r>
              <a:rPr lang="en-US" sz="1800" dirty="0">
                <a:latin typeface="+mn-lt"/>
              </a:rPr>
              <a:t>, </a:t>
            </a:r>
            <a:r>
              <a:rPr lang="en-US" sz="1800" dirty="0" err="1">
                <a:latin typeface="+mn-lt"/>
              </a:rPr>
              <a:t>int</a:t>
            </a:r>
            <a:r>
              <a:rPr lang="en-US" sz="1800" dirty="0">
                <a:latin typeface="+mn-lt"/>
              </a:rPr>
              <a:t> </a:t>
            </a:r>
            <a:r>
              <a:rPr lang="en-US" sz="1800" dirty="0" err="1">
                <a:latin typeface="+mn-lt"/>
              </a:rPr>
              <a:t>iznos</a:t>
            </a:r>
            <a:r>
              <a:rPr lang="en-US" sz="1800" dirty="0">
                <a:latin typeface="+mn-lt"/>
              </a:rPr>
              <a:t>){</a:t>
            </a:r>
          </a:p>
          <a:p>
            <a:pPr>
              <a:spcBef>
                <a:spcPts val="0"/>
              </a:spcBef>
              <a:defRPr/>
            </a:pPr>
            <a:r>
              <a:rPr lang="sr-Cyrl-RS" sz="1800" dirty="0" smtClean="0">
                <a:latin typeface="+mn-lt"/>
              </a:rPr>
              <a:t>      </a:t>
            </a:r>
            <a:r>
              <a:rPr lang="en-US" sz="1800" dirty="0" err="1" smtClean="0">
                <a:latin typeface="+mn-lt"/>
              </a:rPr>
              <a:t>bankaLock.lock</a:t>
            </a:r>
            <a:r>
              <a:rPr lang="en-US" sz="1800" dirty="0">
                <a:latin typeface="+mn-lt"/>
              </a:rPr>
              <a:t>();</a:t>
            </a:r>
          </a:p>
          <a:p>
            <a:pPr>
              <a:spcBef>
                <a:spcPts val="0"/>
              </a:spcBef>
              <a:defRPr/>
            </a:pPr>
            <a:r>
              <a:rPr lang="sr-Cyrl-RS" sz="1800" dirty="0" smtClean="0">
                <a:latin typeface="+mn-lt"/>
              </a:rPr>
              <a:t>      </a:t>
            </a:r>
            <a:r>
              <a:rPr lang="en-US" sz="1800" dirty="0" smtClean="0">
                <a:latin typeface="+mn-lt"/>
              </a:rPr>
              <a:t>try</a:t>
            </a:r>
            <a:r>
              <a:rPr lang="en-US" sz="1800" dirty="0">
                <a:latin typeface="+mn-lt"/>
              </a:rPr>
              <a:t>{</a:t>
            </a:r>
          </a:p>
          <a:p>
            <a:pPr>
              <a:spcBef>
                <a:spcPts val="0"/>
              </a:spcBef>
              <a:defRPr/>
            </a:pPr>
            <a:r>
              <a:rPr lang="sr-Cyrl-RS" sz="1800" dirty="0" smtClean="0">
                <a:latin typeface="+mn-lt"/>
              </a:rPr>
              <a:t>         </a:t>
            </a:r>
            <a:r>
              <a:rPr lang="en-US" sz="1800" dirty="0" smtClean="0">
                <a:latin typeface="+mn-lt"/>
              </a:rPr>
              <a:t>while(</a:t>
            </a:r>
            <a:r>
              <a:rPr lang="en-US" sz="1800" dirty="0" err="1" smtClean="0">
                <a:latin typeface="+mn-lt"/>
              </a:rPr>
              <a:t>racuni</a:t>
            </a:r>
            <a:r>
              <a:rPr lang="en-US" sz="1800" dirty="0" smtClean="0">
                <a:latin typeface="+mn-lt"/>
              </a:rPr>
              <a:t>[</a:t>
            </a:r>
            <a:r>
              <a:rPr lang="en-US" sz="1800" dirty="0" err="1" smtClean="0">
                <a:latin typeface="+mn-lt"/>
              </a:rPr>
              <a:t>sa</a:t>
            </a:r>
            <a:r>
              <a:rPr lang="en-US" sz="1800" dirty="0">
                <a:latin typeface="+mn-lt"/>
              </a:rPr>
              <a:t>] &lt; </a:t>
            </a:r>
            <a:r>
              <a:rPr lang="en-US" sz="1800" dirty="0" err="1">
                <a:latin typeface="+mn-lt"/>
              </a:rPr>
              <a:t>iznos</a:t>
            </a:r>
            <a:r>
              <a:rPr lang="en-US" sz="1800" dirty="0">
                <a:latin typeface="+mn-lt"/>
              </a:rPr>
              <a:t>){</a:t>
            </a:r>
          </a:p>
          <a:p>
            <a:pPr>
              <a:spcBef>
                <a:spcPts val="0"/>
              </a:spcBef>
              <a:defRPr/>
            </a:pPr>
            <a:r>
              <a:rPr lang="sr-Cyrl-RS" sz="1800" dirty="0" smtClean="0">
                <a:latin typeface="+mn-lt"/>
              </a:rPr>
              <a:t>            </a:t>
            </a:r>
            <a:r>
              <a:rPr lang="en-US" sz="1800" dirty="0" smtClean="0">
                <a:latin typeface="+mn-lt"/>
              </a:rPr>
              <a:t>// </a:t>
            </a:r>
            <a:r>
              <a:rPr lang="en-US" sz="1800" dirty="0" err="1">
                <a:latin typeface="+mn-lt"/>
              </a:rPr>
              <a:t>cekanje</a:t>
            </a:r>
            <a:endParaRPr lang="en-US" sz="1800" dirty="0">
              <a:latin typeface="+mn-lt"/>
            </a:endParaRPr>
          </a:p>
          <a:p>
            <a:pPr>
              <a:spcBef>
                <a:spcPts val="0"/>
              </a:spcBef>
              <a:defRPr/>
            </a:pP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smtClean="0">
                <a:latin typeface="+mn-lt"/>
              </a:rPr>
              <a:t>// </a:t>
            </a:r>
            <a:r>
              <a:rPr lang="en-US" sz="1800" dirty="0" err="1">
                <a:latin typeface="+mn-lt"/>
              </a:rPr>
              <a:t>prenos</a:t>
            </a:r>
            <a:r>
              <a:rPr lang="en-US" sz="1800" dirty="0">
                <a:latin typeface="+mn-lt"/>
              </a:rPr>
              <a:t> </a:t>
            </a:r>
            <a:r>
              <a:rPr lang="en-US" sz="1800" dirty="0" err="1">
                <a:latin typeface="+mn-lt"/>
              </a:rPr>
              <a:t>sredstava</a:t>
            </a:r>
            <a:endParaRPr lang="en-US" sz="1800" dirty="0">
              <a:latin typeface="+mn-lt"/>
            </a:endParaRPr>
          </a:p>
          <a:p>
            <a:pPr>
              <a:spcBef>
                <a:spcPts val="0"/>
              </a:spcBef>
              <a:defRPr/>
            </a:pP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smtClean="0">
                <a:latin typeface="+mn-lt"/>
              </a:rPr>
              <a:t>}</a:t>
            </a:r>
            <a:r>
              <a:rPr lang="en-US" sz="1800" dirty="0">
                <a:latin typeface="+mn-lt"/>
              </a:rPr>
              <a:t>finally{</a:t>
            </a:r>
          </a:p>
          <a:p>
            <a:pPr>
              <a:spcBef>
                <a:spcPts val="0"/>
              </a:spcBef>
              <a:defRPr/>
            </a:pPr>
            <a:r>
              <a:rPr lang="sr-Cyrl-RS" sz="1800" dirty="0" smtClean="0">
                <a:latin typeface="+mn-lt"/>
              </a:rPr>
              <a:t>          </a:t>
            </a:r>
            <a:r>
              <a:rPr lang="en-US" sz="1800" dirty="0" err="1" smtClean="0">
                <a:latin typeface="+mn-lt"/>
              </a:rPr>
              <a:t>bankaLock.unlock</a:t>
            </a:r>
            <a:r>
              <a:rPr lang="en-US" sz="1800" dirty="0">
                <a:latin typeface="+mn-lt"/>
              </a:rPr>
              <a:t>();</a:t>
            </a:r>
          </a:p>
          <a:p>
            <a:pPr>
              <a:spcBef>
                <a:spcPts val="0"/>
              </a:spcBef>
              <a:defRPr/>
            </a:pP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smtClean="0">
                <a:latin typeface="+mn-lt"/>
              </a:rPr>
              <a:t>}</a:t>
            </a:r>
            <a:endParaRPr lang="en-US" sz="1800" dirty="0">
              <a:latin typeface="+mn-lt"/>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Условни објекти (2)</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500"/>
                                        <p:tgtEl>
                                          <p:spTgt spid="2048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animEffect transition="in" filter="fade">
                                      <p:cBhvr>
                                        <p:cTn id="15" dur="500"/>
                                        <p:tgtEl>
                                          <p:spTgt spid="2048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482">
                                            <p:txEl>
                                              <p:pRg st="3" end="3"/>
                                            </p:txEl>
                                          </p:spTgt>
                                        </p:tgtEl>
                                        <p:attrNameLst>
                                          <p:attrName>style.visibility</p:attrName>
                                        </p:attrNameLst>
                                      </p:cBhvr>
                                      <p:to>
                                        <p:strVal val="visible"/>
                                      </p:to>
                                    </p:set>
                                    <p:animEffect transition="in" filter="fade">
                                      <p:cBhvr>
                                        <p:cTn id="18" dur="500"/>
                                        <p:tgtEl>
                                          <p:spTgt spid="2048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0482">
                                            <p:txEl>
                                              <p:pRg st="4" end="4"/>
                                            </p:txEl>
                                          </p:spTgt>
                                        </p:tgtEl>
                                        <p:attrNameLst>
                                          <p:attrName>style.visibility</p:attrName>
                                        </p:attrNameLst>
                                      </p:cBhvr>
                                      <p:to>
                                        <p:strVal val="visible"/>
                                      </p:to>
                                    </p:set>
                                    <p:animEffect transition="in" filter="fade">
                                      <p:cBhvr>
                                        <p:cTn id="21" dur="500"/>
                                        <p:tgtEl>
                                          <p:spTgt spid="2048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0482">
                                            <p:txEl>
                                              <p:pRg st="5" end="5"/>
                                            </p:txEl>
                                          </p:spTgt>
                                        </p:tgtEl>
                                        <p:attrNameLst>
                                          <p:attrName>style.visibility</p:attrName>
                                        </p:attrNameLst>
                                      </p:cBhvr>
                                      <p:to>
                                        <p:strVal val="visible"/>
                                      </p:to>
                                    </p:set>
                                    <p:animEffect transition="in" filter="fade">
                                      <p:cBhvr>
                                        <p:cTn id="24" dur="500"/>
                                        <p:tgtEl>
                                          <p:spTgt spid="2048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0482">
                                            <p:txEl>
                                              <p:pRg st="6" end="6"/>
                                            </p:txEl>
                                          </p:spTgt>
                                        </p:tgtEl>
                                        <p:attrNameLst>
                                          <p:attrName>style.visibility</p:attrName>
                                        </p:attrNameLst>
                                      </p:cBhvr>
                                      <p:to>
                                        <p:strVal val="visible"/>
                                      </p:to>
                                    </p:set>
                                    <p:animEffect transition="in" filter="fade">
                                      <p:cBhvr>
                                        <p:cTn id="27" dur="500"/>
                                        <p:tgtEl>
                                          <p:spTgt spid="2048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0482">
                                            <p:txEl>
                                              <p:pRg st="7" end="7"/>
                                            </p:txEl>
                                          </p:spTgt>
                                        </p:tgtEl>
                                        <p:attrNameLst>
                                          <p:attrName>style.visibility</p:attrName>
                                        </p:attrNameLst>
                                      </p:cBhvr>
                                      <p:to>
                                        <p:strVal val="visible"/>
                                      </p:to>
                                    </p:set>
                                    <p:animEffect transition="in" filter="fade">
                                      <p:cBhvr>
                                        <p:cTn id="30" dur="500"/>
                                        <p:tgtEl>
                                          <p:spTgt spid="20482">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0482">
                                            <p:txEl>
                                              <p:pRg st="8" end="8"/>
                                            </p:txEl>
                                          </p:spTgt>
                                        </p:tgtEl>
                                        <p:attrNameLst>
                                          <p:attrName>style.visibility</p:attrName>
                                        </p:attrNameLst>
                                      </p:cBhvr>
                                      <p:to>
                                        <p:strVal val="visible"/>
                                      </p:to>
                                    </p:set>
                                    <p:animEffect transition="in" filter="fade">
                                      <p:cBhvr>
                                        <p:cTn id="33" dur="500"/>
                                        <p:tgtEl>
                                          <p:spTgt spid="20482">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0482">
                                            <p:txEl>
                                              <p:pRg st="9" end="9"/>
                                            </p:txEl>
                                          </p:spTgt>
                                        </p:tgtEl>
                                        <p:attrNameLst>
                                          <p:attrName>style.visibility</p:attrName>
                                        </p:attrNameLst>
                                      </p:cBhvr>
                                      <p:to>
                                        <p:strVal val="visible"/>
                                      </p:to>
                                    </p:set>
                                    <p:animEffect transition="in" filter="fade">
                                      <p:cBhvr>
                                        <p:cTn id="36" dur="500"/>
                                        <p:tgtEl>
                                          <p:spTgt spid="20482">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0482">
                                            <p:txEl>
                                              <p:pRg st="10" end="10"/>
                                            </p:txEl>
                                          </p:spTgt>
                                        </p:tgtEl>
                                        <p:attrNameLst>
                                          <p:attrName>style.visibility</p:attrName>
                                        </p:attrNameLst>
                                      </p:cBhvr>
                                      <p:to>
                                        <p:strVal val="visible"/>
                                      </p:to>
                                    </p:set>
                                    <p:animEffect transition="in" filter="fade">
                                      <p:cBhvr>
                                        <p:cTn id="39" dur="500"/>
                                        <p:tgtEl>
                                          <p:spTgt spid="20482">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0482">
                                            <p:txEl>
                                              <p:pRg st="11" end="11"/>
                                            </p:txEl>
                                          </p:spTgt>
                                        </p:tgtEl>
                                        <p:attrNameLst>
                                          <p:attrName>style.visibility</p:attrName>
                                        </p:attrNameLst>
                                      </p:cBhvr>
                                      <p:to>
                                        <p:strVal val="visible"/>
                                      </p:to>
                                    </p:set>
                                    <p:animEffect transition="in" filter="fade">
                                      <p:cBhvr>
                                        <p:cTn id="42" dur="500"/>
                                        <p:tgtEl>
                                          <p:spTgt spid="20482">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0482">
                                            <p:txEl>
                                              <p:pRg st="12" end="12"/>
                                            </p:txEl>
                                          </p:spTgt>
                                        </p:tgtEl>
                                        <p:attrNameLst>
                                          <p:attrName>style.visibility</p:attrName>
                                        </p:attrNameLst>
                                      </p:cBhvr>
                                      <p:to>
                                        <p:strVal val="visible"/>
                                      </p:to>
                                    </p:set>
                                    <p:animEffect transition="in" filter="fade">
                                      <p:cBhvr>
                                        <p:cTn id="45" dur="500"/>
                                        <p:tgtEl>
                                          <p:spTgt spid="20482">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0482">
                                            <p:txEl>
                                              <p:pRg st="13" end="13"/>
                                            </p:txEl>
                                          </p:spTgt>
                                        </p:tgtEl>
                                        <p:attrNameLst>
                                          <p:attrName>style.visibility</p:attrName>
                                        </p:attrNameLst>
                                      </p:cBhvr>
                                      <p:to>
                                        <p:strVal val="visible"/>
                                      </p:to>
                                    </p:set>
                                    <p:animEffect transition="in" filter="fade">
                                      <p:cBhvr>
                                        <p:cTn id="48" dur="500"/>
                                        <p:tgtEl>
                                          <p:spTgt spid="2048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381000" y="1557338"/>
            <a:ext cx="8153400"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FontTx/>
              <a:buNone/>
            </a:pPr>
            <a:r>
              <a:rPr lang="ru-RU" altLang="en-US" sz="2400">
                <a:latin typeface="Garamond" panose="02020404030301010803" pitchFamily="18" charset="0"/>
              </a:rPr>
              <a:t>Конкурентност у оперативним системима: редна обрада (енг. </a:t>
            </a:r>
            <a:r>
              <a:rPr lang="en-US" altLang="en-US" sz="2400">
                <a:latin typeface="Garamond" panose="02020404030301010803" pitchFamily="18" charset="0"/>
              </a:rPr>
              <a:t>batch processing)</a:t>
            </a:r>
            <a:r>
              <a:rPr lang="ru-RU" altLang="en-US" sz="2400">
                <a:latin typeface="Garamond" panose="02020404030301010803" pitchFamily="18" charset="0"/>
              </a:rPr>
              <a:t>, </a:t>
            </a:r>
            <a:r>
              <a:rPr lang="sr-Cyrl-RS" altLang="en-US" sz="2400">
                <a:latin typeface="Garamond" panose="02020404030301010803" pitchFamily="18" charset="0"/>
              </a:rPr>
              <a:t>рад у раздељеном времену (енг. </a:t>
            </a:r>
            <a:r>
              <a:rPr lang="en-US" altLang="en-US" sz="2400">
                <a:latin typeface="Garamond" panose="02020404030301010803" pitchFamily="18" charset="0"/>
              </a:rPr>
              <a:t>time-sharing)</a:t>
            </a:r>
            <a:r>
              <a:rPr lang="ru-RU" altLang="en-US" sz="2400">
                <a:latin typeface="Garamond" panose="02020404030301010803" pitchFamily="18" charset="0"/>
              </a:rPr>
              <a:t>, мултипрограмирање.</a:t>
            </a:r>
          </a:p>
          <a:p>
            <a:pPr>
              <a:spcBef>
                <a:spcPct val="50000"/>
              </a:spcBef>
              <a:buClrTx/>
              <a:buFontTx/>
              <a:buNone/>
            </a:pPr>
            <a:r>
              <a:rPr lang="ru-RU" altLang="en-US" sz="2400">
                <a:latin typeface="Garamond" panose="02020404030301010803" pitchFamily="18" charset="0"/>
              </a:rPr>
              <a:t>Логи</a:t>
            </a:r>
            <a:r>
              <a:rPr lang="sr-Cyrl-RS" altLang="en-US" sz="2400">
                <a:latin typeface="Garamond" panose="02020404030301010803" pitchFamily="18" charset="0"/>
              </a:rPr>
              <a:t>ч</a:t>
            </a:r>
            <a:r>
              <a:rPr lang="ru-RU" altLang="en-US" sz="2400">
                <a:latin typeface="Garamond" panose="02020404030301010803" pitchFamily="18" charset="0"/>
              </a:rPr>
              <a:t>ка и физичка конкурентност. </a:t>
            </a:r>
          </a:p>
          <a:p>
            <a:pPr>
              <a:spcBef>
                <a:spcPct val="50000"/>
              </a:spcBef>
              <a:buClrTx/>
              <a:buFontTx/>
              <a:buNone/>
            </a:pPr>
            <a:r>
              <a:rPr lang="ru-RU" altLang="en-US" sz="2400">
                <a:latin typeface="Garamond" panose="02020404030301010803" pitchFamily="18" charset="0"/>
              </a:rPr>
              <a:t>Програмски језици који подржавају мултипрограмирање обезбеђују логичку конкурентност. </a:t>
            </a:r>
          </a:p>
          <a:p>
            <a:pPr>
              <a:spcBef>
                <a:spcPct val="50000"/>
              </a:spcBef>
              <a:buClrTx/>
              <a:buFontTx/>
              <a:buNone/>
            </a:pPr>
            <a:r>
              <a:rPr lang="ru-RU" altLang="en-US" sz="2400" u="sng">
                <a:latin typeface="Garamond" panose="02020404030301010803" pitchFamily="18" charset="0"/>
              </a:rPr>
              <a:t>Процес</a:t>
            </a:r>
            <a:r>
              <a:rPr lang="ru-RU" altLang="en-US" sz="2400">
                <a:latin typeface="Garamond" panose="02020404030301010803" pitchFamily="18" charset="0"/>
              </a:rPr>
              <a:t> - основни појам мултипрограмирања.</a:t>
            </a:r>
          </a:p>
          <a:p>
            <a:pPr>
              <a:spcBef>
                <a:spcPct val="50000"/>
              </a:spcBef>
              <a:buClrTx/>
              <a:buFontTx/>
              <a:buNone/>
            </a:pPr>
            <a:endParaRPr lang="en-US" altLang="en-US" sz="2400">
              <a:latin typeface="Times New Roman" panose="02020603050405020304" pitchFamily="18" charset="0"/>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Конкурентност у рачунарству</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fade">
                                      <p:cBhvr>
                                        <p:cTn id="7" dur="500"/>
                                        <p:tgtEl>
                                          <p:spTgt spid="40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098">
                                            <p:txEl>
                                              <p:pRg st="1" end="1"/>
                                            </p:txEl>
                                          </p:spTgt>
                                        </p:tgtEl>
                                        <p:attrNameLst>
                                          <p:attrName>style.visibility</p:attrName>
                                        </p:attrNameLst>
                                      </p:cBhvr>
                                      <p:to>
                                        <p:strVal val="visible"/>
                                      </p:to>
                                    </p:set>
                                    <p:animEffect transition="in" filter="fade">
                                      <p:cBhvr>
                                        <p:cTn id="12" dur="500"/>
                                        <p:tgtEl>
                                          <p:spTgt spid="40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098">
                                            <p:txEl>
                                              <p:pRg st="2" end="2"/>
                                            </p:txEl>
                                          </p:spTgt>
                                        </p:tgtEl>
                                        <p:attrNameLst>
                                          <p:attrName>style.visibility</p:attrName>
                                        </p:attrNameLst>
                                      </p:cBhvr>
                                      <p:to>
                                        <p:strVal val="visible"/>
                                      </p:to>
                                    </p:set>
                                    <p:animEffect transition="in" filter="fade">
                                      <p:cBhvr>
                                        <p:cTn id="17" dur="500"/>
                                        <p:tgtEl>
                                          <p:spTgt spid="40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098">
                                            <p:txEl>
                                              <p:pRg st="3" end="3"/>
                                            </p:txEl>
                                          </p:spTgt>
                                        </p:tgtEl>
                                        <p:attrNameLst>
                                          <p:attrName>style.visibility</p:attrName>
                                        </p:attrNameLst>
                                      </p:cBhvr>
                                      <p:to>
                                        <p:strVal val="visible"/>
                                      </p:to>
                                    </p:set>
                                    <p:animEffect transition="in" filter="fade">
                                      <p:cBhvr>
                                        <p:cTn id="22" dur="500"/>
                                        <p:tgtEl>
                                          <p:spTgt spid="40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07963" y="1412875"/>
            <a:ext cx="8807450" cy="541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b="1" dirty="0" smtClean="0">
                <a:latin typeface="Garamond" pitchFamily="18" charset="0"/>
              </a:rPr>
              <a:t>Пример (наставак). </a:t>
            </a:r>
            <a:r>
              <a:rPr lang="sr-Cyrl-RS" dirty="0" smtClean="0">
                <a:latin typeface="Garamond" panose="02020404030301010803" pitchFamily="18" charset="0"/>
              </a:rPr>
              <a:t>Шта да се ради </a:t>
            </a:r>
            <a:r>
              <a:rPr lang="sr-Cyrl-RS" dirty="0">
                <a:latin typeface="Garamond" panose="02020404030301010803" pitchFamily="18" charset="0"/>
              </a:rPr>
              <a:t>када нема довољно новца на рачуну? Чекамо док га нека друга нит не дода. Али </a:t>
            </a:r>
            <a:r>
              <a:rPr lang="sr-Cyrl-RS" dirty="0" smtClean="0">
                <a:latin typeface="Garamond" panose="02020404030301010803" pitchFamily="18" charset="0"/>
              </a:rPr>
              <a:t>постоји проблем: нит која подиже новац је </a:t>
            </a:r>
            <a:r>
              <a:rPr lang="sr-Cyrl-RS" dirty="0">
                <a:latin typeface="Garamond" panose="02020404030301010803" pitchFamily="18" charset="0"/>
              </a:rPr>
              <a:t>управо добила ексклузивни приступ катанцу </a:t>
            </a:r>
            <a:r>
              <a:rPr lang="en-US" sz="2000" dirty="0" err="1">
                <a:latin typeface="+mn-lt"/>
              </a:rPr>
              <a:t>bankaLock</a:t>
            </a:r>
            <a:r>
              <a:rPr lang="en-US" dirty="0">
                <a:latin typeface="Garamond" panose="02020404030301010803" pitchFamily="18" charset="0"/>
              </a:rPr>
              <a:t>, </a:t>
            </a:r>
            <a:r>
              <a:rPr lang="sr-Cyrl-RS" dirty="0">
                <a:latin typeface="Garamond" panose="02020404030301010803" pitchFamily="18" charset="0"/>
              </a:rPr>
              <a:t>па ниједна друга нит нема </a:t>
            </a:r>
            <a:r>
              <a:rPr lang="sr-Cyrl-RS" dirty="0" smtClean="0">
                <a:latin typeface="Garamond" panose="02020404030301010803" pitchFamily="18" charset="0"/>
              </a:rPr>
              <a:t>шансу да </a:t>
            </a:r>
            <a:r>
              <a:rPr lang="sr-Cyrl-RS" dirty="0">
                <a:latin typeface="Garamond" panose="02020404030301010803" pitchFamily="18" charset="0"/>
              </a:rPr>
              <a:t>изврши улагање на рачун</a:t>
            </a:r>
            <a:r>
              <a:rPr lang="sr-Cyrl-RS" dirty="0" smtClean="0">
                <a:latin typeface="Garamond" panose="02020404030301010803" pitchFamily="18" charset="0"/>
              </a:rPr>
              <a:t>. Ту насупају </a:t>
            </a:r>
            <a:r>
              <a:rPr lang="sr-Cyrl-RS" u="sng" dirty="0" smtClean="0">
                <a:latin typeface="Garamond" panose="02020404030301010803" pitchFamily="18" charset="0"/>
              </a:rPr>
              <a:t>условни објекти</a:t>
            </a:r>
            <a:r>
              <a:rPr lang="sr-Cyrl-RS" dirty="0" smtClean="0">
                <a:latin typeface="Garamond" panose="02020404030301010803" pitchFamily="18" charset="0"/>
              </a:rPr>
              <a:t>.</a:t>
            </a:r>
          </a:p>
          <a:p>
            <a:pPr>
              <a:spcBef>
                <a:spcPts val="600"/>
              </a:spcBef>
              <a:defRPr/>
            </a:pPr>
            <a:r>
              <a:rPr lang="sr-Cyrl-RS" dirty="0">
                <a:latin typeface="Garamond" panose="02020404030301010803" pitchFamily="18" charset="0"/>
              </a:rPr>
              <a:t>Сваки катанац може имати један или више придружених </a:t>
            </a:r>
            <a:r>
              <a:rPr lang="sr-Cyrl-RS" dirty="0" smtClean="0">
                <a:latin typeface="Garamond" panose="02020404030301010803" pitchFamily="18" charset="0"/>
              </a:rPr>
              <a:t>условних објеката. Условни објекат </a:t>
            </a:r>
            <a:r>
              <a:rPr lang="sr-Cyrl-RS" dirty="0">
                <a:latin typeface="Garamond" panose="02020404030301010803" pitchFamily="18" charset="0"/>
              </a:rPr>
              <a:t>се добија позивом метода </a:t>
            </a:r>
            <a:r>
              <a:rPr lang="en-US" sz="2000" dirty="0" err="1">
                <a:latin typeface="+mn-lt"/>
              </a:rPr>
              <a:t>newCondition</a:t>
            </a:r>
            <a:r>
              <a:rPr lang="en-US" sz="2000" dirty="0">
                <a:latin typeface="+mn-lt"/>
              </a:rPr>
              <a:t>()</a:t>
            </a:r>
            <a:r>
              <a:rPr lang="en-US" dirty="0">
                <a:latin typeface="Garamond" panose="02020404030301010803" pitchFamily="18" charset="0"/>
              </a:rPr>
              <a:t>. </a:t>
            </a:r>
            <a:endParaRPr lang="sr-Cyrl-RS" dirty="0" smtClean="0">
              <a:latin typeface="Garamond" panose="02020404030301010803" pitchFamily="18" charset="0"/>
            </a:endParaRPr>
          </a:p>
          <a:p>
            <a:pPr>
              <a:spcBef>
                <a:spcPts val="600"/>
              </a:spcBef>
              <a:defRPr/>
            </a:pPr>
            <a:r>
              <a:rPr lang="sr-Cyrl-RS" dirty="0" smtClean="0">
                <a:latin typeface="Garamond" panose="02020404030301010803" pitchFamily="18" charset="0"/>
              </a:rPr>
              <a:t>Пожељно </a:t>
            </a:r>
            <a:r>
              <a:rPr lang="sr-Cyrl-RS" dirty="0">
                <a:latin typeface="Garamond" panose="02020404030301010803" pitchFamily="18" charset="0"/>
              </a:rPr>
              <a:t>је да име објекта асоцира на </a:t>
            </a:r>
            <a:r>
              <a:rPr lang="sr-Cyrl-RS" dirty="0" smtClean="0">
                <a:latin typeface="Garamond" panose="02020404030301010803" pitchFamily="18" charset="0"/>
              </a:rPr>
              <a:t>услов који </a:t>
            </a:r>
            <a:r>
              <a:rPr lang="sr-Cyrl-RS" dirty="0">
                <a:latin typeface="Garamond" panose="02020404030301010803" pitchFamily="18" charset="0"/>
              </a:rPr>
              <a:t>он представља</a:t>
            </a:r>
            <a:r>
              <a:rPr lang="sr-Cyrl-RS" dirty="0" smtClean="0">
                <a:latin typeface="Garamond" panose="02020404030301010803" pitchFamily="18" charset="0"/>
              </a:rPr>
              <a:t>.</a:t>
            </a:r>
          </a:p>
          <a:p>
            <a:pPr>
              <a:spcBef>
                <a:spcPts val="0"/>
              </a:spcBef>
              <a:defRPr/>
            </a:pPr>
            <a:r>
              <a:rPr lang="en-US" sz="1800" dirty="0">
                <a:latin typeface="+mn-lt"/>
              </a:rPr>
              <a:t>class Banka1{</a:t>
            </a:r>
          </a:p>
          <a:p>
            <a:pPr>
              <a:spcBef>
                <a:spcPts val="0"/>
              </a:spcBef>
              <a:defRPr/>
            </a:pPr>
            <a:r>
              <a:rPr lang="sr-Cyrl-RS" sz="1800" dirty="0" smtClean="0">
                <a:latin typeface="+mn-lt"/>
              </a:rPr>
              <a:t>   </a:t>
            </a:r>
            <a:r>
              <a:rPr lang="en-US" sz="1800" dirty="0" smtClean="0">
                <a:latin typeface="+mn-lt"/>
              </a:rPr>
              <a:t>private </a:t>
            </a:r>
            <a:r>
              <a:rPr lang="en-US" sz="1800" dirty="0">
                <a:latin typeface="+mn-lt"/>
              </a:rPr>
              <a:t>Condition </a:t>
            </a:r>
            <a:r>
              <a:rPr lang="en-US" sz="1800" dirty="0" err="1">
                <a:latin typeface="+mn-lt"/>
              </a:rPr>
              <a:t>dovoljnoSredstava</a:t>
            </a:r>
            <a:r>
              <a:rPr lang="en-US" sz="1800" dirty="0">
                <a:latin typeface="+mn-lt"/>
              </a:rPr>
              <a:t>;</a:t>
            </a:r>
          </a:p>
          <a:p>
            <a:pPr>
              <a:spcBef>
                <a:spcPts val="0"/>
              </a:spcBef>
              <a:defRPr/>
            </a:pP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smtClean="0">
                <a:latin typeface="+mn-lt"/>
              </a:rPr>
              <a:t>public </a:t>
            </a:r>
            <a:r>
              <a:rPr lang="en-US" sz="1800" dirty="0">
                <a:latin typeface="+mn-lt"/>
              </a:rPr>
              <a:t>Banka1(){</a:t>
            </a:r>
          </a:p>
          <a:p>
            <a:pPr>
              <a:spcBef>
                <a:spcPts val="0"/>
              </a:spcBef>
              <a:defRPr/>
            </a:pP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err="1" smtClean="0">
                <a:latin typeface="+mn-lt"/>
              </a:rPr>
              <a:t>dovoljnoSredstava</a:t>
            </a:r>
            <a:r>
              <a:rPr lang="en-US" sz="1800" dirty="0" smtClean="0">
                <a:latin typeface="+mn-lt"/>
              </a:rPr>
              <a:t> </a:t>
            </a:r>
            <a:r>
              <a:rPr lang="en-US" sz="1800" dirty="0">
                <a:latin typeface="+mn-lt"/>
              </a:rPr>
              <a:t>= </a:t>
            </a:r>
            <a:r>
              <a:rPr lang="en-US" sz="1800" dirty="0" err="1">
                <a:latin typeface="+mn-lt"/>
              </a:rPr>
              <a:t>bankaLock.newCondition</a:t>
            </a:r>
            <a:r>
              <a:rPr lang="en-US" sz="1800" dirty="0">
                <a:latin typeface="+mn-lt"/>
              </a:rPr>
              <a:t>();</a:t>
            </a:r>
          </a:p>
          <a:p>
            <a:pPr>
              <a:spcBef>
                <a:spcPts val="0"/>
              </a:spcBef>
              <a:defRPr/>
            </a:pP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en-US" sz="1800" dirty="0">
                <a:latin typeface="+mn-lt"/>
              </a:rPr>
              <a:t>}</a:t>
            </a: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Условни објекти (3)</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500"/>
                                        <p:tgtEl>
                                          <p:spTgt spid="204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0482">
                                            <p:txEl>
                                              <p:pRg st="2" end="2"/>
                                            </p:txEl>
                                          </p:spTgt>
                                        </p:tgtEl>
                                        <p:attrNameLst>
                                          <p:attrName>style.visibility</p:attrName>
                                        </p:attrNameLst>
                                      </p:cBhvr>
                                      <p:to>
                                        <p:strVal val="visible"/>
                                      </p:to>
                                    </p:set>
                                    <p:animEffect transition="in" filter="fade">
                                      <p:cBhvr>
                                        <p:cTn id="17" dur="500"/>
                                        <p:tgtEl>
                                          <p:spTgt spid="20482">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0482">
                                            <p:txEl>
                                              <p:pRg st="10" end="10"/>
                                            </p:txEl>
                                          </p:spTgt>
                                        </p:tgtEl>
                                        <p:attrNameLst>
                                          <p:attrName>style.visibility</p:attrName>
                                        </p:attrNameLst>
                                      </p:cBhvr>
                                      <p:to>
                                        <p:strVal val="visible"/>
                                      </p:to>
                                    </p:set>
                                    <p:animEffect transition="in" filter="fade">
                                      <p:cBhvr>
                                        <p:cTn id="20" dur="500"/>
                                        <p:tgtEl>
                                          <p:spTgt spid="20482">
                                            <p:txEl>
                                              <p:pRg st="10" end="1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0482">
                                            <p:txEl>
                                              <p:pRg st="3" end="3"/>
                                            </p:txEl>
                                          </p:spTgt>
                                        </p:tgtEl>
                                        <p:attrNameLst>
                                          <p:attrName>style.visibility</p:attrName>
                                        </p:attrNameLst>
                                      </p:cBhvr>
                                      <p:to>
                                        <p:strVal val="visible"/>
                                      </p:to>
                                    </p:set>
                                    <p:animEffect transition="in" filter="fade">
                                      <p:cBhvr>
                                        <p:cTn id="23" dur="500"/>
                                        <p:tgtEl>
                                          <p:spTgt spid="20482">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0482">
                                            <p:txEl>
                                              <p:pRg st="4" end="4"/>
                                            </p:txEl>
                                          </p:spTgt>
                                        </p:tgtEl>
                                        <p:attrNameLst>
                                          <p:attrName>style.visibility</p:attrName>
                                        </p:attrNameLst>
                                      </p:cBhvr>
                                      <p:to>
                                        <p:strVal val="visible"/>
                                      </p:to>
                                    </p:set>
                                    <p:animEffect transition="in" filter="fade">
                                      <p:cBhvr>
                                        <p:cTn id="26" dur="500"/>
                                        <p:tgtEl>
                                          <p:spTgt spid="20482">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0482">
                                            <p:txEl>
                                              <p:pRg st="5" end="5"/>
                                            </p:txEl>
                                          </p:spTgt>
                                        </p:tgtEl>
                                        <p:attrNameLst>
                                          <p:attrName>style.visibility</p:attrName>
                                        </p:attrNameLst>
                                      </p:cBhvr>
                                      <p:to>
                                        <p:strVal val="visible"/>
                                      </p:to>
                                    </p:set>
                                    <p:animEffect transition="in" filter="fade">
                                      <p:cBhvr>
                                        <p:cTn id="29" dur="500"/>
                                        <p:tgtEl>
                                          <p:spTgt spid="20482">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0482">
                                            <p:txEl>
                                              <p:pRg st="6" end="6"/>
                                            </p:txEl>
                                          </p:spTgt>
                                        </p:tgtEl>
                                        <p:attrNameLst>
                                          <p:attrName>style.visibility</p:attrName>
                                        </p:attrNameLst>
                                      </p:cBhvr>
                                      <p:to>
                                        <p:strVal val="visible"/>
                                      </p:to>
                                    </p:set>
                                    <p:animEffect transition="in" filter="fade">
                                      <p:cBhvr>
                                        <p:cTn id="32" dur="500"/>
                                        <p:tgtEl>
                                          <p:spTgt spid="20482">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0482">
                                            <p:txEl>
                                              <p:pRg st="7" end="7"/>
                                            </p:txEl>
                                          </p:spTgt>
                                        </p:tgtEl>
                                        <p:attrNameLst>
                                          <p:attrName>style.visibility</p:attrName>
                                        </p:attrNameLst>
                                      </p:cBhvr>
                                      <p:to>
                                        <p:strVal val="visible"/>
                                      </p:to>
                                    </p:set>
                                    <p:animEffect transition="in" filter="fade">
                                      <p:cBhvr>
                                        <p:cTn id="35" dur="500"/>
                                        <p:tgtEl>
                                          <p:spTgt spid="20482">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0482">
                                            <p:txEl>
                                              <p:pRg st="8" end="8"/>
                                            </p:txEl>
                                          </p:spTgt>
                                        </p:tgtEl>
                                        <p:attrNameLst>
                                          <p:attrName>style.visibility</p:attrName>
                                        </p:attrNameLst>
                                      </p:cBhvr>
                                      <p:to>
                                        <p:strVal val="visible"/>
                                      </p:to>
                                    </p:set>
                                    <p:animEffect transition="in" filter="fade">
                                      <p:cBhvr>
                                        <p:cTn id="38" dur="500"/>
                                        <p:tgtEl>
                                          <p:spTgt spid="20482">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0482">
                                            <p:txEl>
                                              <p:pRg st="9" end="9"/>
                                            </p:txEl>
                                          </p:spTgt>
                                        </p:tgtEl>
                                        <p:attrNameLst>
                                          <p:attrName>style.visibility</p:attrName>
                                        </p:attrNameLst>
                                      </p:cBhvr>
                                      <p:to>
                                        <p:strVal val="visible"/>
                                      </p:to>
                                    </p:set>
                                    <p:animEffect transition="in" filter="fade">
                                      <p:cBhvr>
                                        <p:cTn id="41" dur="500"/>
                                        <p:tgtEl>
                                          <p:spTgt spid="2048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07963" y="1412875"/>
            <a:ext cx="8807450" cy="469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b="1" dirty="0" smtClean="0">
                <a:latin typeface="Garamond" pitchFamily="18" charset="0"/>
              </a:rPr>
              <a:t>Пример (наставак). </a:t>
            </a:r>
            <a:r>
              <a:rPr lang="ru-RU" dirty="0" smtClean="0">
                <a:latin typeface="Garamond" pitchFamily="18" charset="0"/>
              </a:rPr>
              <a:t>Уколико се при извршавању метода за преност </a:t>
            </a:r>
            <a:r>
              <a:rPr lang="ru-RU" dirty="0">
                <a:latin typeface="Garamond" pitchFamily="18" charset="0"/>
              </a:rPr>
              <a:t>открије да није доступна довољна количина новца, </a:t>
            </a:r>
            <a:r>
              <a:rPr lang="ru-RU" dirty="0" smtClean="0">
                <a:latin typeface="Garamond" pitchFamily="18" charset="0"/>
              </a:rPr>
              <a:t>онда се позива</a:t>
            </a:r>
            <a:r>
              <a:rPr lang="ru-RU" sz="1800" dirty="0" smtClean="0">
                <a:latin typeface="+mn-lt"/>
              </a:rPr>
              <a:t> </a:t>
            </a:r>
            <a:r>
              <a:rPr lang="ru-RU" sz="2000" dirty="0" smtClean="0">
                <a:latin typeface="+mn-lt"/>
              </a:rPr>
              <a:t>dovoljnoSredstava.await</a:t>
            </a:r>
            <a:r>
              <a:rPr lang="ru-RU" sz="2000" dirty="0">
                <a:latin typeface="+mn-lt"/>
              </a:rPr>
              <a:t>();</a:t>
            </a:r>
            <a:endParaRPr lang="ru-RU" sz="1800" dirty="0">
              <a:latin typeface="+mn-lt"/>
            </a:endParaRPr>
          </a:p>
          <a:p>
            <a:pPr>
              <a:spcBef>
                <a:spcPts val="600"/>
              </a:spcBef>
              <a:defRPr/>
            </a:pPr>
            <a:r>
              <a:rPr lang="ru-RU" dirty="0">
                <a:latin typeface="Garamond" pitchFamily="18" charset="0"/>
              </a:rPr>
              <a:t>Текућа нит се онда деактивира и ослобађа </a:t>
            </a:r>
            <a:r>
              <a:rPr lang="ru-RU" dirty="0" smtClean="0">
                <a:latin typeface="Garamond" pitchFamily="18" charset="0"/>
              </a:rPr>
              <a:t>се катанац </a:t>
            </a:r>
            <a:r>
              <a:rPr lang="en-US" sz="2000" dirty="0" err="1">
                <a:latin typeface="+mn-lt"/>
              </a:rPr>
              <a:t>bankaLock</a:t>
            </a:r>
            <a:r>
              <a:rPr lang="ru-RU" dirty="0" smtClean="0">
                <a:latin typeface="Garamond" pitchFamily="18" charset="0"/>
              </a:rPr>
              <a:t>. </a:t>
            </a:r>
            <a:r>
              <a:rPr lang="ru-RU" dirty="0">
                <a:latin typeface="Garamond" pitchFamily="18" charset="0"/>
              </a:rPr>
              <a:t>Тиме се допушта да га узме нека друга </a:t>
            </a:r>
            <a:r>
              <a:rPr lang="ru-RU" dirty="0" smtClean="0">
                <a:latin typeface="Garamond" pitchFamily="18" charset="0"/>
              </a:rPr>
              <a:t>нит која </a:t>
            </a:r>
            <a:r>
              <a:rPr lang="ru-RU" dirty="0">
                <a:latin typeface="Garamond" pitchFamily="18" charset="0"/>
              </a:rPr>
              <a:t>ће, евентуално, повећати стање на рачуну.</a:t>
            </a:r>
          </a:p>
          <a:p>
            <a:pPr>
              <a:spcBef>
                <a:spcPts val="600"/>
              </a:spcBef>
              <a:defRPr/>
            </a:pPr>
            <a:r>
              <a:rPr lang="ru-RU" dirty="0" smtClean="0">
                <a:latin typeface="Garamond" pitchFamily="18" charset="0"/>
              </a:rPr>
              <a:t>Након </a:t>
            </a:r>
            <a:r>
              <a:rPr lang="ru-RU" dirty="0">
                <a:latin typeface="Garamond" pitchFamily="18" charset="0"/>
              </a:rPr>
              <a:t>што нит позове метод </a:t>
            </a:r>
            <a:r>
              <a:rPr lang="ru-RU" sz="2000" dirty="0" smtClean="0">
                <a:latin typeface="+mn-lt"/>
              </a:rPr>
              <a:t>await</a:t>
            </a:r>
            <a:r>
              <a:rPr lang="ru-RU" dirty="0" smtClean="0">
                <a:latin typeface="Garamond" pitchFamily="18" charset="0"/>
              </a:rPr>
              <a:t>, та нит </a:t>
            </a:r>
            <a:r>
              <a:rPr lang="ru-RU" dirty="0">
                <a:latin typeface="Garamond" pitchFamily="18" charset="0"/>
              </a:rPr>
              <a:t>постаје део тзв. с</a:t>
            </a:r>
            <a:r>
              <a:rPr lang="ru-RU" dirty="0" smtClean="0">
                <a:latin typeface="Garamond" pitchFamily="18" charset="0"/>
              </a:rPr>
              <a:t>купа чекајућих нити за </a:t>
            </a:r>
            <a:r>
              <a:rPr lang="ru-RU" dirty="0">
                <a:latin typeface="Garamond" pitchFamily="18" charset="0"/>
              </a:rPr>
              <a:t>тај услов. Нит се </a:t>
            </a:r>
            <a:r>
              <a:rPr lang="ru-RU" dirty="0" smtClean="0">
                <a:latin typeface="Garamond" pitchFamily="18" charset="0"/>
              </a:rPr>
              <a:t>не реактивира </a:t>
            </a:r>
            <a:r>
              <a:rPr lang="ru-RU" dirty="0">
                <a:latin typeface="Garamond" pitchFamily="18" charset="0"/>
              </a:rPr>
              <a:t>када катанац постане доступан, већ остаје деактивирана све док друга нит не </a:t>
            </a:r>
            <a:r>
              <a:rPr lang="ru-RU" dirty="0" smtClean="0">
                <a:latin typeface="Garamond" pitchFamily="18" charset="0"/>
              </a:rPr>
              <a:t>позове метод </a:t>
            </a:r>
            <a:r>
              <a:rPr lang="ru-RU" sz="2000" dirty="0" smtClean="0">
                <a:latin typeface="+mn-lt"/>
              </a:rPr>
              <a:t>signalAll</a:t>
            </a:r>
            <a:r>
              <a:rPr lang="ru-RU" sz="2000" dirty="0" smtClean="0">
                <a:latin typeface="Garamond" pitchFamily="18" charset="0"/>
              </a:rPr>
              <a:t> </a:t>
            </a:r>
            <a:r>
              <a:rPr lang="ru-RU" dirty="0">
                <a:latin typeface="Garamond" pitchFamily="18" charset="0"/>
              </a:rPr>
              <a:t>за исти услов.</a:t>
            </a:r>
          </a:p>
          <a:p>
            <a:pPr>
              <a:spcBef>
                <a:spcPts val="600"/>
              </a:spcBef>
              <a:defRPr/>
            </a:pPr>
            <a:r>
              <a:rPr lang="ru-RU" dirty="0" smtClean="0">
                <a:latin typeface="Garamond" pitchFamily="18" charset="0"/>
              </a:rPr>
              <a:t>Дакле, када </a:t>
            </a:r>
            <a:r>
              <a:rPr lang="ru-RU" dirty="0">
                <a:latin typeface="Garamond" pitchFamily="18" charset="0"/>
              </a:rPr>
              <a:t>друга нит изврши трансфер новца, треба да </a:t>
            </a:r>
            <a:r>
              <a:rPr lang="ru-RU" dirty="0" smtClean="0">
                <a:latin typeface="Garamond" pitchFamily="18" charset="0"/>
              </a:rPr>
              <a:t>позове </a:t>
            </a:r>
            <a:r>
              <a:rPr lang="ru-RU" sz="2000" dirty="0" smtClean="0">
                <a:latin typeface="+mn-lt"/>
              </a:rPr>
              <a:t>dovoljnoSredstava.signalAll();</a:t>
            </a:r>
            <a:endParaRPr lang="ru-RU" sz="2000" dirty="0">
              <a:latin typeface="+mn-lt"/>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Условни објекти (4)</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500"/>
                                        <p:tgtEl>
                                          <p:spTgt spid="204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0482">
                                            <p:txEl>
                                              <p:pRg st="2" end="2"/>
                                            </p:txEl>
                                          </p:spTgt>
                                        </p:tgtEl>
                                        <p:attrNameLst>
                                          <p:attrName>style.visibility</p:attrName>
                                        </p:attrNameLst>
                                      </p:cBhvr>
                                      <p:to>
                                        <p:strVal val="visible"/>
                                      </p:to>
                                    </p:set>
                                    <p:animEffect transition="in" filter="fade">
                                      <p:cBhvr>
                                        <p:cTn id="17" dur="500"/>
                                        <p:tgtEl>
                                          <p:spTgt spid="204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0482">
                                            <p:txEl>
                                              <p:pRg st="3" end="3"/>
                                            </p:txEl>
                                          </p:spTgt>
                                        </p:tgtEl>
                                        <p:attrNameLst>
                                          <p:attrName>style.visibility</p:attrName>
                                        </p:attrNameLst>
                                      </p:cBhvr>
                                      <p:to>
                                        <p:strVal val="visible"/>
                                      </p:to>
                                    </p:set>
                                    <p:animEffect transition="in" filter="fade">
                                      <p:cBhvr>
                                        <p:cTn id="22" dur="500"/>
                                        <p:tgtEl>
                                          <p:spTgt spid="204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07963" y="1412875"/>
            <a:ext cx="8807450"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sr-Cyrl-RS" dirty="0" smtClean="0">
                <a:latin typeface="Garamond" pitchFamily="18" charset="0"/>
              </a:rPr>
              <a:t>П</a:t>
            </a:r>
            <a:r>
              <a:rPr lang="ru-RU" dirty="0" smtClean="0">
                <a:latin typeface="Garamond" pitchFamily="18" charset="0"/>
              </a:rPr>
              <a:t>озив метода </a:t>
            </a:r>
            <a:r>
              <a:rPr lang="ru-RU" sz="2000" dirty="0" smtClean="0">
                <a:latin typeface="+mn-lt"/>
              </a:rPr>
              <a:t>signalAll</a:t>
            </a:r>
            <a:r>
              <a:rPr lang="ru-RU" sz="2000" dirty="0" smtClean="0">
                <a:latin typeface="Garamond" pitchFamily="18" charset="0"/>
              </a:rPr>
              <a:t> </a:t>
            </a:r>
            <a:r>
              <a:rPr lang="ru-RU" dirty="0" smtClean="0">
                <a:latin typeface="Garamond" pitchFamily="18" charset="0"/>
              </a:rPr>
              <a:t>реактивира </a:t>
            </a:r>
            <a:r>
              <a:rPr lang="ru-RU" dirty="0">
                <a:latin typeface="Garamond" pitchFamily="18" charset="0"/>
              </a:rPr>
              <a:t>све нити које чекају на тај услов. Нити се уклоне из </a:t>
            </a:r>
            <a:r>
              <a:rPr lang="ru-RU" dirty="0" smtClean="0">
                <a:latin typeface="Garamond" pitchFamily="18" charset="0"/>
              </a:rPr>
              <a:t>скупа чекајућих нити за тај услов, </a:t>
            </a:r>
            <a:r>
              <a:rPr lang="ru-RU" dirty="0">
                <a:latin typeface="Garamond" pitchFamily="18" charset="0"/>
              </a:rPr>
              <a:t>оне су </a:t>
            </a:r>
            <a:r>
              <a:rPr lang="ru-RU" dirty="0" smtClean="0">
                <a:latin typeface="Garamond" pitchFamily="18" charset="0"/>
              </a:rPr>
              <a:t>поново у </a:t>
            </a:r>
            <a:r>
              <a:rPr lang="ru-RU" dirty="0">
                <a:latin typeface="Garamond" pitchFamily="18" charset="0"/>
              </a:rPr>
              <a:t>стању </a:t>
            </a:r>
            <a:r>
              <a:rPr lang="ru-RU" sz="2000" dirty="0">
                <a:latin typeface="+mn-lt"/>
              </a:rPr>
              <a:t>runnable</a:t>
            </a:r>
            <a:r>
              <a:rPr lang="ru-RU" sz="2000" dirty="0">
                <a:latin typeface="Garamond" pitchFamily="18" charset="0"/>
              </a:rPr>
              <a:t> </a:t>
            </a:r>
            <a:r>
              <a:rPr lang="ru-RU" dirty="0">
                <a:latin typeface="Garamond" pitchFamily="18" charset="0"/>
              </a:rPr>
              <a:t>и распоређивач их може активирати. </a:t>
            </a:r>
            <a:endParaRPr lang="ru-RU" dirty="0" smtClean="0">
              <a:latin typeface="Garamond" pitchFamily="18" charset="0"/>
            </a:endParaRPr>
          </a:p>
          <a:p>
            <a:pPr>
              <a:spcBef>
                <a:spcPts val="600"/>
              </a:spcBef>
              <a:defRPr/>
            </a:pPr>
            <a:r>
              <a:rPr lang="ru-RU" dirty="0" smtClean="0">
                <a:latin typeface="Garamond" pitchFamily="18" charset="0"/>
              </a:rPr>
              <a:t>У </a:t>
            </a:r>
            <a:r>
              <a:rPr lang="ru-RU" dirty="0">
                <a:latin typeface="Garamond" pitchFamily="18" charset="0"/>
              </a:rPr>
              <a:t>том тренутку оне ће покушати да </a:t>
            </a:r>
            <a:r>
              <a:rPr lang="ru-RU" dirty="0" smtClean="0">
                <a:latin typeface="Garamond" pitchFamily="18" charset="0"/>
              </a:rPr>
              <a:t>поново добију </a:t>
            </a:r>
            <a:r>
              <a:rPr lang="ru-RU" dirty="0">
                <a:latin typeface="Garamond" pitchFamily="18" charset="0"/>
              </a:rPr>
              <a:t>катанац. Чим катанац постане доступан, једна од њих ће га добити и наставити тамо где </a:t>
            </a:r>
            <a:r>
              <a:rPr lang="ru-RU" dirty="0" smtClean="0">
                <a:latin typeface="Garamond" pitchFamily="18" charset="0"/>
              </a:rPr>
              <a:t>је стала</a:t>
            </a:r>
            <a:r>
              <a:rPr lang="ru-RU" dirty="0">
                <a:latin typeface="Garamond" pitchFamily="18" charset="0"/>
              </a:rPr>
              <a:t>, а то је завршетак </a:t>
            </a:r>
            <a:r>
              <a:rPr lang="ru-RU" dirty="0" smtClean="0">
                <a:latin typeface="Garamond" pitchFamily="18" charset="0"/>
              </a:rPr>
              <a:t>позива метода </a:t>
            </a:r>
            <a:r>
              <a:rPr lang="ru-RU" sz="2000" dirty="0" smtClean="0">
                <a:latin typeface="+mn-lt"/>
              </a:rPr>
              <a:t>await</a:t>
            </a:r>
            <a:r>
              <a:rPr lang="ru-RU" dirty="0" smtClean="0">
                <a:latin typeface="Garamond" pitchFamily="18" charset="0"/>
              </a:rPr>
              <a:t>.</a:t>
            </a:r>
          </a:p>
          <a:p>
            <a:pPr>
              <a:spcBef>
                <a:spcPts val="600"/>
              </a:spcBef>
              <a:defRPr/>
            </a:pPr>
            <a:r>
              <a:rPr lang="ru-RU" dirty="0" smtClean="0">
                <a:latin typeface="Garamond" pitchFamily="18" charset="0"/>
              </a:rPr>
              <a:t>Нит која се сада извршава поново тестира услов одређен условним објектом. </a:t>
            </a:r>
            <a:r>
              <a:rPr lang="ru-RU" dirty="0">
                <a:latin typeface="Garamond" panose="02020404030301010803" pitchFamily="18" charset="0"/>
              </a:rPr>
              <a:t>Нема гаранције да је он сада испуњен </a:t>
            </a:r>
            <a:r>
              <a:rPr lang="ru-RU" dirty="0" smtClean="0">
                <a:latin typeface="Garamond" panose="02020404030301010803" pitchFamily="18" charset="0"/>
              </a:rPr>
              <a:t>– метод </a:t>
            </a:r>
            <a:r>
              <a:rPr lang="ru-RU" sz="2000" dirty="0" smtClean="0">
                <a:latin typeface="+mn-lt"/>
              </a:rPr>
              <a:t>signalAll</a:t>
            </a:r>
            <a:r>
              <a:rPr lang="ru-RU" sz="2000" dirty="0" smtClean="0">
                <a:latin typeface="Garamond" panose="02020404030301010803" pitchFamily="18" charset="0"/>
              </a:rPr>
              <a:t> </a:t>
            </a:r>
            <a:r>
              <a:rPr lang="ru-RU" dirty="0">
                <a:latin typeface="Garamond" panose="02020404030301010803" pitchFamily="18" charset="0"/>
              </a:rPr>
              <a:t>просто даје сигнал нитима које чекају да је услов </a:t>
            </a:r>
            <a:r>
              <a:rPr lang="ru-RU" b="1" dirty="0" smtClean="0">
                <a:latin typeface="Garamond" panose="02020404030301010803" pitchFamily="18" charset="0"/>
              </a:rPr>
              <a:t>можда</a:t>
            </a:r>
            <a:r>
              <a:rPr lang="ru-RU" dirty="0" smtClean="0">
                <a:latin typeface="Garamond" panose="02020404030301010803" pitchFamily="18" charset="0"/>
              </a:rPr>
              <a:t> </a:t>
            </a:r>
            <a:r>
              <a:rPr lang="ru-RU" dirty="0">
                <a:latin typeface="Garamond" panose="02020404030301010803" pitchFamily="18" charset="0"/>
              </a:rPr>
              <a:t>сада испуњен и да </a:t>
            </a:r>
            <a:r>
              <a:rPr lang="ru-RU" dirty="0" smtClean="0">
                <a:latin typeface="Garamond" panose="02020404030301010803" pitchFamily="18" charset="0"/>
              </a:rPr>
              <a:t>има смисла </a:t>
            </a:r>
            <a:r>
              <a:rPr lang="ru-RU" dirty="0">
                <a:latin typeface="Garamond" panose="02020404030301010803" pitchFamily="18" charset="0"/>
              </a:rPr>
              <a:t>поново извршити проверу</a:t>
            </a:r>
            <a:r>
              <a:rPr lang="ru-RU" dirty="0" smtClean="0">
                <a:latin typeface="Garamond" panose="02020404030301010803" pitchFamily="18" charset="0"/>
              </a:rPr>
              <a:t>.</a:t>
            </a:r>
          </a:p>
          <a:p>
            <a:pPr>
              <a:spcBef>
                <a:spcPts val="600"/>
              </a:spcBef>
              <a:defRPr/>
            </a:pPr>
            <a:r>
              <a:rPr lang="sr-Cyrl-RS" dirty="0">
                <a:latin typeface="Garamond" panose="02020404030301010803" pitchFamily="18" charset="0"/>
              </a:rPr>
              <a:t>Генерално, позив метода </a:t>
            </a:r>
            <a:r>
              <a:rPr lang="en-US" sz="2000" dirty="0" smtClean="0">
                <a:latin typeface="+mn-lt"/>
              </a:rPr>
              <a:t>await</a:t>
            </a:r>
            <a:r>
              <a:rPr lang="en-US" sz="2000" dirty="0" smtClean="0">
                <a:latin typeface="Garamond" panose="02020404030301010803" pitchFamily="18" charset="0"/>
              </a:rPr>
              <a:t> </a:t>
            </a:r>
            <a:r>
              <a:rPr lang="sr-Cyrl-RS" dirty="0" smtClean="0">
                <a:latin typeface="Garamond" panose="02020404030301010803" pitchFamily="18" charset="0"/>
              </a:rPr>
              <a:t>треба </a:t>
            </a:r>
            <a:r>
              <a:rPr lang="sr-Cyrl-RS" dirty="0">
                <a:latin typeface="Garamond" panose="02020404030301010803" pitchFamily="18" charset="0"/>
              </a:rPr>
              <a:t>да буде у петљи облика:</a:t>
            </a:r>
          </a:p>
          <a:p>
            <a:pPr>
              <a:spcBef>
                <a:spcPts val="0"/>
              </a:spcBef>
              <a:defRPr/>
            </a:pPr>
            <a:r>
              <a:rPr lang="en-US" sz="2000" dirty="0" smtClean="0">
                <a:latin typeface="+mn-lt"/>
              </a:rPr>
              <a:t>   while(</a:t>
            </a:r>
            <a:r>
              <a:rPr lang="sr-Cyrl-RS" sz="2000" dirty="0" smtClean="0">
                <a:latin typeface="+mn-lt"/>
              </a:rPr>
              <a:t> </a:t>
            </a:r>
            <a:r>
              <a:rPr lang="en-US" sz="2000" dirty="0" smtClean="0">
                <a:latin typeface="+mn-lt"/>
              </a:rPr>
              <a:t>!(ok</a:t>
            </a:r>
            <a:r>
              <a:rPr lang="sr-Cyrl-RS" sz="2000" dirty="0">
                <a:latin typeface="+mn-lt"/>
              </a:rPr>
              <a:t>_</a:t>
            </a:r>
            <a:r>
              <a:rPr lang="en-US" sz="2000" dirty="0" err="1" smtClean="0">
                <a:latin typeface="+mn-lt"/>
              </a:rPr>
              <a:t>nastaviti</a:t>
            </a:r>
            <a:r>
              <a:rPr lang="en-US" sz="2000" dirty="0" smtClean="0">
                <a:latin typeface="+mn-lt"/>
              </a:rPr>
              <a:t>)</a:t>
            </a:r>
            <a:r>
              <a:rPr lang="sr-Cyrl-RS" sz="2000" dirty="0" smtClean="0">
                <a:latin typeface="+mn-lt"/>
              </a:rPr>
              <a:t> </a:t>
            </a:r>
            <a:r>
              <a:rPr lang="en-US" sz="2000" dirty="0" smtClean="0">
                <a:latin typeface="+mn-lt"/>
              </a:rPr>
              <a:t>)</a:t>
            </a:r>
            <a:endParaRPr lang="en-US" sz="2000" dirty="0">
              <a:latin typeface="+mn-lt"/>
            </a:endParaRPr>
          </a:p>
          <a:p>
            <a:pPr>
              <a:spcBef>
                <a:spcPts val="0"/>
              </a:spcBef>
              <a:defRPr/>
            </a:pPr>
            <a:r>
              <a:rPr lang="en-US" sz="2000" dirty="0" smtClean="0">
                <a:latin typeface="+mn-lt"/>
              </a:rPr>
              <a:t>       </a:t>
            </a:r>
            <a:r>
              <a:rPr lang="en-US" sz="2000" dirty="0" err="1" smtClean="0">
                <a:latin typeface="+mn-lt"/>
              </a:rPr>
              <a:t>uslovni_objekat.await</a:t>
            </a:r>
            <a:r>
              <a:rPr lang="en-US" sz="2000" dirty="0">
                <a:latin typeface="+mn-lt"/>
              </a:rPr>
              <a:t>();</a:t>
            </a: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Условни објекти (5)</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500"/>
                                        <p:tgtEl>
                                          <p:spTgt spid="204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0482">
                                            <p:txEl>
                                              <p:pRg st="2" end="2"/>
                                            </p:txEl>
                                          </p:spTgt>
                                        </p:tgtEl>
                                        <p:attrNameLst>
                                          <p:attrName>style.visibility</p:attrName>
                                        </p:attrNameLst>
                                      </p:cBhvr>
                                      <p:to>
                                        <p:strVal val="visible"/>
                                      </p:to>
                                    </p:set>
                                    <p:animEffect transition="in" filter="fade">
                                      <p:cBhvr>
                                        <p:cTn id="17" dur="500"/>
                                        <p:tgtEl>
                                          <p:spTgt spid="204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0482">
                                            <p:txEl>
                                              <p:pRg st="3" end="3"/>
                                            </p:txEl>
                                          </p:spTgt>
                                        </p:tgtEl>
                                        <p:attrNameLst>
                                          <p:attrName>style.visibility</p:attrName>
                                        </p:attrNameLst>
                                      </p:cBhvr>
                                      <p:to>
                                        <p:strVal val="visible"/>
                                      </p:to>
                                    </p:set>
                                    <p:animEffect transition="in" filter="fade">
                                      <p:cBhvr>
                                        <p:cTn id="22" dur="500"/>
                                        <p:tgtEl>
                                          <p:spTgt spid="20482">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0482">
                                            <p:txEl>
                                              <p:pRg st="4" end="4"/>
                                            </p:txEl>
                                          </p:spTgt>
                                        </p:tgtEl>
                                        <p:attrNameLst>
                                          <p:attrName>style.visibility</p:attrName>
                                        </p:attrNameLst>
                                      </p:cBhvr>
                                      <p:to>
                                        <p:strVal val="visible"/>
                                      </p:to>
                                    </p:set>
                                    <p:animEffect transition="in" filter="fade">
                                      <p:cBhvr>
                                        <p:cTn id="25" dur="500"/>
                                        <p:tgtEl>
                                          <p:spTgt spid="20482">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0482">
                                            <p:txEl>
                                              <p:pRg st="5" end="5"/>
                                            </p:txEl>
                                          </p:spTgt>
                                        </p:tgtEl>
                                        <p:attrNameLst>
                                          <p:attrName>style.visibility</p:attrName>
                                        </p:attrNameLst>
                                      </p:cBhvr>
                                      <p:to>
                                        <p:strVal val="visible"/>
                                      </p:to>
                                    </p:set>
                                    <p:animEffect transition="in" filter="fade">
                                      <p:cBhvr>
                                        <p:cTn id="28" dur="500"/>
                                        <p:tgtEl>
                                          <p:spTgt spid="204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07963" y="1412875"/>
            <a:ext cx="8807450"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dirty="0">
                <a:latin typeface="Garamond" pitchFamily="18" charset="0"/>
              </a:rPr>
              <a:t>Од кључног је значаја да нека друга нит у неком тренутку позове метод </a:t>
            </a:r>
            <a:r>
              <a:rPr lang="ru-RU" sz="2000" dirty="0" smtClean="0">
                <a:latin typeface="+mn-lt"/>
              </a:rPr>
              <a:t>signalAll</a:t>
            </a:r>
            <a:r>
              <a:rPr lang="ru-RU" dirty="0" smtClean="0">
                <a:latin typeface="Garamond" pitchFamily="18" charset="0"/>
              </a:rPr>
              <a:t>. </a:t>
            </a:r>
            <a:r>
              <a:rPr lang="ru-RU" dirty="0">
                <a:latin typeface="Garamond" pitchFamily="18" charset="0"/>
              </a:rPr>
              <a:t>Када </a:t>
            </a:r>
            <a:r>
              <a:rPr lang="ru-RU" dirty="0" smtClean="0">
                <a:latin typeface="Garamond" pitchFamily="18" charset="0"/>
              </a:rPr>
              <a:t>нит позове </a:t>
            </a:r>
            <a:r>
              <a:rPr lang="ru-RU" sz="2000" dirty="0" smtClean="0">
                <a:latin typeface="+mn-lt"/>
              </a:rPr>
              <a:t>await</a:t>
            </a:r>
            <a:r>
              <a:rPr lang="ru-RU" dirty="0" smtClean="0">
                <a:latin typeface="Garamond" pitchFamily="18" charset="0"/>
              </a:rPr>
              <a:t>, </a:t>
            </a:r>
            <a:r>
              <a:rPr lang="ru-RU" dirty="0">
                <a:latin typeface="Garamond" pitchFamily="18" charset="0"/>
              </a:rPr>
              <a:t>нема начина да саму себе реактивира. Она се узда у друге нити. </a:t>
            </a:r>
            <a:r>
              <a:rPr lang="ru-RU" dirty="0" smtClean="0">
                <a:latin typeface="Garamond" pitchFamily="18" charset="0"/>
              </a:rPr>
              <a:t>Уколико ниједна </a:t>
            </a:r>
            <a:r>
              <a:rPr lang="ru-RU" dirty="0">
                <a:latin typeface="Garamond" pitchFamily="18" charset="0"/>
              </a:rPr>
              <a:t>од њих не реактивира нит која чека, она се никада више неће извршавати. То </a:t>
            </a:r>
            <a:r>
              <a:rPr lang="ru-RU" dirty="0" smtClean="0">
                <a:latin typeface="Garamond" pitchFamily="18" charset="0"/>
              </a:rPr>
              <a:t>може водити неугодној ситуацији смртоносног блокирања. </a:t>
            </a:r>
          </a:p>
          <a:p>
            <a:pPr>
              <a:spcBef>
                <a:spcPts val="600"/>
              </a:spcBef>
              <a:defRPr/>
            </a:pPr>
            <a:r>
              <a:rPr lang="ru-RU" dirty="0" smtClean="0">
                <a:latin typeface="Garamond" pitchFamily="18" charset="0"/>
              </a:rPr>
              <a:t>Уколико </a:t>
            </a:r>
            <a:r>
              <a:rPr lang="ru-RU" dirty="0">
                <a:latin typeface="Garamond" pitchFamily="18" charset="0"/>
              </a:rPr>
              <a:t>су све остале нити блокиране и </a:t>
            </a:r>
            <a:r>
              <a:rPr lang="ru-RU" dirty="0" smtClean="0">
                <a:latin typeface="Garamond" pitchFamily="18" charset="0"/>
              </a:rPr>
              <a:t>последња активна </a:t>
            </a:r>
            <a:r>
              <a:rPr lang="ru-RU" dirty="0">
                <a:latin typeface="Garamond" pitchFamily="18" charset="0"/>
              </a:rPr>
              <a:t>позове </a:t>
            </a:r>
            <a:r>
              <a:rPr lang="ru-RU" sz="2000" dirty="0" smtClean="0">
                <a:latin typeface="+mn-lt"/>
              </a:rPr>
              <a:t>await</a:t>
            </a:r>
            <a:r>
              <a:rPr lang="ru-RU" sz="2000" dirty="0" smtClean="0">
                <a:latin typeface="Garamond" pitchFamily="18" charset="0"/>
              </a:rPr>
              <a:t> </a:t>
            </a:r>
            <a:r>
              <a:rPr lang="ru-RU" dirty="0" smtClean="0">
                <a:latin typeface="Garamond" pitchFamily="18" charset="0"/>
              </a:rPr>
              <a:t>не </a:t>
            </a:r>
            <a:r>
              <a:rPr lang="ru-RU" dirty="0">
                <a:latin typeface="Garamond" pitchFamily="18" charset="0"/>
              </a:rPr>
              <a:t>одблокирајући ниједну од осталих нити, она такође </a:t>
            </a:r>
            <a:r>
              <a:rPr lang="ru-RU" dirty="0" smtClean="0">
                <a:latin typeface="Garamond" pitchFamily="18" charset="0"/>
              </a:rPr>
              <a:t>бива блокирана. Ниједна нит </a:t>
            </a:r>
            <a:r>
              <a:rPr lang="ru-RU" dirty="0">
                <a:latin typeface="Garamond" pitchFamily="18" charset="0"/>
              </a:rPr>
              <a:t>не остаје да одблокира остале и програм стаје (не завршава се извршавање, али ништа се </a:t>
            </a:r>
            <a:r>
              <a:rPr lang="ru-RU" dirty="0" smtClean="0">
                <a:latin typeface="Garamond" pitchFamily="18" charset="0"/>
              </a:rPr>
              <a:t>ни не </a:t>
            </a:r>
            <a:r>
              <a:rPr lang="ru-RU" dirty="0">
                <a:latin typeface="Garamond" pitchFamily="18" charset="0"/>
              </a:rPr>
              <a:t>дешава).</a:t>
            </a:r>
            <a:endParaRPr lang="en-US" sz="2000" dirty="0">
              <a:latin typeface="+mn-lt"/>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Условни објекти (</a:t>
            </a:r>
            <a:r>
              <a:rPr lang="en-US" kern="0" dirty="0" smtClean="0">
                <a:solidFill>
                  <a:srgbClr val="3366FF"/>
                </a:solidFill>
              </a:rPr>
              <a:t>6</a:t>
            </a:r>
            <a:r>
              <a:rPr lang="sr-Cyrl-RS" kern="0" dirty="0" smtClean="0">
                <a:solidFill>
                  <a:srgbClr val="3366FF"/>
                </a:solidFill>
              </a:rPr>
              <a:t>)</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500"/>
                                        <p:tgtEl>
                                          <p:spTgt spid="204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07963" y="1412875"/>
            <a:ext cx="8807450" cy="534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dirty="0">
                <a:latin typeface="Garamond" pitchFamily="18" charset="0"/>
              </a:rPr>
              <a:t>Када је потребно </a:t>
            </a:r>
            <a:r>
              <a:rPr lang="ru-RU" dirty="0" smtClean="0">
                <a:latin typeface="Garamond" pitchFamily="18" charset="0"/>
              </a:rPr>
              <a:t>позивати </a:t>
            </a:r>
            <a:r>
              <a:rPr lang="en-US" sz="2000" dirty="0" err="1" smtClean="0">
                <a:latin typeface="+mn-lt"/>
              </a:rPr>
              <a:t>signalAll</a:t>
            </a:r>
            <a:r>
              <a:rPr lang="en-US" dirty="0" smtClean="0">
                <a:latin typeface="Garamond" pitchFamily="18" charset="0"/>
              </a:rPr>
              <a:t>? </a:t>
            </a:r>
            <a:r>
              <a:rPr lang="ru-RU" dirty="0">
                <a:latin typeface="Garamond" pitchFamily="18" charset="0"/>
              </a:rPr>
              <a:t>Увек када се стање објекта промени на начин који </a:t>
            </a:r>
            <a:r>
              <a:rPr lang="ru-RU" dirty="0" smtClean="0">
                <a:latin typeface="Garamond" pitchFamily="18" charset="0"/>
              </a:rPr>
              <a:t>може утицати </a:t>
            </a:r>
            <a:r>
              <a:rPr lang="ru-RU" dirty="0">
                <a:latin typeface="Garamond" pitchFamily="18" charset="0"/>
              </a:rPr>
              <a:t>на нити које чекају. </a:t>
            </a:r>
            <a:endParaRPr lang="ru-RU" dirty="0" smtClean="0">
              <a:latin typeface="Garamond" pitchFamily="18" charset="0"/>
            </a:endParaRPr>
          </a:p>
          <a:p>
            <a:pPr>
              <a:spcBef>
                <a:spcPts val="600"/>
              </a:spcBef>
              <a:defRPr/>
            </a:pPr>
            <a:r>
              <a:rPr lang="ru-RU" b="1" dirty="0" smtClean="0">
                <a:latin typeface="Garamond" pitchFamily="18" charset="0"/>
              </a:rPr>
              <a:t>Пример.</a:t>
            </a:r>
            <a:r>
              <a:rPr lang="ru-RU" dirty="0" smtClean="0">
                <a:latin typeface="Garamond" pitchFamily="18" charset="0"/>
              </a:rPr>
              <a:t> У случају банке, кад </a:t>
            </a:r>
            <a:r>
              <a:rPr lang="ru-RU" dirty="0">
                <a:latin typeface="Garamond" pitchFamily="18" charset="0"/>
              </a:rPr>
              <a:t>год се стање на рачуну промени, нитима које чекају </a:t>
            </a:r>
            <a:r>
              <a:rPr lang="ru-RU" dirty="0" smtClean="0">
                <a:latin typeface="Garamond" pitchFamily="18" charset="0"/>
              </a:rPr>
              <a:t>треба дати </a:t>
            </a:r>
            <a:r>
              <a:rPr lang="ru-RU" dirty="0">
                <a:latin typeface="Garamond" pitchFamily="18" charset="0"/>
              </a:rPr>
              <a:t>нову шансу да провере стање. </a:t>
            </a:r>
            <a:r>
              <a:rPr lang="ru-RU" dirty="0" smtClean="0">
                <a:latin typeface="Garamond" pitchFamily="18" charset="0"/>
              </a:rPr>
              <a:t>Дакле, позива се метод </a:t>
            </a:r>
            <a:r>
              <a:rPr lang="en-US" sz="2000" dirty="0" err="1" smtClean="0">
                <a:latin typeface="+mn-lt"/>
              </a:rPr>
              <a:t>signalAll</a:t>
            </a:r>
            <a:r>
              <a:rPr lang="en-US" sz="2000" dirty="0" smtClean="0">
                <a:latin typeface="Garamond" pitchFamily="18" charset="0"/>
              </a:rPr>
              <a:t> </a:t>
            </a:r>
            <a:r>
              <a:rPr lang="ru-RU" dirty="0">
                <a:latin typeface="Garamond" pitchFamily="18" charset="0"/>
              </a:rPr>
              <a:t>када </a:t>
            </a:r>
            <a:r>
              <a:rPr lang="ru-RU" dirty="0" smtClean="0">
                <a:latin typeface="Garamond" pitchFamily="18" charset="0"/>
              </a:rPr>
              <a:t>се заврши са преносом </a:t>
            </a:r>
            <a:r>
              <a:rPr lang="ru-RU" dirty="0">
                <a:latin typeface="Garamond" pitchFamily="18" charset="0"/>
              </a:rPr>
              <a:t>средстава.</a:t>
            </a:r>
          </a:p>
          <a:p>
            <a:pPr>
              <a:spcBef>
                <a:spcPts val="0"/>
              </a:spcBef>
              <a:defRPr/>
            </a:pPr>
            <a:r>
              <a:rPr lang="sr-Cyrl-RS" sz="1800" dirty="0" smtClean="0">
                <a:latin typeface="+mn-lt"/>
              </a:rPr>
              <a:t>   </a:t>
            </a:r>
            <a:r>
              <a:rPr lang="en-US" sz="1800" dirty="0" smtClean="0">
                <a:latin typeface="+mn-lt"/>
              </a:rPr>
              <a:t>public </a:t>
            </a:r>
            <a:r>
              <a:rPr lang="en-US" sz="1800" dirty="0">
                <a:latin typeface="+mn-lt"/>
              </a:rPr>
              <a:t>void transfer(</a:t>
            </a:r>
            <a:r>
              <a:rPr lang="en-US" sz="1800" dirty="0" err="1">
                <a:latin typeface="+mn-lt"/>
              </a:rPr>
              <a:t>int</a:t>
            </a:r>
            <a:r>
              <a:rPr lang="en-US" sz="1800" dirty="0">
                <a:latin typeface="+mn-lt"/>
              </a:rPr>
              <a:t> </a:t>
            </a:r>
            <a:r>
              <a:rPr lang="en-US" sz="1800" dirty="0" err="1">
                <a:latin typeface="+mn-lt"/>
              </a:rPr>
              <a:t>sa</a:t>
            </a:r>
            <a:r>
              <a:rPr lang="en-US" sz="1800" dirty="0">
                <a:latin typeface="+mn-lt"/>
              </a:rPr>
              <a:t>, </a:t>
            </a:r>
            <a:r>
              <a:rPr lang="en-US" sz="1800" dirty="0" err="1">
                <a:latin typeface="+mn-lt"/>
              </a:rPr>
              <a:t>int</a:t>
            </a:r>
            <a:r>
              <a:rPr lang="en-US" sz="1800" dirty="0">
                <a:latin typeface="+mn-lt"/>
              </a:rPr>
              <a:t> </a:t>
            </a:r>
            <a:r>
              <a:rPr lang="en-US" sz="1800" dirty="0" err="1">
                <a:latin typeface="+mn-lt"/>
              </a:rPr>
              <a:t>na</a:t>
            </a:r>
            <a:r>
              <a:rPr lang="en-US" sz="1800" dirty="0">
                <a:latin typeface="+mn-lt"/>
              </a:rPr>
              <a:t>, </a:t>
            </a:r>
            <a:r>
              <a:rPr lang="en-US" sz="1800" dirty="0" err="1">
                <a:latin typeface="+mn-lt"/>
              </a:rPr>
              <a:t>int</a:t>
            </a:r>
            <a:r>
              <a:rPr lang="en-US" sz="1800" dirty="0">
                <a:latin typeface="+mn-lt"/>
              </a:rPr>
              <a:t> </a:t>
            </a:r>
            <a:r>
              <a:rPr lang="en-US" sz="1800" dirty="0" err="1">
                <a:latin typeface="+mn-lt"/>
              </a:rPr>
              <a:t>iznos</a:t>
            </a:r>
            <a:r>
              <a:rPr lang="en-US" sz="1800" dirty="0">
                <a:latin typeface="+mn-lt"/>
              </a:rPr>
              <a:t>){</a:t>
            </a:r>
          </a:p>
          <a:p>
            <a:pPr>
              <a:spcBef>
                <a:spcPts val="0"/>
              </a:spcBef>
              <a:defRPr/>
            </a:pPr>
            <a:r>
              <a:rPr lang="sr-Cyrl-RS" sz="1800" dirty="0" smtClean="0">
                <a:latin typeface="+mn-lt"/>
              </a:rPr>
              <a:t>      </a:t>
            </a:r>
            <a:r>
              <a:rPr lang="en-US" sz="1800" dirty="0" err="1" smtClean="0">
                <a:latin typeface="+mn-lt"/>
              </a:rPr>
              <a:t>bankaLock.lock</a:t>
            </a:r>
            <a:r>
              <a:rPr lang="en-US" sz="1800" dirty="0">
                <a:latin typeface="+mn-lt"/>
              </a:rPr>
              <a:t>();</a:t>
            </a:r>
          </a:p>
          <a:p>
            <a:pPr>
              <a:spcBef>
                <a:spcPts val="0"/>
              </a:spcBef>
              <a:defRPr/>
            </a:pPr>
            <a:r>
              <a:rPr lang="sr-Cyrl-RS" sz="1800" dirty="0" smtClean="0">
                <a:latin typeface="+mn-lt"/>
              </a:rPr>
              <a:t>      </a:t>
            </a:r>
            <a:r>
              <a:rPr lang="en-US" sz="1800" dirty="0" smtClean="0">
                <a:latin typeface="+mn-lt"/>
              </a:rPr>
              <a:t>try</a:t>
            </a:r>
            <a:r>
              <a:rPr lang="en-US" sz="1800" dirty="0">
                <a:latin typeface="+mn-lt"/>
              </a:rPr>
              <a:t>{</a:t>
            </a:r>
          </a:p>
          <a:p>
            <a:pPr>
              <a:spcBef>
                <a:spcPts val="0"/>
              </a:spcBef>
              <a:defRPr/>
            </a:pPr>
            <a:r>
              <a:rPr lang="sr-Cyrl-RS" sz="1800" dirty="0" smtClean="0">
                <a:latin typeface="+mn-lt"/>
              </a:rPr>
              <a:t>         </a:t>
            </a:r>
            <a:r>
              <a:rPr lang="en-US" sz="1800" dirty="0" smtClean="0">
                <a:latin typeface="+mn-lt"/>
              </a:rPr>
              <a:t>while(</a:t>
            </a:r>
            <a:r>
              <a:rPr lang="en-US" sz="1800" dirty="0" err="1" smtClean="0">
                <a:latin typeface="+mn-lt"/>
              </a:rPr>
              <a:t>racuni</a:t>
            </a:r>
            <a:r>
              <a:rPr lang="en-US" sz="1800" dirty="0" smtClean="0">
                <a:latin typeface="+mn-lt"/>
              </a:rPr>
              <a:t>[</a:t>
            </a:r>
            <a:r>
              <a:rPr lang="en-US" sz="1800" dirty="0" err="1" smtClean="0">
                <a:latin typeface="+mn-lt"/>
              </a:rPr>
              <a:t>sa</a:t>
            </a:r>
            <a:r>
              <a:rPr lang="en-US" sz="1800" dirty="0">
                <a:latin typeface="+mn-lt"/>
              </a:rPr>
              <a:t>] &lt; </a:t>
            </a:r>
            <a:r>
              <a:rPr lang="en-US" sz="1800" dirty="0" err="1">
                <a:latin typeface="+mn-lt"/>
              </a:rPr>
              <a:t>iznos</a:t>
            </a:r>
            <a:r>
              <a:rPr lang="en-US" sz="1800" dirty="0">
                <a:latin typeface="+mn-lt"/>
              </a:rPr>
              <a:t>)</a:t>
            </a:r>
          </a:p>
          <a:p>
            <a:pPr>
              <a:spcBef>
                <a:spcPts val="0"/>
              </a:spcBef>
              <a:defRPr/>
            </a:pPr>
            <a:r>
              <a:rPr lang="sr-Cyrl-RS" sz="1800" dirty="0" smtClean="0">
                <a:latin typeface="+mn-lt"/>
              </a:rPr>
              <a:t>              </a:t>
            </a:r>
            <a:r>
              <a:rPr lang="en-US" sz="1800" dirty="0" err="1" smtClean="0">
                <a:latin typeface="+mn-lt"/>
              </a:rPr>
              <a:t>dovoljnoSredstava.await</a:t>
            </a:r>
            <a:r>
              <a:rPr lang="en-US" sz="1800" dirty="0">
                <a:latin typeface="+mn-lt"/>
              </a:rPr>
              <a:t>();</a:t>
            </a:r>
          </a:p>
          <a:p>
            <a:pPr>
              <a:spcBef>
                <a:spcPts val="0"/>
              </a:spcBef>
              <a:defRPr/>
            </a:pPr>
            <a:r>
              <a:rPr lang="sr-Cyrl-RS" sz="1800" dirty="0" smtClean="0">
                <a:latin typeface="+mn-lt"/>
              </a:rPr>
              <a:t>         </a:t>
            </a:r>
            <a:r>
              <a:rPr lang="en-US" sz="1800" dirty="0" smtClean="0">
                <a:latin typeface="+mn-lt"/>
              </a:rPr>
              <a:t>// </a:t>
            </a:r>
            <a:r>
              <a:rPr lang="en-US" sz="1800" dirty="0" err="1">
                <a:latin typeface="+mn-lt"/>
              </a:rPr>
              <a:t>prenos</a:t>
            </a:r>
            <a:r>
              <a:rPr lang="en-US" sz="1800" dirty="0">
                <a:latin typeface="+mn-lt"/>
              </a:rPr>
              <a:t> </a:t>
            </a:r>
            <a:r>
              <a:rPr lang="en-US" sz="1800" dirty="0" err="1">
                <a:latin typeface="+mn-lt"/>
              </a:rPr>
              <a:t>sredstava</a:t>
            </a:r>
            <a:endParaRPr lang="en-US" sz="1800" dirty="0">
              <a:latin typeface="+mn-lt"/>
            </a:endParaRPr>
          </a:p>
          <a:p>
            <a:pPr>
              <a:spcBef>
                <a:spcPts val="0"/>
              </a:spcBef>
              <a:defRPr/>
            </a:pP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err="1" smtClean="0">
                <a:latin typeface="+mn-lt"/>
              </a:rPr>
              <a:t>dovoljnoSredstava.signalAll</a:t>
            </a:r>
            <a:r>
              <a:rPr lang="en-US" sz="1800" dirty="0">
                <a:latin typeface="+mn-lt"/>
              </a:rPr>
              <a:t>();</a:t>
            </a:r>
          </a:p>
          <a:p>
            <a:pPr>
              <a:spcBef>
                <a:spcPts val="0"/>
              </a:spcBef>
              <a:defRPr/>
            </a:pPr>
            <a:r>
              <a:rPr lang="sr-Cyrl-RS" sz="1800" dirty="0" smtClean="0">
                <a:latin typeface="+mn-lt"/>
              </a:rPr>
              <a:t>      </a:t>
            </a:r>
            <a:r>
              <a:rPr lang="en-US" sz="1800" dirty="0" smtClean="0">
                <a:latin typeface="+mn-lt"/>
              </a:rPr>
              <a:t>}</a:t>
            </a:r>
            <a:r>
              <a:rPr lang="en-US" sz="1800" dirty="0">
                <a:latin typeface="+mn-lt"/>
              </a:rPr>
              <a:t>finally{</a:t>
            </a:r>
          </a:p>
          <a:p>
            <a:pPr>
              <a:spcBef>
                <a:spcPts val="0"/>
              </a:spcBef>
              <a:defRPr/>
            </a:pPr>
            <a:r>
              <a:rPr lang="sr-Cyrl-RS" sz="1800" dirty="0" smtClean="0">
                <a:latin typeface="+mn-lt"/>
              </a:rPr>
              <a:t>         </a:t>
            </a:r>
            <a:r>
              <a:rPr lang="en-US" sz="1800" dirty="0" err="1" smtClean="0">
                <a:latin typeface="+mn-lt"/>
              </a:rPr>
              <a:t>bankaLock.unlock</a:t>
            </a:r>
            <a:r>
              <a:rPr lang="en-US" sz="1800" dirty="0">
                <a:latin typeface="+mn-lt"/>
              </a:rPr>
              <a:t>();</a:t>
            </a:r>
          </a:p>
          <a:p>
            <a:pPr>
              <a:spcBef>
                <a:spcPts val="0"/>
              </a:spcBef>
              <a:defRPr/>
            </a:pP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smtClean="0">
                <a:latin typeface="+mn-lt"/>
              </a:rPr>
              <a:t>}</a:t>
            </a:r>
            <a:endParaRPr lang="en-US" sz="1800" dirty="0">
              <a:latin typeface="+mn-lt"/>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Условни објекти (</a:t>
            </a:r>
            <a:r>
              <a:rPr lang="sr-Cyrl-RS" kern="0" dirty="0">
                <a:solidFill>
                  <a:srgbClr val="3366FF"/>
                </a:solidFill>
              </a:rPr>
              <a:t>7</a:t>
            </a:r>
            <a:r>
              <a:rPr lang="sr-Cyrl-RS" kern="0" dirty="0" smtClean="0">
                <a:solidFill>
                  <a:srgbClr val="3366FF"/>
                </a:solidFill>
              </a:rPr>
              <a:t>)</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500"/>
                                        <p:tgtEl>
                                          <p:spTgt spid="2048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animEffect transition="in" filter="fade">
                                      <p:cBhvr>
                                        <p:cTn id="15" dur="500"/>
                                        <p:tgtEl>
                                          <p:spTgt spid="2048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482">
                                            <p:txEl>
                                              <p:pRg st="3" end="3"/>
                                            </p:txEl>
                                          </p:spTgt>
                                        </p:tgtEl>
                                        <p:attrNameLst>
                                          <p:attrName>style.visibility</p:attrName>
                                        </p:attrNameLst>
                                      </p:cBhvr>
                                      <p:to>
                                        <p:strVal val="visible"/>
                                      </p:to>
                                    </p:set>
                                    <p:animEffect transition="in" filter="fade">
                                      <p:cBhvr>
                                        <p:cTn id="18" dur="500"/>
                                        <p:tgtEl>
                                          <p:spTgt spid="2048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0482">
                                            <p:txEl>
                                              <p:pRg st="4" end="4"/>
                                            </p:txEl>
                                          </p:spTgt>
                                        </p:tgtEl>
                                        <p:attrNameLst>
                                          <p:attrName>style.visibility</p:attrName>
                                        </p:attrNameLst>
                                      </p:cBhvr>
                                      <p:to>
                                        <p:strVal val="visible"/>
                                      </p:to>
                                    </p:set>
                                    <p:animEffect transition="in" filter="fade">
                                      <p:cBhvr>
                                        <p:cTn id="21" dur="500"/>
                                        <p:tgtEl>
                                          <p:spTgt spid="2048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0482">
                                            <p:txEl>
                                              <p:pRg st="5" end="5"/>
                                            </p:txEl>
                                          </p:spTgt>
                                        </p:tgtEl>
                                        <p:attrNameLst>
                                          <p:attrName>style.visibility</p:attrName>
                                        </p:attrNameLst>
                                      </p:cBhvr>
                                      <p:to>
                                        <p:strVal val="visible"/>
                                      </p:to>
                                    </p:set>
                                    <p:animEffect transition="in" filter="fade">
                                      <p:cBhvr>
                                        <p:cTn id="24" dur="500"/>
                                        <p:tgtEl>
                                          <p:spTgt spid="2048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0482">
                                            <p:txEl>
                                              <p:pRg st="6" end="6"/>
                                            </p:txEl>
                                          </p:spTgt>
                                        </p:tgtEl>
                                        <p:attrNameLst>
                                          <p:attrName>style.visibility</p:attrName>
                                        </p:attrNameLst>
                                      </p:cBhvr>
                                      <p:to>
                                        <p:strVal val="visible"/>
                                      </p:to>
                                    </p:set>
                                    <p:animEffect transition="in" filter="fade">
                                      <p:cBhvr>
                                        <p:cTn id="27" dur="500"/>
                                        <p:tgtEl>
                                          <p:spTgt spid="2048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0482">
                                            <p:txEl>
                                              <p:pRg st="7" end="7"/>
                                            </p:txEl>
                                          </p:spTgt>
                                        </p:tgtEl>
                                        <p:attrNameLst>
                                          <p:attrName>style.visibility</p:attrName>
                                        </p:attrNameLst>
                                      </p:cBhvr>
                                      <p:to>
                                        <p:strVal val="visible"/>
                                      </p:to>
                                    </p:set>
                                    <p:animEffect transition="in" filter="fade">
                                      <p:cBhvr>
                                        <p:cTn id="30" dur="500"/>
                                        <p:tgtEl>
                                          <p:spTgt spid="20482">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0482">
                                            <p:txEl>
                                              <p:pRg st="8" end="8"/>
                                            </p:txEl>
                                          </p:spTgt>
                                        </p:tgtEl>
                                        <p:attrNameLst>
                                          <p:attrName>style.visibility</p:attrName>
                                        </p:attrNameLst>
                                      </p:cBhvr>
                                      <p:to>
                                        <p:strVal val="visible"/>
                                      </p:to>
                                    </p:set>
                                    <p:animEffect transition="in" filter="fade">
                                      <p:cBhvr>
                                        <p:cTn id="33" dur="500"/>
                                        <p:tgtEl>
                                          <p:spTgt spid="20482">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0482">
                                            <p:txEl>
                                              <p:pRg st="9" end="9"/>
                                            </p:txEl>
                                          </p:spTgt>
                                        </p:tgtEl>
                                        <p:attrNameLst>
                                          <p:attrName>style.visibility</p:attrName>
                                        </p:attrNameLst>
                                      </p:cBhvr>
                                      <p:to>
                                        <p:strVal val="visible"/>
                                      </p:to>
                                    </p:set>
                                    <p:animEffect transition="in" filter="fade">
                                      <p:cBhvr>
                                        <p:cTn id="36" dur="500"/>
                                        <p:tgtEl>
                                          <p:spTgt spid="20482">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0482">
                                            <p:txEl>
                                              <p:pRg st="10" end="10"/>
                                            </p:txEl>
                                          </p:spTgt>
                                        </p:tgtEl>
                                        <p:attrNameLst>
                                          <p:attrName>style.visibility</p:attrName>
                                        </p:attrNameLst>
                                      </p:cBhvr>
                                      <p:to>
                                        <p:strVal val="visible"/>
                                      </p:to>
                                    </p:set>
                                    <p:animEffect transition="in" filter="fade">
                                      <p:cBhvr>
                                        <p:cTn id="39" dur="500"/>
                                        <p:tgtEl>
                                          <p:spTgt spid="20482">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0482">
                                            <p:txEl>
                                              <p:pRg st="11" end="11"/>
                                            </p:txEl>
                                          </p:spTgt>
                                        </p:tgtEl>
                                        <p:attrNameLst>
                                          <p:attrName>style.visibility</p:attrName>
                                        </p:attrNameLst>
                                      </p:cBhvr>
                                      <p:to>
                                        <p:strVal val="visible"/>
                                      </p:to>
                                    </p:set>
                                    <p:animEffect transition="in" filter="fade">
                                      <p:cBhvr>
                                        <p:cTn id="42" dur="500"/>
                                        <p:tgtEl>
                                          <p:spTgt spid="20482">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0482">
                                            <p:txEl>
                                              <p:pRg st="12" end="12"/>
                                            </p:txEl>
                                          </p:spTgt>
                                        </p:tgtEl>
                                        <p:attrNameLst>
                                          <p:attrName>style.visibility</p:attrName>
                                        </p:attrNameLst>
                                      </p:cBhvr>
                                      <p:to>
                                        <p:strVal val="visible"/>
                                      </p:to>
                                    </p:set>
                                    <p:animEffect transition="in" filter="fade">
                                      <p:cBhvr>
                                        <p:cTn id="45" dur="500"/>
                                        <p:tgtEl>
                                          <p:spTgt spid="20482">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0482">
                                            <p:txEl>
                                              <p:pRg st="13" end="13"/>
                                            </p:txEl>
                                          </p:spTgt>
                                        </p:tgtEl>
                                        <p:attrNameLst>
                                          <p:attrName>style.visibility</p:attrName>
                                        </p:attrNameLst>
                                      </p:cBhvr>
                                      <p:to>
                                        <p:strVal val="visible"/>
                                      </p:to>
                                    </p:set>
                                    <p:animEffect transition="in" filter="fade">
                                      <p:cBhvr>
                                        <p:cTn id="48" dur="500"/>
                                        <p:tgtEl>
                                          <p:spTgt spid="2048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07963" y="1412875"/>
            <a:ext cx="8807450" cy="557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dirty="0" smtClean="0">
                <a:latin typeface="Garamond" pitchFamily="18" charset="0"/>
              </a:rPr>
              <a:t>Позив </a:t>
            </a:r>
            <a:r>
              <a:rPr lang="ru-RU" dirty="0">
                <a:latin typeface="Garamond" pitchFamily="18" charset="0"/>
              </a:rPr>
              <a:t>метода </a:t>
            </a:r>
            <a:r>
              <a:rPr lang="en-US" sz="2000" dirty="0" err="1" smtClean="0">
                <a:latin typeface="+mn-lt"/>
              </a:rPr>
              <a:t>signalAll</a:t>
            </a:r>
            <a:r>
              <a:rPr lang="en-US" sz="2000" dirty="0" smtClean="0">
                <a:latin typeface="Garamond" pitchFamily="18" charset="0"/>
              </a:rPr>
              <a:t> </a:t>
            </a:r>
            <a:r>
              <a:rPr lang="ru-RU" dirty="0">
                <a:latin typeface="Garamond" pitchFamily="18" charset="0"/>
              </a:rPr>
              <a:t>не активира моментално нит која чека. Он једино одблокира </a:t>
            </a:r>
            <a:r>
              <a:rPr lang="ru-RU" dirty="0" smtClean="0">
                <a:latin typeface="Garamond" pitchFamily="18" charset="0"/>
              </a:rPr>
              <a:t>нити које </a:t>
            </a:r>
            <a:r>
              <a:rPr lang="ru-RU" dirty="0">
                <a:latin typeface="Garamond" pitchFamily="18" charset="0"/>
              </a:rPr>
              <a:t>чекају како би се могле надметати за катанац након што га текућа нит ослободи.</a:t>
            </a:r>
          </a:p>
          <a:p>
            <a:pPr>
              <a:spcBef>
                <a:spcPts val="600"/>
              </a:spcBef>
              <a:defRPr/>
            </a:pPr>
            <a:r>
              <a:rPr lang="ru-RU" dirty="0">
                <a:latin typeface="Garamond" pitchFamily="18" charset="0"/>
              </a:rPr>
              <a:t>Други метод, </a:t>
            </a:r>
            <a:r>
              <a:rPr lang="en-US" sz="2000" dirty="0" smtClean="0">
                <a:latin typeface="+mn-lt"/>
              </a:rPr>
              <a:t>signal</a:t>
            </a:r>
            <a:r>
              <a:rPr lang="en-US" dirty="0" smtClean="0">
                <a:latin typeface="Garamond" pitchFamily="18" charset="0"/>
              </a:rPr>
              <a:t>, </a:t>
            </a:r>
            <a:r>
              <a:rPr lang="ru-RU" dirty="0">
                <a:latin typeface="Garamond" pitchFamily="18" charset="0"/>
              </a:rPr>
              <a:t>одблокира само једну, случајно одабрану, нит из </a:t>
            </a:r>
            <a:r>
              <a:rPr lang="sr-Cyrl-RS" dirty="0" smtClean="0">
                <a:latin typeface="Garamond" pitchFamily="18" charset="0"/>
              </a:rPr>
              <a:t>скупа чекајућих нити ѕа тај услов</a:t>
            </a:r>
            <a:r>
              <a:rPr lang="en-US" dirty="0" smtClean="0">
                <a:latin typeface="Garamond" pitchFamily="18" charset="0"/>
              </a:rPr>
              <a:t>. </a:t>
            </a:r>
            <a:r>
              <a:rPr lang="ru-RU" dirty="0">
                <a:latin typeface="Garamond" pitchFamily="18" charset="0"/>
              </a:rPr>
              <a:t>То </a:t>
            </a:r>
            <a:r>
              <a:rPr lang="ru-RU" dirty="0" smtClean="0">
                <a:latin typeface="Garamond" pitchFamily="18" charset="0"/>
              </a:rPr>
              <a:t>је ефикасније </a:t>
            </a:r>
            <a:r>
              <a:rPr lang="ru-RU" dirty="0">
                <a:latin typeface="Garamond" pitchFamily="18" charset="0"/>
              </a:rPr>
              <a:t>него одблокиравање свих нити, али постоји </a:t>
            </a:r>
            <a:r>
              <a:rPr lang="ru-RU" dirty="0" smtClean="0">
                <a:latin typeface="Garamond" pitchFamily="18" charset="0"/>
              </a:rPr>
              <a:t>опасност: ако </a:t>
            </a:r>
            <a:r>
              <a:rPr lang="ru-RU" dirty="0">
                <a:latin typeface="Garamond" pitchFamily="18" charset="0"/>
              </a:rPr>
              <a:t>случајно изабрана </a:t>
            </a:r>
            <a:r>
              <a:rPr lang="ru-RU" dirty="0" smtClean="0">
                <a:latin typeface="Garamond" pitchFamily="18" charset="0"/>
              </a:rPr>
              <a:t>нит и </a:t>
            </a:r>
            <a:r>
              <a:rPr lang="ru-RU" dirty="0">
                <a:latin typeface="Garamond" pitchFamily="18" charset="0"/>
              </a:rPr>
              <a:t>даље не може да настави, она поново постаје </a:t>
            </a:r>
            <a:r>
              <a:rPr lang="ru-RU" dirty="0" smtClean="0">
                <a:latin typeface="Garamond" pitchFamily="18" charset="0"/>
              </a:rPr>
              <a:t>блокирана, па ако </a:t>
            </a:r>
            <a:r>
              <a:rPr lang="ru-RU" dirty="0">
                <a:latin typeface="Garamond" pitchFamily="18" charset="0"/>
              </a:rPr>
              <a:t>ниједна друга нит </a:t>
            </a:r>
            <a:r>
              <a:rPr lang="ru-RU" dirty="0" smtClean="0">
                <a:latin typeface="Garamond" pitchFamily="18" charset="0"/>
              </a:rPr>
              <a:t>не позове </a:t>
            </a:r>
            <a:r>
              <a:rPr lang="en-US" dirty="0" smtClean="0">
                <a:latin typeface="Garamond" pitchFamily="18" charset="0"/>
              </a:rPr>
              <a:t>signal, </a:t>
            </a:r>
            <a:r>
              <a:rPr lang="ru-RU" dirty="0">
                <a:latin typeface="Garamond" pitchFamily="18" charset="0"/>
              </a:rPr>
              <a:t>настаје </a:t>
            </a:r>
            <a:r>
              <a:rPr lang="sr-Cyrl-RS" dirty="0" smtClean="0">
                <a:latin typeface="Garamond" pitchFamily="18" charset="0"/>
              </a:rPr>
              <a:t>смртоносно блокирање</a:t>
            </a:r>
            <a:r>
              <a:rPr lang="en-US" dirty="0" smtClean="0">
                <a:latin typeface="Garamond" pitchFamily="18" charset="0"/>
              </a:rPr>
              <a:t>.</a:t>
            </a:r>
            <a:endParaRPr lang="en-US" b="1" dirty="0" smtClean="0">
              <a:latin typeface="Garamond" pitchFamily="18" charset="0"/>
            </a:endParaRPr>
          </a:p>
          <a:p>
            <a:pPr>
              <a:spcBef>
                <a:spcPts val="600"/>
              </a:spcBef>
              <a:defRPr/>
            </a:pPr>
            <a:r>
              <a:rPr lang="ru-RU" b="1" dirty="0" smtClean="0">
                <a:latin typeface="Garamond" pitchFamily="18" charset="0"/>
              </a:rPr>
              <a:t>Напомена.</a:t>
            </a:r>
            <a:r>
              <a:rPr lang="ru-RU" dirty="0" smtClean="0">
                <a:latin typeface="Garamond" pitchFamily="18" charset="0"/>
              </a:rPr>
              <a:t> Нит може звати методе </a:t>
            </a:r>
            <a:r>
              <a:rPr lang="en-US" sz="2000" dirty="0" smtClean="0">
                <a:latin typeface="+mn-lt"/>
              </a:rPr>
              <a:t>await</a:t>
            </a:r>
            <a:r>
              <a:rPr lang="en-US" dirty="0" smtClean="0">
                <a:latin typeface="Garamond" pitchFamily="18" charset="0"/>
              </a:rPr>
              <a:t>, </a:t>
            </a:r>
            <a:r>
              <a:rPr lang="en-US" sz="2000" dirty="0" err="1" smtClean="0">
                <a:latin typeface="+mn-lt"/>
              </a:rPr>
              <a:t>signalAll</a:t>
            </a:r>
            <a:r>
              <a:rPr lang="en-US" sz="2000" dirty="0" smtClean="0">
                <a:latin typeface="Garamond" pitchFamily="18" charset="0"/>
              </a:rPr>
              <a:t> </a:t>
            </a:r>
            <a:r>
              <a:rPr lang="ru-RU" dirty="0" smtClean="0">
                <a:latin typeface="Garamond" pitchFamily="18" charset="0"/>
              </a:rPr>
              <a:t>и </a:t>
            </a:r>
            <a:r>
              <a:rPr lang="en-US" sz="2000" dirty="0" smtClean="0">
                <a:latin typeface="+mn-lt"/>
              </a:rPr>
              <a:t>signal</a:t>
            </a:r>
            <a:r>
              <a:rPr lang="en-US" sz="2000" dirty="0" smtClean="0">
                <a:latin typeface="Garamond" pitchFamily="18" charset="0"/>
              </a:rPr>
              <a:t> </a:t>
            </a:r>
            <a:r>
              <a:rPr lang="ru-RU" dirty="0" smtClean="0">
                <a:latin typeface="Garamond" pitchFamily="18" charset="0"/>
              </a:rPr>
              <a:t>за условне објекте само када поседује катанац придружен том условном објекту.</a:t>
            </a:r>
            <a:endParaRPr lang="ru-RU" dirty="0">
              <a:latin typeface="Garamond" pitchFamily="18" charset="0"/>
            </a:endParaRPr>
          </a:p>
          <a:p>
            <a:pPr>
              <a:spcBef>
                <a:spcPts val="600"/>
              </a:spcBef>
              <a:defRPr/>
            </a:pPr>
            <a:r>
              <a:rPr lang="ru-RU" dirty="0">
                <a:latin typeface="Garamond" pitchFamily="18" charset="0"/>
              </a:rPr>
              <a:t>Цена која мора да се плати када се користи механизам синхронизације за заштиту </a:t>
            </a:r>
            <a:r>
              <a:rPr lang="ru-RU" dirty="0" smtClean="0">
                <a:latin typeface="Garamond" pitchFamily="18" charset="0"/>
              </a:rPr>
              <a:t>приступа дељеним </a:t>
            </a:r>
            <a:r>
              <a:rPr lang="ru-RU" dirty="0">
                <a:latin typeface="Garamond" pitchFamily="18" charset="0"/>
              </a:rPr>
              <a:t>подацима јесте успорење.</a:t>
            </a:r>
            <a:endParaRPr lang="en-US" sz="2000" dirty="0">
              <a:latin typeface="+mn-lt"/>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Условни објекти (8)</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500"/>
                                        <p:tgtEl>
                                          <p:spTgt spid="204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0482">
                                            <p:txEl>
                                              <p:pRg st="2" end="2"/>
                                            </p:txEl>
                                          </p:spTgt>
                                        </p:tgtEl>
                                        <p:attrNameLst>
                                          <p:attrName>style.visibility</p:attrName>
                                        </p:attrNameLst>
                                      </p:cBhvr>
                                      <p:to>
                                        <p:strVal val="visible"/>
                                      </p:to>
                                    </p:set>
                                    <p:animEffect transition="in" filter="fade">
                                      <p:cBhvr>
                                        <p:cTn id="17" dur="500"/>
                                        <p:tgtEl>
                                          <p:spTgt spid="204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0482">
                                            <p:txEl>
                                              <p:pRg st="3" end="3"/>
                                            </p:txEl>
                                          </p:spTgt>
                                        </p:tgtEl>
                                        <p:attrNameLst>
                                          <p:attrName>style.visibility</p:attrName>
                                        </p:attrNameLst>
                                      </p:cBhvr>
                                      <p:to>
                                        <p:strVal val="visible"/>
                                      </p:to>
                                    </p:set>
                                    <p:animEffect transition="in" filter="fade">
                                      <p:cBhvr>
                                        <p:cTn id="22" dur="500"/>
                                        <p:tgtEl>
                                          <p:spTgt spid="204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07963" y="1412875"/>
            <a:ext cx="880745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1800" b="1" dirty="0" err="1">
                <a:latin typeface="+mn-lt"/>
              </a:rPr>
              <a:t>java.util.concurrent.locks.Lock</a:t>
            </a:r>
            <a:endParaRPr lang="en-US" sz="1800" b="1" dirty="0">
              <a:latin typeface="+mn-lt"/>
            </a:endParaRPr>
          </a:p>
          <a:p>
            <a:pPr marL="285750" indent="-285750">
              <a:buFont typeface="Arial" panose="020B0604020202020204" pitchFamily="34" charset="0"/>
              <a:buChar char="•"/>
              <a:defRPr/>
            </a:pPr>
            <a:r>
              <a:rPr lang="en-US" sz="1800" dirty="0">
                <a:latin typeface="+mn-lt"/>
              </a:rPr>
              <a:t>Condition </a:t>
            </a:r>
            <a:r>
              <a:rPr lang="en-US" sz="1800" dirty="0" err="1">
                <a:latin typeface="+mn-lt"/>
              </a:rPr>
              <a:t>newCondition</a:t>
            </a:r>
            <a:r>
              <a:rPr lang="en-US" sz="1800" dirty="0" smtClean="0">
                <a:latin typeface="+mn-lt"/>
              </a:rPr>
              <a:t>()</a:t>
            </a:r>
            <a:r>
              <a:rPr lang="sr-Cyrl-RS" sz="1800" dirty="0" smtClean="0">
                <a:latin typeface="+mn-lt"/>
              </a:rPr>
              <a:t/>
            </a:r>
            <a:br>
              <a:rPr lang="sr-Cyrl-RS" sz="1800" dirty="0" smtClean="0">
                <a:latin typeface="+mn-lt"/>
              </a:rPr>
            </a:br>
            <a:r>
              <a:rPr lang="ru-RU" sz="1800" dirty="0" smtClean="0">
                <a:latin typeface="+mn-lt"/>
              </a:rPr>
              <a:t>враћа </a:t>
            </a:r>
            <a:r>
              <a:rPr lang="ru-RU" sz="1800" dirty="0">
                <a:latin typeface="+mn-lt"/>
              </a:rPr>
              <a:t>condition објекат придружен текућем катанцу</a:t>
            </a:r>
            <a:r>
              <a:rPr lang="ru-RU" sz="1800" dirty="0" smtClean="0">
                <a:latin typeface="+mn-lt"/>
              </a:rPr>
              <a:t>.</a:t>
            </a:r>
          </a:p>
          <a:p>
            <a:pPr>
              <a:defRPr/>
            </a:pPr>
            <a:endParaRPr lang="sr-Cyrl-RS" sz="1800" dirty="0" smtClean="0">
              <a:latin typeface="+mn-lt"/>
            </a:endParaRPr>
          </a:p>
          <a:p>
            <a:pPr>
              <a:defRPr/>
            </a:pPr>
            <a:r>
              <a:rPr lang="en-US" sz="1800" b="1" dirty="0" err="1" smtClean="0">
                <a:latin typeface="+mn-lt"/>
              </a:rPr>
              <a:t>java.util.concurrent.locks.Condition</a:t>
            </a:r>
            <a:endParaRPr lang="en-US" sz="1800" b="1" dirty="0" smtClean="0">
              <a:latin typeface="+mn-lt"/>
            </a:endParaRPr>
          </a:p>
          <a:p>
            <a:pPr marL="285750" indent="-285750">
              <a:buFont typeface="Arial" panose="020B0604020202020204" pitchFamily="34" charset="0"/>
              <a:buChar char="•"/>
              <a:defRPr/>
            </a:pPr>
            <a:r>
              <a:rPr lang="en-US" sz="1800" dirty="0" smtClean="0">
                <a:latin typeface="+mn-lt"/>
              </a:rPr>
              <a:t>void await()</a:t>
            </a:r>
            <a:r>
              <a:rPr lang="sr-Cyrl-RS" sz="1800" dirty="0" smtClean="0">
                <a:latin typeface="+mn-lt"/>
              </a:rPr>
              <a:t/>
            </a:r>
            <a:br>
              <a:rPr lang="sr-Cyrl-RS" sz="1800" dirty="0" smtClean="0">
                <a:latin typeface="+mn-lt"/>
              </a:rPr>
            </a:br>
            <a:r>
              <a:rPr lang="sr-Cyrl-RS" sz="1800" dirty="0" smtClean="0">
                <a:latin typeface="+mn-lt"/>
              </a:rPr>
              <a:t>ставља </a:t>
            </a:r>
            <a:r>
              <a:rPr lang="sr-Cyrl-RS" sz="1800" dirty="0">
                <a:latin typeface="+mn-lt"/>
              </a:rPr>
              <a:t>текућу нит у </a:t>
            </a:r>
            <a:r>
              <a:rPr lang="sr-Cyrl-RS" sz="1800" dirty="0" smtClean="0">
                <a:latin typeface="+mn-lt"/>
              </a:rPr>
              <a:t>скуп чекајућих нити</a:t>
            </a:r>
            <a:r>
              <a:rPr lang="en-US" sz="1800" dirty="0" smtClean="0">
                <a:latin typeface="+mn-lt"/>
              </a:rPr>
              <a:t> </a:t>
            </a:r>
            <a:r>
              <a:rPr lang="sr-Cyrl-RS" sz="1800" dirty="0">
                <a:latin typeface="+mn-lt"/>
              </a:rPr>
              <a:t>за текући услов.</a:t>
            </a:r>
          </a:p>
          <a:p>
            <a:pPr marL="285750" indent="-285750">
              <a:buFont typeface="Arial" panose="020B0604020202020204" pitchFamily="34" charset="0"/>
              <a:buChar char="•"/>
              <a:defRPr/>
            </a:pPr>
            <a:r>
              <a:rPr lang="en-US" sz="1800" dirty="0">
                <a:latin typeface="+mn-lt"/>
              </a:rPr>
              <a:t>void </a:t>
            </a:r>
            <a:r>
              <a:rPr lang="en-US" sz="1800" dirty="0" err="1">
                <a:latin typeface="+mn-lt"/>
              </a:rPr>
              <a:t>signalAll</a:t>
            </a:r>
            <a:r>
              <a:rPr lang="en-US" sz="1800" dirty="0" smtClean="0">
                <a:latin typeface="+mn-lt"/>
              </a:rPr>
              <a:t>()</a:t>
            </a:r>
            <a:r>
              <a:rPr lang="sr-Cyrl-RS" sz="1800" dirty="0" smtClean="0">
                <a:latin typeface="+mn-lt"/>
              </a:rPr>
              <a:t/>
            </a:r>
            <a:br>
              <a:rPr lang="sr-Cyrl-RS" sz="1800" dirty="0" smtClean="0">
                <a:latin typeface="+mn-lt"/>
              </a:rPr>
            </a:br>
            <a:r>
              <a:rPr lang="sr-Cyrl-RS" sz="1800" dirty="0" smtClean="0">
                <a:latin typeface="+mn-lt"/>
              </a:rPr>
              <a:t>одблокира </a:t>
            </a:r>
            <a:r>
              <a:rPr lang="sr-Cyrl-RS" sz="1800" dirty="0">
                <a:latin typeface="+mn-lt"/>
              </a:rPr>
              <a:t>све нити из </a:t>
            </a:r>
            <a:r>
              <a:rPr lang="sr-Cyrl-RS" sz="1800" dirty="0" smtClean="0">
                <a:latin typeface="+mn-lt"/>
              </a:rPr>
              <a:t>скупа чекајућих нити</a:t>
            </a:r>
            <a:r>
              <a:rPr lang="en-US" sz="1800" dirty="0" smtClean="0">
                <a:latin typeface="+mn-lt"/>
              </a:rPr>
              <a:t> </a:t>
            </a:r>
            <a:r>
              <a:rPr lang="sr-Cyrl-RS" sz="1800" dirty="0">
                <a:latin typeface="+mn-lt"/>
              </a:rPr>
              <a:t>за текући услов.</a:t>
            </a:r>
          </a:p>
          <a:p>
            <a:pPr marL="285750" indent="-285750">
              <a:buFont typeface="Arial" panose="020B0604020202020204" pitchFamily="34" charset="0"/>
              <a:buChar char="•"/>
              <a:defRPr/>
            </a:pPr>
            <a:r>
              <a:rPr lang="en-US" sz="1800" dirty="0">
                <a:latin typeface="+mn-lt"/>
              </a:rPr>
              <a:t>void signal</a:t>
            </a:r>
            <a:r>
              <a:rPr lang="en-US" sz="1800" dirty="0" smtClean="0">
                <a:latin typeface="+mn-lt"/>
              </a:rPr>
              <a:t>()</a:t>
            </a:r>
            <a:r>
              <a:rPr lang="sr-Cyrl-RS" sz="1800" dirty="0" smtClean="0">
                <a:latin typeface="+mn-lt"/>
              </a:rPr>
              <a:t/>
            </a:r>
            <a:br>
              <a:rPr lang="sr-Cyrl-RS" sz="1800" dirty="0" smtClean="0">
                <a:latin typeface="+mn-lt"/>
              </a:rPr>
            </a:br>
            <a:r>
              <a:rPr lang="sr-Cyrl-RS" sz="1800" dirty="0" smtClean="0">
                <a:latin typeface="+mn-lt"/>
              </a:rPr>
              <a:t>одблокира </a:t>
            </a:r>
            <a:r>
              <a:rPr lang="sr-Cyrl-RS" sz="1800" dirty="0">
                <a:latin typeface="+mn-lt"/>
              </a:rPr>
              <a:t>једну случајно изабрану нит из </a:t>
            </a:r>
            <a:r>
              <a:rPr lang="sr-Cyrl-RS" sz="1800" dirty="0" smtClean="0">
                <a:latin typeface="+mn-lt"/>
              </a:rPr>
              <a:t>скупа чекајућих нити</a:t>
            </a:r>
            <a:r>
              <a:rPr lang="en-US" sz="1800" dirty="0" smtClean="0">
                <a:latin typeface="+mn-lt"/>
              </a:rPr>
              <a:t> </a:t>
            </a:r>
            <a:r>
              <a:rPr lang="sr-Cyrl-RS" sz="1800" dirty="0">
                <a:latin typeface="+mn-lt"/>
              </a:rPr>
              <a:t>за текући услов.</a:t>
            </a:r>
            <a:endParaRPr lang="en-US" sz="1800" dirty="0">
              <a:latin typeface="+mn-lt"/>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Условни објекти (9)</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82">
                                            <p:txEl>
                                              <p:pRg st="1" end="1"/>
                                            </p:txEl>
                                          </p:spTgt>
                                        </p:tgtEl>
                                        <p:attrNameLst>
                                          <p:attrName>style.visibility</p:attrName>
                                        </p:attrNameLst>
                                      </p:cBhvr>
                                      <p:to>
                                        <p:strVal val="visible"/>
                                      </p:to>
                                    </p:set>
                                    <p:animEffect transition="in" filter="fade">
                                      <p:cBhvr>
                                        <p:cTn id="10" dur="500"/>
                                        <p:tgtEl>
                                          <p:spTgt spid="2048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0482">
                                            <p:txEl>
                                              <p:pRg st="3" end="3"/>
                                            </p:txEl>
                                          </p:spTgt>
                                        </p:tgtEl>
                                        <p:attrNameLst>
                                          <p:attrName>style.visibility</p:attrName>
                                        </p:attrNameLst>
                                      </p:cBhvr>
                                      <p:to>
                                        <p:strVal val="visible"/>
                                      </p:to>
                                    </p:set>
                                    <p:animEffect transition="in" filter="fade">
                                      <p:cBhvr>
                                        <p:cTn id="15" dur="500"/>
                                        <p:tgtEl>
                                          <p:spTgt spid="2048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482">
                                            <p:txEl>
                                              <p:pRg st="4" end="4"/>
                                            </p:txEl>
                                          </p:spTgt>
                                        </p:tgtEl>
                                        <p:attrNameLst>
                                          <p:attrName>style.visibility</p:attrName>
                                        </p:attrNameLst>
                                      </p:cBhvr>
                                      <p:to>
                                        <p:strVal val="visible"/>
                                      </p:to>
                                    </p:set>
                                    <p:animEffect transition="in" filter="fade">
                                      <p:cBhvr>
                                        <p:cTn id="18" dur="500"/>
                                        <p:tgtEl>
                                          <p:spTgt spid="2048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0482">
                                            <p:txEl>
                                              <p:pRg st="5" end="5"/>
                                            </p:txEl>
                                          </p:spTgt>
                                        </p:tgtEl>
                                        <p:attrNameLst>
                                          <p:attrName>style.visibility</p:attrName>
                                        </p:attrNameLst>
                                      </p:cBhvr>
                                      <p:to>
                                        <p:strVal val="visible"/>
                                      </p:to>
                                    </p:set>
                                    <p:animEffect transition="in" filter="fade">
                                      <p:cBhvr>
                                        <p:cTn id="21" dur="500"/>
                                        <p:tgtEl>
                                          <p:spTgt spid="2048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0482">
                                            <p:txEl>
                                              <p:pRg st="6" end="6"/>
                                            </p:txEl>
                                          </p:spTgt>
                                        </p:tgtEl>
                                        <p:attrNameLst>
                                          <p:attrName>style.visibility</p:attrName>
                                        </p:attrNameLst>
                                      </p:cBhvr>
                                      <p:to>
                                        <p:strVal val="visible"/>
                                      </p:to>
                                    </p:set>
                                    <p:animEffect transition="in" filter="fade">
                                      <p:cBhvr>
                                        <p:cTn id="24" dur="500"/>
                                        <p:tgtEl>
                                          <p:spTgt spid="2048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28600" y="1412875"/>
            <a:ext cx="8807450" cy="364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dirty="0">
                <a:latin typeface="Garamond" pitchFamily="18" charset="0"/>
              </a:rPr>
              <a:t>Интерфејси </a:t>
            </a:r>
            <a:r>
              <a:rPr lang="en-US" sz="2000" dirty="0">
                <a:latin typeface="+mn-lt"/>
              </a:rPr>
              <a:t>Lock</a:t>
            </a:r>
            <a:r>
              <a:rPr lang="en-US" sz="2000" dirty="0">
                <a:latin typeface="Garamond" pitchFamily="18" charset="0"/>
              </a:rPr>
              <a:t> </a:t>
            </a:r>
            <a:r>
              <a:rPr lang="ru-RU" dirty="0">
                <a:latin typeface="Garamond" pitchFamily="18" charset="0"/>
              </a:rPr>
              <a:t>и </a:t>
            </a:r>
            <a:r>
              <a:rPr lang="en-US" sz="2000" dirty="0">
                <a:latin typeface="+mn-lt"/>
              </a:rPr>
              <a:t>Condition</a:t>
            </a:r>
            <a:r>
              <a:rPr lang="en-US" sz="2000" dirty="0">
                <a:latin typeface="Garamond" pitchFamily="18" charset="0"/>
              </a:rPr>
              <a:t> </a:t>
            </a:r>
            <a:r>
              <a:rPr lang="ru-RU" dirty="0">
                <a:latin typeface="Garamond" pitchFamily="18" charset="0"/>
              </a:rPr>
              <a:t>додати су у </a:t>
            </a:r>
            <a:r>
              <a:rPr lang="en-US" dirty="0">
                <a:latin typeface="Garamond" pitchFamily="18" charset="0"/>
              </a:rPr>
              <a:t>Java SE 5.0 </a:t>
            </a:r>
            <a:r>
              <a:rPr lang="ru-RU" dirty="0">
                <a:latin typeface="Garamond" pitchFamily="18" charset="0"/>
              </a:rPr>
              <a:t>како би омогућили програмерима </a:t>
            </a:r>
            <a:r>
              <a:rPr lang="ru-RU" dirty="0" smtClean="0">
                <a:latin typeface="Garamond" pitchFamily="18" charset="0"/>
              </a:rPr>
              <a:t>висок ниво </a:t>
            </a:r>
            <a:r>
              <a:rPr lang="ru-RU" dirty="0">
                <a:latin typeface="Garamond" pitchFamily="18" charset="0"/>
              </a:rPr>
              <a:t>контроле над закључавањем</a:t>
            </a:r>
            <a:r>
              <a:rPr lang="ru-RU" dirty="0" smtClean="0">
                <a:latin typeface="Garamond" pitchFamily="18" charset="0"/>
              </a:rPr>
              <a:t>.</a:t>
            </a:r>
          </a:p>
          <a:p>
            <a:pPr>
              <a:spcBef>
                <a:spcPts val="600"/>
              </a:spcBef>
              <a:defRPr/>
            </a:pPr>
            <a:r>
              <a:rPr lang="ru-RU" dirty="0" smtClean="0">
                <a:latin typeface="Garamond" pitchFamily="18" charset="0"/>
              </a:rPr>
              <a:t> </a:t>
            </a:r>
            <a:r>
              <a:rPr lang="ru-RU" dirty="0">
                <a:latin typeface="Garamond" pitchFamily="18" charset="0"/>
              </a:rPr>
              <a:t>Међутим, у већини ситуација толика контрола није </a:t>
            </a:r>
            <a:r>
              <a:rPr lang="ru-RU" dirty="0" smtClean="0">
                <a:latin typeface="Garamond" pitchFamily="18" charset="0"/>
              </a:rPr>
              <a:t>неопходна, већ се може </a:t>
            </a:r>
            <a:r>
              <a:rPr lang="ru-RU" dirty="0">
                <a:latin typeface="Garamond" pitchFamily="18" charset="0"/>
              </a:rPr>
              <a:t>се користити механизам који је уграђен у Јаву. Сваки објекат у Јави </a:t>
            </a:r>
            <a:r>
              <a:rPr lang="ru-RU" dirty="0" smtClean="0">
                <a:latin typeface="Garamond" pitchFamily="18" charset="0"/>
              </a:rPr>
              <a:t>има интерни катанац</a:t>
            </a:r>
            <a:r>
              <a:rPr lang="en-US" dirty="0" smtClean="0">
                <a:latin typeface="Garamond" pitchFamily="18" charset="0"/>
              </a:rPr>
              <a:t>. </a:t>
            </a:r>
            <a:endParaRPr lang="sr-Cyrl-RS" dirty="0" smtClean="0">
              <a:latin typeface="Garamond" pitchFamily="18" charset="0"/>
            </a:endParaRPr>
          </a:p>
          <a:p>
            <a:pPr>
              <a:spcBef>
                <a:spcPts val="600"/>
              </a:spcBef>
              <a:defRPr/>
            </a:pPr>
            <a:r>
              <a:rPr lang="ru-RU" dirty="0" smtClean="0">
                <a:latin typeface="Garamond" pitchFamily="18" charset="0"/>
              </a:rPr>
              <a:t>Уколико </a:t>
            </a:r>
            <a:r>
              <a:rPr lang="ru-RU" dirty="0">
                <a:latin typeface="Garamond" pitchFamily="18" charset="0"/>
              </a:rPr>
              <a:t>је метод декларисан са кључном </a:t>
            </a:r>
            <a:r>
              <a:rPr lang="ru-RU" dirty="0" smtClean="0">
                <a:latin typeface="Garamond" pitchFamily="18" charset="0"/>
              </a:rPr>
              <a:t>речју </a:t>
            </a:r>
            <a:r>
              <a:rPr lang="en-US" sz="2000" dirty="0" smtClean="0">
                <a:latin typeface="+mn-lt"/>
              </a:rPr>
              <a:t>synchronized</a:t>
            </a:r>
            <a:r>
              <a:rPr lang="en-US" dirty="0">
                <a:latin typeface="Garamond" pitchFamily="18" charset="0"/>
              </a:rPr>
              <a:t>, </a:t>
            </a:r>
            <a:r>
              <a:rPr lang="ru-RU" dirty="0">
                <a:latin typeface="Garamond" pitchFamily="18" charset="0"/>
              </a:rPr>
              <a:t>катанац текућег објекта штити читав метод. </a:t>
            </a:r>
            <a:endParaRPr lang="ru-RU" dirty="0" smtClean="0">
              <a:latin typeface="Garamond" pitchFamily="18" charset="0"/>
            </a:endParaRPr>
          </a:p>
          <a:p>
            <a:pPr>
              <a:spcBef>
                <a:spcPts val="600"/>
              </a:spcBef>
              <a:defRPr/>
            </a:pPr>
            <a:r>
              <a:rPr lang="ru-RU" dirty="0" smtClean="0">
                <a:latin typeface="Garamond" pitchFamily="18" charset="0"/>
              </a:rPr>
              <a:t>То </a:t>
            </a:r>
            <a:r>
              <a:rPr lang="ru-RU" dirty="0">
                <a:latin typeface="Garamond" pitchFamily="18" charset="0"/>
              </a:rPr>
              <a:t>значи да </a:t>
            </a:r>
            <a:r>
              <a:rPr lang="ru-RU" dirty="0" smtClean="0">
                <a:latin typeface="Garamond" pitchFamily="18" charset="0"/>
              </a:rPr>
              <a:t>нит, </a:t>
            </a:r>
            <a:r>
              <a:rPr lang="ru-RU" dirty="0">
                <a:latin typeface="Garamond" pitchFamily="18" charset="0"/>
              </a:rPr>
              <a:t>да би позвала </a:t>
            </a:r>
            <a:r>
              <a:rPr lang="ru-RU" dirty="0" smtClean="0">
                <a:latin typeface="Garamond" pitchFamily="18" charset="0"/>
              </a:rPr>
              <a:t>метод, мора прибавити </a:t>
            </a:r>
            <a:r>
              <a:rPr lang="ru-RU" dirty="0">
                <a:latin typeface="Garamond" pitchFamily="18" charset="0"/>
              </a:rPr>
              <a:t>унутрашњи катанац објекта. </a:t>
            </a:r>
            <a:endParaRPr lang="ru-RU" dirty="0" smtClean="0">
              <a:latin typeface="Garamond" pitchFamily="18" charset="0"/>
            </a:endParaRPr>
          </a:p>
        </p:txBody>
      </p:sp>
      <p:sp>
        <p:nvSpPr>
          <p:cNvPr id="4" name="Rectangle 2"/>
          <p:cNvSpPr txBox="1">
            <a:spLocks noChangeArrowheads="1"/>
          </p:cNvSpPr>
          <p:nvPr/>
        </p:nvSpPr>
        <p:spPr bwMode="auto">
          <a:xfrm>
            <a:off x="1331913" y="427038"/>
            <a:ext cx="6696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algn="ctr" eaLnBrk="1" hangingPunct="1">
              <a:defRPr/>
            </a:pPr>
            <a:r>
              <a:rPr lang="sr-Cyrl-RS" kern="0" dirty="0" smtClean="0">
                <a:solidFill>
                  <a:srgbClr val="3366FF"/>
                </a:solidFill>
              </a:rPr>
              <a:t>Синхронизовани објекти и методи </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500"/>
                                        <p:tgtEl>
                                          <p:spTgt spid="204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0482">
                                            <p:txEl>
                                              <p:pRg st="2" end="2"/>
                                            </p:txEl>
                                          </p:spTgt>
                                        </p:tgtEl>
                                        <p:attrNameLst>
                                          <p:attrName>style.visibility</p:attrName>
                                        </p:attrNameLst>
                                      </p:cBhvr>
                                      <p:to>
                                        <p:strVal val="visible"/>
                                      </p:to>
                                    </p:set>
                                    <p:animEffect transition="in" filter="fade">
                                      <p:cBhvr>
                                        <p:cTn id="17" dur="500"/>
                                        <p:tgtEl>
                                          <p:spTgt spid="204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0482">
                                            <p:txEl>
                                              <p:pRg st="3" end="3"/>
                                            </p:txEl>
                                          </p:spTgt>
                                        </p:tgtEl>
                                        <p:attrNameLst>
                                          <p:attrName>style.visibility</p:attrName>
                                        </p:attrNameLst>
                                      </p:cBhvr>
                                      <p:to>
                                        <p:strVal val="visible"/>
                                      </p:to>
                                    </p:set>
                                    <p:animEffect transition="in" filter="fade">
                                      <p:cBhvr>
                                        <p:cTn id="22" dur="500"/>
                                        <p:tgtEl>
                                          <p:spTgt spid="204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28600" y="1412875"/>
            <a:ext cx="8807450" cy="541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dirty="0" smtClean="0">
                <a:latin typeface="Garamond" pitchFamily="18" charset="0"/>
              </a:rPr>
              <a:t>Другим </a:t>
            </a:r>
            <a:r>
              <a:rPr lang="ru-RU" dirty="0">
                <a:latin typeface="Garamond" pitchFamily="18" charset="0"/>
              </a:rPr>
              <a:t>речима,</a:t>
            </a:r>
          </a:p>
          <a:p>
            <a:pPr>
              <a:spcBef>
                <a:spcPts val="0"/>
              </a:spcBef>
              <a:defRPr/>
            </a:pPr>
            <a:r>
              <a:rPr lang="sr-Cyrl-RS" sz="1800" dirty="0" smtClean="0">
                <a:latin typeface="+mn-lt"/>
              </a:rPr>
              <a:t>   </a:t>
            </a:r>
            <a:r>
              <a:rPr lang="en-US" sz="1800" dirty="0" smtClean="0">
                <a:latin typeface="+mn-lt"/>
              </a:rPr>
              <a:t>public </a:t>
            </a:r>
            <a:r>
              <a:rPr lang="en-US" sz="1800" dirty="0">
                <a:latin typeface="+mn-lt"/>
              </a:rPr>
              <a:t>synchronized void </a:t>
            </a:r>
            <a:r>
              <a:rPr lang="en-US" sz="1800" dirty="0" err="1">
                <a:latin typeface="+mn-lt"/>
              </a:rPr>
              <a:t>metod</a:t>
            </a:r>
            <a:r>
              <a:rPr lang="en-US" sz="1800" dirty="0" smtClean="0">
                <a:latin typeface="+mn-lt"/>
              </a:rPr>
              <a:t>()</a:t>
            </a:r>
            <a:endParaRPr lang="sr-Cyrl-RS" sz="1800" dirty="0" smtClean="0">
              <a:latin typeface="+mn-lt"/>
            </a:endParaRPr>
          </a:p>
          <a:p>
            <a:pPr>
              <a:spcBef>
                <a:spcPts val="0"/>
              </a:spcBef>
              <a:defRPr/>
            </a:pPr>
            <a:r>
              <a:rPr lang="sr-Cyrl-RS" sz="1800" dirty="0">
                <a:latin typeface="+mn-lt"/>
              </a:rPr>
              <a:t> </a:t>
            </a: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err="1" smtClean="0">
                <a:latin typeface="+mn-lt"/>
              </a:rPr>
              <a:t>telo</a:t>
            </a:r>
            <a:r>
              <a:rPr lang="en-US" sz="1800" dirty="0" smtClean="0">
                <a:latin typeface="+mn-lt"/>
              </a:rPr>
              <a:t> </a:t>
            </a:r>
            <a:r>
              <a:rPr lang="en-US" sz="1800" dirty="0" err="1">
                <a:latin typeface="+mn-lt"/>
              </a:rPr>
              <a:t>metoda</a:t>
            </a:r>
            <a:endParaRPr lang="en-US" sz="1800" dirty="0">
              <a:latin typeface="+mn-lt"/>
            </a:endParaRPr>
          </a:p>
          <a:p>
            <a:pPr>
              <a:spcBef>
                <a:spcPts val="0"/>
              </a:spcBef>
              <a:defRPr/>
            </a:pPr>
            <a:r>
              <a:rPr lang="sr-Cyrl-RS" sz="1800" dirty="0" smtClean="0">
                <a:latin typeface="+mn-lt"/>
              </a:rPr>
              <a:t>   </a:t>
            </a:r>
            <a:r>
              <a:rPr lang="en-US" sz="1800" dirty="0" smtClean="0">
                <a:latin typeface="+mn-lt"/>
              </a:rPr>
              <a:t>}</a:t>
            </a:r>
            <a:endParaRPr lang="en-US" sz="1800" dirty="0">
              <a:latin typeface="+mn-lt"/>
            </a:endParaRPr>
          </a:p>
          <a:p>
            <a:pPr>
              <a:spcBef>
                <a:spcPts val="600"/>
              </a:spcBef>
              <a:defRPr/>
            </a:pPr>
            <a:r>
              <a:rPr lang="ru-RU" dirty="0">
                <a:latin typeface="Garamond" pitchFamily="18" charset="0"/>
              </a:rPr>
              <a:t>је еквивалентно са</a:t>
            </a:r>
          </a:p>
          <a:p>
            <a:pPr>
              <a:spcBef>
                <a:spcPts val="0"/>
              </a:spcBef>
              <a:defRPr/>
            </a:pPr>
            <a:r>
              <a:rPr lang="sr-Cyrl-RS" sz="1800" dirty="0" smtClean="0">
                <a:latin typeface="+mn-lt"/>
              </a:rPr>
              <a:t>   </a:t>
            </a:r>
            <a:r>
              <a:rPr lang="en-US" sz="1800" dirty="0" smtClean="0">
                <a:latin typeface="+mn-lt"/>
              </a:rPr>
              <a:t>public </a:t>
            </a:r>
            <a:r>
              <a:rPr lang="en-US" sz="1800" dirty="0">
                <a:latin typeface="+mn-lt"/>
              </a:rPr>
              <a:t>void </a:t>
            </a:r>
            <a:r>
              <a:rPr lang="en-US" sz="1800" dirty="0" err="1">
                <a:latin typeface="+mn-lt"/>
              </a:rPr>
              <a:t>metod</a:t>
            </a:r>
            <a:r>
              <a:rPr lang="en-US" sz="1800" dirty="0">
                <a:latin typeface="+mn-lt"/>
              </a:rPr>
              <a:t>()</a:t>
            </a:r>
          </a:p>
          <a:p>
            <a:pPr>
              <a:spcBef>
                <a:spcPts val="0"/>
              </a:spcBef>
              <a:defRPr/>
            </a:pP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err="1" smtClean="0">
                <a:latin typeface="+mn-lt"/>
              </a:rPr>
              <a:t>this.intrinsicLock.lock</a:t>
            </a:r>
            <a:r>
              <a:rPr lang="en-US" sz="1800" dirty="0">
                <a:latin typeface="+mn-lt"/>
              </a:rPr>
              <a:t>();</a:t>
            </a:r>
          </a:p>
          <a:p>
            <a:pPr>
              <a:spcBef>
                <a:spcPts val="0"/>
              </a:spcBef>
              <a:defRPr/>
            </a:pPr>
            <a:r>
              <a:rPr lang="sr-Cyrl-RS" sz="1800" dirty="0" smtClean="0">
                <a:latin typeface="+mn-lt"/>
              </a:rPr>
              <a:t>      </a:t>
            </a:r>
            <a:r>
              <a:rPr lang="en-US" sz="1800" dirty="0" smtClean="0">
                <a:latin typeface="+mn-lt"/>
              </a:rPr>
              <a:t>try</a:t>
            </a:r>
            <a:endParaRPr lang="sr-Cyrl-RS" sz="1800" dirty="0" smtClean="0">
              <a:latin typeface="+mn-lt"/>
            </a:endParaRPr>
          </a:p>
          <a:p>
            <a:pPr>
              <a:spcBef>
                <a:spcPts val="0"/>
              </a:spcBef>
              <a:defRPr/>
            </a:pPr>
            <a:r>
              <a:rPr lang="sr-Cyrl-RS" sz="1800" dirty="0">
                <a:latin typeface="+mn-lt"/>
              </a:rPr>
              <a:t> </a:t>
            </a: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err="1" smtClean="0">
                <a:latin typeface="+mn-lt"/>
              </a:rPr>
              <a:t>telo</a:t>
            </a:r>
            <a:r>
              <a:rPr lang="en-US" sz="1800" dirty="0" smtClean="0">
                <a:latin typeface="+mn-lt"/>
              </a:rPr>
              <a:t> </a:t>
            </a:r>
            <a:r>
              <a:rPr lang="en-US" sz="1800" dirty="0" err="1">
                <a:latin typeface="+mn-lt"/>
              </a:rPr>
              <a:t>metoda</a:t>
            </a:r>
            <a:endParaRPr lang="en-US" sz="1800" dirty="0">
              <a:latin typeface="+mn-lt"/>
            </a:endParaRPr>
          </a:p>
          <a:p>
            <a:pPr>
              <a:spcBef>
                <a:spcPts val="0"/>
              </a:spcBef>
              <a:defRPr/>
            </a:pPr>
            <a:r>
              <a:rPr lang="sr-Cyrl-RS" sz="1800" dirty="0" smtClean="0">
                <a:latin typeface="+mn-lt"/>
              </a:rPr>
              <a:t>      </a:t>
            </a:r>
            <a:r>
              <a:rPr lang="en-US" sz="1800" dirty="0" smtClean="0">
                <a:latin typeface="+mn-lt"/>
              </a:rPr>
              <a:t>}</a:t>
            </a:r>
            <a:endParaRPr lang="sr-Cyrl-RS" sz="1800" dirty="0" smtClean="0">
              <a:latin typeface="+mn-lt"/>
            </a:endParaRPr>
          </a:p>
          <a:p>
            <a:pPr>
              <a:spcBef>
                <a:spcPts val="0"/>
              </a:spcBef>
              <a:defRPr/>
            </a:pPr>
            <a:r>
              <a:rPr lang="sr-Cyrl-RS" sz="1800" dirty="0">
                <a:latin typeface="+mn-lt"/>
              </a:rPr>
              <a:t> </a:t>
            </a:r>
            <a:r>
              <a:rPr lang="sr-Cyrl-RS" sz="1800" dirty="0" smtClean="0">
                <a:latin typeface="+mn-lt"/>
              </a:rPr>
              <a:t>     </a:t>
            </a:r>
            <a:r>
              <a:rPr lang="en-US" sz="1800" dirty="0" smtClean="0">
                <a:latin typeface="+mn-lt"/>
              </a:rPr>
              <a:t>finally</a:t>
            </a:r>
            <a:endParaRPr lang="sr-Cyrl-RS" sz="1800" dirty="0" smtClean="0">
              <a:latin typeface="+mn-lt"/>
            </a:endParaRPr>
          </a:p>
          <a:p>
            <a:pPr>
              <a:spcBef>
                <a:spcPts val="0"/>
              </a:spcBef>
              <a:defRPr/>
            </a:pPr>
            <a:r>
              <a:rPr lang="sr-Cyrl-RS" sz="1800" dirty="0">
                <a:latin typeface="+mn-lt"/>
              </a:rPr>
              <a:t> </a:t>
            </a: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err="1" smtClean="0">
                <a:latin typeface="+mn-lt"/>
              </a:rPr>
              <a:t>this.intrinsicLock.unlock</a:t>
            </a:r>
            <a:r>
              <a:rPr lang="en-US" sz="1800" dirty="0">
                <a:latin typeface="+mn-lt"/>
              </a:rPr>
              <a:t>();</a:t>
            </a:r>
          </a:p>
          <a:p>
            <a:pPr>
              <a:spcBef>
                <a:spcPts val="0"/>
              </a:spcBef>
              <a:defRPr/>
            </a:pPr>
            <a:r>
              <a:rPr lang="sr-Cyrl-RS" sz="1800" dirty="0" smtClean="0">
                <a:latin typeface="+mn-lt"/>
              </a:rPr>
              <a:t>      </a:t>
            </a:r>
            <a:r>
              <a:rPr lang="en-US" sz="1800" dirty="0" smtClean="0">
                <a:latin typeface="+mn-lt"/>
              </a:rPr>
              <a:t>}</a:t>
            </a:r>
            <a:endParaRPr lang="en-US" sz="1800" dirty="0">
              <a:latin typeface="+mn-lt"/>
            </a:endParaRPr>
          </a:p>
          <a:p>
            <a:pPr>
              <a:spcBef>
                <a:spcPts val="600"/>
              </a:spcBef>
              <a:defRPr/>
            </a:pPr>
            <a:r>
              <a:rPr lang="sr-Cyrl-RS" sz="1800" dirty="0" smtClean="0">
                <a:latin typeface="+mn-lt"/>
              </a:rPr>
              <a:t>   </a:t>
            </a:r>
            <a:r>
              <a:rPr lang="en-US" sz="1800" dirty="0" smtClean="0">
                <a:latin typeface="+mn-lt"/>
              </a:rPr>
              <a:t>}</a:t>
            </a:r>
          </a:p>
        </p:txBody>
      </p:sp>
      <p:sp>
        <p:nvSpPr>
          <p:cNvPr id="3" name="Rectangle 2"/>
          <p:cNvSpPr txBox="1">
            <a:spLocks noChangeArrowheads="1"/>
          </p:cNvSpPr>
          <p:nvPr/>
        </p:nvSpPr>
        <p:spPr bwMode="auto">
          <a:xfrm>
            <a:off x="1331913" y="427038"/>
            <a:ext cx="6696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algn="ctr" eaLnBrk="1" hangingPunct="1">
              <a:defRPr/>
            </a:pPr>
            <a:r>
              <a:rPr lang="sr-Cyrl-RS" kern="0" dirty="0" smtClean="0">
                <a:solidFill>
                  <a:srgbClr val="3366FF"/>
                </a:solidFill>
              </a:rPr>
              <a:t>Синхронизовани објекти и методи (2)</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82">
                                            <p:txEl>
                                              <p:pRg st="1" end="1"/>
                                            </p:txEl>
                                          </p:spTgt>
                                        </p:tgtEl>
                                        <p:attrNameLst>
                                          <p:attrName>style.visibility</p:attrName>
                                        </p:attrNameLst>
                                      </p:cBhvr>
                                      <p:to>
                                        <p:strVal val="visible"/>
                                      </p:to>
                                    </p:set>
                                    <p:animEffect transition="in" filter="fade">
                                      <p:cBhvr>
                                        <p:cTn id="10" dur="500"/>
                                        <p:tgtEl>
                                          <p:spTgt spid="2048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482">
                                            <p:txEl>
                                              <p:pRg st="2" end="2"/>
                                            </p:txEl>
                                          </p:spTgt>
                                        </p:tgtEl>
                                        <p:attrNameLst>
                                          <p:attrName>style.visibility</p:attrName>
                                        </p:attrNameLst>
                                      </p:cBhvr>
                                      <p:to>
                                        <p:strVal val="visible"/>
                                      </p:to>
                                    </p:set>
                                    <p:animEffect transition="in" filter="fade">
                                      <p:cBhvr>
                                        <p:cTn id="13" dur="500"/>
                                        <p:tgtEl>
                                          <p:spTgt spid="2048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482">
                                            <p:txEl>
                                              <p:pRg st="3" end="3"/>
                                            </p:txEl>
                                          </p:spTgt>
                                        </p:tgtEl>
                                        <p:attrNameLst>
                                          <p:attrName>style.visibility</p:attrName>
                                        </p:attrNameLst>
                                      </p:cBhvr>
                                      <p:to>
                                        <p:strVal val="visible"/>
                                      </p:to>
                                    </p:set>
                                    <p:animEffect transition="in" filter="fade">
                                      <p:cBhvr>
                                        <p:cTn id="16" dur="500"/>
                                        <p:tgtEl>
                                          <p:spTgt spid="2048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482">
                                            <p:txEl>
                                              <p:pRg st="4" end="4"/>
                                            </p:txEl>
                                          </p:spTgt>
                                        </p:tgtEl>
                                        <p:attrNameLst>
                                          <p:attrName>style.visibility</p:attrName>
                                        </p:attrNameLst>
                                      </p:cBhvr>
                                      <p:to>
                                        <p:strVal val="visible"/>
                                      </p:to>
                                    </p:set>
                                    <p:animEffect transition="in" filter="fade">
                                      <p:cBhvr>
                                        <p:cTn id="19" dur="500"/>
                                        <p:tgtEl>
                                          <p:spTgt spid="20482">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20482">
                                            <p:txEl>
                                              <p:pRg st="5" end="5"/>
                                            </p:txEl>
                                          </p:spTgt>
                                        </p:tgtEl>
                                        <p:attrNameLst>
                                          <p:attrName>style.visibility</p:attrName>
                                        </p:attrNameLst>
                                      </p:cBhvr>
                                      <p:to>
                                        <p:strVal val="visible"/>
                                      </p:to>
                                    </p:set>
                                    <p:animEffect transition="in" filter="fade">
                                      <p:cBhvr>
                                        <p:cTn id="24" dur="500"/>
                                        <p:tgtEl>
                                          <p:spTgt spid="2048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0482">
                                            <p:txEl>
                                              <p:pRg st="6" end="6"/>
                                            </p:txEl>
                                          </p:spTgt>
                                        </p:tgtEl>
                                        <p:attrNameLst>
                                          <p:attrName>style.visibility</p:attrName>
                                        </p:attrNameLst>
                                      </p:cBhvr>
                                      <p:to>
                                        <p:strVal val="visible"/>
                                      </p:to>
                                    </p:set>
                                    <p:animEffect transition="in" filter="fade">
                                      <p:cBhvr>
                                        <p:cTn id="27" dur="500"/>
                                        <p:tgtEl>
                                          <p:spTgt spid="2048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0482">
                                            <p:txEl>
                                              <p:pRg st="7" end="7"/>
                                            </p:txEl>
                                          </p:spTgt>
                                        </p:tgtEl>
                                        <p:attrNameLst>
                                          <p:attrName>style.visibility</p:attrName>
                                        </p:attrNameLst>
                                      </p:cBhvr>
                                      <p:to>
                                        <p:strVal val="visible"/>
                                      </p:to>
                                    </p:set>
                                    <p:animEffect transition="in" filter="fade">
                                      <p:cBhvr>
                                        <p:cTn id="30" dur="500"/>
                                        <p:tgtEl>
                                          <p:spTgt spid="20482">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0482">
                                            <p:txEl>
                                              <p:pRg st="8" end="8"/>
                                            </p:txEl>
                                          </p:spTgt>
                                        </p:tgtEl>
                                        <p:attrNameLst>
                                          <p:attrName>style.visibility</p:attrName>
                                        </p:attrNameLst>
                                      </p:cBhvr>
                                      <p:to>
                                        <p:strVal val="visible"/>
                                      </p:to>
                                    </p:set>
                                    <p:animEffect transition="in" filter="fade">
                                      <p:cBhvr>
                                        <p:cTn id="33" dur="500"/>
                                        <p:tgtEl>
                                          <p:spTgt spid="20482">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0482">
                                            <p:txEl>
                                              <p:pRg st="9" end="9"/>
                                            </p:txEl>
                                          </p:spTgt>
                                        </p:tgtEl>
                                        <p:attrNameLst>
                                          <p:attrName>style.visibility</p:attrName>
                                        </p:attrNameLst>
                                      </p:cBhvr>
                                      <p:to>
                                        <p:strVal val="visible"/>
                                      </p:to>
                                    </p:set>
                                    <p:animEffect transition="in" filter="fade">
                                      <p:cBhvr>
                                        <p:cTn id="36" dur="500"/>
                                        <p:tgtEl>
                                          <p:spTgt spid="20482">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0482">
                                            <p:txEl>
                                              <p:pRg st="10" end="10"/>
                                            </p:txEl>
                                          </p:spTgt>
                                        </p:tgtEl>
                                        <p:attrNameLst>
                                          <p:attrName>style.visibility</p:attrName>
                                        </p:attrNameLst>
                                      </p:cBhvr>
                                      <p:to>
                                        <p:strVal val="visible"/>
                                      </p:to>
                                    </p:set>
                                    <p:animEffect transition="in" filter="fade">
                                      <p:cBhvr>
                                        <p:cTn id="39" dur="500"/>
                                        <p:tgtEl>
                                          <p:spTgt spid="20482">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0482">
                                            <p:txEl>
                                              <p:pRg st="11" end="11"/>
                                            </p:txEl>
                                          </p:spTgt>
                                        </p:tgtEl>
                                        <p:attrNameLst>
                                          <p:attrName>style.visibility</p:attrName>
                                        </p:attrNameLst>
                                      </p:cBhvr>
                                      <p:to>
                                        <p:strVal val="visible"/>
                                      </p:to>
                                    </p:set>
                                    <p:animEffect transition="in" filter="fade">
                                      <p:cBhvr>
                                        <p:cTn id="42" dur="500"/>
                                        <p:tgtEl>
                                          <p:spTgt spid="20482">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0482">
                                            <p:txEl>
                                              <p:pRg st="12" end="12"/>
                                            </p:txEl>
                                          </p:spTgt>
                                        </p:tgtEl>
                                        <p:attrNameLst>
                                          <p:attrName>style.visibility</p:attrName>
                                        </p:attrNameLst>
                                      </p:cBhvr>
                                      <p:to>
                                        <p:strVal val="visible"/>
                                      </p:to>
                                    </p:set>
                                    <p:animEffect transition="in" filter="fade">
                                      <p:cBhvr>
                                        <p:cTn id="45" dur="500"/>
                                        <p:tgtEl>
                                          <p:spTgt spid="20482">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0482">
                                            <p:txEl>
                                              <p:pRg st="13" end="13"/>
                                            </p:txEl>
                                          </p:spTgt>
                                        </p:tgtEl>
                                        <p:attrNameLst>
                                          <p:attrName>style.visibility</p:attrName>
                                        </p:attrNameLst>
                                      </p:cBhvr>
                                      <p:to>
                                        <p:strVal val="visible"/>
                                      </p:to>
                                    </p:set>
                                    <p:animEffect transition="in" filter="fade">
                                      <p:cBhvr>
                                        <p:cTn id="48" dur="500"/>
                                        <p:tgtEl>
                                          <p:spTgt spid="20482">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0482">
                                            <p:txEl>
                                              <p:pRg st="14" end="14"/>
                                            </p:txEl>
                                          </p:spTgt>
                                        </p:tgtEl>
                                        <p:attrNameLst>
                                          <p:attrName>style.visibility</p:attrName>
                                        </p:attrNameLst>
                                      </p:cBhvr>
                                      <p:to>
                                        <p:strVal val="visible"/>
                                      </p:to>
                                    </p:set>
                                    <p:animEffect transition="in" filter="fade">
                                      <p:cBhvr>
                                        <p:cTn id="51" dur="500"/>
                                        <p:tgtEl>
                                          <p:spTgt spid="20482">
                                            <p:txEl>
                                              <p:pRg st="14" end="14"/>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20482">
                                            <p:txEl>
                                              <p:pRg st="15" end="15"/>
                                            </p:txEl>
                                          </p:spTgt>
                                        </p:tgtEl>
                                        <p:attrNameLst>
                                          <p:attrName>style.visibility</p:attrName>
                                        </p:attrNameLst>
                                      </p:cBhvr>
                                      <p:to>
                                        <p:strVal val="visible"/>
                                      </p:to>
                                    </p:set>
                                    <p:animEffect transition="in" filter="fade">
                                      <p:cBhvr>
                                        <p:cTn id="54" dur="500"/>
                                        <p:tgtEl>
                                          <p:spTgt spid="20482">
                                            <p:txEl>
                                              <p:pRg st="15" end="15"/>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20482">
                                            <p:txEl>
                                              <p:pRg st="16" end="16"/>
                                            </p:txEl>
                                          </p:spTgt>
                                        </p:tgtEl>
                                        <p:attrNameLst>
                                          <p:attrName>style.visibility</p:attrName>
                                        </p:attrNameLst>
                                      </p:cBhvr>
                                      <p:to>
                                        <p:strVal val="visible"/>
                                      </p:to>
                                    </p:set>
                                    <p:animEffect transition="in" filter="fade">
                                      <p:cBhvr>
                                        <p:cTn id="57" dur="500"/>
                                        <p:tgtEl>
                                          <p:spTgt spid="20482">
                                            <p:txEl>
                                              <p:pRg st="16" end="16"/>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20482">
                                            <p:txEl>
                                              <p:pRg st="17" end="17"/>
                                            </p:txEl>
                                          </p:spTgt>
                                        </p:tgtEl>
                                        <p:attrNameLst>
                                          <p:attrName>style.visibility</p:attrName>
                                        </p:attrNameLst>
                                      </p:cBhvr>
                                      <p:to>
                                        <p:strVal val="visible"/>
                                      </p:to>
                                    </p:set>
                                    <p:animEffect transition="in" filter="fade">
                                      <p:cBhvr>
                                        <p:cTn id="60" dur="500"/>
                                        <p:tgtEl>
                                          <p:spTgt spid="2048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28600" y="1412875"/>
            <a:ext cx="8807450" cy="327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dirty="0">
                <a:latin typeface="Garamond" pitchFamily="18" charset="0"/>
              </a:rPr>
              <a:t>Унутрашњи катанац објекта има само један придружени услов. Метод </a:t>
            </a:r>
            <a:r>
              <a:rPr lang="en-US" sz="2000" dirty="0" smtClean="0">
                <a:latin typeface="+mn-lt"/>
              </a:rPr>
              <a:t>wait</a:t>
            </a:r>
            <a:r>
              <a:rPr lang="en-US" sz="2000" dirty="0" smtClean="0">
                <a:latin typeface="Garamond" pitchFamily="18" charset="0"/>
              </a:rPr>
              <a:t> </a:t>
            </a:r>
            <a:r>
              <a:rPr lang="ru-RU" dirty="0">
                <a:latin typeface="Garamond" pitchFamily="18" charset="0"/>
              </a:rPr>
              <a:t>додаје нит у </a:t>
            </a:r>
            <a:r>
              <a:rPr lang="sr-Cyrl-RS" dirty="0" smtClean="0">
                <a:latin typeface="Garamond" pitchFamily="18" charset="0"/>
              </a:rPr>
              <a:t>скуп чекајућих нити</a:t>
            </a:r>
            <a:r>
              <a:rPr lang="en-US" dirty="0" smtClean="0">
                <a:latin typeface="Garamond" pitchFamily="18" charset="0"/>
              </a:rPr>
              <a:t>, </a:t>
            </a:r>
            <a:r>
              <a:rPr lang="ru-RU" dirty="0">
                <a:latin typeface="Garamond" pitchFamily="18" charset="0"/>
              </a:rPr>
              <a:t>а методи </a:t>
            </a:r>
            <a:r>
              <a:rPr lang="en-US" sz="2000" dirty="0" err="1" smtClean="0">
                <a:latin typeface="+mn-lt"/>
              </a:rPr>
              <a:t>notifyAll</a:t>
            </a:r>
            <a:r>
              <a:rPr lang="en-US" sz="2000" dirty="0" smtClean="0">
                <a:latin typeface="Garamond" pitchFamily="18" charset="0"/>
              </a:rPr>
              <a:t> </a:t>
            </a:r>
            <a:r>
              <a:rPr lang="ru-RU" dirty="0">
                <a:latin typeface="Garamond" pitchFamily="18" charset="0"/>
              </a:rPr>
              <a:t>и </a:t>
            </a:r>
            <a:r>
              <a:rPr lang="en-US" dirty="0" smtClean="0">
                <a:latin typeface="Garamond" pitchFamily="18" charset="0"/>
              </a:rPr>
              <a:t>notify </a:t>
            </a:r>
            <a:r>
              <a:rPr lang="ru-RU" dirty="0">
                <a:latin typeface="Garamond" pitchFamily="18" charset="0"/>
              </a:rPr>
              <a:t>одблокиравају нити које чекају. </a:t>
            </a:r>
            <a:endParaRPr lang="ru-RU" dirty="0" smtClean="0">
              <a:latin typeface="Garamond" pitchFamily="18" charset="0"/>
            </a:endParaRPr>
          </a:p>
          <a:p>
            <a:pPr>
              <a:spcBef>
                <a:spcPts val="600"/>
              </a:spcBef>
              <a:defRPr/>
            </a:pPr>
            <a:r>
              <a:rPr lang="ru-RU" dirty="0" smtClean="0">
                <a:latin typeface="Garamond" pitchFamily="18" charset="0"/>
              </a:rPr>
              <a:t>Другим </a:t>
            </a:r>
            <a:r>
              <a:rPr lang="ru-RU" dirty="0">
                <a:latin typeface="Garamond" pitchFamily="18" charset="0"/>
              </a:rPr>
              <a:t>речима, </a:t>
            </a:r>
            <a:r>
              <a:rPr lang="ru-RU" dirty="0" smtClean="0">
                <a:latin typeface="Garamond" pitchFamily="18" charset="0"/>
              </a:rPr>
              <a:t>позиви </a:t>
            </a:r>
            <a:r>
              <a:rPr lang="en-US" sz="2000" dirty="0" smtClean="0">
                <a:latin typeface="+mn-lt"/>
              </a:rPr>
              <a:t>wait</a:t>
            </a:r>
            <a:r>
              <a:rPr lang="en-US" sz="2000" dirty="0" smtClean="0">
                <a:latin typeface="Garamond" pitchFamily="18" charset="0"/>
              </a:rPr>
              <a:t> </a:t>
            </a:r>
            <a:r>
              <a:rPr lang="ru-RU" dirty="0">
                <a:latin typeface="Garamond" pitchFamily="18" charset="0"/>
              </a:rPr>
              <a:t>и </a:t>
            </a:r>
            <a:r>
              <a:rPr lang="en-US" sz="2000" dirty="0" err="1" smtClean="0">
                <a:latin typeface="+mn-lt"/>
              </a:rPr>
              <a:t>notifyAll</a:t>
            </a:r>
            <a:r>
              <a:rPr lang="en-US" sz="2000" dirty="0" smtClean="0">
                <a:latin typeface="Garamond" pitchFamily="18" charset="0"/>
              </a:rPr>
              <a:t> </a:t>
            </a:r>
            <a:r>
              <a:rPr lang="ru-RU" dirty="0">
                <a:latin typeface="Garamond" pitchFamily="18" charset="0"/>
              </a:rPr>
              <a:t>еквивалентни су са</a:t>
            </a:r>
            <a:r>
              <a:rPr lang="ru-RU" dirty="0" smtClean="0">
                <a:latin typeface="Garamond" pitchFamily="18" charset="0"/>
              </a:rPr>
              <a:t>: </a:t>
            </a:r>
            <a:r>
              <a:rPr lang="en-US" sz="2000" dirty="0" err="1" smtClean="0">
                <a:latin typeface="+mn-lt"/>
              </a:rPr>
              <a:t>intrinsicCondition.await</a:t>
            </a:r>
            <a:r>
              <a:rPr lang="sr-Cyrl-RS" sz="2000" dirty="0" smtClean="0">
                <a:latin typeface="Garamond" pitchFamily="18" charset="0"/>
              </a:rPr>
              <a:t> </a:t>
            </a:r>
            <a:r>
              <a:rPr lang="sr-Cyrl-RS" dirty="0" smtClean="0">
                <a:latin typeface="Garamond" pitchFamily="18" charset="0"/>
              </a:rPr>
              <a:t>и </a:t>
            </a:r>
            <a:r>
              <a:rPr lang="en-US" sz="2000" dirty="0" err="1" smtClean="0">
                <a:latin typeface="+mn-lt"/>
              </a:rPr>
              <a:t>intrinsicCondition.signalAll</a:t>
            </a:r>
            <a:endParaRPr lang="en-US" dirty="0">
              <a:latin typeface="+mn-lt"/>
            </a:endParaRPr>
          </a:p>
          <a:p>
            <a:pPr>
              <a:spcBef>
                <a:spcPts val="600"/>
              </a:spcBef>
              <a:defRPr/>
            </a:pPr>
            <a:r>
              <a:rPr lang="ru-RU" dirty="0">
                <a:latin typeface="Garamond" pitchFamily="18" charset="0"/>
              </a:rPr>
              <a:t>Методи </a:t>
            </a:r>
            <a:r>
              <a:rPr lang="en-US" sz="2000" dirty="0" smtClean="0">
                <a:latin typeface="+mn-lt"/>
              </a:rPr>
              <a:t>wait</a:t>
            </a:r>
            <a:r>
              <a:rPr lang="en-US" dirty="0" smtClean="0">
                <a:latin typeface="Garamond" pitchFamily="18" charset="0"/>
              </a:rPr>
              <a:t>, </a:t>
            </a:r>
            <a:r>
              <a:rPr lang="en-US" sz="2000" dirty="0" err="1" smtClean="0">
                <a:latin typeface="+mn-lt"/>
              </a:rPr>
              <a:t>notifyAll</a:t>
            </a:r>
            <a:r>
              <a:rPr lang="en-US" sz="2000" dirty="0" smtClean="0">
                <a:latin typeface="Garamond" pitchFamily="18" charset="0"/>
              </a:rPr>
              <a:t> </a:t>
            </a:r>
            <a:r>
              <a:rPr lang="ru-RU" dirty="0">
                <a:latin typeface="Garamond" pitchFamily="18" charset="0"/>
              </a:rPr>
              <a:t>и </a:t>
            </a:r>
            <a:r>
              <a:rPr lang="en-US" sz="2000" dirty="0" smtClean="0">
                <a:latin typeface="+mn-lt"/>
              </a:rPr>
              <a:t>notify</a:t>
            </a:r>
            <a:r>
              <a:rPr lang="en-US" sz="2000" dirty="0" smtClean="0">
                <a:latin typeface="Garamond" pitchFamily="18" charset="0"/>
              </a:rPr>
              <a:t> </a:t>
            </a:r>
            <a:r>
              <a:rPr lang="ru-RU" dirty="0">
                <a:latin typeface="Garamond" pitchFamily="18" charset="0"/>
              </a:rPr>
              <a:t>су </a:t>
            </a:r>
            <a:r>
              <a:rPr lang="en-US" sz="2000" dirty="0">
                <a:latin typeface="+mn-lt"/>
              </a:rPr>
              <a:t>final</a:t>
            </a:r>
            <a:r>
              <a:rPr lang="en-US" sz="2000" dirty="0">
                <a:latin typeface="Garamond" pitchFamily="18" charset="0"/>
              </a:rPr>
              <a:t> </a:t>
            </a:r>
            <a:r>
              <a:rPr lang="ru-RU" dirty="0">
                <a:latin typeface="Garamond" pitchFamily="18" charset="0"/>
              </a:rPr>
              <a:t>методи класе </a:t>
            </a:r>
            <a:r>
              <a:rPr lang="en-US" sz="2000" dirty="0">
                <a:latin typeface="+mn-lt"/>
              </a:rPr>
              <a:t>Object</a:t>
            </a:r>
            <a:r>
              <a:rPr lang="en-US" dirty="0" smtClean="0">
                <a:latin typeface="Garamond" pitchFamily="18" charset="0"/>
              </a:rPr>
              <a:t>.</a:t>
            </a:r>
            <a:r>
              <a:rPr lang="sr-Cyrl-RS" dirty="0" smtClean="0">
                <a:latin typeface="Garamond" pitchFamily="18" charset="0"/>
              </a:rPr>
              <a:t> </a:t>
            </a:r>
            <a:r>
              <a:rPr lang="ru-RU" dirty="0" smtClean="0">
                <a:latin typeface="Garamond" pitchFamily="18" charset="0"/>
              </a:rPr>
              <a:t>Методи условних објеката (тј. класе </a:t>
            </a:r>
            <a:r>
              <a:rPr lang="en-US" sz="2000" dirty="0" smtClean="0">
                <a:latin typeface="+mn-lt"/>
              </a:rPr>
              <a:t>Condition</a:t>
            </a:r>
            <a:r>
              <a:rPr lang="sr-Cyrl-RS" dirty="0" smtClean="0">
                <a:latin typeface="Garamond" pitchFamily="18" charset="0"/>
              </a:rPr>
              <a:t>) </a:t>
            </a:r>
            <a:r>
              <a:rPr lang="ru-RU" dirty="0" smtClean="0">
                <a:latin typeface="Garamond" pitchFamily="18" charset="0"/>
              </a:rPr>
              <a:t>зову </a:t>
            </a:r>
            <a:r>
              <a:rPr lang="ru-RU" dirty="0">
                <a:latin typeface="Garamond" pitchFamily="18" charset="0"/>
              </a:rPr>
              <a:t>се </a:t>
            </a:r>
            <a:r>
              <a:rPr lang="en-US" sz="2000" dirty="0" smtClean="0">
                <a:latin typeface="+mn-lt"/>
              </a:rPr>
              <a:t>await</a:t>
            </a:r>
            <a:r>
              <a:rPr lang="en-US" dirty="0" smtClean="0">
                <a:latin typeface="Garamond" pitchFamily="18" charset="0"/>
              </a:rPr>
              <a:t>, </a:t>
            </a:r>
            <a:r>
              <a:rPr lang="en-US" sz="2000" dirty="0" err="1" smtClean="0">
                <a:latin typeface="+mn-lt"/>
              </a:rPr>
              <a:t>signalAll</a:t>
            </a:r>
            <a:r>
              <a:rPr lang="en-US" sz="2000" dirty="0" smtClean="0">
                <a:latin typeface="Garamond" pitchFamily="18" charset="0"/>
              </a:rPr>
              <a:t> </a:t>
            </a:r>
            <a:r>
              <a:rPr lang="ru-RU" dirty="0">
                <a:latin typeface="Garamond" pitchFamily="18" charset="0"/>
              </a:rPr>
              <a:t>и </a:t>
            </a:r>
            <a:r>
              <a:rPr lang="en-US" sz="2000" dirty="0" smtClean="0">
                <a:latin typeface="+mn-lt"/>
              </a:rPr>
              <a:t>signal</a:t>
            </a:r>
            <a:r>
              <a:rPr lang="en-US" dirty="0" smtClean="0">
                <a:latin typeface="Garamond" pitchFamily="18" charset="0"/>
              </a:rPr>
              <a:t>.</a:t>
            </a:r>
            <a:endParaRPr lang="sr-Cyrl-RS" dirty="0" smtClean="0">
              <a:latin typeface="Garamond" pitchFamily="18" charset="0"/>
            </a:endParaRPr>
          </a:p>
          <a:p>
            <a:pPr>
              <a:spcBef>
                <a:spcPts val="600"/>
              </a:spcBef>
              <a:defRPr/>
            </a:pPr>
            <a:endParaRPr lang="ru-RU" dirty="0" smtClean="0">
              <a:latin typeface="Garamond" pitchFamily="18" charset="0"/>
            </a:endParaRPr>
          </a:p>
        </p:txBody>
      </p:sp>
      <p:sp>
        <p:nvSpPr>
          <p:cNvPr id="4" name="Rectangle 2"/>
          <p:cNvSpPr txBox="1">
            <a:spLocks noChangeArrowheads="1"/>
          </p:cNvSpPr>
          <p:nvPr/>
        </p:nvSpPr>
        <p:spPr bwMode="auto">
          <a:xfrm>
            <a:off x="1331913" y="427038"/>
            <a:ext cx="6696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algn="ctr" eaLnBrk="1" hangingPunct="1">
              <a:defRPr/>
            </a:pPr>
            <a:r>
              <a:rPr lang="sr-Cyrl-RS" kern="0" dirty="0" smtClean="0">
                <a:solidFill>
                  <a:srgbClr val="3366FF"/>
                </a:solidFill>
              </a:rPr>
              <a:t>Синхронизовани објекти и методи (3) </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500"/>
                                        <p:tgtEl>
                                          <p:spTgt spid="204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0482">
                                            <p:txEl>
                                              <p:pRg st="2" end="2"/>
                                            </p:txEl>
                                          </p:spTgt>
                                        </p:tgtEl>
                                        <p:attrNameLst>
                                          <p:attrName>style.visibility</p:attrName>
                                        </p:attrNameLst>
                                      </p:cBhvr>
                                      <p:to>
                                        <p:strVal val="visible"/>
                                      </p:to>
                                    </p:set>
                                    <p:animEffect transition="in" filter="fade">
                                      <p:cBhvr>
                                        <p:cTn id="17" dur="500"/>
                                        <p:tgtEl>
                                          <p:spTgt spid="204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23850" y="4572000"/>
            <a:ext cx="882015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FontTx/>
              <a:buNone/>
            </a:pPr>
            <a:r>
              <a:rPr lang="ru-RU" altLang="en-US" sz="2400">
                <a:latin typeface="Garamond" panose="02020404030301010803" pitchFamily="18" charset="0"/>
              </a:rPr>
              <a:t>Конкурентност у Јави је оставарена преко нити.</a:t>
            </a:r>
          </a:p>
          <a:p>
            <a:pPr>
              <a:spcBef>
                <a:spcPct val="50000"/>
              </a:spcBef>
              <a:buClrTx/>
              <a:buFontTx/>
              <a:buNone/>
            </a:pPr>
            <a:r>
              <a:rPr lang="ru-RU" altLang="en-US" sz="2400">
                <a:latin typeface="Garamond" panose="02020404030301010803" pitchFamily="18" charset="0"/>
              </a:rPr>
              <a:t>Нит је независан ток низа инструкција које се извршавају паралелно са неким другим токовима инструкција.</a:t>
            </a:r>
          </a:p>
          <a:p>
            <a:pPr>
              <a:spcBef>
                <a:spcPct val="50000"/>
              </a:spcBef>
              <a:buClrTx/>
              <a:buFontTx/>
              <a:buNone/>
            </a:pPr>
            <a:r>
              <a:rPr lang="ru-RU" altLang="en-US" sz="2400">
                <a:latin typeface="Garamond" panose="02020404030301010803" pitchFamily="18" charset="0"/>
              </a:rPr>
              <a:t>Целокупно функционисање Јаве је засновано на нитима.</a:t>
            </a:r>
          </a:p>
        </p:txBody>
      </p:sp>
      <p:sp>
        <p:nvSpPr>
          <p:cNvPr id="7171" name="Oval 4"/>
          <p:cNvSpPr>
            <a:spLocks noChangeArrowheads="1"/>
          </p:cNvSpPr>
          <p:nvPr/>
        </p:nvSpPr>
        <p:spPr bwMode="auto">
          <a:xfrm>
            <a:off x="5867400" y="2971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2400">
              <a:latin typeface="Times New Roman" panose="02020603050405020304" pitchFamily="18" charset="0"/>
            </a:endParaRPr>
          </a:p>
        </p:txBody>
      </p:sp>
      <p:grpSp>
        <p:nvGrpSpPr>
          <p:cNvPr id="2" name="Group 1"/>
          <p:cNvGrpSpPr>
            <a:grpSpLocks/>
          </p:cNvGrpSpPr>
          <p:nvPr/>
        </p:nvGrpSpPr>
        <p:grpSpPr bwMode="auto">
          <a:xfrm>
            <a:off x="1587500" y="1795463"/>
            <a:ext cx="1905000" cy="2657475"/>
            <a:chOff x="1586880" y="1795462"/>
            <a:chExt cx="1905000" cy="2657475"/>
          </a:xfrm>
        </p:grpSpPr>
        <p:sp>
          <p:nvSpPr>
            <p:cNvPr id="7182" name="Text Box 12"/>
            <p:cNvSpPr txBox="1">
              <a:spLocks noChangeArrowheads="1"/>
            </p:cNvSpPr>
            <p:nvPr/>
          </p:nvSpPr>
          <p:spPr bwMode="auto">
            <a:xfrm>
              <a:off x="1586880" y="1795462"/>
              <a:ext cx="381000" cy="2657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FontTx/>
                <a:buNone/>
              </a:pPr>
              <a:r>
                <a:rPr lang="en-US" altLang="en-US" sz="2400">
                  <a:latin typeface="Times New Roman" panose="02020603050405020304" pitchFamily="18" charset="0"/>
                </a:rPr>
                <a:t>Proces1</a:t>
              </a:r>
            </a:p>
          </p:txBody>
        </p:sp>
        <p:sp>
          <p:nvSpPr>
            <p:cNvPr id="7183" name="Text Box 13"/>
            <p:cNvSpPr txBox="1">
              <a:spLocks noChangeArrowheads="1"/>
            </p:cNvSpPr>
            <p:nvPr/>
          </p:nvSpPr>
          <p:spPr bwMode="auto">
            <a:xfrm>
              <a:off x="2425080" y="1795462"/>
              <a:ext cx="381000" cy="2657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FontTx/>
                <a:buNone/>
              </a:pPr>
              <a:r>
                <a:rPr lang="en-US" altLang="en-US" sz="2400">
                  <a:latin typeface="Times New Roman" panose="02020603050405020304" pitchFamily="18" charset="0"/>
                </a:rPr>
                <a:t>Proces2</a:t>
              </a:r>
            </a:p>
          </p:txBody>
        </p:sp>
        <p:sp>
          <p:nvSpPr>
            <p:cNvPr id="7184" name="Text Box 14"/>
            <p:cNvSpPr txBox="1">
              <a:spLocks noChangeArrowheads="1"/>
            </p:cNvSpPr>
            <p:nvPr/>
          </p:nvSpPr>
          <p:spPr bwMode="auto">
            <a:xfrm>
              <a:off x="3110880" y="1795462"/>
              <a:ext cx="381000" cy="2657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FontTx/>
                <a:buNone/>
              </a:pPr>
              <a:r>
                <a:rPr lang="en-US" altLang="en-US" sz="2400">
                  <a:latin typeface="Times New Roman" panose="02020603050405020304" pitchFamily="18" charset="0"/>
                </a:rPr>
                <a:t>Proces3</a:t>
              </a:r>
            </a:p>
          </p:txBody>
        </p:sp>
      </p:grpSp>
      <p:grpSp>
        <p:nvGrpSpPr>
          <p:cNvPr id="3" name="Group 2"/>
          <p:cNvGrpSpPr>
            <a:grpSpLocks/>
          </p:cNvGrpSpPr>
          <p:nvPr/>
        </p:nvGrpSpPr>
        <p:grpSpPr bwMode="auto">
          <a:xfrm>
            <a:off x="4419600" y="304800"/>
            <a:ext cx="3505200" cy="4419600"/>
            <a:chOff x="4419600" y="304800"/>
            <a:chExt cx="3505200" cy="4419600"/>
          </a:xfrm>
        </p:grpSpPr>
        <p:sp>
          <p:nvSpPr>
            <p:cNvPr id="7175" name="Line 5"/>
            <p:cNvSpPr>
              <a:spLocks noChangeShapeType="1"/>
            </p:cNvSpPr>
            <p:nvPr/>
          </p:nvSpPr>
          <p:spPr bwMode="auto">
            <a:xfrm flipH="1">
              <a:off x="4648200" y="3124200"/>
              <a:ext cx="1295400" cy="1219200"/>
            </a:xfrm>
            <a:prstGeom prst="line">
              <a:avLst/>
            </a:prstGeom>
            <a:noFill/>
            <a:ln w="762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6" name="Line 6"/>
            <p:cNvSpPr>
              <a:spLocks noChangeShapeType="1"/>
            </p:cNvSpPr>
            <p:nvPr/>
          </p:nvSpPr>
          <p:spPr bwMode="auto">
            <a:xfrm>
              <a:off x="5943600" y="3124200"/>
              <a:ext cx="304800" cy="1447800"/>
            </a:xfrm>
            <a:prstGeom prst="line">
              <a:avLst/>
            </a:prstGeom>
            <a:noFill/>
            <a:ln w="762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7" name="Line 7"/>
            <p:cNvSpPr>
              <a:spLocks noChangeShapeType="1"/>
            </p:cNvSpPr>
            <p:nvPr/>
          </p:nvSpPr>
          <p:spPr bwMode="auto">
            <a:xfrm>
              <a:off x="5943600" y="3124200"/>
              <a:ext cx="1676400" cy="1143000"/>
            </a:xfrm>
            <a:prstGeom prst="line">
              <a:avLst/>
            </a:prstGeom>
            <a:noFill/>
            <a:ln w="762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8" name="Text Box 15"/>
            <p:cNvSpPr txBox="1">
              <a:spLocks noChangeArrowheads="1"/>
            </p:cNvSpPr>
            <p:nvPr/>
          </p:nvSpPr>
          <p:spPr bwMode="auto">
            <a:xfrm>
              <a:off x="5791200" y="304800"/>
              <a:ext cx="381000" cy="2657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FontTx/>
                <a:buNone/>
              </a:pPr>
              <a:r>
                <a:rPr lang="en-US" altLang="en-US" sz="2400">
                  <a:latin typeface="Times New Roman" panose="02020603050405020304" pitchFamily="18" charset="0"/>
                </a:rPr>
                <a:t>Proces1</a:t>
              </a:r>
            </a:p>
          </p:txBody>
        </p:sp>
        <p:sp>
          <p:nvSpPr>
            <p:cNvPr id="7179" name="Text Box 18"/>
            <p:cNvSpPr txBox="1">
              <a:spLocks noChangeArrowheads="1"/>
            </p:cNvSpPr>
            <p:nvPr/>
          </p:nvSpPr>
          <p:spPr bwMode="auto">
            <a:xfrm>
              <a:off x="4419600" y="32766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FontTx/>
                <a:buNone/>
              </a:pPr>
              <a:r>
                <a:rPr lang="sr-Latn-RS" altLang="en-US" sz="2400">
                  <a:latin typeface="Times New Roman" panose="02020603050405020304" pitchFamily="18" charset="0"/>
                </a:rPr>
                <a:t>nit</a:t>
              </a:r>
              <a:r>
                <a:rPr lang="en-US" altLang="en-US" sz="2400">
                  <a:latin typeface="Times New Roman" panose="02020603050405020304" pitchFamily="18" charset="0"/>
                </a:rPr>
                <a:t>1</a:t>
              </a:r>
            </a:p>
          </p:txBody>
        </p:sp>
        <p:sp>
          <p:nvSpPr>
            <p:cNvPr id="7180" name="Text Box 19"/>
            <p:cNvSpPr txBox="1">
              <a:spLocks noChangeArrowheads="1"/>
            </p:cNvSpPr>
            <p:nvPr/>
          </p:nvSpPr>
          <p:spPr bwMode="auto">
            <a:xfrm>
              <a:off x="6705600" y="32766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FontTx/>
                <a:buNone/>
              </a:pPr>
              <a:r>
                <a:rPr lang="sr-Latn-RS" altLang="en-US" sz="2400">
                  <a:latin typeface="Times New Roman" panose="02020603050405020304" pitchFamily="18" charset="0"/>
                </a:rPr>
                <a:t>nit</a:t>
              </a:r>
              <a:r>
                <a:rPr lang="en-US" altLang="en-US" sz="2400">
                  <a:latin typeface="Times New Roman" panose="02020603050405020304" pitchFamily="18" charset="0"/>
                </a:rPr>
                <a:t>3</a:t>
              </a:r>
            </a:p>
          </p:txBody>
        </p:sp>
        <p:sp>
          <p:nvSpPr>
            <p:cNvPr id="7181" name="Text Box 20"/>
            <p:cNvSpPr txBox="1">
              <a:spLocks noChangeArrowheads="1"/>
            </p:cNvSpPr>
            <p:nvPr/>
          </p:nvSpPr>
          <p:spPr bwMode="auto">
            <a:xfrm>
              <a:off x="6400800" y="4267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FontTx/>
                <a:buNone/>
              </a:pPr>
              <a:r>
                <a:rPr lang="sr-Latn-RS" altLang="en-US" sz="2400">
                  <a:latin typeface="Times New Roman" panose="02020603050405020304" pitchFamily="18" charset="0"/>
                </a:rPr>
                <a:t>nit</a:t>
              </a:r>
              <a:r>
                <a:rPr lang="en-US" altLang="en-US" sz="2400">
                  <a:latin typeface="Times New Roman" panose="02020603050405020304" pitchFamily="18" charset="0"/>
                </a:rPr>
                <a:t>2</a:t>
              </a:r>
            </a:p>
          </p:txBody>
        </p:sp>
      </p:grpSp>
      <p:sp>
        <p:nvSpPr>
          <p:cNvPr id="14"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Процес и нит</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122">
                                            <p:txEl>
                                              <p:pRg st="0" end="0"/>
                                            </p:txEl>
                                          </p:spTgt>
                                        </p:tgtEl>
                                        <p:attrNameLst>
                                          <p:attrName>style.visibility</p:attrName>
                                        </p:attrNameLst>
                                      </p:cBhvr>
                                      <p:to>
                                        <p:strVal val="visible"/>
                                      </p:to>
                                    </p:set>
                                    <p:animEffect transition="in" filter="fade">
                                      <p:cBhvr>
                                        <p:cTn id="17" dur="500"/>
                                        <p:tgtEl>
                                          <p:spTgt spid="512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5122">
                                            <p:txEl>
                                              <p:pRg st="1" end="1"/>
                                            </p:txEl>
                                          </p:spTgt>
                                        </p:tgtEl>
                                        <p:attrNameLst>
                                          <p:attrName>style.visibility</p:attrName>
                                        </p:attrNameLst>
                                      </p:cBhvr>
                                      <p:to>
                                        <p:strVal val="visible"/>
                                      </p:to>
                                    </p:set>
                                    <p:animEffect transition="in" filter="fade">
                                      <p:cBhvr>
                                        <p:cTn id="22" dur="500"/>
                                        <p:tgtEl>
                                          <p:spTgt spid="5122">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122">
                                            <p:txEl>
                                              <p:pRg st="2" end="2"/>
                                            </p:txEl>
                                          </p:spTgt>
                                        </p:tgtEl>
                                        <p:attrNameLst>
                                          <p:attrName>style.visibility</p:attrName>
                                        </p:attrNameLst>
                                      </p:cBhvr>
                                      <p:to>
                                        <p:strVal val="visible"/>
                                      </p:to>
                                    </p:set>
                                    <p:animEffect transition="in" filter="fade">
                                      <p:cBhvr>
                                        <p:cTn id="27" dur="500"/>
                                        <p:tgtEl>
                                          <p:spTgt spid="51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28600" y="1412875"/>
            <a:ext cx="8807450"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0"/>
              </a:spcBef>
              <a:defRPr/>
            </a:pPr>
            <a:r>
              <a:rPr lang="ru-RU" b="1" dirty="0" smtClean="0">
                <a:latin typeface="Garamond" pitchFamily="18" charset="0"/>
              </a:rPr>
              <a:t>Пример.</a:t>
            </a:r>
            <a:r>
              <a:rPr lang="ru-RU" dirty="0" smtClean="0">
                <a:latin typeface="Garamond" pitchFamily="18" charset="0"/>
              </a:rPr>
              <a:t> Класа </a:t>
            </a:r>
            <a:r>
              <a:rPr lang="en-US" sz="2000" dirty="0">
                <a:latin typeface="+mn-lt"/>
              </a:rPr>
              <a:t>Banka</a:t>
            </a:r>
            <a:r>
              <a:rPr lang="en-US" sz="2000" dirty="0">
                <a:latin typeface="Garamond" pitchFamily="18" charset="0"/>
              </a:rPr>
              <a:t> </a:t>
            </a:r>
            <a:r>
              <a:rPr lang="ru-RU" dirty="0">
                <a:latin typeface="Garamond" pitchFamily="18" charset="0"/>
              </a:rPr>
              <a:t>може се имплементирати </a:t>
            </a:r>
            <a:r>
              <a:rPr lang="ru-RU" dirty="0" smtClean="0">
                <a:latin typeface="Garamond" pitchFamily="18" charset="0"/>
              </a:rPr>
              <a:t>на следећи начин: </a:t>
            </a:r>
            <a:r>
              <a:rPr lang="en-US" sz="1800" dirty="0" smtClean="0">
                <a:latin typeface="+mn-lt"/>
              </a:rPr>
              <a:t>class Banka2</a:t>
            </a:r>
            <a:endParaRPr lang="sr-Cyrl-RS" sz="1800" dirty="0" smtClean="0">
              <a:latin typeface="+mn-lt"/>
            </a:endParaRPr>
          </a:p>
          <a:p>
            <a:pPr>
              <a:spcBef>
                <a:spcPts val="0"/>
              </a:spcBef>
              <a:defRPr/>
            </a:pP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smtClean="0">
                <a:latin typeface="+mn-lt"/>
              </a:rPr>
              <a:t>private </a:t>
            </a:r>
            <a:r>
              <a:rPr lang="en-US" sz="1800" dirty="0">
                <a:latin typeface="+mn-lt"/>
              </a:rPr>
              <a:t>double[] </a:t>
            </a:r>
            <a:r>
              <a:rPr lang="en-US" sz="1800" dirty="0" err="1">
                <a:latin typeface="+mn-lt"/>
              </a:rPr>
              <a:t>racuni</a:t>
            </a:r>
            <a:r>
              <a:rPr lang="en-US" sz="1800" dirty="0">
                <a:latin typeface="+mn-lt"/>
              </a:rPr>
              <a:t>;</a:t>
            </a:r>
          </a:p>
          <a:p>
            <a:pPr>
              <a:spcBef>
                <a:spcPts val="0"/>
              </a:spcBef>
              <a:defRPr/>
            </a:pPr>
            <a:r>
              <a:rPr lang="sr-Cyrl-RS" sz="1800" dirty="0" smtClean="0">
                <a:latin typeface="+mn-lt"/>
              </a:rPr>
              <a:t>   </a:t>
            </a:r>
          </a:p>
          <a:p>
            <a:pPr>
              <a:spcBef>
                <a:spcPts val="0"/>
              </a:spcBef>
              <a:defRPr/>
            </a:pPr>
            <a:r>
              <a:rPr lang="sr-Cyrl-RS" sz="1800" dirty="0">
                <a:latin typeface="+mn-lt"/>
              </a:rPr>
              <a:t> </a:t>
            </a:r>
            <a:r>
              <a:rPr lang="sr-Cyrl-RS" sz="1800" dirty="0" smtClean="0">
                <a:latin typeface="+mn-lt"/>
              </a:rPr>
              <a:t>  </a:t>
            </a:r>
            <a:r>
              <a:rPr lang="en-US" sz="1800" dirty="0" smtClean="0">
                <a:latin typeface="+mn-lt"/>
              </a:rPr>
              <a:t>public </a:t>
            </a:r>
            <a:r>
              <a:rPr lang="en-US" sz="1800" dirty="0">
                <a:latin typeface="+mn-lt"/>
              </a:rPr>
              <a:t>synchronized void transfer(</a:t>
            </a:r>
            <a:r>
              <a:rPr lang="en-US" sz="1800" dirty="0" err="1">
                <a:latin typeface="+mn-lt"/>
              </a:rPr>
              <a:t>int</a:t>
            </a:r>
            <a:r>
              <a:rPr lang="en-US" sz="1800" dirty="0">
                <a:latin typeface="+mn-lt"/>
              </a:rPr>
              <a:t> </a:t>
            </a:r>
            <a:r>
              <a:rPr lang="en-US" sz="1800" dirty="0" err="1">
                <a:latin typeface="+mn-lt"/>
              </a:rPr>
              <a:t>sa</a:t>
            </a:r>
            <a:r>
              <a:rPr lang="en-US" sz="1800" dirty="0">
                <a:latin typeface="+mn-lt"/>
              </a:rPr>
              <a:t>, </a:t>
            </a:r>
            <a:r>
              <a:rPr lang="en-US" sz="1800" dirty="0" err="1">
                <a:latin typeface="+mn-lt"/>
              </a:rPr>
              <a:t>int</a:t>
            </a:r>
            <a:r>
              <a:rPr lang="en-US" sz="1800" dirty="0">
                <a:latin typeface="+mn-lt"/>
              </a:rPr>
              <a:t> </a:t>
            </a:r>
            <a:r>
              <a:rPr lang="en-US" sz="1800" dirty="0" err="1">
                <a:latin typeface="+mn-lt"/>
              </a:rPr>
              <a:t>na</a:t>
            </a:r>
            <a:r>
              <a:rPr lang="en-US" sz="1800" dirty="0">
                <a:latin typeface="+mn-lt"/>
              </a:rPr>
              <a:t>, double </a:t>
            </a:r>
            <a:r>
              <a:rPr lang="en-US" sz="1800" dirty="0" err="1">
                <a:latin typeface="+mn-lt"/>
              </a:rPr>
              <a:t>iznos</a:t>
            </a:r>
            <a:r>
              <a:rPr lang="en-US" sz="1800" dirty="0">
                <a:latin typeface="+mn-lt"/>
              </a:rPr>
              <a:t>)</a:t>
            </a:r>
          </a:p>
          <a:p>
            <a:pPr>
              <a:spcBef>
                <a:spcPts val="0"/>
              </a:spcBef>
              <a:defRPr/>
            </a:pPr>
            <a:r>
              <a:rPr lang="sr-Cyrl-RS" sz="1800" dirty="0" smtClean="0">
                <a:latin typeface="+mn-lt"/>
              </a:rPr>
              <a:t>   </a:t>
            </a:r>
            <a:r>
              <a:rPr lang="en-US" sz="1800" dirty="0" smtClean="0">
                <a:latin typeface="+mn-lt"/>
              </a:rPr>
              <a:t>throws </a:t>
            </a:r>
            <a:r>
              <a:rPr lang="en-US" sz="1800" dirty="0" err="1" smtClean="0">
                <a:latin typeface="+mn-lt"/>
              </a:rPr>
              <a:t>InterruptedException</a:t>
            </a:r>
            <a:endParaRPr lang="sr-Cyrl-RS" sz="1800" dirty="0" smtClean="0">
              <a:latin typeface="+mn-lt"/>
            </a:endParaRPr>
          </a:p>
          <a:p>
            <a:pPr>
              <a:spcBef>
                <a:spcPts val="0"/>
              </a:spcBef>
              <a:defRPr/>
            </a:pPr>
            <a:r>
              <a:rPr lang="sr-Cyrl-RS" sz="1800" dirty="0">
                <a:latin typeface="+mn-lt"/>
              </a:rPr>
              <a:t> </a:t>
            </a: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sr-Cyrl-RS" sz="1800" dirty="0" smtClean="0">
                <a:latin typeface="+mn-lt"/>
              </a:rPr>
              <a:t>       </a:t>
            </a:r>
            <a:r>
              <a:rPr lang="en-US" sz="1800" dirty="0" smtClean="0">
                <a:latin typeface="+mn-lt"/>
              </a:rPr>
              <a:t>while(</a:t>
            </a:r>
            <a:r>
              <a:rPr lang="en-US" sz="1800" dirty="0" err="1" smtClean="0">
                <a:latin typeface="+mn-lt"/>
              </a:rPr>
              <a:t>racuni</a:t>
            </a:r>
            <a:r>
              <a:rPr lang="en-US" sz="1800" dirty="0" smtClean="0">
                <a:latin typeface="+mn-lt"/>
              </a:rPr>
              <a:t>[</a:t>
            </a:r>
            <a:r>
              <a:rPr lang="en-US" sz="1800" dirty="0" err="1" smtClean="0">
                <a:latin typeface="+mn-lt"/>
              </a:rPr>
              <a:t>sa</a:t>
            </a:r>
            <a:r>
              <a:rPr lang="en-US" sz="1800" dirty="0">
                <a:latin typeface="+mn-lt"/>
              </a:rPr>
              <a:t>] &lt; </a:t>
            </a:r>
            <a:r>
              <a:rPr lang="en-US" sz="1800" dirty="0" err="1">
                <a:latin typeface="+mn-lt"/>
              </a:rPr>
              <a:t>iznos</a:t>
            </a:r>
            <a:r>
              <a:rPr lang="en-US" sz="1800" dirty="0">
                <a:latin typeface="+mn-lt"/>
              </a:rPr>
              <a:t>)</a:t>
            </a:r>
          </a:p>
          <a:p>
            <a:pPr>
              <a:spcBef>
                <a:spcPts val="0"/>
              </a:spcBef>
              <a:defRPr/>
            </a:pPr>
            <a:r>
              <a:rPr lang="sr-Cyrl-RS" sz="1800" dirty="0" smtClean="0">
                <a:latin typeface="+mn-lt"/>
              </a:rPr>
              <a:t>           </a:t>
            </a:r>
            <a:r>
              <a:rPr lang="en-US" sz="1800" dirty="0" smtClean="0">
                <a:latin typeface="+mn-lt"/>
              </a:rPr>
              <a:t>wait</a:t>
            </a:r>
            <a:r>
              <a:rPr lang="en-US" sz="1800" dirty="0">
                <a:latin typeface="+mn-lt"/>
              </a:rPr>
              <a:t>();</a:t>
            </a:r>
          </a:p>
          <a:p>
            <a:pPr>
              <a:spcBef>
                <a:spcPts val="0"/>
              </a:spcBef>
              <a:defRPr/>
            </a:pPr>
            <a:r>
              <a:rPr lang="sr-Cyrl-RS" sz="1800" dirty="0" smtClean="0">
                <a:latin typeface="+mn-lt"/>
              </a:rPr>
              <a:t>       </a:t>
            </a:r>
            <a:r>
              <a:rPr lang="en-US" sz="1800" dirty="0" smtClean="0">
                <a:latin typeface="+mn-lt"/>
              </a:rPr>
              <a:t>// </a:t>
            </a:r>
            <a:r>
              <a:rPr lang="en-US" sz="1800" dirty="0" err="1">
                <a:latin typeface="+mn-lt"/>
              </a:rPr>
              <a:t>ceka</a:t>
            </a:r>
            <a:r>
              <a:rPr lang="en-US" sz="1800" dirty="0">
                <a:latin typeface="+mn-lt"/>
              </a:rPr>
              <a:t> </a:t>
            </a:r>
            <a:r>
              <a:rPr lang="en-US" sz="1800" dirty="0" err="1">
                <a:latin typeface="+mn-lt"/>
              </a:rPr>
              <a:t>na</a:t>
            </a:r>
            <a:r>
              <a:rPr lang="en-US" sz="1800" dirty="0">
                <a:latin typeface="+mn-lt"/>
              </a:rPr>
              <a:t> </a:t>
            </a:r>
            <a:r>
              <a:rPr lang="en-US" sz="1800" dirty="0" err="1">
                <a:latin typeface="+mn-lt"/>
              </a:rPr>
              <a:t>jedini</a:t>
            </a:r>
            <a:r>
              <a:rPr lang="en-US" sz="1800" dirty="0">
                <a:latin typeface="+mn-lt"/>
              </a:rPr>
              <a:t> </a:t>
            </a:r>
            <a:r>
              <a:rPr lang="en-US" sz="1800" dirty="0" err="1">
                <a:latin typeface="+mn-lt"/>
              </a:rPr>
              <a:t>uslov</a:t>
            </a:r>
            <a:r>
              <a:rPr lang="en-US" sz="1800" dirty="0">
                <a:latin typeface="+mn-lt"/>
              </a:rPr>
              <a:t> </a:t>
            </a:r>
            <a:r>
              <a:rPr lang="en-US" sz="1800" dirty="0" err="1">
                <a:latin typeface="+mn-lt"/>
              </a:rPr>
              <a:t>unutrasnjeg</a:t>
            </a:r>
            <a:r>
              <a:rPr lang="en-US" sz="1800" dirty="0">
                <a:latin typeface="+mn-lt"/>
              </a:rPr>
              <a:t> </a:t>
            </a:r>
            <a:r>
              <a:rPr lang="en-US" sz="1800" dirty="0" err="1">
                <a:latin typeface="+mn-lt"/>
              </a:rPr>
              <a:t>katanca</a:t>
            </a:r>
            <a:r>
              <a:rPr lang="en-US" sz="1800" dirty="0">
                <a:latin typeface="+mn-lt"/>
              </a:rPr>
              <a:t> </a:t>
            </a:r>
            <a:r>
              <a:rPr lang="en-US" sz="1800" dirty="0" err="1">
                <a:latin typeface="+mn-lt"/>
              </a:rPr>
              <a:t>objekta</a:t>
            </a:r>
            <a:endParaRPr lang="en-US" sz="1800" dirty="0">
              <a:latin typeface="+mn-lt"/>
            </a:endParaRPr>
          </a:p>
          <a:p>
            <a:pPr>
              <a:spcBef>
                <a:spcPts val="0"/>
              </a:spcBef>
              <a:defRPr/>
            </a:pPr>
            <a:r>
              <a:rPr lang="sr-Cyrl-RS" sz="1800" dirty="0" smtClean="0">
                <a:latin typeface="+mn-lt"/>
              </a:rPr>
              <a:t>       </a:t>
            </a:r>
            <a:r>
              <a:rPr lang="en-US" sz="1800" dirty="0" err="1" smtClean="0">
                <a:latin typeface="+mn-lt"/>
              </a:rPr>
              <a:t>racuni</a:t>
            </a:r>
            <a:r>
              <a:rPr lang="en-US" sz="1800" dirty="0" smtClean="0">
                <a:latin typeface="+mn-lt"/>
              </a:rPr>
              <a:t>[</a:t>
            </a:r>
            <a:r>
              <a:rPr lang="en-US" sz="1800" dirty="0" err="1" smtClean="0">
                <a:latin typeface="+mn-lt"/>
              </a:rPr>
              <a:t>sa</a:t>
            </a:r>
            <a:r>
              <a:rPr lang="en-US" sz="1800" dirty="0">
                <a:latin typeface="+mn-lt"/>
              </a:rPr>
              <a:t>] -= </a:t>
            </a:r>
            <a:r>
              <a:rPr lang="en-US" sz="1800" dirty="0" err="1">
                <a:latin typeface="+mn-lt"/>
              </a:rPr>
              <a:t>iznos</a:t>
            </a:r>
            <a:r>
              <a:rPr lang="en-US" sz="1800" dirty="0">
                <a:latin typeface="+mn-lt"/>
              </a:rPr>
              <a:t>;</a:t>
            </a:r>
          </a:p>
          <a:p>
            <a:pPr>
              <a:spcBef>
                <a:spcPts val="0"/>
              </a:spcBef>
              <a:defRPr/>
            </a:pPr>
            <a:r>
              <a:rPr lang="sr-Cyrl-RS" sz="1800" dirty="0" smtClean="0">
                <a:latin typeface="+mn-lt"/>
              </a:rPr>
              <a:t>       </a:t>
            </a:r>
            <a:r>
              <a:rPr lang="en-US" sz="1800" dirty="0" err="1" smtClean="0">
                <a:latin typeface="+mn-lt"/>
              </a:rPr>
              <a:t>racuni</a:t>
            </a:r>
            <a:r>
              <a:rPr lang="en-US" sz="1800" dirty="0" smtClean="0">
                <a:latin typeface="+mn-lt"/>
              </a:rPr>
              <a:t>[</a:t>
            </a:r>
            <a:r>
              <a:rPr lang="en-US" sz="1800" dirty="0" err="1" smtClean="0">
                <a:latin typeface="+mn-lt"/>
              </a:rPr>
              <a:t>na</a:t>
            </a:r>
            <a:r>
              <a:rPr lang="en-US" sz="1800" dirty="0">
                <a:latin typeface="+mn-lt"/>
              </a:rPr>
              <a:t>] += </a:t>
            </a:r>
            <a:r>
              <a:rPr lang="en-US" sz="1800" dirty="0" err="1">
                <a:latin typeface="+mn-lt"/>
              </a:rPr>
              <a:t>iznos</a:t>
            </a:r>
            <a:r>
              <a:rPr lang="en-US" sz="1800" dirty="0">
                <a:latin typeface="+mn-lt"/>
              </a:rPr>
              <a:t>;</a:t>
            </a:r>
          </a:p>
          <a:p>
            <a:pPr>
              <a:spcBef>
                <a:spcPts val="0"/>
              </a:spcBef>
              <a:defRPr/>
            </a:pPr>
            <a:r>
              <a:rPr lang="sr-Cyrl-RS" sz="1800" dirty="0" smtClean="0">
                <a:latin typeface="+mn-lt"/>
              </a:rPr>
              <a:t>       </a:t>
            </a:r>
            <a:r>
              <a:rPr lang="en-US" sz="1800" dirty="0" err="1" smtClean="0">
                <a:latin typeface="+mn-lt"/>
              </a:rPr>
              <a:t>notifyAll</a:t>
            </a:r>
            <a:r>
              <a:rPr lang="en-US" sz="1800" dirty="0">
                <a:latin typeface="+mn-lt"/>
              </a:rPr>
              <a:t>(); // </a:t>
            </a:r>
            <a:r>
              <a:rPr lang="en-US" sz="1800" dirty="0" err="1">
                <a:latin typeface="+mn-lt"/>
              </a:rPr>
              <a:t>obavestava</a:t>
            </a:r>
            <a:r>
              <a:rPr lang="en-US" sz="1800" dirty="0">
                <a:latin typeface="+mn-lt"/>
              </a:rPr>
              <a:t> </a:t>
            </a:r>
            <a:r>
              <a:rPr lang="en-US" sz="1800" dirty="0" err="1">
                <a:latin typeface="+mn-lt"/>
              </a:rPr>
              <a:t>sve</a:t>
            </a:r>
            <a:r>
              <a:rPr lang="en-US" sz="1800" dirty="0">
                <a:latin typeface="+mn-lt"/>
              </a:rPr>
              <a:t> </a:t>
            </a:r>
            <a:r>
              <a:rPr lang="en-US" sz="1800" dirty="0" err="1">
                <a:latin typeface="+mn-lt"/>
              </a:rPr>
              <a:t>niti</a:t>
            </a:r>
            <a:r>
              <a:rPr lang="en-US" sz="1800" dirty="0">
                <a:latin typeface="+mn-lt"/>
              </a:rPr>
              <a:t> </a:t>
            </a:r>
            <a:r>
              <a:rPr lang="en-US" sz="1800" dirty="0" err="1">
                <a:latin typeface="+mn-lt"/>
              </a:rPr>
              <a:t>koje</a:t>
            </a:r>
            <a:r>
              <a:rPr lang="en-US" sz="1800" dirty="0">
                <a:latin typeface="+mn-lt"/>
              </a:rPr>
              <a:t> </a:t>
            </a:r>
            <a:r>
              <a:rPr lang="en-US" sz="1800" dirty="0" err="1">
                <a:latin typeface="+mn-lt"/>
              </a:rPr>
              <a:t>cekaju</a:t>
            </a:r>
            <a:r>
              <a:rPr lang="en-US" sz="1800" dirty="0">
                <a:latin typeface="+mn-lt"/>
              </a:rPr>
              <a:t> </a:t>
            </a:r>
            <a:r>
              <a:rPr lang="en-US" sz="1800" dirty="0" err="1">
                <a:latin typeface="+mn-lt"/>
              </a:rPr>
              <a:t>na</a:t>
            </a:r>
            <a:r>
              <a:rPr lang="en-US" sz="1800" dirty="0">
                <a:latin typeface="+mn-lt"/>
              </a:rPr>
              <a:t> </a:t>
            </a:r>
            <a:r>
              <a:rPr lang="en-US" sz="1800" dirty="0" err="1">
                <a:latin typeface="+mn-lt"/>
              </a:rPr>
              <a:t>uslov</a:t>
            </a:r>
            <a:endParaRPr lang="en-US" sz="1800" dirty="0">
              <a:latin typeface="+mn-lt"/>
            </a:endParaRPr>
          </a:p>
          <a:p>
            <a:pPr>
              <a:spcBef>
                <a:spcPts val="0"/>
              </a:spcBef>
              <a:defRPr/>
            </a:pPr>
            <a:r>
              <a:rPr lang="sr-Cyrl-RS" sz="1800" dirty="0" smtClean="0">
                <a:latin typeface="+mn-lt"/>
              </a:rPr>
              <a:t>   </a:t>
            </a:r>
            <a:r>
              <a:rPr lang="en-US" sz="1800" dirty="0" smtClean="0">
                <a:latin typeface="+mn-lt"/>
              </a:rPr>
              <a:t>}</a:t>
            </a:r>
            <a:endParaRPr lang="sr-Cyrl-RS" sz="1800" dirty="0" smtClean="0">
              <a:latin typeface="+mn-lt"/>
            </a:endParaRPr>
          </a:p>
          <a:p>
            <a:pPr>
              <a:spcBef>
                <a:spcPts val="0"/>
              </a:spcBef>
              <a:defRPr/>
            </a:pPr>
            <a:endParaRPr lang="en-US" sz="1800" dirty="0">
              <a:latin typeface="+mn-lt"/>
            </a:endParaRPr>
          </a:p>
          <a:p>
            <a:pPr>
              <a:spcBef>
                <a:spcPts val="0"/>
              </a:spcBef>
              <a:defRPr/>
            </a:pPr>
            <a:r>
              <a:rPr lang="sr-Cyrl-RS" sz="1800" dirty="0" smtClean="0">
                <a:latin typeface="+mn-lt"/>
              </a:rPr>
              <a:t>   </a:t>
            </a:r>
            <a:r>
              <a:rPr lang="en-US" sz="1800" dirty="0" smtClean="0">
                <a:latin typeface="+mn-lt"/>
              </a:rPr>
              <a:t>public </a:t>
            </a:r>
            <a:r>
              <a:rPr lang="en-US" sz="1800" dirty="0">
                <a:latin typeface="+mn-lt"/>
              </a:rPr>
              <a:t>synchronized double </a:t>
            </a:r>
            <a:r>
              <a:rPr lang="en-US" sz="1800" dirty="0" err="1">
                <a:latin typeface="+mn-lt"/>
              </a:rPr>
              <a:t>getUkupnoStanje</a:t>
            </a:r>
            <a:r>
              <a:rPr lang="en-US" sz="1800" dirty="0" smtClean="0">
                <a:latin typeface="+mn-lt"/>
              </a:rPr>
              <a:t>()</a:t>
            </a:r>
            <a:endParaRPr lang="sr-Cyrl-RS" sz="1800" dirty="0" smtClean="0">
              <a:latin typeface="+mn-lt"/>
            </a:endParaRPr>
          </a:p>
          <a:p>
            <a:pPr>
              <a:spcBef>
                <a:spcPts val="0"/>
              </a:spcBef>
              <a:defRPr/>
            </a:pPr>
            <a:r>
              <a:rPr lang="sr-Cyrl-RS" sz="1800" dirty="0" smtClean="0">
                <a:latin typeface="+mn-lt"/>
              </a:rPr>
              <a:t>   </a:t>
            </a:r>
            <a:r>
              <a:rPr lang="en-US" sz="1800" dirty="0" smtClean="0">
                <a:latin typeface="+mn-lt"/>
              </a:rPr>
              <a:t>{…}</a:t>
            </a:r>
            <a:endParaRPr lang="en-US" sz="1800" dirty="0">
              <a:latin typeface="+mn-lt"/>
            </a:endParaRPr>
          </a:p>
          <a:p>
            <a:pPr>
              <a:spcBef>
                <a:spcPts val="0"/>
              </a:spcBef>
              <a:defRPr/>
            </a:pPr>
            <a:r>
              <a:rPr lang="en-US" sz="1800" dirty="0">
                <a:latin typeface="+mn-lt"/>
              </a:rPr>
              <a:t>}</a:t>
            </a:r>
            <a:endParaRPr lang="ru-RU" sz="1800" dirty="0" smtClean="0">
              <a:latin typeface="+mn-lt"/>
            </a:endParaRPr>
          </a:p>
        </p:txBody>
      </p:sp>
      <p:sp>
        <p:nvSpPr>
          <p:cNvPr id="4" name="Rectangle 2"/>
          <p:cNvSpPr txBox="1">
            <a:spLocks noChangeArrowheads="1"/>
          </p:cNvSpPr>
          <p:nvPr/>
        </p:nvSpPr>
        <p:spPr bwMode="auto">
          <a:xfrm>
            <a:off x="1331913" y="427038"/>
            <a:ext cx="6696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algn="ctr" eaLnBrk="1" hangingPunct="1">
              <a:defRPr/>
            </a:pPr>
            <a:r>
              <a:rPr lang="sr-Cyrl-RS" kern="0" dirty="0" smtClean="0">
                <a:solidFill>
                  <a:srgbClr val="3366FF"/>
                </a:solidFill>
              </a:rPr>
              <a:t>Синхронизовани објекти и методи (4) </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82">
                                            <p:txEl>
                                              <p:pRg st="1" end="1"/>
                                            </p:txEl>
                                          </p:spTgt>
                                        </p:tgtEl>
                                        <p:attrNameLst>
                                          <p:attrName>style.visibility</p:attrName>
                                        </p:attrNameLst>
                                      </p:cBhvr>
                                      <p:to>
                                        <p:strVal val="visible"/>
                                      </p:to>
                                    </p:set>
                                    <p:animEffect transition="in" filter="fade">
                                      <p:cBhvr>
                                        <p:cTn id="10" dur="500"/>
                                        <p:tgtEl>
                                          <p:spTgt spid="2048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482">
                                            <p:txEl>
                                              <p:pRg st="2" end="2"/>
                                            </p:txEl>
                                          </p:spTgt>
                                        </p:tgtEl>
                                        <p:attrNameLst>
                                          <p:attrName>style.visibility</p:attrName>
                                        </p:attrNameLst>
                                      </p:cBhvr>
                                      <p:to>
                                        <p:strVal val="visible"/>
                                      </p:to>
                                    </p:set>
                                    <p:animEffect transition="in" filter="fade">
                                      <p:cBhvr>
                                        <p:cTn id="13" dur="500"/>
                                        <p:tgtEl>
                                          <p:spTgt spid="2048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482">
                                            <p:txEl>
                                              <p:pRg st="3" end="3"/>
                                            </p:txEl>
                                          </p:spTgt>
                                        </p:tgtEl>
                                        <p:attrNameLst>
                                          <p:attrName>style.visibility</p:attrName>
                                        </p:attrNameLst>
                                      </p:cBhvr>
                                      <p:to>
                                        <p:strVal val="visible"/>
                                      </p:to>
                                    </p:set>
                                    <p:animEffect transition="in" filter="fade">
                                      <p:cBhvr>
                                        <p:cTn id="16" dur="500"/>
                                        <p:tgtEl>
                                          <p:spTgt spid="2048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482">
                                            <p:txEl>
                                              <p:pRg st="4" end="4"/>
                                            </p:txEl>
                                          </p:spTgt>
                                        </p:tgtEl>
                                        <p:attrNameLst>
                                          <p:attrName>style.visibility</p:attrName>
                                        </p:attrNameLst>
                                      </p:cBhvr>
                                      <p:to>
                                        <p:strVal val="visible"/>
                                      </p:to>
                                    </p:set>
                                    <p:animEffect transition="in" filter="fade">
                                      <p:cBhvr>
                                        <p:cTn id="19" dur="500"/>
                                        <p:tgtEl>
                                          <p:spTgt spid="2048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0482">
                                            <p:txEl>
                                              <p:pRg st="5" end="5"/>
                                            </p:txEl>
                                          </p:spTgt>
                                        </p:tgtEl>
                                        <p:attrNameLst>
                                          <p:attrName>style.visibility</p:attrName>
                                        </p:attrNameLst>
                                      </p:cBhvr>
                                      <p:to>
                                        <p:strVal val="visible"/>
                                      </p:to>
                                    </p:set>
                                    <p:animEffect transition="in" filter="fade">
                                      <p:cBhvr>
                                        <p:cTn id="22" dur="500"/>
                                        <p:tgtEl>
                                          <p:spTgt spid="2048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0482">
                                            <p:txEl>
                                              <p:pRg st="6" end="6"/>
                                            </p:txEl>
                                          </p:spTgt>
                                        </p:tgtEl>
                                        <p:attrNameLst>
                                          <p:attrName>style.visibility</p:attrName>
                                        </p:attrNameLst>
                                      </p:cBhvr>
                                      <p:to>
                                        <p:strVal val="visible"/>
                                      </p:to>
                                    </p:set>
                                    <p:animEffect transition="in" filter="fade">
                                      <p:cBhvr>
                                        <p:cTn id="25" dur="500"/>
                                        <p:tgtEl>
                                          <p:spTgt spid="20482">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0482">
                                            <p:txEl>
                                              <p:pRg st="7" end="7"/>
                                            </p:txEl>
                                          </p:spTgt>
                                        </p:tgtEl>
                                        <p:attrNameLst>
                                          <p:attrName>style.visibility</p:attrName>
                                        </p:attrNameLst>
                                      </p:cBhvr>
                                      <p:to>
                                        <p:strVal val="visible"/>
                                      </p:to>
                                    </p:set>
                                    <p:animEffect transition="in" filter="fade">
                                      <p:cBhvr>
                                        <p:cTn id="28" dur="500"/>
                                        <p:tgtEl>
                                          <p:spTgt spid="20482">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0482">
                                            <p:txEl>
                                              <p:pRg st="8" end="8"/>
                                            </p:txEl>
                                          </p:spTgt>
                                        </p:tgtEl>
                                        <p:attrNameLst>
                                          <p:attrName>style.visibility</p:attrName>
                                        </p:attrNameLst>
                                      </p:cBhvr>
                                      <p:to>
                                        <p:strVal val="visible"/>
                                      </p:to>
                                    </p:set>
                                    <p:animEffect transition="in" filter="fade">
                                      <p:cBhvr>
                                        <p:cTn id="31" dur="500"/>
                                        <p:tgtEl>
                                          <p:spTgt spid="20482">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0482">
                                            <p:txEl>
                                              <p:pRg st="9" end="9"/>
                                            </p:txEl>
                                          </p:spTgt>
                                        </p:tgtEl>
                                        <p:attrNameLst>
                                          <p:attrName>style.visibility</p:attrName>
                                        </p:attrNameLst>
                                      </p:cBhvr>
                                      <p:to>
                                        <p:strVal val="visible"/>
                                      </p:to>
                                    </p:set>
                                    <p:animEffect transition="in" filter="fade">
                                      <p:cBhvr>
                                        <p:cTn id="34" dur="500"/>
                                        <p:tgtEl>
                                          <p:spTgt spid="20482">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0482">
                                            <p:txEl>
                                              <p:pRg st="10" end="10"/>
                                            </p:txEl>
                                          </p:spTgt>
                                        </p:tgtEl>
                                        <p:attrNameLst>
                                          <p:attrName>style.visibility</p:attrName>
                                        </p:attrNameLst>
                                      </p:cBhvr>
                                      <p:to>
                                        <p:strVal val="visible"/>
                                      </p:to>
                                    </p:set>
                                    <p:animEffect transition="in" filter="fade">
                                      <p:cBhvr>
                                        <p:cTn id="37" dur="500"/>
                                        <p:tgtEl>
                                          <p:spTgt spid="20482">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0482">
                                            <p:txEl>
                                              <p:pRg st="11" end="11"/>
                                            </p:txEl>
                                          </p:spTgt>
                                        </p:tgtEl>
                                        <p:attrNameLst>
                                          <p:attrName>style.visibility</p:attrName>
                                        </p:attrNameLst>
                                      </p:cBhvr>
                                      <p:to>
                                        <p:strVal val="visible"/>
                                      </p:to>
                                    </p:set>
                                    <p:animEffect transition="in" filter="fade">
                                      <p:cBhvr>
                                        <p:cTn id="40" dur="500"/>
                                        <p:tgtEl>
                                          <p:spTgt spid="20482">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0482">
                                            <p:txEl>
                                              <p:pRg st="12" end="12"/>
                                            </p:txEl>
                                          </p:spTgt>
                                        </p:tgtEl>
                                        <p:attrNameLst>
                                          <p:attrName>style.visibility</p:attrName>
                                        </p:attrNameLst>
                                      </p:cBhvr>
                                      <p:to>
                                        <p:strVal val="visible"/>
                                      </p:to>
                                    </p:set>
                                    <p:animEffect transition="in" filter="fade">
                                      <p:cBhvr>
                                        <p:cTn id="43" dur="500"/>
                                        <p:tgtEl>
                                          <p:spTgt spid="20482">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0482">
                                            <p:txEl>
                                              <p:pRg st="13" end="13"/>
                                            </p:txEl>
                                          </p:spTgt>
                                        </p:tgtEl>
                                        <p:attrNameLst>
                                          <p:attrName>style.visibility</p:attrName>
                                        </p:attrNameLst>
                                      </p:cBhvr>
                                      <p:to>
                                        <p:strVal val="visible"/>
                                      </p:to>
                                    </p:set>
                                    <p:animEffect transition="in" filter="fade">
                                      <p:cBhvr>
                                        <p:cTn id="46" dur="500"/>
                                        <p:tgtEl>
                                          <p:spTgt spid="20482">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0482">
                                            <p:txEl>
                                              <p:pRg st="15" end="15"/>
                                            </p:txEl>
                                          </p:spTgt>
                                        </p:tgtEl>
                                        <p:attrNameLst>
                                          <p:attrName>style.visibility</p:attrName>
                                        </p:attrNameLst>
                                      </p:cBhvr>
                                      <p:to>
                                        <p:strVal val="visible"/>
                                      </p:to>
                                    </p:set>
                                    <p:animEffect transition="in" filter="fade">
                                      <p:cBhvr>
                                        <p:cTn id="49" dur="500"/>
                                        <p:tgtEl>
                                          <p:spTgt spid="20482">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0482">
                                            <p:txEl>
                                              <p:pRg st="16" end="16"/>
                                            </p:txEl>
                                          </p:spTgt>
                                        </p:tgtEl>
                                        <p:attrNameLst>
                                          <p:attrName>style.visibility</p:attrName>
                                        </p:attrNameLst>
                                      </p:cBhvr>
                                      <p:to>
                                        <p:strVal val="visible"/>
                                      </p:to>
                                    </p:set>
                                    <p:animEffect transition="in" filter="fade">
                                      <p:cBhvr>
                                        <p:cTn id="52" dur="500"/>
                                        <p:tgtEl>
                                          <p:spTgt spid="20482">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0482">
                                            <p:txEl>
                                              <p:pRg st="17" end="17"/>
                                            </p:txEl>
                                          </p:spTgt>
                                        </p:tgtEl>
                                        <p:attrNameLst>
                                          <p:attrName>style.visibility</p:attrName>
                                        </p:attrNameLst>
                                      </p:cBhvr>
                                      <p:to>
                                        <p:strVal val="visible"/>
                                      </p:to>
                                    </p:set>
                                    <p:animEffect transition="in" filter="fade">
                                      <p:cBhvr>
                                        <p:cTn id="55" dur="500"/>
                                        <p:tgtEl>
                                          <p:spTgt spid="2048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28600" y="1412875"/>
            <a:ext cx="8807450"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dirty="0">
                <a:latin typeface="Garamond" pitchFamily="18" charset="0"/>
              </a:rPr>
              <a:t>Као што се може видети, коришћење кључне речи </a:t>
            </a:r>
            <a:r>
              <a:rPr lang="en-US" sz="2000" dirty="0">
                <a:latin typeface="+mn-lt"/>
              </a:rPr>
              <a:t>synchronized</a:t>
            </a:r>
            <a:r>
              <a:rPr lang="en-US" sz="2000" dirty="0">
                <a:latin typeface="Garamond" pitchFamily="18" charset="0"/>
              </a:rPr>
              <a:t> </a:t>
            </a:r>
            <a:r>
              <a:rPr lang="ru-RU" dirty="0">
                <a:latin typeface="Garamond" pitchFamily="18" charset="0"/>
              </a:rPr>
              <a:t>води много концизнијем к</a:t>
            </a:r>
            <a:r>
              <a:rPr lang="en-US" dirty="0">
                <a:latin typeface="Garamond" pitchFamily="18" charset="0"/>
              </a:rPr>
              <a:t>ô</a:t>
            </a:r>
            <a:r>
              <a:rPr lang="ru-RU" dirty="0">
                <a:latin typeface="Garamond" pitchFamily="18" charset="0"/>
              </a:rPr>
              <a:t>ду.</a:t>
            </a:r>
          </a:p>
          <a:p>
            <a:pPr>
              <a:spcBef>
                <a:spcPts val="600"/>
              </a:spcBef>
              <a:defRPr/>
            </a:pPr>
            <a:r>
              <a:rPr lang="ru-RU" dirty="0">
                <a:latin typeface="Garamond" pitchFamily="18" charset="0"/>
              </a:rPr>
              <a:t>Наравно, да би се тај к</a:t>
            </a:r>
            <a:r>
              <a:rPr lang="en-US" dirty="0">
                <a:latin typeface="Garamond" pitchFamily="18" charset="0"/>
              </a:rPr>
              <a:t>ô</a:t>
            </a:r>
            <a:r>
              <a:rPr lang="ru-RU" dirty="0">
                <a:latin typeface="Garamond" pitchFamily="18" charset="0"/>
              </a:rPr>
              <a:t>д разумео, неопходно је знати да сваки објекат поседује </a:t>
            </a:r>
            <a:r>
              <a:rPr lang="ru-RU" dirty="0" smtClean="0">
                <a:latin typeface="Garamond" pitchFamily="18" charset="0"/>
              </a:rPr>
              <a:t>унутрашњи катанац</a:t>
            </a:r>
            <a:r>
              <a:rPr lang="ru-RU" dirty="0">
                <a:latin typeface="Garamond" pitchFamily="18" charset="0"/>
              </a:rPr>
              <a:t>, коме је придружен унутрашњи услов. Катанац управља нитима које покушавају да уђу </a:t>
            </a:r>
            <a:r>
              <a:rPr lang="ru-RU" dirty="0" smtClean="0">
                <a:latin typeface="Garamond" pitchFamily="18" charset="0"/>
              </a:rPr>
              <a:t>у </a:t>
            </a:r>
            <a:r>
              <a:rPr lang="en-US" sz="2000" dirty="0" smtClean="0">
                <a:latin typeface="+mn-lt"/>
              </a:rPr>
              <a:t>synchronized</a:t>
            </a:r>
            <a:r>
              <a:rPr lang="en-US" sz="2000" dirty="0" smtClean="0">
                <a:latin typeface="Garamond" pitchFamily="18" charset="0"/>
              </a:rPr>
              <a:t> </a:t>
            </a:r>
            <a:r>
              <a:rPr lang="ru-RU" dirty="0">
                <a:latin typeface="Garamond" pitchFamily="18" charset="0"/>
              </a:rPr>
              <a:t>метод. Услов управља нитима које су позвале метод </a:t>
            </a:r>
            <a:r>
              <a:rPr lang="en-US" sz="2000" dirty="0" smtClean="0">
                <a:latin typeface="+mn-lt"/>
              </a:rPr>
              <a:t>wait</a:t>
            </a:r>
            <a:r>
              <a:rPr lang="en-US" dirty="0" smtClean="0">
                <a:latin typeface="Garamond" pitchFamily="18" charset="0"/>
              </a:rPr>
              <a:t>.</a:t>
            </a:r>
            <a:endParaRPr lang="sr-Cyrl-RS" dirty="0" smtClean="0">
              <a:latin typeface="Garamond" pitchFamily="18" charset="0"/>
            </a:endParaRPr>
          </a:p>
          <a:p>
            <a:pPr>
              <a:spcBef>
                <a:spcPts val="600"/>
              </a:spcBef>
              <a:defRPr/>
            </a:pPr>
            <a:r>
              <a:rPr lang="ru-RU" dirty="0">
                <a:latin typeface="Garamond" pitchFamily="18" charset="0"/>
              </a:rPr>
              <a:t>Допуштено је и статички метод класе декларисати као </a:t>
            </a:r>
            <a:r>
              <a:rPr lang="en-US" dirty="0">
                <a:latin typeface="Garamond" pitchFamily="18" charset="0"/>
              </a:rPr>
              <a:t>synchronized. </a:t>
            </a:r>
            <a:r>
              <a:rPr lang="ru-RU" dirty="0">
                <a:latin typeface="Garamond" pitchFamily="18" charset="0"/>
              </a:rPr>
              <a:t>Уколико се такав </a:t>
            </a:r>
            <a:r>
              <a:rPr lang="ru-RU" dirty="0" smtClean="0">
                <a:latin typeface="Garamond" pitchFamily="18" charset="0"/>
              </a:rPr>
              <a:t>метод позове</a:t>
            </a:r>
            <a:r>
              <a:rPr lang="ru-RU" dirty="0">
                <a:latin typeface="Garamond" pitchFamily="18" charset="0"/>
              </a:rPr>
              <a:t>, он добија унутрашњи катанац придруженог </a:t>
            </a:r>
            <a:r>
              <a:rPr lang="en-US" sz="2000" dirty="0">
                <a:latin typeface="+mn-lt"/>
              </a:rPr>
              <a:t>Class</a:t>
            </a:r>
            <a:r>
              <a:rPr lang="en-US" sz="2000" dirty="0">
                <a:latin typeface="Garamond" pitchFamily="18" charset="0"/>
              </a:rPr>
              <a:t> </a:t>
            </a:r>
            <a:r>
              <a:rPr lang="ru-RU" dirty="0">
                <a:latin typeface="Garamond" pitchFamily="18" charset="0"/>
              </a:rPr>
              <a:t>објекта. </a:t>
            </a:r>
            <a:endParaRPr lang="ru-RU" dirty="0" smtClean="0">
              <a:latin typeface="Garamond" pitchFamily="18" charset="0"/>
            </a:endParaRPr>
          </a:p>
          <a:p>
            <a:pPr>
              <a:spcBef>
                <a:spcPts val="600"/>
              </a:spcBef>
              <a:defRPr/>
            </a:pPr>
            <a:r>
              <a:rPr lang="ru-RU" b="1" dirty="0" smtClean="0">
                <a:latin typeface="Garamond" pitchFamily="18" charset="0"/>
              </a:rPr>
              <a:t>Пример.</a:t>
            </a:r>
            <a:r>
              <a:rPr lang="ru-RU" dirty="0" smtClean="0">
                <a:latin typeface="Garamond" pitchFamily="18" charset="0"/>
              </a:rPr>
              <a:t> Да </a:t>
            </a:r>
            <a:r>
              <a:rPr lang="ru-RU" dirty="0">
                <a:latin typeface="Garamond" pitchFamily="18" charset="0"/>
              </a:rPr>
              <a:t>класа </a:t>
            </a:r>
            <a:r>
              <a:rPr lang="en-US" sz="2000" dirty="0">
                <a:latin typeface="+mn-lt"/>
              </a:rPr>
              <a:t>Banka</a:t>
            </a:r>
            <a:r>
              <a:rPr lang="en-US" sz="2000" dirty="0">
                <a:latin typeface="Garamond" pitchFamily="18" charset="0"/>
              </a:rPr>
              <a:t> </a:t>
            </a:r>
            <a:r>
              <a:rPr lang="ru-RU" dirty="0" smtClean="0">
                <a:latin typeface="Garamond" pitchFamily="18" charset="0"/>
              </a:rPr>
              <a:t>има статички </a:t>
            </a:r>
            <a:r>
              <a:rPr lang="en-US" dirty="0">
                <a:latin typeface="Garamond" pitchFamily="18" charset="0"/>
              </a:rPr>
              <a:t>synchronized </a:t>
            </a:r>
            <a:r>
              <a:rPr lang="ru-RU" dirty="0">
                <a:latin typeface="Garamond" pitchFamily="18" charset="0"/>
              </a:rPr>
              <a:t>метод, тада би катанац објекта </a:t>
            </a:r>
            <a:r>
              <a:rPr lang="en-US" sz="2000" dirty="0" err="1">
                <a:latin typeface="+mn-lt"/>
              </a:rPr>
              <a:t>Banka.class</a:t>
            </a:r>
            <a:r>
              <a:rPr lang="en-US" sz="2000" dirty="0">
                <a:latin typeface="Garamond" pitchFamily="18" charset="0"/>
              </a:rPr>
              <a:t> </a:t>
            </a:r>
            <a:r>
              <a:rPr lang="ru-RU" dirty="0">
                <a:latin typeface="Garamond" pitchFamily="18" charset="0"/>
              </a:rPr>
              <a:t>био закључан </a:t>
            </a:r>
            <a:r>
              <a:rPr lang="ru-RU" dirty="0" smtClean="0">
                <a:latin typeface="Garamond" pitchFamily="18" charset="0"/>
              </a:rPr>
              <a:t>приликом његовог </a:t>
            </a:r>
            <a:r>
              <a:rPr lang="ru-RU" dirty="0">
                <a:latin typeface="Garamond" pitchFamily="18" charset="0"/>
              </a:rPr>
              <a:t>позива. Последица би била да ниједна друга нит не би могла да позове нити тај </a:t>
            </a:r>
            <a:r>
              <a:rPr lang="ru-RU" dirty="0" smtClean="0">
                <a:latin typeface="Garamond" pitchFamily="18" charset="0"/>
              </a:rPr>
              <a:t>нити било </a:t>
            </a:r>
            <a:r>
              <a:rPr lang="ru-RU" dirty="0">
                <a:latin typeface="Garamond" pitchFamily="18" charset="0"/>
              </a:rPr>
              <a:t>који други </a:t>
            </a:r>
            <a:r>
              <a:rPr lang="en-US" sz="2000" dirty="0">
                <a:latin typeface="+mn-lt"/>
              </a:rPr>
              <a:t>synchronized</a:t>
            </a:r>
            <a:r>
              <a:rPr lang="en-US" sz="2000" dirty="0">
                <a:latin typeface="Garamond" pitchFamily="18" charset="0"/>
              </a:rPr>
              <a:t> </a:t>
            </a:r>
            <a:r>
              <a:rPr lang="ru-RU" dirty="0">
                <a:latin typeface="Garamond" pitchFamily="18" charset="0"/>
              </a:rPr>
              <a:t>статички метод исте класе</a:t>
            </a:r>
            <a:r>
              <a:rPr lang="ru-RU" dirty="0" smtClean="0">
                <a:latin typeface="Garamond" pitchFamily="18" charset="0"/>
              </a:rPr>
              <a:t>.</a:t>
            </a:r>
            <a:endParaRPr lang="ru-RU" dirty="0">
              <a:latin typeface="Garamond" pitchFamily="18" charset="0"/>
            </a:endParaRPr>
          </a:p>
        </p:txBody>
      </p:sp>
      <p:sp>
        <p:nvSpPr>
          <p:cNvPr id="4" name="Rectangle 2"/>
          <p:cNvSpPr txBox="1">
            <a:spLocks noChangeArrowheads="1"/>
          </p:cNvSpPr>
          <p:nvPr/>
        </p:nvSpPr>
        <p:spPr bwMode="auto">
          <a:xfrm>
            <a:off x="1331913" y="427038"/>
            <a:ext cx="6696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algn="ctr" eaLnBrk="1" hangingPunct="1">
              <a:defRPr/>
            </a:pPr>
            <a:r>
              <a:rPr lang="sr-Cyrl-RS" kern="0" dirty="0" smtClean="0">
                <a:solidFill>
                  <a:srgbClr val="3366FF"/>
                </a:solidFill>
              </a:rPr>
              <a:t>Синхронизовани објекти и методи (5) </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500"/>
                                        <p:tgtEl>
                                          <p:spTgt spid="204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0482">
                                            <p:txEl>
                                              <p:pRg st="2" end="2"/>
                                            </p:txEl>
                                          </p:spTgt>
                                        </p:tgtEl>
                                        <p:attrNameLst>
                                          <p:attrName>style.visibility</p:attrName>
                                        </p:attrNameLst>
                                      </p:cBhvr>
                                      <p:to>
                                        <p:strVal val="visible"/>
                                      </p:to>
                                    </p:set>
                                    <p:animEffect transition="in" filter="fade">
                                      <p:cBhvr>
                                        <p:cTn id="17" dur="500"/>
                                        <p:tgtEl>
                                          <p:spTgt spid="204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0482">
                                            <p:txEl>
                                              <p:pRg st="3" end="3"/>
                                            </p:txEl>
                                          </p:spTgt>
                                        </p:tgtEl>
                                        <p:attrNameLst>
                                          <p:attrName>style.visibility</p:attrName>
                                        </p:attrNameLst>
                                      </p:cBhvr>
                                      <p:to>
                                        <p:strVal val="visible"/>
                                      </p:to>
                                    </p:set>
                                    <p:animEffect transition="in" filter="fade">
                                      <p:cBhvr>
                                        <p:cTn id="22" dur="500"/>
                                        <p:tgtEl>
                                          <p:spTgt spid="204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28600" y="1325563"/>
            <a:ext cx="8807450" cy="563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0"/>
              </a:spcBef>
              <a:defRPr/>
            </a:pPr>
            <a:r>
              <a:rPr lang="ru-RU" dirty="0" smtClean="0">
                <a:latin typeface="Garamond" pitchFamily="18" charset="0"/>
              </a:rPr>
              <a:t>Унутрашњи </a:t>
            </a:r>
            <a:r>
              <a:rPr lang="ru-RU" dirty="0">
                <a:latin typeface="Garamond" pitchFamily="18" charset="0"/>
              </a:rPr>
              <a:t>катанаци и услови имају извесна ограничења. Између осталог:</a:t>
            </a:r>
          </a:p>
          <a:p>
            <a:pPr marL="342900" indent="-342900">
              <a:spcBef>
                <a:spcPts val="0"/>
              </a:spcBef>
              <a:buFont typeface="Arial" panose="020B0604020202020204" pitchFamily="34" charset="0"/>
              <a:buChar char="•"/>
              <a:defRPr/>
            </a:pPr>
            <a:r>
              <a:rPr lang="ru-RU" dirty="0" smtClean="0">
                <a:latin typeface="Garamond" pitchFamily="18" charset="0"/>
              </a:rPr>
              <a:t>није </a:t>
            </a:r>
            <a:r>
              <a:rPr lang="ru-RU" dirty="0">
                <a:latin typeface="Garamond" pitchFamily="18" charset="0"/>
              </a:rPr>
              <a:t>могуће прекинути нит која покушава да добије катанац</a:t>
            </a:r>
          </a:p>
          <a:p>
            <a:pPr marL="342900" indent="-342900">
              <a:spcBef>
                <a:spcPts val="0"/>
              </a:spcBef>
              <a:buFont typeface="Arial" panose="020B0604020202020204" pitchFamily="34" charset="0"/>
              <a:buChar char="•"/>
              <a:defRPr/>
            </a:pPr>
            <a:r>
              <a:rPr lang="ru-RU" dirty="0" smtClean="0">
                <a:latin typeface="Garamond" pitchFamily="18" charset="0"/>
              </a:rPr>
              <a:t>није </a:t>
            </a:r>
            <a:r>
              <a:rPr lang="ru-RU" dirty="0">
                <a:latin typeface="Garamond" pitchFamily="18" charset="0"/>
              </a:rPr>
              <a:t>могуће задати </a:t>
            </a:r>
            <a:r>
              <a:rPr lang="en-US" dirty="0">
                <a:latin typeface="Garamond" pitchFamily="18" charset="0"/>
              </a:rPr>
              <a:t>timeout </a:t>
            </a:r>
            <a:r>
              <a:rPr lang="ru-RU" dirty="0">
                <a:latin typeface="Garamond" pitchFamily="18" charset="0"/>
              </a:rPr>
              <a:t>период за покушај добијања катанца</a:t>
            </a:r>
          </a:p>
          <a:p>
            <a:pPr marL="342900" indent="-342900">
              <a:spcBef>
                <a:spcPts val="0"/>
              </a:spcBef>
              <a:buFont typeface="Arial" panose="020B0604020202020204" pitchFamily="34" charset="0"/>
              <a:buChar char="•"/>
              <a:defRPr/>
            </a:pPr>
            <a:r>
              <a:rPr lang="ru-RU" dirty="0" smtClean="0">
                <a:latin typeface="Garamond" pitchFamily="18" charset="0"/>
              </a:rPr>
              <a:t>поседовање </a:t>
            </a:r>
            <a:r>
              <a:rPr lang="ru-RU" dirty="0">
                <a:latin typeface="Garamond" pitchFamily="18" charset="0"/>
              </a:rPr>
              <a:t>само једног услова по катанцу може бити неефикасно</a:t>
            </a:r>
            <a:r>
              <a:rPr lang="ru-RU" dirty="0" smtClean="0">
                <a:latin typeface="Garamond" pitchFamily="18" charset="0"/>
              </a:rPr>
              <a:t>.</a:t>
            </a:r>
          </a:p>
          <a:p>
            <a:pPr>
              <a:spcBef>
                <a:spcPts val="0"/>
              </a:spcBef>
              <a:defRPr/>
            </a:pPr>
            <a:r>
              <a:rPr lang="ru-RU" dirty="0" smtClean="0">
                <a:latin typeface="Garamond" pitchFamily="18" charset="0"/>
              </a:rPr>
              <a:t>Препорука да ли </a:t>
            </a:r>
            <a:r>
              <a:rPr lang="ru-RU" dirty="0">
                <a:latin typeface="Garamond" pitchFamily="18" charset="0"/>
              </a:rPr>
              <a:t>у </a:t>
            </a:r>
            <a:r>
              <a:rPr lang="ru-RU" dirty="0" smtClean="0">
                <a:latin typeface="Garamond" pitchFamily="18" charset="0"/>
              </a:rPr>
              <a:t>кôду </a:t>
            </a:r>
            <a:r>
              <a:rPr lang="ru-RU" dirty="0">
                <a:latin typeface="Garamond" pitchFamily="18" charset="0"/>
              </a:rPr>
              <a:t>користити </a:t>
            </a:r>
            <a:r>
              <a:rPr lang="ru-RU" sz="2000" dirty="0">
                <a:latin typeface="+mn-lt"/>
              </a:rPr>
              <a:t>Lock</a:t>
            </a:r>
            <a:r>
              <a:rPr lang="ru-RU" sz="2000" dirty="0">
                <a:latin typeface="Garamond" pitchFamily="18" charset="0"/>
              </a:rPr>
              <a:t> </a:t>
            </a:r>
            <a:r>
              <a:rPr lang="ru-RU" dirty="0">
                <a:latin typeface="Garamond" pitchFamily="18" charset="0"/>
              </a:rPr>
              <a:t>и </a:t>
            </a:r>
            <a:r>
              <a:rPr lang="ru-RU" sz="2000" dirty="0">
                <a:latin typeface="+mn-lt"/>
              </a:rPr>
              <a:t>Condition</a:t>
            </a:r>
            <a:r>
              <a:rPr lang="ru-RU" sz="2000" dirty="0">
                <a:latin typeface="Garamond" pitchFamily="18" charset="0"/>
              </a:rPr>
              <a:t> </a:t>
            </a:r>
            <a:r>
              <a:rPr lang="ru-RU" dirty="0">
                <a:latin typeface="Garamond" pitchFamily="18" charset="0"/>
              </a:rPr>
              <a:t>објекте или </a:t>
            </a:r>
            <a:r>
              <a:rPr lang="ru-RU" sz="2000" dirty="0">
                <a:latin typeface="+mn-lt"/>
              </a:rPr>
              <a:t>synchronized</a:t>
            </a:r>
            <a:r>
              <a:rPr lang="ru-RU" sz="2000" dirty="0">
                <a:latin typeface="Garamond" pitchFamily="18" charset="0"/>
              </a:rPr>
              <a:t> </a:t>
            </a:r>
            <a:r>
              <a:rPr lang="ru-RU" dirty="0" smtClean="0">
                <a:latin typeface="Garamond" pitchFamily="18" charset="0"/>
              </a:rPr>
              <a:t>методе:</a:t>
            </a:r>
          </a:p>
          <a:p>
            <a:pPr marL="342900" indent="-342900">
              <a:spcBef>
                <a:spcPts val="0"/>
              </a:spcBef>
              <a:buFont typeface="Arial" panose="020B0604020202020204" pitchFamily="34" charset="0"/>
              <a:buChar char="•"/>
              <a:defRPr/>
            </a:pPr>
            <a:r>
              <a:rPr lang="ru-RU" dirty="0" smtClean="0">
                <a:latin typeface="Garamond" pitchFamily="18" charset="0"/>
              </a:rPr>
              <a:t>најбоље </a:t>
            </a:r>
            <a:r>
              <a:rPr lang="ru-RU" dirty="0">
                <a:latin typeface="Garamond" pitchFamily="18" charset="0"/>
              </a:rPr>
              <a:t>је не користити ни једно ни друго. </a:t>
            </a:r>
            <a:r>
              <a:rPr lang="ru-RU" dirty="0" smtClean="0">
                <a:latin typeface="Garamond" pitchFamily="18" charset="0"/>
              </a:rPr>
              <a:t>У </a:t>
            </a:r>
            <a:r>
              <a:rPr lang="ru-RU" dirty="0">
                <a:latin typeface="Garamond" pitchFamily="18" charset="0"/>
              </a:rPr>
              <a:t>многим ситуацијама може се користити неки </a:t>
            </a:r>
            <a:r>
              <a:rPr lang="ru-RU" dirty="0" smtClean="0">
                <a:latin typeface="Garamond" pitchFamily="18" charset="0"/>
              </a:rPr>
              <a:t>од механизама тј. колекција из </a:t>
            </a:r>
            <a:r>
              <a:rPr lang="ru-RU" dirty="0">
                <a:latin typeface="Garamond" pitchFamily="18" charset="0"/>
              </a:rPr>
              <a:t>пакета </a:t>
            </a:r>
            <a:r>
              <a:rPr lang="ru-RU" sz="2000" dirty="0" smtClean="0">
                <a:latin typeface="+mn-lt"/>
              </a:rPr>
              <a:t>java.util.concurrent</a:t>
            </a:r>
            <a:endParaRPr lang="ru-RU" sz="2000" dirty="0">
              <a:latin typeface="+mn-lt"/>
            </a:endParaRPr>
          </a:p>
          <a:p>
            <a:pPr marL="342900" indent="-342900">
              <a:spcBef>
                <a:spcPts val="0"/>
              </a:spcBef>
              <a:buFont typeface="Arial" panose="020B0604020202020204" pitchFamily="34" charset="0"/>
              <a:buChar char="•"/>
              <a:defRPr/>
            </a:pPr>
            <a:r>
              <a:rPr lang="ru-RU" dirty="0" smtClean="0">
                <a:latin typeface="Garamond" pitchFamily="18" charset="0"/>
              </a:rPr>
              <a:t>уколико </a:t>
            </a:r>
            <a:r>
              <a:rPr lang="ru-RU" dirty="0">
                <a:latin typeface="Garamond" pitchFamily="18" charset="0"/>
              </a:rPr>
              <a:t>кључна реч synchronized „ради“ у </a:t>
            </a:r>
            <a:r>
              <a:rPr lang="ru-RU" dirty="0" smtClean="0">
                <a:latin typeface="Garamond" pitchFamily="18" charset="0"/>
              </a:rPr>
              <a:t>конретној </a:t>
            </a:r>
            <a:r>
              <a:rPr lang="ru-RU" dirty="0">
                <a:latin typeface="Garamond" pitchFamily="18" charset="0"/>
              </a:rPr>
              <a:t>ситуацији, </a:t>
            </a:r>
            <a:r>
              <a:rPr lang="ru-RU" dirty="0" smtClean="0">
                <a:latin typeface="Garamond" pitchFamily="18" charset="0"/>
              </a:rPr>
              <a:t>треба је користити. Тако се пише </a:t>
            </a:r>
            <a:r>
              <a:rPr lang="ru-RU" dirty="0">
                <a:latin typeface="Garamond" pitchFamily="18" charset="0"/>
              </a:rPr>
              <a:t>мање </a:t>
            </a:r>
            <a:r>
              <a:rPr lang="ru-RU" dirty="0" smtClean="0">
                <a:latin typeface="Garamond" pitchFamily="18" charset="0"/>
              </a:rPr>
              <a:t>кôда, па је мање грешака.</a:t>
            </a:r>
            <a:endParaRPr lang="ru-RU" dirty="0">
              <a:latin typeface="Garamond" pitchFamily="18" charset="0"/>
            </a:endParaRPr>
          </a:p>
          <a:p>
            <a:pPr marL="342900" indent="-342900">
              <a:spcBef>
                <a:spcPts val="0"/>
              </a:spcBef>
              <a:buFont typeface="Arial" panose="020B0604020202020204" pitchFamily="34" charset="0"/>
              <a:buChar char="•"/>
              <a:defRPr/>
            </a:pPr>
            <a:r>
              <a:rPr lang="ru-RU" dirty="0" smtClean="0">
                <a:latin typeface="Garamond" pitchFamily="18" charset="0"/>
              </a:rPr>
              <a:t>користити катанце и условне објекте </a:t>
            </a:r>
            <a:r>
              <a:rPr lang="ru-RU" dirty="0">
                <a:latin typeface="Garamond" pitchFamily="18" charset="0"/>
              </a:rPr>
              <a:t>ако </a:t>
            </a:r>
            <a:r>
              <a:rPr lang="ru-RU" dirty="0" smtClean="0">
                <a:latin typeface="Garamond" pitchFamily="18" charset="0"/>
              </a:rPr>
              <a:t>постоји специфична </a:t>
            </a:r>
            <a:r>
              <a:rPr lang="ru-RU" dirty="0">
                <a:latin typeface="Garamond" pitchFamily="18" charset="0"/>
              </a:rPr>
              <a:t>потребу за додатном моћи коју </a:t>
            </a:r>
            <a:r>
              <a:rPr lang="ru-RU" dirty="0" smtClean="0">
                <a:latin typeface="Garamond" pitchFamily="18" charset="0"/>
              </a:rPr>
              <a:t>ове конструкције </a:t>
            </a:r>
            <a:r>
              <a:rPr lang="ru-RU" dirty="0">
                <a:latin typeface="Garamond" pitchFamily="18" charset="0"/>
              </a:rPr>
              <a:t>пружају.</a:t>
            </a:r>
            <a:endParaRPr lang="ru-RU" dirty="0" smtClean="0">
              <a:latin typeface="Garamond" pitchFamily="18" charset="0"/>
            </a:endParaRPr>
          </a:p>
        </p:txBody>
      </p:sp>
      <p:sp>
        <p:nvSpPr>
          <p:cNvPr id="4" name="Rectangle 2"/>
          <p:cNvSpPr txBox="1">
            <a:spLocks noChangeArrowheads="1"/>
          </p:cNvSpPr>
          <p:nvPr/>
        </p:nvSpPr>
        <p:spPr bwMode="auto">
          <a:xfrm>
            <a:off x="1331913" y="427038"/>
            <a:ext cx="6696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algn="ctr" eaLnBrk="1" hangingPunct="1">
              <a:defRPr/>
            </a:pPr>
            <a:r>
              <a:rPr lang="sr-Cyrl-RS" kern="0" dirty="0" smtClean="0">
                <a:solidFill>
                  <a:srgbClr val="3366FF"/>
                </a:solidFill>
              </a:rPr>
              <a:t>Синхронизовани објекти и методи (6) </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82">
                                            <p:txEl>
                                              <p:pRg st="3" end="3"/>
                                            </p:txEl>
                                          </p:spTgt>
                                        </p:tgtEl>
                                        <p:attrNameLst>
                                          <p:attrName>style.visibility</p:attrName>
                                        </p:attrNameLst>
                                      </p:cBhvr>
                                      <p:to>
                                        <p:strVal val="visible"/>
                                      </p:to>
                                    </p:set>
                                    <p:animEffect transition="in" filter="fade">
                                      <p:cBhvr>
                                        <p:cTn id="10" dur="500"/>
                                        <p:tgtEl>
                                          <p:spTgt spid="2048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482">
                                            <p:txEl>
                                              <p:pRg st="1" end="1"/>
                                            </p:txEl>
                                          </p:spTgt>
                                        </p:tgtEl>
                                        <p:attrNameLst>
                                          <p:attrName>style.visibility</p:attrName>
                                        </p:attrNameLst>
                                      </p:cBhvr>
                                      <p:to>
                                        <p:strVal val="visible"/>
                                      </p:to>
                                    </p:set>
                                    <p:animEffect transition="in" filter="fade">
                                      <p:cBhvr>
                                        <p:cTn id="13" dur="500"/>
                                        <p:tgtEl>
                                          <p:spTgt spid="20482">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482">
                                            <p:txEl>
                                              <p:pRg st="2" end="2"/>
                                            </p:txEl>
                                          </p:spTgt>
                                        </p:tgtEl>
                                        <p:attrNameLst>
                                          <p:attrName>style.visibility</p:attrName>
                                        </p:attrNameLst>
                                      </p:cBhvr>
                                      <p:to>
                                        <p:strVal val="visible"/>
                                      </p:to>
                                    </p:set>
                                    <p:animEffect transition="in" filter="fade">
                                      <p:cBhvr>
                                        <p:cTn id="16" dur="500"/>
                                        <p:tgtEl>
                                          <p:spTgt spid="20482">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20482">
                                            <p:txEl>
                                              <p:pRg st="4" end="4"/>
                                            </p:txEl>
                                          </p:spTgt>
                                        </p:tgtEl>
                                        <p:attrNameLst>
                                          <p:attrName>style.visibility</p:attrName>
                                        </p:attrNameLst>
                                      </p:cBhvr>
                                      <p:to>
                                        <p:strVal val="visible"/>
                                      </p:to>
                                    </p:set>
                                    <p:animEffect transition="in" filter="fade">
                                      <p:cBhvr>
                                        <p:cTn id="21" dur="500"/>
                                        <p:tgtEl>
                                          <p:spTgt spid="2048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0482">
                                            <p:txEl>
                                              <p:pRg st="5" end="5"/>
                                            </p:txEl>
                                          </p:spTgt>
                                        </p:tgtEl>
                                        <p:attrNameLst>
                                          <p:attrName>style.visibility</p:attrName>
                                        </p:attrNameLst>
                                      </p:cBhvr>
                                      <p:to>
                                        <p:strVal val="visible"/>
                                      </p:to>
                                    </p:set>
                                    <p:animEffect transition="in" filter="fade">
                                      <p:cBhvr>
                                        <p:cTn id="24" dur="500"/>
                                        <p:tgtEl>
                                          <p:spTgt spid="2048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0482">
                                            <p:txEl>
                                              <p:pRg st="6" end="6"/>
                                            </p:txEl>
                                          </p:spTgt>
                                        </p:tgtEl>
                                        <p:attrNameLst>
                                          <p:attrName>style.visibility</p:attrName>
                                        </p:attrNameLst>
                                      </p:cBhvr>
                                      <p:to>
                                        <p:strVal val="visible"/>
                                      </p:to>
                                    </p:set>
                                    <p:animEffect transition="in" filter="fade">
                                      <p:cBhvr>
                                        <p:cTn id="27" dur="500"/>
                                        <p:tgtEl>
                                          <p:spTgt spid="2048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0482">
                                            <p:txEl>
                                              <p:pRg st="7" end="7"/>
                                            </p:txEl>
                                          </p:spTgt>
                                        </p:tgtEl>
                                        <p:attrNameLst>
                                          <p:attrName>style.visibility</p:attrName>
                                        </p:attrNameLst>
                                      </p:cBhvr>
                                      <p:to>
                                        <p:strVal val="visible"/>
                                      </p:to>
                                    </p:set>
                                    <p:animEffect transition="in" filter="fade">
                                      <p:cBhvr>
                                        <p:cTn id="30" dur="500"/>
                                        <p:tgtEl>
                                          <p:spTgt spid="2048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5900" y="1390650"/>
            <a:ext cx="89154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0"/>
              </a:spcBef>
              <a:defRPr/>
            </a:pPr>
            <a:r>
              <a:rPr lang="en-US" sz="1800" b="1" dirty="0" err="1">
                <a:latin typeface="+mn-lt"/>
              </a:rPr>
              <a:t>java.lang.Object</a:t>
            </a:r>
            <a:endParaRPr lang="en-US" sz="1800" b="1" dirty="0">
              <a:latin typeface="+mn-lt"/>
            </a:endParaRPr>
          </a:p>
          <a:p>
            <a:pPr>
              <a:spcBef>
                <a:spcPts val="0"/>
              </a:spcBef>
              <a:defRPr/>
            </a:pPr>
            <a:r>
              <a:rPr lang="sr-Cyrl-RS" sz="1800" dirty="0" smtClean="0">
                <a:latin typeface="+mn-lt"/>
              </a:rPr>
              <a:t>Сви методи описани на овом слајду могу бити позивани искључиво из синхронизованог метода или блока. Уколико </a:t>
            </a:r>
            <a:r>
              <a:rPr lang="ru-RU" sz="1800" dirty="0" smtClean="0">
                <a:latin typeface="+mn-lt"/>
              </a:rPr>
              <a:t>текућа </a:t>
            </a:r>
            <a:r>
              <a:rPr lang="ru-RU" sz="1800" dirty="0">
                <a:latin typeface="+mn-lt"/>
              </a:rPr>
              <a:t>нит не поседује катанац </a:t>
            </a:r>
            <a:r>
              <a:rPr lang="ru-RU" sz="1800" dirty="0" smtClean="0">
                <a:latin typeface="+mn-lt"/>
              </a:rPr>
              <a:t>текућег објекта ови методи и</a:t>
            </a:r>
            <a:r>
              <a:rPr lang="sr-Cyrl-RS" sz="1800" dirty="0" smtClean="0">
                <a:latin typeface="+mn-lt"/>
              </a:rPr>
              <a:t>збацују изузетак </a:t>
            </a:r>
            <a:r>
              <a:rPr lang="en-US" sz="1800" dirty="0" err="1" smtClean="0">
                <a:latin typeface="+mn-lt"/>
              </a:rPr>
              <a:t>IllegalMonitorStateException</a:t>
            </a:r>
            <a:r>
              <a:rPr lang="sr-Cyrl-RS" sz="1800" dirty="0" smtClean="0">
                <a:latin typeface="+mn-lt"/>
              </a:rPr>
              <a:t>.</a:t>
            </a:r>
            <a:endParaRPr lang="sr-Cyrl-RS" sz="1800" dirty="0">
              <a:latin typeface="+mn-lt"/>
            </a:endParaRPr>
          </a:p>
          <a:p>
            <a:pPr marL="285750" indent="-285750">
              <a:spcBef>
                <a:spcPts val="0"/>
              </a:spcBef>
              <a:buFont typeface="Arial" panose="020B0604020202020204" pitchFamily="34" charset="0"/>
              <a:buChar char="•"/>
              <a:defRPr/>
            </a:pPr>
            <a:r>
              <a:rPr lang="en-US" sz="1800" dirty="0">
                <a:latin typeface="+mn-lt"/>
              </a:rPr>
              <a:t>void </a:t>
            </a:r>
            <a:r>
              <a:rPr lang="en-US" sz="1800" dirty="0" err="1">
                <a:latin typeface="+mn-lt"/>
              </a:rPr>
              <a:t>notifyAll</a:t>
            </a:r>
            <a:r>
              <a:rPr lang="en-US" sz="1800" dirty="0" smtClean="0">
                <a:latin typeface="+mn-lt"/>
              </a:rPr>
              <a:t>()</a:t>
            </a:r>
            <a:r>
              <a:rPr lang="sr-Cyrl-RS" sz="1800" dirty="0" smtClean="0">
                <a:latin typeface="+mn-lt"/>
              </a:rPr>
              <a:t/>
            </a:r>
            <a:br>
              <a:rPr lang="sr-Cyrl-RS" sz="1800" dirty="0" smtClean="0">
                <a:latin typeface="+mn-lt"/>
              </a:rPr>
            </a:br>
            <a:r>
              <a:rPr lang="sr-Cyrl-RS" sz="1800" dirty="0" smtClean="0">
                <a:latin typeface="+mn-lt"/>
              </a:rPr>
              <a:t>одблокира </a:t>
            </a:r>
            <a:r>
              <a:rPr lang="sr-Cyrl-RS" sz="1800" dirty="0">
                <a:latin typeface="+mn-lt"/>
              </a:rPr>
              <a:t>нити које су позвале </a:t>
            </a:r>
            <a:r>
              <a:rPr lang="en-US" sz="1800" dirty="0">
                <a:latin typeface="+mn-lt"/>
              </a:rPr>
              <a:t>wait() </a:t>
            </a:r>
            <a:r>
              <a:rPr lang="sr-Cyrl-RS" sz="1800" dirty="0">
                <a:latin typeface="+mn-lt"/>
              </a:rPr>
              <a:t>за текући објекат.</a:t>
            </a:r>
          </a:p>
          <a:p>
            <a:pPr marL="285750" indent="-285750">
              <a:spcBef>
                <a:spcPts val="0"/>
              </a:spcBef>
              <a:buFont typeface="Arial" panose="020B0604020202020204" pitchFamily="34" charset="0"/>
              <a:buChar char="•"/>
              <a:defRPr/>
            </a:pPr>
            <a:r>
              <a:rPr lang="en-US" sz="1800" dirty="0">
                <a:latin typeface="+mn-lt"/>
              </a:rPr>
              <a:t>void notify</a:t>
            </a:r>
            <a:r>
              <a:rPr lang="en-US" sz="1800" dirty="0" smtClean="0">
                <a:latin typeface="+mn-lt"/>
              </a:rPr>
              <a:t>()</a:t>
            </a:r>
            <a:r>
              <a:rPr lang="sr-Cyrl-RS" sz="1800" dirty="0" smtClean="0">
                <a:latin typeface="+mn-lt"/>
              </a:rPr>
              <a:t/>
            </a:r>
            <a:br>
              <a:rPr lang="sr-Cyrl-RS" sz="1800" dirty="0" smtClean="0">
                <a:latin typeface="+mn-lt"/>
              </a:rPr>
            </a:br>
            <a:r>
              <a:rPr lang="sr-Cyrl-RS" sz="1800" dirty="0" smtClean="0">
                <a:latin typeface="+mn-lt"/>
              </a:rPr>
              <a:t>одблокирава </a:t>
            </a:r>
            <a:r>
              <a:rPr lang="sr-Cyrl-RS" sz="1800" dirty="0">
                <a:latin typeface="+mn-lt"/>
              </a:rPr>
              <a:t>једну, случајно изабрану нит од оних које су позвале </a:t>
            </a:r>
            <a:r>
              <a:rPr lang="en-US" sz="1800" dirty="0">
                <a:latin typeface="+mn-lt"/>
              </a:rPr>
              <a:t>wait() </a:t>
            </a:r>
            <a:r>
              <a:rPr lang="sr-Cyrl-RS" sz="1800" dirty="0">
                <a:latin typeface="+mn-lt"/>
              </a:rPr>
              <a:t>за текући објекат.</a:t>
            </a:r>
          </a:p>
          <a:p>
            <a:pPr marL="285750" indent="-285750">
              <a:spcBef>
                <a:spcPts val="0"/>
              </a:spcBef>
              <a:buFont typeface="Arial" panose="020B0604020202020204" pitchFamily="34" charset="0"/>
              <a:buChar char="•"/>
              <a:defRPr/>
            </a:pPr>
            <a:r>
              <a:rPr lang="en-US" sz="1800" dirty="0">
                <a:latin typeface="+mn-lt"/>
              </a:rPr>
              <a:t>void wait</a:t>
            </a:r>
            <a:r>
              <a:rPr lang="en-US" sz="1800" dirty="0" smtClean="0">
                <a:latin typeface="+mn-lt"/>
              </a:rPr>
              <a:t>()</a:t>
            </a:r>
            <a:r>
              <a:rPr lang="sr-Cyrl-RS" sz="1800" dirty="0" smtClean="0">
                <a:latin typeface="+mn-lt"/>
              </a:rPr>
              <a:t/>
            </a:r>
            <a:br>
              <a:rPr lang="sr-Cyrl-RS" sz="1800" dirty="0" smtClean="0">
                <a:latin typeface="+mn-lt"/>
              </a:rPr>
            </a:br>
            <a:r>
              <a:rPr lang="sr-Cyrl-RS" sz="1800" dirty="0" smtClean="0">
                <a:latin typeface="+mn-lt"/>
              </a:rPr>
              <a:t>узрокује </a:t>
            </a:r>
            <a:r>
              <a:rPr lang="sr-Cyrl-RS" sz="1800" dirty="0">
                <a:latin typeface="+mn-lt"/>
              </a:rPr>
              <a:t>да нит чека да буде обавештена (енг. </a:t>
            </a:r>
            <a:r>
              <a:rPr lang="en-US" sz="1800" dirty="0">
                <a:latin typeface="+mn-lt"/>
              </a:rPr>
              <a:t>notified).</a:t>
            </a:r>
          </a:p>
          <a:p>
            <a:pPr marL="285750" indent="-285750">
              <a:spcBef>
                <a:spcPts val="0"/>
              </a:spcBef>
              <a:buFont typeface="Arial" panose="020B0604020202020204" pitchFamily="34" charset="0"/>
              <a:buChar char="•"/>
              <a:defRPr/>
            </a:pPr>
            <a:r>
              <a:rPr lang="en-US" sz="1800" dirty="0">
                <a:latin typeface="+mn-lt"/>
              </a:rPr>
              <a:t>void wait(long </a:t>
            </a:r>
            <a:r>
              <a:rPr lang="en-US" sz="1800" dirty="0" err="1">
                <a:latin typeface="+mn-lt"/>
              </a:rPr>
              <a:t>millis</a:t>
            </a:r>
            <a:r>
              <a:rPr lang="en-US" sz="1800" dirty="0">
                <a:latin typeface="+mn-lt"/>
              </a:rPr>
              <a:t>)</a:t>
            </a:r>
          </a:p>
          <a:p>
            <a:pPr marL="285750" indent="-285750">
              <a:spcBef>
                <a:spcPts val="0"/>
              </a:spcBef>
              <a:buFont typeface="Arial" panose="020B0604020202020204" pitchFamily="34" charset="0"/>
              <a:buChar char="•"/>
              <a:defRPr/>
            </a:pPr>
            <a:r>
              <a:rPr lang="en-US" sz="1800" dirty="0">
                <a:latin typeface="+mn-lt"/>
              </a:rPr>
              <a:t>void wait(long </a:t>
            </a:r>
            <a:r>
              <a:rPr lang="en-US" sz="1800" dirty="0" err="1">
                <a:latin typeface="+mn-lt"/>
              </a:rPr>
              <a:t>millis</a:t>
            </a:r>
            <a:r>
              <a:rPr lang="en-US" sz="1800" dirty="0">
                <a:latin typeface="+mn-lt"/>
              </a:rPr>
              <a:t>, </a:t>
            </a:r>
            <a:r>
              <a:rPr lang="en-US" sz="1800" dirty="0" err="1">
                <a:latin typeface="+mn-lt"/>
              </a:rPr>
              <a:t>int</a:t>
            </a:r>
            <a:r>
              <a:rPr lang="en-US" sz="1800" dirty="0">
                <a:latin typeface="+mn-lt"/>
              </a:rPr>
              <a:t> </a:t>
            </a:r>
            <a:r>
              <a:rPr lang="en-US" sz="1800" dirty="0" err="1" smtClean="0">
                <a:latin typeface="+mn-lt"/>
              </a:rPr>
              <a:t>nanos</a:t>
            </a:r>
            <a:r>
              <a:rPr lang="en-US" sz="1800" dirty="0" smtClean="0">
                <a:latin typeface="+mn-lt"/>
              </a:rPr>
              <a:t>)</a:t>
            </a:r>
            <a:r>
              <a:rPr lang="sr-Cyrl-RS" sz="1800" dirty="0" smtClean="0">
                <a:latin typeface="+mn-lt"/>
              </a:rPr>
              <a:t/>
            </a:r>
            <a:br>
              <a:rPr lang="sr-Cyrl-RS" sz="1800" dirty="0" smtClean="0">
                <a:latin typeface="+mn-lt"/>
              </a:rPr>
            </a:br>
            <a:r>
              <a:rPr lang="sr-Cyrl-RS" sz="1800" dirty="0" smtClean="0">
                <a:latin typeface="+mn-lt"/>
              </a:rPr>
              <a:t>узрокују </a:t>
            </a:r>
            <a:r>
              <a:rPr lang="sr-Cyrl-RS" sz="1800" dirty="0">
                <a:latin typeface="+mn-lt"/>
              </a:rPr>
              <a:t>да нит чека док не буде обавештена или док не истекне задата количина </a:t>
            </a:r>
            <a:r>
              <a:rPr lang="sr-Cyrl-RS" sz="1800" dirty="0" smtClean="0">
                <a:latin typeface="+mn-lt"/>
              </a:rPr>
              <a:t>времена.</a:t>
            </a:r>
            <a:br>
              <a:rPr lang="sr-Cyrl-RS" sz="1800" dirty="0" smtClean="0">
                <a:latin typeface="+mn-lt"/>
              </a:rPr>
            </a:br>
            <a:r>
              <a:rPr lang="sr-Cyrl-RS" sz="1800" dirty="0" smtClean="0">
                <a:latin typeface="+mn-lt"/>
              </a:rPr>
              <a:t>Параметри</a:t>
            </a:r>
            <a:r>
              <a:rPr lang="sr-Cyrl-RS" sz="1800" dirty="0">
                <a:latin typeface="+mn-lt"/>
              </a:rPr>
              <a:t>: </a:t>
            </a:r>
            <a:r>
              <a:rPr lang="en-US" sz="1800" dirty="0" err="1">
                <a:latin typeface="+mn-lt"/>
              </a:rPr>
              <a:t>millis</a:t>
            </a:r>
            <a:r>
              <a:rPr lang="en-US" sz="1800" dirty="0">
                <a:latin typeface="+mn-lt"/>
              </a:rPr>
              <a:t> </a:t>
            </a:r>
            <a:r>
              <a:rPr lang="sr-Cyrl-RS" sz="1800" dirty="0">
                <a:latin typeface="+mn-lt"/>
              </a:rPr>
              <a:t>број </a:t>
            </a:r>
            <a:r>
              <a:rPr lang="sr-Cyrl-RS" sz="1800" dirty="0" smtClean="0">
                <a:latin typeface="+mn-lt"/>
              </a:rPr>
              <a:t>милисекунди, </a:t>
            </a:r>
            <a:r>
              <a:rPr lang="en-US" sz="1800" dirty="0" err="1" smtClean="0">
                <a:latin typeface="+mn-lt"/>
              </a:rPr>
              <a:t>nanos</a:t>
            </a:r>
            <a:r>
              <a:rPr lang="en-US" sz="1800" dirty="0" smtClean="0">
                <a:latin typeface="+mn-lt"/>
              </a:rPr>
              <a:t> </a:t>
            </a:r>
            <a:r>
              <a:rPr lang="sr-Cyrl-RS" sz="1800" dirty="0">
                <a:latin typeface="+mn-lt"/>
              </a:rPr>
              <a:t>број наносекунди &lt; 1,000,000</a:t>
            </a:r>
            <a:endParaRPr lang="en-US" sz="1800" dirty="0" smtClean="0">
              <a:latin typeface="+mn-lt"/>
            </a:endParaRPr>
          </a:p>
        </p:txBody>
      </p:sp>
      <p:sp>
        <p:nvSpPr>
          <p:cNvPr id="5" name="Rectangle 2"/>
          <p:cNvSpPr txBox="1">
            <a:spLocks noChangeArrowheads="1"/>
          </p:cNvSpPr>
          <p:nvPr/>
        </p:nvSpPr>
        <p:spPr bwMode="auto">
          <a:xfrm>
            <a:off x="1331913" y="427038"/>
            <a:ext cx="6696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algn="ctr" eaLnBrk="1" hangingPunct="1">
              <a:defRPr/>
            </a:pPr>
            <a:r>
              <a:rPr lang="sr-Cyrl-RS" kern="0" dirty="0" smtClean="0">
                <a:solidFill>
                  <a:srgbClr val="3366FF"/>
                </a:solidFill>
              </a:rPr>
              <a:t>Синхронизовани објекти и методи (7) </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fade">
                                      <p:cBhvr>
                                        <p:cTn id="7" dur="500"/>
                                        <p:tgtEl>
                                          <p:spTgt spid="133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314">
                                            <p:txEl>
                                              <p:pRg st="1" end="1"/>
                                            </p:txEl>
                                          </p:spTgt>
                                        </p:tgtEl>
                                        <p:attrNameLst>
                                          <p:attrName>style.visibility</p:attrName>
                                        </p:attrNameLst>
                                      </p:cBhvr>
                                      <p:to>
                                        <p:strVal val="visible"/>
                                      </p:to>
                                    </p:set>
                                    <p:animEffect transition="in" filter="fade">
                                      <p:cBhvr>
                                        <p:cTn id="10" dur="500"/>
                                        <p:tgtEl>
                                          <p:spTgt spid="1331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314">
                                            <p:txEl>
                                              <p:pRg st="2" end="2"/>
                                            </p:txEl>
                                          </p:spTgt>
                                        </p:tgtEl>
                                        <p:attrNameLst>
                                          <p:attrName>style.visibility</p:attrName>
                                        </p:attrNameLst>
                                      </p:cBhvr>
                                      <p:to>
                                        <p:strVal val="visible"/>
                                      </p:to>
                                    </p:set>
                                    <p:animEffect transition="in" filter="fade">
                                      <p:cBhvr>
                                        <p:cTn id="13" dur="500"/>
                                        <p:tgtEl>
                                          <p:spTgt spid="1331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314">
                                            <p:txEl>
                                              <p:pRg st="3" end="3"/>
                                            </p:txEl>
                                          </p:spTgt>
                                        </p:tgtEl>
                                        <p:attrNameLst>
                                          <p:attrName>style.visibility</p:attrName>
                                        </p:attrNameLst>
                                      </p:cBhvr>
                                      <p:to>
                                        <p:strVal val="visible"/>
                                      </p:to>
                                    </p:set>
                                    <p:animEffect transition="in" filter="fade">
                                      <p:cBhvr>
                                        <p:cTn id="16" dur="500"/>
                                        <p:tgtEl>
                                          <p:spTgt spid="1331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3314">
                                            <p:txEl>
                                              <p:pRg st="4" end="4"/>
                                            </p:txEl>
                                          </p:spTgt>
                                        </p:tgtEl>
                                        <p:attrNameLst>
                                          <p:attrName>style.visibility</p:attrName>
                                        </p:attrNameLst>
                                      </p:cBhvr>
                                      <p:to>
                                        <p:strVal val="visible"/>
                                      </p:to>
                                    </p:set>
                                    <p:animEffect transition="in" filter="fade">
                                      <p:cBhvr>
                                        <p:cTn id="19" dur="500"/>
                                        <p:tgtEl>
                                          <p:spTgt spid="1331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3314">
                                            <p:txEl>
                                              <p:pRg st="5" end="5"/>
                                            </p:txEl>
                                          </p:spTgt>
                                        </p:tgtEl>
                                        <p:attrNameLst>
                                          <p:attrName>style.visibility</p:attrName>
                                        </p:attrNameLst>
                                      </p:cBhvr>
                                      <p:to>
                                        <p:strVal val="visible"/>
                                      </p:to>
                                    </p:set>
                                    <p:animEffect transition="in" filter="fade">
                                      <p:cBhvr>
                                        <p:cTn id="22" dur="500"/>
                                        <p:tgtEl>
                                          <p:spTgt spid="1331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3314">
                                            <p:txEl>
                                              <p:pRg st="6" end="6"/>
                                            </p:txEl>
                                          </p:spTgt>
                                        </p:tgtEl>
                                        <p:attrNameLst>
                                          <p:attrName>style.visibility</p:attrName>
                                        </p:attrNameLst>
                                      </p:cBhvr>
                                      <p:to>
                                        <p:strVal val="visible"/>
                                      </p:to>
                                    </p:set>
                                    <p:animEffect transition="in" filter="fade">
                                      <p:cBhvr>
                                        <p:cTn id="25" dur="500"/>
                                        <p:tgtEl>
                                          <p:spTgt spid="133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1750" y="1341438"/>
            <a:ext cx="9144000"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buClrTx/>
              <a:buFont typeface="Wingdings" panose="05000000000000000000" pitchFamily="2" charset="2"/>
              <a:buNone/>
            </a:pPr>
            <a:r>
              <a:rPr lang="ru-RU" altLang="en-US" sz="2400">
                <a:latin typeface="Garamond" panose="02020404030301010803" pitchFamily="18" charset="0"/>
              </a:rPr>
              <a:t>Катанци и услови не могу решити све проблеме који могу настати у вишенитном програмирању.</a:t>
            </a:r>
          </a:p>
          <a:p>
            <a:pPr>
              <a:spcBef>
                <a:spcPts val="600"/>
              </a:spcBef>
              <a:buClrTx/>
              <a:buFontTx/>
              <a:buNone/>
            </a:pPr>
            <a:r>
              <a:rPr lang="ru-RU" altLang="en-US" sz="2400">
                <a:latin typeface="Garamond" panose="02020404030301010803" pitchFamily="18" charset="0"/>
              </a:rPr>
              <a:t>Приликом паралелног извршавања више нити могу појавити разни проблеми, као што су:</a:t>
            </a:r>
          </a:p>
          <a:p>
            <a:pPr>
              <a:spcBef>
                <a:spcPts val="600"/>
              </a:spcBef>
              <a:buClrTx/>
              <a:buFontTx/>
              <a:buNone/>
            </a:pPr>
            <a:r>
              <a:rPr lang="sr-Cyrl-RS" altLang="en-US" sz="2400" b="1">
                <a:solidFill>
                  <a:srgbClr val="C00000"/>
                </a:solidFill>
                <a:latin typeface="Garamond" panose="02020404030301010803" pitchFamily="18" charset="0"/>
              </a:rPr>
              <a:t>С</a:t>
            </a:r>
            <a:r>
              <a:rPr lang="ru-RU" altLang="en-US" sz="2400" b="1">
                <a:solidFill>
                  <a:srgbClr val="C00000"/>
                </a:solidFill>
                <a:latin typeface="Garamond" panose="02020404030301010803" pitchFamily="18" charset="0"/>
              </a:rPr>
              <a:t>мртоносно блокирање,</a:t>
            </a:r>
            <a:r>
              <a:rPr lang="ru-RU" altLang="en-US" sz="2400">
                <a:latin typeface="Garamond" panose="02020404030301010803" pitchFamily="18" charset="0"/>
              </a:rPr>
              <a:t> смртоносни загрљај  (енг. </a:t>
            </a:r>
            <a:r>
              <a:rPr lang="en-US" altLang="en-US" sz="2400">
                <a:latin typeface="Garamond" panose="02020404030301010803" pitchFamily="18" charset="0"/>
              </a:rPr>
              <a:t>deadlock</a:t>
            </a:r>
            <a:r>
              <a:rPr lang="ru-RU" altLang="en-US" sz="2400">
                <a:latin typeface="Garamond" panose="02020404030301010803" pitchFamily="18" charset="0"/>
              </a:rPr>
              <a:t>): ситуација кад се све нити нађу у стању блокирања.</a:t>
            </a:r>
            <a:endParaRPr lang="en-US" altLang="en-US" sz="2400">
              <a:latin typeface="Garamond" panose="02020404030301010803" pitchFamily="18" charset="0"/>
            </a:endParaRPr>
          </a:p>
          <a:p>
            <a:pPr>
              <a:spcBef>
                <a:spcPts val="600"/>
              </a:spcBef>
              <a:buClrTx/>
              <a:buFontTx/>
              <a:buNone/>
            </a:pPr>
            <a:r>
              <a:rPr lang="sr-Cyrl-RS" altLang="en-US" sz="2400" b="1">
                <a:solidFill>
                  <a:srgbClr val="C00000"/>
                </a:solidFill>
                <a:latin typeface="Garamond" panose="02020404030301010803" pitchFamily="18" charset="0"/>
              </a:rPr>
              <a:t>Ж</a:t>
            </a:r>
            <a:r>
              <a:rPr lang="ru-RU" altLang="en-US" sz="2400" b="1">
                <a:solidFill>
                  <a:srgbClr val="C00000"/>
                </a:solidFill>
                <a:latin typeface="Garamond" panose="02020404030301010803" pitchFamily="18" charset="0"/>
              </a:rPr>
              <a:t>иво блокирање</a:t>
            </a:r>
            <a:r>
              <a:rPr lang="ru-RU" altLang="en-US" sz="2400">
                <a:latin typeface="Garamond" panose="02020404030301010803" pitchFamily="18" charset="0"/>
              </a:rPr>
              <a:t> (енг. </a:t>
            </a:r>
            <a:r>
              <a:rPr lang="en-US" altLang="en-US" sz="2400">
                <a:latin typeface="Garamond" panose="02020404030301010803" pitchFamily="18" charset="0"/>
              </a:rPr>
              <a:t>livelock</a:t>
            </a:r>
            <a:r>
              <a:rPr lang="ru-RU" altLang="en-US" sz="2400">
                <a:latin typeface="Garamond" panose="02020404030301010803" pitchFamily="18" charset="0"/>
              </a:rPr>
              <a:t>): кад све нити нешто раде, али нема напретка јер су превише заузете одговарањем једна другој да би могле да наставе користан рад.</a:t>
            </a:r>
            <a:endParaRPr lang="en-US" altLang="en-US" sz="2400">
              <a:latin typeface="Garamond" panose="02020404030301010803" pitchFamily="18" charset="0"/>
            </a:endParaRPr>
          </a:p>
          <a:p>
            <a:pPr>
              <a:spcBef>
                <a:spcPts val="600"/>
              </a:spcBef>
              <a:buClrTx/>
              <a:buFontTx/>
              <a:buNone/>
            </a:pPr>
            <a:r>
              <a:rPr lang="sr-Cyrl-RS" altLang="en-US" sz="2400" b="1">
                <a:solidFill>
                  <a:srgbClr val="C00000"/>
                </a:solidFill>
                <a:latin typeface="Garamond" panose="02020404030301010803" pitchFamily="18" charset="0"/>
              </a:rPr>
              <a:t>Изгладњивање</a:t>
            </a:r>
            <a:r>
              <a:rPr lang="sr-Cyrl-RS" altLang="en-US" sz="2400" b="1">
                <a:solidFill>
                  <a:srgbClr val="336600"/>
                </a:solidFill>
                <a:latin typeface="Garamond" panose="02020404030301010803" pitchFamily="18" charset="0"/>
              </a:rPr>
              <a:t> </a:t>
            </a:r>
            <a:r>
              <a:rPr lang="sr-Cyrl-RS" altLang="en-US" sz="2400">
                <a:latin typeface="Garamond" panose="02020404030301010803" pitchFamily="18" charset="0"/>
              </a:rPr>
              <a:t>(енг. </a:t>
            </a:r>
            <a:r>
              <a:rPr lang="en-US" altLang="en-US" sz="2400">
                <a:latin typeface="Garamond" panose="02020404030301010803" pitchFamily="18" charset="0"/>
              </a:rPr>
              <a:t>starvation):  </a:t>
            </a:r>
            <a:r>
              <a:rPr lang="sr-Cyrl-RS" altLang="en-US" sz="2400">
                <a:latin typeface="Garamond" panose="02020404030301010803" pitchFamily="18" charset="0"/>
              </a:rPr>
              <a:t>нит није у могућности да добије регуларни приступ дељеном ресурсу</a:t>
            </a:r>
            <a:r>
              <a:rPr lang="en-US" altLang="en-US" sz="2400">
                <a:latin typeface="Garamond" panose="02020404030301010803" pitchFamily="18" charset="0"/>
              </a:rPr>
              <a:t>.</a:t>
            </a:r>
          </a:p>
          <a:p>
            <a:pPr>
              <a:spcBef>
                <a:spcPts val="600"/>
              </a:spcBef>
              <a:buClrTx/>
              <a:buFontTx/>
              <a:buNone/>
            </a:pPr>
            <a:r>
              <a:rPr lang="ru-RU" altLang="en-US" sz="2400">
                <a:latin typeface="Garamond" panose="02020404030301010803" pitchFamily="18" charset="0"/>
              </a:rPr>
              <a:t>Да би се проблеми избегли, треба озбедити узајамно искључивање критичних секција, приступачност ресирсима за све нити, поштеност у извршавању нити</a:t>
            </a:r>
            <a:r>
              <a:rPr lang="en-US" altLang="en-US" sz="2400">
                <a:latin typeface="Garamond" panose="02020404030301010803" pitchFamily="18" charset="0"/>
              </a:rPr>
              <a:t>.</a:t>
            </a:r>
          </a:p>
        </p:txBody>
      </p:sp>
      <p:sp>
        <p:nvSpPr>
          <p:cNvPr id="3" name="Rectangle 2"/>
          <p:cNvSpPr txBox="1">
            <a:spLocks noChangeArrowheads="1"/>
          </p:cNvSpPr>
          <p:nvPr/>
        </p:nvSpPr>
        <p:spPr bwMode="auto">
          <a:xfrm>
            <a:off x="1331913" y="427038"/>
            <a:ext cx="78120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Проблеми при извршењу нити</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fade">
                                      <p:cBhvr>
                                        <p:cTn id="7" dur="500"/>
                                        <p:tgtEl>
                                          <p:spTgt spid="11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266">
                                            <p:txEl>
                                              <p:pRg st="1" end="1"/>
                                            </p:txEl>
                                          </p:spTgt>
                                        </p:tgtEl>
                                        <p:attrNameLst>
                                          <p:attrName>style.visibility</p:attrName>
                                        </p:attrNameLst>
                                      </p:cBhvr>
                                      <p:to>
                                        <p:strVal val="visible"/>
                                      </p:to>
                                    </p:set>
                                    <p:animEffect transition="in" filter="fade">
                                      <p:cBhvr>
                                        <p:cTn id="12" dur="500"/>
                                        <p:tgtEl>
                                          <p:spTgt spid="1126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1266">
                                            <p:txEl>
                                              <p:pRg st="2" end="2"/>
                                            </p:txEl>
                                          </p:spTgt>
                                        </p:tgtEl>
                                        <p:attrNameLst>
                                          <p:attrName>style.visibility</p:attrName>
                                        </p:attrNameLst>
                                      </p:cBhvr>
                                      <p:to>
                                        <p:strVal val="visible"/>
                                      </p:to>
                                    </p:set>
                                    <p:animEffect transition="in" filter="fade">
                                      <p:cBhvr>
                                        <p:cTn id="15" dur="500"/>
                                        <p:tgtEl>
                                          <p:spTgt spid="1126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266">
                                            <p:txEl>
                                              <p:pRg st="3" end="3"/>
                                            </p:txEl>
                                          </p:spTgt>
                                        </p:tgtEl>
                                        <p:attrNameLst>
                                          <p:attrName>style.visibility</p:attrName>
                                        </p:attrNameLst>
                                      </p:cBhvr>
                                      <p:to>
                                        <p:strVal val="visible"/>
                                      </p:to>
                                    </p:set>
                                    <p:animEffect transition="in" filter="fade">
                                      <p:cBhvr>
                                        <p:cTn id="18" dur="500"/>
                                        <p:tgtEl>
                                          <p:spTgt spid="1126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266">
                                            <p:txEl>
                                              <p:pRg st="4" end="4"/>
                                            </p:txEl>
                                          </p:spTgt>
                                        </p:tgtEl>
                                        <p:attrNameLst>
                                          <p:attrName>style.visibility</p:attrName>
                                        </p:attrNameLst>
                                      </p:cBhvr>
                                      <p:to>
                                        <p:strVal val="visible"/>
                                      </p:to>
                                    </p:set>
                                    <p:animEffect transition="in" filter="fade">
                                      <p:cBhvr>
                                        <p:cTn id="21" dur="500"/>
                                        <p:tgtEl>
                                          <p:spTgt spid="11266">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1266">
                                            <p:txEl>
                                              <p:pRg st="5" end="5"/>
                                            </p:txEl>
                                          </p:spTgt>
                                        </p:tgtEl>
                                        <p:attrNameLst>
                                          <p:attrName>style.visibility</p:attrName>
                                        </p:attrNameLst>
                                      </p:cBhvr>
                                      <p:to>
                                        <p:strVal val="visible"/>
                                      </p:to>
                                    </p:set>
                                    <p:animEffect transition="in" filter="fade">
                                      <p:cBhvr>
                                        <p:cTn id="26" dur="500"/>
                                        <p:tgtEl>
                                          <p:spTgt spid="112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2" descr="P:\Temp\F6-1.jpg"/>
          <p:cNvPicPr>
            <a:picLocks noChangeAspect="1" noChangeArrowheads="1"/>
          </p:cNvPicPr>
          <p:nvPr/>
        </p:nvPicPr>
        <p:blipFill>
          <a:blip r:embed="rId2">
            <a:extLst>
              <a:ext uri="{28A0092B-C50C-407E-A947-70E740481C1C}">
                <a14:useLocalDpi xmlns:a14="http://schemas.microsoft.com/office/drawing/2010/main" val="0"/>
              </a:ext>
            </a:extLst>
          </a:blip>
          <a:srcRect b="20818"/>
          <a:stretch>
            <a:fillRect/>
          </a:stretch>
        </p:blipFill>
        <p:spPr bwMode="auto">
          <a:xfrm>
            <a:off x="755650" y="2781300"/>
            <a:ext cx="7932738"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4" name="Text Box 18"/>
          <p:cNvSpPr txBox="1">
            <a:spLocks noChangeArrowheads="1"/>
          </p:cNvSpPr>
          <p:nvPr/>
        </p:nvSpPr>
        <p:spPr bwMode="auto">
          <a:xfrm>
            <a:off x="503238" y="1371600"/>
            <a:ext cx="7924800"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spcAft>
                <a:spcPts val="600"/>
              </a:spcAft>
              <a:buClrTx/>
              <a:buFontTx/>
              <a:buNone/>
            </a:pPr>
            <a:r>
              <a:rPr lang="sr-Cyrl-RS" altLang="en-US" sz="2400">
                <a:latin typeface="Garamond" panose="02020404030301010803" pitchFamily="18" charset="0"/>
              </a:rPr>
              <a:t>Смртоносно блокирање описује ситуацију у којој су две или више нити заувек блокиране, јер свака од њих чека неку другу.</a:t>
            </a:r>
          </a:p>
          <a:p>
            <a:pPr>
              <a:spcBef>
                <a:spcPct val="0"/>
              </a:spcBef>
              <a:spcAft>
                <a:spcPts val="600"/>
              </a:spcAft>
              <a:buClrTx/>
              <a:buFontTx/>
              <a:buNone/>
            </a:pPr>
            <a:r>
              <a:rPr lang="sr-Cyrl-RS" altLang="en-US" sz="2400">
                <a:latin typeface="Garamond" panose="02020404030301010803" pitchFamily="18" charset="0"/>
              </a:rPr>
              <a:t>Пример смртоносног блокирања: раскрсница</a:t>
            </a:r>
            <a:r>
              <a:rPr lang="en-US" altLang="en-US" sz="2400">
                <a:latin typeface="Garamond" panose="02020404030301010803" pitchFamily="18" charset="0"/>
              </a:rPr>
              <a:t>.</a:t>
            </a:r>
          </a:p>
          <a:p>
            <a:pPr>
              <a:spcBef>
                <a:spcPct val="0"/>
              </a:spcBef>
              <a:buClrTx/>
              <a:buFontTx/>
              <a:buNone/>
            </a:pPr>
            <a:endParaRPr lang="en-US" altLang="en-US" sz="2400">
              <a:latin typeface="Garamond" panose="02020404030301010803" pitchFamily="18" charset="0"/>
            </a:endParaRPr>
          </a:p>
        </p:txBody>
      </p:sp>
      <p:sp>
        <p:nvSpPr>
          <p:cNvPr id="20" name="Rectangle 2"/>
          <p:cNvSpPr txBox="1">
            <a:spLocks noChangeArrowheads="1"/>
          </p:cNvSpPr>
          <p:nvPr/>
        </p:nvSpPr>
        <p:spPr bwMode="auto">
          <a:xfrm>
            <a:off x="1331913" y="427038"/>
            <a:ext cx="78120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a:solidFill>
                  <a:srgbClr val="3366FF"/>
                </a:solidFill>
              </a:rPr>
              <a:t>Смртоносно </a:t>
            </a:r>
            <a:r>
              <a:rPr lang="sr-Cyrl-RS" kern="0" dirty="0" smtClean="0">
                <a:solidFill>
                  <a:srgbClr val="3366FF"/>
                </a:solidFill>
              </a:rPr>
              <a:t>блокирање</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314">
                                            <p:txEl>
                                              <p:pRg st="1" end="1"/>
                                            </p:txEl>
                                          </p:spTgt>
                                        </p:tgtEl>
                                        <p:attrNameLst>
                                          <p:attrName>style.visibility</p:attrName>
                                        </p:attrNameLst>
                                      </p:cBhvr>
                                      <p:to>
                                        <p:strVal val="visible"/>
                                      </p:to>
                                    </p:set>
                                    <p:animEffect transition="in" filter="fade">
                                      <p:cBhvr>
                                        <p:cTn id="12" dur="500"/>
                                        <p:tgtEl>
                                          <p:spTgt spid="1331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316"/>
                                        </p:tgtEl>
                                        <p:attrNameLst>
                                          <p:attrName>style.visibility</p:attrName>
                                        </p:attrNameLst>
                                      </p:cBhvr>
                                      <p:to>
                                        <p:strVal val="visible"/>
                                      </p:to>
                                    </p:set>
                                    <p:animEffect transition="in" filter="fade">
                                      <p:cBhvr>
                                        <p:cTn id="15"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04800" y="1531938"/>
            <a:ext cx="8839200" cy="517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sr-Cyrl-RS" b="1" dirty="0" smtClean="0">
                <a:latin typeface="Garamond" pitchFamily="18" charset="0"/>
              </a:rPr>
              <a:t>Пример. </a:t>
            </a:r>
            <a:r>
              <a:rPr lang="sr-Cyrl-RS" dirty="0" smtClean="0">
                <a:latin typeface="Garamond" pitchFamily="18" charset="0"/>
              </a:rPr>
              <a:t>Илуструје смртоносно блокирање.</a:t>
            </a:r>
          </a:p>
          <a:p>
            <a:pPr>
              <a:spcBef>
                <a:spcPts val="0"/>
              </a:spcBef>
              <a:defRPr/>
            </a:pPr>
            <a:r>
              <a:rPr lang="en-US" sz="1700" dirty="0">
                <a:latin typeface="+mn-lt"/>
              </a:rPr>
              <a:t>public class </a:t>
            </a:r>
            <a:r>
              <a:rPr lang="en-US" sz="1700" dirty="0" err="1" smtClean="0">
                <a:latin typeface="+mn-lt"/>
              </a:rPr>
              <a:t>SmrtonosniZagrljaj</a:t>
            </a:r>
            <a:r>
              <a:rPr lang="sr-Cyrl-RS" sz="1700" dirty="0" smtClean="0">
                <a:latin typeface="+mn-lt"/>
              </a:rPr>
              <a:t> </a:t>
            </a:r>
            <a:r>
              <a:rPr lang="en-US" sz="1700" dirty="0" smtClean="0">
                <a:latin typeface="+mn-lt"/>
              </a:rPr>
              <a:t>{</a:t>
            </a:r>
            <a:endParaRPr lang="en-US" sz="1700" dirty="0">
              <a:latin typeface="+mn-lt"/>
            </a:endParaRPr>
          </a:p>
          <a:p>
            <a:pPr>
              <a:spcBef>
                <a:spcPts val="0"/>
              </a:spcBef>
              <a:defRPr/>
            </a:pPr>
            <a:r>
              <a:rPr lang="sr-Cyrl-RS" sz="1700" dirty="0" smtClean="0">
                <a:latin typeface="+mn-lt"/>
              </a:rPr>
              <a:t>   </a:t>
            </a:r>
            <a:r>
              <a:rPr lang="en-US" sz="1700" dirty="0" smtClean="0">
                <a:latin typeface="+mn-lt"/>
              </a:rPr>
              <a:t>static </a:t>
            </a:r>
            <a:r>
              <a:rPr lang="en-US" sz="1700" dirty="0">
                <a:latin typeface="+mn-lt"/>
              </a:rPr>
              <a:t>class </a:t>
            </a:r>
            <a:r>
              <a:rPr lang="en-US" sz="1700" dirty="0" err="1" smtClean="0">
                <a:latin typeface="+mn-lt"/>
              </a:rPr>
              <a:t>Japanac</a:t>
            </a:r>
            <a:r>
              <a:rPr lang="sr-Cyrl-RS" sz="1700" dirty="0" smtClean="0">
                <a:latin typeface="+mn-lt"/>
              </a:rPr>
              <a:t> </a:t>
            </a:r>
            <a:r>
              <a:rPr lang="en-US" sz="1700" dirty="0" smtClean="0">
                <a:latin typeface="+mn-lt"/>
              </a:rPr>
              <a:t>{</a:t>
            </a:r>
            <a:endParaRPr lang="en-US" sz="1700" dirty="0">
              <a:latin typeface="+mn-lt"/>
            </a:endParaRPr>
          </a:p>
          <a:p>
            <a:pPr>
              <a:spcBef>
                <a:spcPts val="0"/>
              </a:spcBef>
              <a:defRPr/>
            </a:pPr>
            <a:r>
              <a:rPr lang="sr-Cyrl-RS" sz="1700" dirty="0" smtClean="0">
                <a:latin typeface="+mn-lt"/>
              </a:rPr>
              <a:t>      </a:t>
            </a:r>
            <a:r>
              <a:rPr lang="en-US" sz="1700" dirty="0" smtClean="0">
                <a:latin typeface="+mn-lt"/>
              </a:rPr>
              <a:t>private </a:t>
            </a:r>
            <a:r>
              <a:rPr lang="en-US" sz="1700" dirty="0">
                <a:latin typeface="+mn-lt"/>
              </a:rPr>
              <a:t>final String name;</a:t>
            </a:r>
          </a:p>
          <a:p>
            <a:pPr>
              <a:spcBef>
                <a:spcPts val="0"/>
              </a:spcBef>
              <a:defRPr/>
            </a:pPr>
            <a:r>
              <a:rPr lang="sr-Cyrl-RS" sz="1700" dirty="0" smtClean="0">
                <a:latin typeface="+mn-lt"/>
              </a:rPr>
              <a:t>      </a:t>
            </a:r>
            <a:r>
              <a:rPr lang="en-US" sz="1700" dirty="0" smtClean="0">
                <a:latin typeface="+mn-lt"/>
              </a:rPr>
              <a:t>public </a:t>
            </a:r>
            <a:r>
              <a:rPr lang="en-US" sz="1700" dirty="0" err="1">
                <a:latin typeface="+mn-lt"/>
              </a:rPr>
              <a:t>Japanac</a:t>
            </a:r>
            <a:r>
              <a:rPr lang="en-US" sz="1700" dirty="0">
                <a:latin typeface="+mn-lt"/>
              </a:rPr>
              <a:t>( String name </a:t>
            </a:r>
            <a:r>
              <a:rPr lang="en-US" sz="1700" dirty="0" smtClean="0">
                <a:latin typeface="+mn-lt"/>
              </a:rPr>
              <a:t>)</a:t>
            </a:r>
            <a:r>
              <a:rPr lang="sr-Cyrl-RS" sz="1700" dirty="0" smtClean="0">
                <a:latin typeface="+mn-lt"/>
              </a:rPr>
              <a:t> </a:t>
            </a:r>
            <a:r>
              <a:rPr lang="en-US" sz="1700" dirty="0" smtClean="0">
                <a:latin typeface="+mn-lt"/>
              </a:rPr>
              <a:t>{</a:t>
            </a:r>
            <a:endParaRPr lang="en-US" sz="1700" dirty="0">
              <a:latin typeface="+mn-lt"/>
            </a:endParaRPr>
          </a:p>
          <a:p>
            <a:pPr>
              <a:spcBef>
                <a:spcPts val="0"/>
              </a:spcBef>
              <a:defRPr/>
            </a:pPr>
            <a:r>
              <a:rPr lang="sr-Cyrl-RS" sz="1700" dirty="0" smtClean="0">
                <a:latin typeface="+mn-lt"/>
              </a:rPr>
              <a:t>         </a:t>
            </a:r>
            <a:r>
              <a:rPr lang="en-US" sz="1700" dirty="0" smtClean="0">
                <a:latin typeface="+mn-lt"/>
              </a:rPr>
              <a:t>this.name </a:t>
            </a:r>
            <a:r>
              <a:rPr lang="en-US" sz="1700" dirty="0">
                <a:latin typeface="+mn-lt"/>
              </a:rPr>
              <a:t>= name;</a:t>
            </a:r>
          </a:p>
          <a:p>
            <a:pPr>
              <a:spcBef>
                <a:spcPts val="0"/>
              </a:spcBef>
              <a:defRPr/>
            </a:pPr>
            <a:r>
              <a:rPr lang="sr-Cyrl-RS" sz="1700" dirty="0" smtClean="0">
                <a:latin typeface="+mn-lt"/>
              </a:rPr>
              <a:t>      </a:t>
            </a:r>
            <a:r>
              <a:rPr lang="en-US" sz="1700" dirty="0" smtClean="0">
                <a:latin typeface="+mn-lt"/>
              </a:rPr>
              <a:t>}</a:t>
            </a:r>
            <a:endParaRPr lang="en-US" sz="1700" dirty="0">
              <a:latin typeface="+mn-lt"/>
            </a:endParaRPr>
          </a:p>
          <a:p>
            <a:pPr>
              <a:spcBef>
                <a:spcPts val="0"/>
              </a:spcBef>
              <a:defRPr/>
            </a:pPr>
            <a:r>
              <a:rPr lang="sr-Cyrl-RS" sz="1700" dirty="0" smtClean="0">
                <a:latin typeface="+mn-lt"/>
              </a:rPr>
              <a:t>      </a:t>
            </a:r>
            <a:r>
              <a:rPr lang="en-US" sz="1700" dirty="0" smtClean="0">
                <a:latin typeface="+mn-lt"/>
              </a:rPr>
              <a:t>public </a:t>
            </a:r>
            <a:r>
              <a:rPr lang="en-US" sz="1700" dirty="0">
                <a:latin typeface="+mn-lt"/>
              </a:rPr>
              <a:t>String </a:t>
            </a:r>
            <a:r>
              <a:rPr lang="en-US" sz="1700" dirty="0" err="1">
                <a:latin typeface="+mn-lt"/>
              </a:rPr>
              <a:t>getName</a:t>
            </a:r>
            <a:r>
              <a:rPr lang="en-US" sz="1700" dirty="0" smtClean="0">
                <a:latin typeface="+mn-lt"/>
              </a:rPr>
              <a:t>()</a:t>
            </a:r>
            <a:r>
              <a:rPr lang="sr-Cyrl-RS" sz="1700" dirty="0" smtClean="0">
                <a:latin typeface="+mn-lt"/>
              </a:rPr>
              <a:t> </a:t>
            </a:r>
            <a:r>
              <a:rPr lang="en-US" sz="1700" dirty="0" smtClean="0">
                <a:latin typeface="+mn-lt"/>
              </a:rPr>
              <a:t>{</a:t>
            </a:r>
            <a:endParaRPr lang="en-US" sz="1700" dirty="0">
              <a:latin typeface="+mn-lt"/>
            </a:endParaRPr>
          </a:p>
          <a:p>
            <a:pPr>
              <a:spcBef>
                <a:spcPts val="0"/>
              </a:spcBef>
              <a:defRPr/>
            </a:pPr>
            <a:r>
              <a:rPr lang="sr-Cyrl-RS" sz="1700" dirty="0" smtClean="0">
                <a:latin typeface="+mn-lt"/>
              </a:rPr>
              <a:t>         </a:t>
            </a:r>
            <a:r>
              <a:rPr lang="en-US" sz="1700" dirty="0" smtClean="0">
                <a:latin typeface="+mn-lt"/>
              </a:rPr>
              <a:t>return </a:t>
            </a:r>
            <a:r>
              <a:rPr lang="en-US" sz="1700" dirty="0">
                <a:latin typeface="+mn-lt"/>
              </a:rPr>
              <a:t>this.name;</a:t>
            </a:r>
          </a:p>
          <a:p>
            <a:pPr>
              <a:spcBef>
                <a:spcPts val="0"/>
              </a:spcBef>
              <a:defRPr/>
            </a:pPr>
            <a:r>
              <a:rPr lang="sr-Cyrl-RS" sz="1700" dirty="0" smtClean="0">
                <a:latin typeface="+mn-lt"/>
              </a:rPr>
              <a:t>      </a:t>
            </a:r>
            <a:r>
              <a:rPr lang="en-US" sz="1700" dirty="0" smtClean="0">
                <a:latin typeface="+mn-lt"/>
              </a:rPr>
              <a:t>}</a:t>
            </a:r>
            <a:endParaRPr lang="en-US" sz="1700" dirty="0">
              <a:latin typeface="+mn-lt"/>
            </a:endParaRPr>
          </a:p>
          <a:p>
            <a:pPr>
              <a:spcBef>
                <a:spcPts val="0"/>
              </a:spcBef>
              <a:defRPr/>
            </a:pPr>
            <a:r>
              <a:rPr lang="sr-Cyrl-RS" sz="1700" dirty="0" smtClean="0">
                <a:latin typeface="+mn-lt"/>
              </a:rPr>
              <a:t>      </a:t>
            </a:r>
            <a:r>
              <a:rPr lang="en-US" sz="1700" dirty="0" smtClean="0">
                <a:latin typeface="+mn-lt"/>
              </a:rPr>
              <a:t>public </a:t>
            </a:r>
            <a:r>
              <a:rPr lang="en-US" sz="1700" dirty="0">
                <a:latin typeface="+mn-lt"/>
              </a:rPr>
              <a:t>synchronized void </a:t>
            </a:r>
            <a:r>
              <a:rPr lang="en-US" sz="1700" dirty="0" err="1">
                <a:latin typeface="+mn-lt"/>
              </a:rPr>
              <a:t>nakloniSe</a:t>
            </a:r>
            <a:r>
              <a:rPr lang="en-US" sz="1700" dirty="0">
                <a:latin typeface="+mn-lt"/>
              </a:rPr>
              <a:t>( </a:t>
            </a:r>
            <a:r>
              <a:rPr lang="en-US" sz="1700" dirty="0" err="1">
                <a:latin typeface="+mn-lt"/>
              </a:rPr>
              <a:t>Japanac</a:t>
            </a:r>
            <a:r>
              <a:rPr lang="en-US" sz="1700" dirty="0">
                <a:latin typeface="+mn-lt"/>
              </a:rPr>
              <a:t> </a:t>
            </a:r>
            <a:r>
              <a:rPr lang="en-US" sz="1700" dirty="0" err="1">
                <a:latin typeface="+mn-lt"/>
              </a:rPr>
              <a:t>kolega</a:t>
            </a:r>
            <a:r>
              <a:rPr lang="en-US" sz="1700" dirty="0">
                <a:latin typeface="+mn-lt"/>
              </a:rPr>
              <a:t> </a:t>
            </a:r>
            <a:r>
              <a:rPr lang="en-US" sz="1700" dirty="0" smtClean="0">
                <a:latin typeface="+mn-lt"/>
              </a:rPr>
              <a:t>)</a:t>
            </a:r>
            <a:r>
              <a:rPr lang="sr-Cyrl-RS" sz="1700" dirty="0" smtClean="0">
                <a:latin typeface="+mn-lt"/>
              </a:rPr>
              <a:t> </a:t>
            </a:r>
            <a:r>
              <a:rPr lang="en-US" sz="1700" dirty="0" smtClean="0">
                <a:latin typeface="+mn-lt"/>
              </a:rPr>
              <a:t>{</a:t>
            </a:r>
            <a:endParaRPr lang="en-US" sz="1700" dirty="0">
              <a:latin typeface="+mn-lt"/>
            </a:endParaRPr>
          </a:p>
          <a:p>
            <a:pPr>
              <a:spcBef>
                <a:spcPts val="0"/>
              </a:spcBef>
              <a:defRPr/>
            </a:pPr>
            <a:r>
              <a:rPr lang="sr-Cyrl-RS" sz="1700" dirty="0" smtClean="0">
                <a:latin typeface="+mn-lt"/>
              </a:rPr>
              <a:t>         </a:t>
            </a:r>
            <a:r>
              <a:rPr lang="en-US" sz="1700" dirty="0" err="1" smtClean="0">
                <a:latin typeface="+mn-lt"/>
              </a:rPr>
              <a:t>System.out.format</a:t>
            </a:r>
            <a:r>
              <a:rPr lang="en-US" sz="1700" dirty="0">
                <a:latin typeface="+mn-lt"/>
              </a:rPr>
              <a:t>( "%s: %s" + "  se </a:t>
            </a:r>
            <a:r>
              <a:rPr lang="en-US" sz="1700" dirty="0" err="1">
                <a:latin typeface="+mn-lt"/>
              </a:rPr>
              <a:t>naklonio</a:t>
            </a:r>
            <a:r>
              <a:rPr lang="en-US" sz="1700" dirty="0">
                <a:latin typeface="+mn-lt"/>
              </a:rPr>
              <a:t>!%n</a:t>
            </a:r>
            <a:r>
              <a:rPr lang="en-US" sz="1700" dirty="0" smtClean="0">
                <a:latin typeface="+mn-lt"/>
              </a:rPr>
              <a:t>",</a:t>
            </a:r>
            <a:r>
              <a:rPr lang="sr-Cyrl-RS" sz="1700" dirty="0" smtClean="0">
                <a:latin typeface="+mn-lt"/>
              </a:rPr>
              <a:t> </a:t>
            </a:r>
            <a:r>
              <a:rPr lang="en-US" sz="1700" dirty="0" smtClean="0">
                <a:latin typeface="+mn-lt"/>
              </a:rPr>
              <a:t>this.name,</a:t>
            </a:r>
            <a:r>
              <a:rPr lang="sr-Cyrl-RS" sz="1700" dirty="0" smtClean="0">
                <a:latin typeface="+mn-lt"/>
              </a:rPr>
              <a:t> </a:t>
            </a:r>
            <a:r>
              <a:rPr lang="en-US" sz="1700" dirty="0" err="1" smtClean="0">
                <a:latin typeface="+mn-lt"/>
              </a:rPr>
              <a:t>kolega.getName</a:t>
            </a:r>
            <a:r>
              <a:rPr lang="en-US" sz="1700" dirty="0">
                <a:latin typeface="+mn-lt"/>
              </a:rPr>
              <a:t>() );</a:t>
            </a:r>
          </a:p>
          <a:p>
            <a:pPr>
              <a:spcBef>
                <a:spcPts val="0"/>
              </a:spcBef>
              <a:defRPr/>
            </a:pPr>
            <a:r>
              <a:rPr lang="sr-Cyrl-RS" sz="1700" dirty="0" smtClean="0">
                <a:latin typeface="+mn-lt"/>
              </a:rPr>
              <a:t>         </a:t>
            </a:r>
            <a:r>
              <a:rPr lang="en-US" sz="1700" dirty="0" err="1" smtClean="0">
                <a:latin typeface="+mn-lt"/>
              </a:rPr>
              <a:t>kolega.uzvratiNaklon</a:t>
            </a:r>
            <a:r>
              <a:rPr lang="en-US" sz="1700" dirty="0">
                <a:latin typeface="+mn-lt"/>
              </a:rPr>
              <a:t>( this );</a:t>
            </a:r>
          </a:p>
          <a:p>
            <a:pPr>
              <a:spcBef>
                <a:spcPts val="0"/>
              </a:spcBef>
              <a:defRPr/>
            </a:pPr>
            <a:r>
              <a:rPr lang="sr-Cyrl-RS" sz="1700" dirty="0" smtClean="0">
                <a:latin typeface="+mn-lt"/>
              </a:rPr>
              <a:t>      </a:t>
            </a:r>
            <a:r>
              <a:rPr lang="en-US" sz="1700" dirty="0" smtClean="0">
                <a:latin typeface="+mn-lt"/>
              </a:rPr>
              <a:t>}</a:t>
            </a:r>
            <a:endParaRPr lang="en-US" sz="1700" dirty="0">
              <a:latin typeface="+mn-lt"/>
            </a:endParaRPr>
          </a:p>
          <a:p>
            <a:pPr>
              <a:spcBef>
                <a:spcPts val="0"/>
              </a:spcBef>
              <a:defRPr/>
            </a:pPr>
            <a:r>
              <a:rPr lang="sr-Cyrl-RS" sz="1700" dirty="0" smtClean="0">
                <a:latin typeface="+mn-lt"/>
              </a:rPr>
              <a:t>      </a:t>
            </a:r>
            <a:r>
              <a:rPr lang="en-US" sz="1700" dirty="0" smtClean="0">
                <a:latin typeface="+mn-lt"/>
              </a:rPr>
              <a:t>public </a:t>
            </a:r>
            <a:r>
              <a:rPr lang="en-US" sz="1700" dirty="0">
                <a:latin typeface="+mn-lt"/>
              </a:rPr>
              <a:t>synchronized void </a:t>
            </a:r>
            <a:r>
              <a:rPr lang="en-US" sz="1700" dirty="0" err="1">
                <a:latin typeface="+mn-lt"/>
              </a:rPr>
              <a:t>uzvratiNaklon</a:t>
            </a:r>
            <a:r>
              <a:rPr lang="en-US" sz="1700" dirty="0">
                <a:latin typeface="+mn-lt"/>
              </a:rPr>
              <a:t>( </a:t>
            </a:r>
            <a:r>
              <a:rPr lang="en-US" sz="1700" dirty="0" err="1">
                <a:latin typeface="+mn-lt"/>
              </a:rPr>
              <a:t>Japanac</a:t>
            </a:r>
            <a:r>
              <a:rPr lang="en-US" sz="1700" dirty="0">
                <a:latin typeface="+mn-lt"/>
              </a:rPr>
              <a:t> </a:t>
            </a:r>
            <a:r>
              <a:rPr lang="en-US" sz="1700" dirty="0" err="1">
                <a:latin typeface="+mn-lt"/>
              </a:rPr>
              <a:t>kolega</a:t>
            </a:r>
            <a:r>
              <a:rPr lang="en-US" sz="1700" dirty="0">
                <a:latin typeface="+mn-lt"/>
              </a:rPr>
              <a:t> </a:t>
            </a:r>
            <a:r>
              <a:rPr lang="en-US" sz="1700" dirty="0" smtClean="0">
                <a:latin typeface="+mn-lt"/>
              </a:rPr>
              <a:t>)</a:t>
            </a:r>
            <a:r>
              <a:rPr lang="sr-Cyrl-RS" sz="1700" dirty="0" smtClean="0">
                <a:latin typeface="+mn-lt"/>
              </a:rPr>
              <a:t> </a:t>
            </a:r>
            <a:r>
              <a:rPr lang="en-US" sz="1700" dirty="0" smtClean="0">
                <a:latin typeface="+mn-lt"/>
              </a:rPr>
              <a:t>{</a:t>
            </a:r>
            <a:endParaRPr lang="en-US" sz="1700" dirty="0">
              <a:latin typeface="+mn-lt"/>
            </a:endParaRPr>
          </a:p>
          <a:p>
            <a:pPr>
              <a:spcBef>
                <a:spcPts val="0"/>
              </a:spcBef>
              <a:defRPr/>
            </a:pPr>
            <a:r>
              <a:rPr lang="sr-Cyrl-RS" sz="1700" dirty="0" smtClean="0">
                <a:latin typeface="+mn-lt"/>
              </a:rPr>
              <a:t>          </a:t>
            </a:r>
            <a:r>
              <a:rPr lang="en-US" sz="1700" dirty="0" err="1" smtClean="0">
                <a:latin typeface="+mn-lt"/>
              </a:rPr>
              <a:t>System.out.format</a:t>
            </a:r>
            <a:r>
              <a:rPr lang="en-US" sz="1700" dirty="0">
                <a:latin typeface="+mn-lt"/>
              </a:rPr>
              <a:t>( "%s: %s" + " je </a:t>
            </a:r>
            <a:r>
              <a:rPr lang="en-US" sz="1700" dirty="0" err="1">
                <a:latin typeface="+mn-lt"/>
              </a:rPr>
              <a:t>uzvratio</a:t>
            </a:r>
            <a:r>
              <a:rPr lang="en-US" sz="1700" dirty="0">
                <a:latin typeface="+mn-lt"/>
              </a:rPr>
              <a:t> </a:t>
            </a:r>
            <a:r>
              <a:rPr lang="en-US" sz="1700" dirty="0" err="1">
                <a:latin typeface="+mn-lt"/>
              </a:rPr>
              <a:t>naklon</a:t>
            </a:r>
            <a:r>
              <a:rPr lang="en-US" sz="1700" dirty="0">
                <a:latin typeface="+mn-lt"/>
              </a:rPr>
              <a:t>!%n</a:t>
            </a:r>
            <a:r>
              <a:rPr lang="en-US" sz="1700" dirty="0" smtClean="0">
                <a:latin typeface="+mn-lt"/>
              </a:rPr>
              <a:t>",</a:t>
            </a:r>
            <a:r>
              <a:rPr lang="sr-Cyrl-RS" sz="1700" dirty="0" smtClean="0">
                <a:latin typeface="+mn-lt"/>
              </a:rPr>
              <a:t> </a:t>
            </a:r>
          </a:p>
          <a:p>
            <a:pPr>
              <a:spcBef>
                <a:spcPts val="0"/>
              </a:spcBef>
              <a:defRPr/>
            </a:pPr>
            <a:r>
              <a:rPr lang="sr-Cyrl-RS" sz="1700" dirty="0">
                <a:latin typeface="+mn-lt"/>
              </a:rPr>
              <a:t> </a:t>
            </a:r>
            <a:r>
              <a:rPr lang="sr-Cyrl-RS" sz="1700" dirty="0" smtClean="0">
                <a:latin typeface="+mn-lt"/>
              </a:rPr>
              <a:t>                                         </a:t>
            </a:r>
            <a:r>
              <a:rPr lang="en-US" sz="1700" dirty="0" smtClean="0">
                <a:latin typeface="+mn-lt"/>
              </a:rPr>
              <a:t>this.name,</a:t>
            </a:r>
            <a:r>
              <a:rPr lang="sr-Cyrl-RS" sz="1700" dirty="0" smtClean="0">
                <a:latin typeface="+mn-lt"/>
              </a:rPr>
              <a:t> </a:t>
            </a:r>
            <a:r>
              <a:rPr lang="en-US" sz="1700" dirty="0" err="1" smtClean="0">
                <a:latin typeface="+mn-lt"/>
              </a:rPr>
              <a:t>kolega.getName</a:t>
            </a:r>
            <a:r>
              <a:rPr lang="en-US" sz="1700" dirty="0">
                <a:latin typeface="+mn-lt"/>
              </a:rPr>
              <a:t>() );</a:t>
            </a:r>
          </a:p>
          <a:p>
            <a:pPr>
              <a:spcBef>
                <a:spcPts val="0"/>
              </a:spcBef>
              <a:defRPr/>
            </a:pPr>
            <a:r>
              <a:rPr lang="sr-Cyrl-RS" sz="1700" dirty="0" smtClean="0">
                <a:latin typeface="+mn-lt"/>
              </a:rPr>
              <a:t>      </a:t>
            </a:r>
            <a:r>
              <a:rPr lang="en-US" sz="1700" dirty="0" smtClean="0">
                <a:latin typeface="+mn-lt"/>
              </a:rPr>
              <a:t>}</a:t>
            </a:r>
            <a:endParaRPr lang="en-US" sz="1700" dirty="0">
              <a:latin typeface="+mn-lt"/>
            </a:endParaRPr>
          </a:p>
          <a:p>
            <a:pPr>
              <a:spcBef>
                <a:spcPts val="0"/>
              </a:spcBef>
              <a:defRPr/>
            </a:pPr>
            <a:r>
              <a:rPr lang="sr-Cyrl-RS" sz="1700" dirty="0" smtClean="0">
                <a:latin typeface="+mn-lt"/>
              </a:rPr>
              <a:t>   </a:t>
            </a:r>
            <a:r>
              <a:rPr lang="en-US" sz="1700" dirty="0" smtClean="0">
                <a:latin typeface="+mn-lt"/>
              </a:rPr>
              <a:t>}</a:t>
            </a:r>
            <a:endParaRPr lang="en-US" sz="1700" dirty="0">
              <a:latin typeface="+mn-lt"/>
            </a:endParaRPr>
          </a:p>
        </p:txBody>
      </p:sp>
      <p:sp>
        <p:nvSpPr>
          <p:cNvPr id="3" name="Rectangle 2"/>
          <p:cNvSpPr txBox="1">
            <a:spLocks noChangeArrowheads="1"/>
          </p:cNvSpPr>
          <p:nvPr/>
        </p:nvSpPr>
        <p:spPr bwMode="auto">
          <a:xfrm>
            <a:off x="1331913" y="427038"/>
            <a:ext cx="78120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a:solidFill>
                  <a:srgbClr val="3366FF"/>
                </a:solidFill>
              </a:rPr>
              <a:t>Смртоносно </a:t>
            </a:r>
            <a:r>
              <a:rPr lang="sr-Cyrl-RS" kern="0" dirty="0" smtClean="0">
                <a:solidFill>
                  <a:srgbClr val="3366FF"/>
                </a:solidFill>
              </a:rPr>
              <a:t>блокирање (2)</a:t>
            </a:r>
            <a:endParaRPr lang="sr-Latn-CS" kern="0" dirty="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fade">
                                      <p:cBhvr>
                                        <p:cTn id="7" dur="500"/>
                                        <p:tgtEl>
                                          <p:spTgt spid="153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04800" y="1484313"/>
            <a:ext cx="8839200" cy="543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sr-Cyrl-RS" b="1" dirty="0" smtClean="0">
                <a:latin typeface="Garamond" pitchFamily="18" charset="0"/>
              </a:rPr>
              <a:t>Пример (наставак).</a:t>
            </a:r>
            <a:r>
              <a:rPr lang="sr-Cyrl-RS" dirty="0" smtClean="0">
                <a:latin typeface="Garamond" pitchFamily="18" charset="0"/>
              </a:rPr>
              <a:t> </a:t>
            </a:r>
          </a:p>
          <a:p>
            <a:pPr>
              <a:spcBef>
                <a:spcPts val="0"/>
              </a:spcBef>
              <a:defRPr/>
            </a:pPr>
            <a:r>
              <a:rPr lang="sr-Cyrl-RS" sz="1700" dirty="0" smtClean="0">
                <a:latin typeface="+mn-lt"/>
              </a:rPr>
              <a:t>   </a:t>
            </a:r>
            <a:r>
              <a:rPr lang="en-US" sz="1700" dirty="0" smtClean="0">
                <a:latin typeface="+mn-lt"/>
              </a:rPr>
              <a:t>public </a:t>
            </a:r>
            <a:r>
              <a:rPr lang="en-US" sz="1700" dirty="0">
                <a:latin typeface="+mn-lt"/>
              </a:rPr>
              <a:t>static void main( String[] </a:t>
            </a:r>
            <a:r>
              <a:rPr lang="en-US" sz="1700" dirty="0" err="1">
                <a:latin typeface="+mn-lt"/>
              </a:rPr>
              <a:t>args</a:t>
            </a:r>
            <a:r>
              <a:rPr lang="en-US" sz="1700" dirty="0">
                <a:latin typeface="+mn-lt"/>
              </a:rPr>
              <a:t> </a:t>
            </a:r>
            <a:r>
              <a:rPr lang="en-US" sz="1700" dirty="0" smtClean="0">
                <a:latin typeface="+mn-lt"/>
              </a:rPr>
              <a:t>)</a:t>
            </a:r>
            <a:r>
              <a:rPr lang="sr-Cyrl-RS" sz="1700" dirty="0" smtClean="0">
                <a:latin typeface="+mn-lt"/>
              </a:rPr>
              <a:t> </a:t>
            </a:r>
            <a:r>
              <a:rPr lang="en-US" sz="1700" dirty="0" smtClean="0">
                <a:latin typeface="+mn-lt"/>
              </a:rPr>
              <a:t>{</a:t>
            </a:r>
            <a:endParaRPr lang="en-US" sz="1700" dirty="0">
              <a:latin typeface="+mn-lt"/>
            </a:endParaRPr>
          </a:p>
          <a:p>
            <a:pPr>
              <a:spcBef>
                <a:spcPts val="0"/>
              </a:spcBef>
              <a:defRPr/>
            </a:pPr>
            <a:r>
              <a:rPr lang="sr-Cyrl-RS" sz="1700" dirty="0" smtClean="0">
                <a:latin typeface="+mn-lt"/>
              </a:rPr>
              <a:t>      </a:t>
            </a:r>
            <a:r>
              <a:rPr lang="en-US" sz="1700" dirty="0" smtClean="0">
                <a:latin typeface="+mn-lt"/>
              </a:rPr>
              <a:t>final </a:t>
            </a:r>
            <a:r>
              <a:rPr lang="en-US" sz="1700" dirty="0" err="1">
                <a:latin typeface="+mn-lt"/>
              </a:rPr>
              <a:t>Japanac</a:t>
            </a:r>
            <a:r>
              <a:rPr lang="en-US" sz="1700" dirty="0">
                <a:latin typeface="+mn-lt"/>
              </a:rPr>
              <a:t> </a:t>
            </a:r>
            <a:r>
              <a:rPr lang="en-US" sz="1700" dirty="0" err="1">
                <a:latin typeface="+mn-lt"/>
              </a:rPr>
              <a:t>katsuki</a:t>
            </a:r>
            <a:r>
              <a:rPr lang="en-US" sz="1700" dirty="0">
                <a:latin typeface="+mn-lt"/>
              </a:rPr>
              <a:t> = new </a:t>
            </a:r>
            <a:r>
              <a:rPr lang="en-US" sz="1700" dirty="0" err="1">
                <a:latin typeface="+mn-lt"/>
              </a:rPr>
              <a:t>Japanac</a:t>
            </a:r>
            <a:r>
              <a:rPr lang="en-US" sz="1700" dirty="0">
                <a:latin typeface="+mn-lt"/>
              </a:rPr>
              <a:t>( "</a:t>
            </a:r>
            <a:r>
              <a:rPr lang="en-US" sz="1700" dirty="0" err="1">
                <a:latin typeface="+mn-lt"/>
              </a:rPr>
              <a:t>Tacuaki</a:t>
            </a:r>
            <a:r>
              <a:rPr lang="en-US" sz="1700" dirty="0">
                <a:latin typeface="+mn-lt"/>
              </a:rPr>
              <a:t> </a:t>
            </a:r>
            <a:r>
              <a:rPr lang="en-US" sz="1700" dirty="0" err="1">
                <a:latin typeface="+mn-lt"/>
              </a:rPr>
              <a:t>Katsuki</a:t>
            </a:r>
            <a:r>
              <a:rPr lang="en-US" sz="1700" dirty="0">
                <a:latin typeface="+mn-lt"/>
              </a:rPr>
              <a:t>" );</a:t>
            </a:r>
          </a:p>
          <a:p>
            <a:pPr>
              <a:spcBef>
                <a:spcPts val="0"/>
              </a:spcBef>
              <a:defRPr/>
            </a:pPr>
            <a:r>
              <a:rPr lang="sr-Cyrl-RS" sz="1700" dirty="0" smtClean="0">
                <a:latin typeface="+mn-lt"/>
              </a:rPr>
              <a:t>      </a:t>
            </a:r>
            <a:r>
              <a:rPr lang="en-US" sz="1700" dirty="0" smtClean="0">
                <a:latin typeface="+mn-lt"/>
              </a:rPr>
              <a:t>final </a:t>
            </a:r>
            <a:r>
              <a:rPr lang="en-US" sz="1700" dirty="0" err="1">
                <a:latin typeface="+mn-lt"/>
              </a:rPr>
              <a:t>Japanac</a:t>
            </a:r>
            <a:r>
              <a:rPr lang="en-US" sz="1700" dirty="0">
                <a:latin typeface="+mn-lt"/>
              </a:rPr>
              <a:t> </a:t>
            </a:r>
            <a:r>
              <a:rPr lang="en-US" sz="1700" dirty="0" err="1">
                <a:latin typeface="+mn-lt"/>
              </a:rPr>
              <a:t>honda</a:t>
            </a:r>
            <a:r>
              <a:rPr lang="en-US" sz="1700" dirty="0">
                <a:latin typeface="+mn-lt"/>
              </a:rPr>
              <a:t> = new </a:t>
            </a:r>
            <a:r>
              <a:rPr lang="en-US" sz="1700" dirty="0" err="1">
                <a:latin typeface="+mn-lt"/>
              </a:rPr>
              <a:t>Japanac</a:t>
            </a:r>
            <a:r>
              <a:rPr lang="en-US" sz="1700" dirty="0">
                <a:latin typeface="+mn-lt"/>
              </a:rPr>
              <a:t>( "Keisuke Honda" );</a:t>
            </a:r>
          </a:p>
          <a:p>
            <a:pPr>
              <a:spcBef>
                <a:spcPts val="0"/>
              </a:spcBef>
              <a:defRPr/>
            </a:pPr>
            <a:r>
              <a:rPr lang="sr-Cyrl-RS" sz="1700" dirty="0" smtClean="0">
                <a:latin typeface="+mn-lt"/>
              </a:rPr>
              <a:t>      </a:t>
            </a:r>
            <a:r>
              <a:rPr lang="en-US" sz="1700" dirty="0" smtClean="0">
                <a:latin typeface="+mn-lt"/>
              </a:rPr>
              <a:t>new </a:t>
            </a:r>
            <a:r>
              <a:rPr lang="en-US" sz="1700" dirty="0">
                <a:latin typeface="+mn-lt"/>
              </a:rPr>
              <a:t>Thread( new Runnable()</a:t>
            </a:r>
          </a:p>
          <a:p>
            <a:pPr>
              <a:spcBef>
                <a:spcPts val="0"/>
              </a:spcBef>
              <a:defRPr/>
            </a:pPr>
            <a:r>
              <a:rPr lang="sr-Cyrl-RS" sz="1700" dirty="0" smtClean="0">
                <a:latin typeface="+mn-lt"/>
              </a:rPr>
              <a:t>      </a:t>
            </a:r>
            <a:r>
              <a:rPr lang="en-US" sz="1700" dirty="0" smtClean="0">
                <a:latin typeface="+mn-lt"/>
              </a:rPr>
              <a:t>{</a:t>
            </a:r>
            <a:endParaRPr lang="en-US" sz="1700" dirty="0">
              <a:latin typeface="+mn-lt"/>
            </a:endParaRPr>
          </a:p>
          <a:p>
            <a:pPr>
              <a:spcBef>
                <a:spcPts val="0"/>
              </a:spcBef>
              <a:defRPr/>
            </a:pPr>
            <a:r>
              <a:rPr lang="sr-Cyrl-RS" sz="1700" dirty="0" smtClean="0">
                <a:latin typeface="+mn-lt"/>
              </a:rPr>
              <a:t>         </a:t>
            </a:r>
            <a:r>
              <a:rPr lang="en-US" sz="1700" dirty="0" smtClean="0">
                <a:latin typeface="+mn-lt"/>
              </a:rPr>
              <a:t>public </a:t>
            </a:r>
            <a:r>
              <a:rPr lang="en-US" sz="1700" dirty="0">
                <a:latin typeface="+mn-lt"/>
              </a:rPr>
              <a:t>void run</a:t>
            </a:r>
            <a:r>
              <a:rPr lang="en-US" sz="1700" dirty="0" smtClean="0">
                <a:latin typeface="+mn-lt"/>
              </a:rPr>
              <a:t>()</a:t>
            </a:r>
            <a:r>
              <a:rPr lang="sr-Cyrl-RS" sz="1700" dirty="0" smtClean="0">
                <a:latin typeface="+mn-lt"/>
              </a:rPr>
              <a:t> </a:t>
            </a:r>
          </a:p>
          <a:p>
            <a:pPr>
              <a:spcBef>
                <a:spcPts val="0"/>
              </a:spcBef>
              <a:defRPr/>
            </a:pPr>
            <a:r>
              <a:rPr lang="sr-Cyrl-RS" sz="1700" dirty="0">
                <a:latin typeface="+mn-lt"/>
              </a:rPr>
              <a:t> </a:t>
            </a:r>
            <a:r>
              <a:rPr lang="sr-Cyrl-RS" sz="1700" dirty="0" smtClean="0">
                <a:latin typeface="+mn-lt"/>
              </a:rPr>
              <a:t>        </a:t>
            </a:r>
            <a:r>
              <a:rPr lang="en-US" sz="1700" dirty="0" smtClean="0">
                <a:latin typeface="+mn-lt"/>
              </a:rPr>
              <a:t>{</a:t>
            </a:r>
            <a:endParaRPr lang="en-US" sz="1700" dirty="0">
              <a:latin typeface="+mn-lt"/>
            </a:endParaRPr>
          </a:p>
          <a:p>
            <a:pPr>
              <a:spcBef>
                <a:spcPts val="0"/>
              </a:spcBef>
              <a:defRPr/>
            </a:pPr>
            <a:r>
              <a:rPr lang="sr-Cyrl-RS" sz="1700" dirty="0" smtClean="0">
                <a:latin typeface="+mn-lt"/>
              </a:rPr>
              <a:t>            </a:t>
            </a:r>
            <a:r>
              <a:rPr lang="en-US" sz="1700" dirty="0" err="1" smtClean="0">
                <a:latin typeface="+mn-lt"/>
              </a:rPr>
              <a:t>katsuki.nakloniSe</a:t>
            </a:r>
            <a:r>
              <a:rPr lang="en-US" sz="1700" dirty="0">
                <a:latin typeface="+mn-lt"/>
              </a:rPr>
              <a:t>( </a:t>
            </a:r>
            <a:r>
              <a:rPr lang="en-US" sz="1700" dirty="0" err="1">
                <a:latin typeface="+mn-lt"/>
              </a:rPr>
              <a:t>honda</a:t>
            </a:r>
            <a:r>
              <a:rPr lang="en-US" sz="1700" dirty="0">
                <a:latin typeface="+mn-lt"/>
              </a:rPr>
              <a:t> );</a:t>
            </a:r>
          </a:p>
          <a:p>
            <a:pPr>
              <a:spcBef>
                <a:spcPts val="0"/>
              </a:spcBef>
              <a:defRPr/>
            </a:pPr>
            <a:r>
              <a:rPr lang="sr-Cyrl-RS" sz="1700" dirty="0" smtClean="0">
                <a:latin typeface="+mn-lt"/>
              </a:rPr>
              <a:t>         </a:t>
            </a:r>
            <a:r>
              <a:rPr lang="en-US" sz="1700" dirty="0" smtClean="0">
                <a:latin typeface="+mn-lt"/>
              </a:rPr>
              <a:t>}</a:t>
            </a:r>
            <a:endParaRPr lang="en-US" sz="1700" dirty="0">
              <a:latin typeface="+mn-lt"/>
            </a:endParaRPr>
          </a:p>
          <a:p>
            <a:pPr>
              <a:spcBef>
                <a:spcPts val="0"/>
              </a:spcBef>
              <a:defRPr/>
            </a:pPr>
            <a:r>
              <a:rPr lang="sr-Cyrl-RS" sz="1700" dirty="0" smtClean="0">
                <a:latin typeface="+mn-lt"/>
              </a:rPr>
              <a:t>      </a:t>
            </a:r>
            <a:r>
              <a:rPr lang="en-US" sz="1700" dirty="0" smtClean="0">
                <a:latin typeface="+mn-lt"/>
              </a:rPr>
              <a:t>} </a:t>
            </a:r>
            <a:r>
              <a:rPr lang="en-US" sz="1700" dirty="0">
                <a:latin typeface="+mn-lt"/>
              </a:rPr>
              <a:t>).start();</a:t>
            </a:r>
          </a:p>
          <a:p>
            <a:pPr>
              <a:spcBef>
                <a:spcPts val="0"/>
              </a:spcBef>
              <a:defRPr/>
            </a:pPr>
            <a:r>
              <a:rPr lang="sr-Cyrl-RS" sz="1700" dirty="0" smtClean="0">
                <a:latin typeface="+mn-lt"/>
              </a:rPr>
              <a:t>      </a:t>
            </a:r>
            <a:r>
              <a:rPr lang="en-US" sz="1700" dirty="0" smtClean="0">
                <a:latin typeface="+mn-lt"/>
              </a:rPr>
              <a:t>new </a:t>
            </a:r>
            <a:r>
              <a:rPr lang="en-US" sz="1700" dirty="0">
                <a:latin typeface="+mn-lt"/>
              </a:rPr>
              <a:t>Thread( new Runnable()</a:t>
            </a:r>
          </a:p>
          <a:p>
            <a:pPr>
              <a:spcBef>
                <a:spcPts val="0"/>
              </a:spcBef>
              <a:defRPr/>
            </a:pPr>
            <a:r>
              <a:rPr lang="sr-Cyrl-RS" sz="1700" dirty="0" smtClean="0">
                <a:latin typeface="+mn-lt"/>
              </a:rPr>
              <a:t>      </a:t>
            </a:r>
            <a:r>
              <a:rPr lang="en-US" sz="1700" dirty="0" smtClean="0">
                <a:latin typeface="+mn-lt"/>
              </a:rPr>
              <a:t>{</a:t>
            </a:r>
            <a:endParaRPr lang="en-US" sz="1700" dirty="0">
              <a:latin typeface="+mn-lt"/>
            </a:endParaRPr>
          </a:p>
          <a:p>
            <a:pPr>
              <a:spcBef>
                <a:spcPts val="0"/>
              </a:spcBef>
              <a:defRPr/>
            </a:pPr>
            <a:r>
              <a:rPr lang="sr-Cyrl-RS" sz="1700" dirty="0" smtClean="0">
                <a:latin typeface="+mn-lt"/>
              </a:rPr>
              <a:t>         </a:t>
            </a:r>
            <a:r>
              <a:rPr lang="en-US" sz="1700" dirty="0" smtClean="0">
                <a:latin typeface="+mn-lt"/>
              </a:rPr>
              <a:t>public </a:t>
            </a:r>
            <a:r>
              <a:rPr lang="en-US" sz="1700" dirty="0">
                <a:latin typeface="+mn-lt"/>
              </a:rPr>
              <a:t>void run()</a:t>
            </a:r>
          </a:p>
          <a:p>
            <a:pPr>
              <a:spcBef>
                <a:spcPts val="0"/>
              </a:spcBef>
              <a:defRPr/>
            </a:pPr>
            <a:r>
              <a:rPr lang="sr-Cyrl-RS" sz="1700" dirty="0" smtClean="0">
                <a:latin typeface="+mn-lt"/>
              </a:rPr>
              <a:t>         </a:t>
            </a:r>
            <a:r>
              <a:rPr lang="en-US" sz="1700" dirty="0" smtClean="0">
                <a:latin typeface="+mn-lt"/>
              </a:rPr>
              <a:t>{</a:t>
            </a:r>
            <a:endParaRPr lang="en-US" sz="1700" dirty="0">
              <a:latin typeface="+mn-lt"/>
            </a:endParaRPr>
          </a:p>
          <a:p>
            <a:pPr>
              <a:spcBef>
                <a:spcPts val="0"/>
              </a:spcBef>
              <a:defRPr/>
            </a:pPr>
            <a:r>
              <a:rPr lang="sr-Cyrl-RS" sz="1700" dirty="0" smtClean="0">
                <a:latin typeface="+mn-lt"/>
              </a:rPr>
              <a:t>            </a:t>
            </a:r>
            <a:r>
              <a:rPr lang="en-US" sz="1700" dirty="0" err="1" smtClean="0">
                <a:latin typeface="+mn-lt"/>
              </a:rPr>
              <a:t>honda.nakloniSe</a:t>
            </a:r>
            <a:r>
              <a:rPr lang="en-US" sz="1700" dirty="0">
                <a:latin typeface="+mn-lt"/>
              </a:rPr>
              <a:t>( </a:t>
            </a:r>
            <a:r>
              <a:rPr lang="en-US" sz="1700" dirty="0" err="1">
                <a:latin typeface="+mn-lt"/>
              </a:rPr>
              <a:t>katsuki</a:t>
            </a:r>
            <a:r>
              <a:rPr lang="en-US" sz="1700" dirty="0">
                <a:latin typeface="+mn-lt"/>
              </a:rPr>
              <a:t> );</a:t>
            </a:r>
          </a:p>
          <a:p>
            <a:pPr>
              <a:spcBef>
                <a:spcPts val="0"/>
              </a:spcBef>
              <a:defRPr/>
            </a:pPr>
            <a:r>
              <a:rPr lang="sr-Cyrl-RS" sz="1700" dirty="0" smtClean="0">
                <a:latin typeface="+mn-lt"/>
              </a:rPr>
              <a:t>         </a:t>
            </a:r>
            <a:r>
              <a:rPr lang="en-US" sz="1700" dirty="0" smtClean="0">
                <a:latin typeface="+mn-lt"/>
              </a:rPr>
              <a:t>}</a:t>
            </a:r>
            <a:endParaRPr lang="en-US" sz="1700" dirty="0">
              <a:latin typeface="+mn-lt"/>
            </a:endParaRPr>
          </a:p>
          <a:p>
            <a:pPr>
              <a:spcBef>
                <a:spcPts val="0"/>
              </a:spcBef>
              <a:defRPr/>
            </a:pPr>
            <a:r>
              <a:rPr lang="sr-Cyrl-RS" sz="1700" dirty="0" smtClean="0">
                <a:latin typeface="+mn-lt"/>
              </a:rPr>
              <a:t>      </a:t>
            </a:r>
            <a:r>
              <a:rPr lang="en-US" sz="1700" dirty="0" smtClean="0">
                <a:latin typeface="+mn-lt"/>
              </a:rPr>
              <a:t>} </a:t>
            </a:r>
            <a:r>
              <a:rPr lang="en-US" sz="1700" dirty="0">
                <a:latin typeface="+mn-lt"/>
              </a:rPr>
              <a:t>).start();</a:t>
            </a:r>
          </a:p>
          <a:p>
            <a:pPr>
              <a:spcBef>
                <a:spcPts val="0"/>
              </a:spcBef>
              <a:defRPr/>
            </a:pPr>
            <a:r>
              <a:rPr lang="sr-Cyrl-RS" sz="1700" dirty="0" smtClean="0">
                <a:latin typeface="+mn-lt"/>
              </a:rPr>
              <a:t>   </a:t>
            </a:r>
            <a:r>
              <a:rPr lang="en-US" sz="1700" dirty="0" smtClean="0">
                <a:latin typeface="+mn-lt"/>
              </a:rPr>
              <a:t>}</a:t>
            </a:r>
            <a:endParaRPr lang="en-US" sz="1700" dirty="0">
              <a:latin typeface="+mn-lt"/>
            </a:endParaRPr>
          </a:p>
          <a:p>
            <a:pPr>
              <a:spcBef>
                <a:spcPts val="0"/>
              </a:spcBef>
              <a:defRPr/>
            </a:pPr>
            <a:r>
              <a:rPr lang="en-US" sz="1700" dirty="0">
                <a:latin typeface="+mn-lt"/>
              </a:rPr>
              <a:t>}</a:t>
            </a:r>
            <a:endParaRPr lang="en-US" sz="1700" b="1" dirty="0" smtClean="0">
              <a:solidFill>
                <a:schemeClr val="accent1"/>
              </a:solidFill>
            </a:endParaRPr>
          </a:p>
        </p:txBody>
      </p:sp>
      <p:sp>
        <p:nvSpPr>
          <p:cNvPr id="3" name="Rectangle 2"/>
          <p:cNvSpPr txBox="1">
            <a:spLocks noChangeArrowheads="1"/>
          </p:cNvSpPr>
          <p:nvPr/>
        </p:nvSpPr>
        <p:spPr bwMode="auto">
          <a:xfrm>
            <a:off x="1331913" y="427038"/>
            <a:ext cx="78120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a:solidFill>
                  <a:srgbClr val="3366FF"/>
                </a:solidFill>
              </a:rPr>
              <a:t>Смртоносно </a:t>
            </a:r>
            <a:r>
              <a:rPr lang="sr-Cyrl-RS" kern="0" dirty="0" smtClean="0">
                <a:solidFill>
                  <a:srgbClr val="3366FF"/>
                </a:solidFill>
              </a:rPr>
              <a:t>блокирање (3)</a:t>
            </a:r>
            <a:endParaRPr lang="sr-Latn-CS" kern="0" dirty="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fade">
                                      <p:cBhvr>
                                        <p:cTn id="7" dur="500"/>
                                        <p:tgtEl>
                                          <p:spTgt spid="153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2032000"/>
            <a:ext cx="4464050"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2" name="Text Box 2"/>
          <p:cNvSpPr txBox="1">
            <a:spLocks noChangeArrowheads="1"/>
          </p:cNvSpPr>
          <p:nvPr/>
        </p:nvSpPr>
        <p:spPr bwMode="auto">
          <a:xfrm>
            <a:off x="107950" y="1531938"/>
            <a:ext cx="903605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0"/>
              </a:spcBef>
              <a:defRPr/>
            </a:pPr>
            <a:r>
              <a:rPr lang="sr-Cyrl-RS" b="1" dirty="0" smtClean="0">
                <a:latin typeface="Garamond" pitchFamily="18" charset="0"/>
              </a:rPr>
              <a:t>Пример. </a:t>
            </a:r>
            <a:r>
              <a:rPr lang="sr-Cyrl-RS" dirty="0">
                <a:latin typeface="Garamond" pitchFamily="18" charset="0"/>
              </a:rPr>
              <a:t>О</a:t>
            </a:r>
            <a:r>
              <a:rPr lang="sr-Cyrl-RS" dirty="0" smtClean="0">
                <a:latin typeface="Garamond" pitchFamily="18" charset="0"/>
              </a:rPr>
              <a:t>дноси се на банку, а илуструје смртоносно блокирање.</a:t>
            </a:r>
            <a:r>
              <a:rPr lang="ru-RU" dirty="0">
                <a:latin typeface="Garamond" pitchFamily="18" charset="0"/>
              </a:rPr>
              <a:t> </a:t>
            </a:r>
            <a:r>
              <a:rPr lang="ru-RU" dirty="0" smtClean="0">
                <a:latin typeface="Garamond" pitchFamily="18" charset="0"/>
              </a:rPr>
              <a:t>Размотримо </a:t>
            </a:r>
            <a:r>
              <a:rPr lang="ru-RU" dirty="0">
                <a:latin typeface="Garamond" pitchFamily="18" charset="0"/>
              </a:rPr>
              <a:t>следећу ситуацију:</a:t>
            </a:r>
          </a:p>
          <a:p>
            <a:pPr>
              <a:spcBef>
                <a:spcPts val="0"/>
              </a:spcBef>
              <a:defRPr/>
            </a:pPr>
            <a:r>
              <a:rPr lang="ru-RU" dirty="0">
                <a:latin typeface="Garamond" pitchFamily="18" charset="0"/>
              </a:rPr>
              <a:t>Рачун 1: $200</a:t>
            </a:r>
          </a:p>
          <a:p>
            <a:pPr>
              <a:spcBef>
                <a:spcPts val="0"/>
              </a:spcBef>
              <a:defRPr/>
            </a:pPr>
            <a:r>
              <a:rPr lang="ru-RU" dirty="0">
                <a:latin typeface="Garamond" pitchFamily="18" charset="0"/>
              </a:rPr>
              <a:t>Рачун 2: $300</a:t>
            </a:r>
          </a:p>
          <a:p>
            <a:pPr>
              <a:spcBef>
                <a:spcPts val="0"/>
              </a:spcBef>
              <a:defRPr/>
            </a:pPr>
            <a:r>
              <a:rPr lang="ru-RU" dirty="0">
                <a:latin typeface="Garamond" pitchFamily="18" charset="0"/>
              </a:rPr>
              <a:t>Нит 1: </a:t>
            </a:r>
            <a:r>
              <a:rPr lang="ru-RU" dirty="0" smtClean="0">
                <a:latin typeface="Garamond" pitchFamily="18" charset="0"/>
              </a:rPr>
              <a:t>Пренос </a:t>
            </a:r>
            <a:r>
              <a:rPr lang="ru-RU" dirty="0">
                <a:latin typeface="Garamond" pitchFamily="18" charset="0"/>
              </a:rPr>
              <a:t>$300 са Рачун 1 на Рачун 2</a:t>
            </a:r>
          </a:p>
          <a:p>
            <a:pPr>
              <a:spcBef>
                <a:spcPts val="0"/>
              </a:spcBef>
              <a:defRPr/>
            </a:pPr>
            <a:r>
              <a:rPr lang="ru-RU" dirty="0">
                <a:latin typeface="Garamond" pitchFamily="18" charset="0"/>
              </a:rPr>
              <a:t>Нит 2: Пренос $400 са </a:t>
            </a:r>
            <a:r>
              <a:rPr lang="ru-RU" dirty="0" smtClean="0">
                <a:latin typeface="Garamond" pitchFamily="18" charset="0"/>
              </a:rPr>
              <a:t>Рачун 2 </a:t>
            </a:r>
            <a:r>
              <a:rPr lang="ru-RU" dirty="0">
                <a:latin typeface="Garamond" pitchFamily="18" charset="0"/>
              </a:rPr>
              <a:t>на Рачун 1</a:t>
            </a:r>
            <a:endParaRPr lang="en-US" sz="1800" dirty="0">
              <a:latin typeface="+mn-lt"/>
            </a:endParaRPr>
          </a:p>
        </p:txBody>
      </p:sp>
      <p:sp>
        <p:nvSpPr>
          <p:cNvPr id="3" name="Rectangle 2"/>
          <p:cNvSpPr txBox="1">
            <a:spLocks noChangeArrowheads="1"/>
          </p:cNvSpPr>
          <p:nvPr/>
        </p:nvSpPr>
        <p:spPr bwMode="auto">
          <a:xfrm>
            <a:off x="1331913" y="427038"/>
            <a:ext cx="78120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a:solidFill>
                  <a:srgbClr val="3366FF"/>
                </a:solidFill>
              </a:rPr>
              <a:t>Смртоносно </a:t>
            </a:r>
            <a:r>
              <a:rPr lang="sr-Cyrl-RS" kern="0" dirty="0" smtClean="0">
                <a:solidFill>
                  <a:srgbClr val="3366FF"/>
                </a:solidFill>
              </a:rPr>
              <a:t>блокирање (4)</a:t>
            </a:r>
            <a:endParaRPr lang="sr-Latn-CS" kern="0" dirty="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fade">
                                      <p:cBhvr>
                                        <p:cTn id="7" dur="500"/>
                                        <p:tgtEl>
                                          <p:spTgt spid="1536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362">
                                            <p:txEl>
                                              <p:pRg st="1" end="1"/>
                                            </p:txEl>
                                          </p:spTgt>
                                        </p:tgtEl>
                                        <p:attrNameLst>
                                          <p:attrName>style.visibility</p:attrName>
                                        </p:attrNameLst>
                                      </p:cBhvr>
                                      <p:to>
                                        <p:strVal val="visible"/>
                                      </p:to>
                                    </p:set>
                                    <p:animEffect transition="in" filter="fade">
                                      <p:cBhvr>
                                        <p:cTn id="10" dur="500"/>
                                        <p:tgtEl>
                                          <p:spTgt spid="1536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362">
                                            <p:txEl>
                                              <p:pRg st="2" end="2"/>
                                            </p:txEl>
                                          </p:spTgt>
                                        </p:tgtEl>
                                        <p:attrNameLst>
                                          <p:attrName>style.visibility</p:attrName>
                                        </p:attrNameLst>
                                      </p:cBhvr>
                                      <p:to>
                                        <p:strVal val="visible"/>
                                      </p:to>
                                    </p:set>
                                    <p:animEffect transition="in" filter="fade">
                                      <p:cBhvr>
                                        <p:cTn id="13" dur="500"/>
                                        <p:tgtEl>
                                          <p:spTgt spid="1536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362">
                                            <p:txEl>
                                              <p:pRg st="3" end="3"/>
                                            </p:txEl>
                                          </p:spTgt>
                                        </p:tgtEl>
                                        <p:attrNameLst>
                                          <p:attrName>style.visibility</p:attrName>
                                        </p:attrNameLst>
                                      </p:cBhvr>
                                      <p:to>
                                        <p:strVal val="visible"/>
                                      </p:to>
                                    </p:set>
                                    <p:animEffect transition="in" filter="fade">
                                      <p:cBhvr>
                                        <p:cTn id="16" dur="500"/>
                                        <p:tgtEl>
                                          <p:spTgt spid="1536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5362">
                                            <p:txEl>
                                              <p:pRg st="4" end="4"/>
                                            </p:txEl>
                                          </p:spTgt>
                                        </p:tgtEl>
                                        <p:attrNameLst>
                                          <p:attrName>style.visibility</p:attrName>
                                        </p:attrNameLst>
                                      </p:cBhvr>
                                      <p:to>
                                        <p:strVal val="visible"/>
                                      </p:to>
                                    </p:set>
                                    <p:animEffect transition="in" filter="fade">
                                      <p:cBhvr>
                                        <p:cTn id="19" dur="500"/>
                                        <p:tgtEl>
                                          <p:spTgt spid="15362">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18437"/>
                                        </p:tgtEl>
                                        <p:attrNameLst>
                                          <p:attrName>style.visibility</p:attrName>
                                        </p:attrNameLst>
                                      </p:cBhvr>
                                      <p:to>
                                        <p:strVal val="visible"/>
                                      </p:to>
                                    </p:set>
                                    <p:animEffect transition="in" filter="fade">
                                      <p:cBhvr>
                                        <p:cTn id="24"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07950" y="1531938"/>
            <a:ext cx="9036050"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0"/>
              </a:spcBef>
              <a:defRPr/>
            </a:pPr>
            <a:r>
              <a:rPr lang="sr-Cyrl-RS" b="1" dirty="0" smtClean="0">
                <a:latin typeface="Garamond" pitchFamily="18" charset="0"/>
              </a:rPr>
              <a:t>Пример (наставак). </a:t>
            </a:r>
            <a:r>
              <a:rPr lang="ru-RU" dirty="0">
                <a:latin typeface="Garamond" pitchFamily="18" charset="0"/>
              </a:rPr>
              <a:t>Јасно је да су нити 1 и 2 блокиране. Ниједна не може да настави јер на рачунима 1 и 2 </a:t>
            </a:r>
            <a:r>
              <a:rPr lang="ru-RU" dirty="0" smtClean="0">
                <a:latin typeface="Garamond" pitchFamily="18" charset="0"/>
              </a:rPr>
              <a:t>нема довољно </a:t>
            </a:r>
            <a:r>
              <a:rPr lang="ru-RU" dirty="0">
                <a:latin typeface="Garamond" pitchFamily="18" charset="0"/>
              </a:rPr>
              <a:t>средстава.</a:t>
            </a:r>
          </a:p>
          <a:p>
            <a:pPr>
              <a:spcBef>
                <a:spcPts val="0"/>
              </a:spcBef>
              <a:defRPr/>
            </a:pPr>
            <a:r>
              <a:rPr lang="ru-RU" dirty="0">
                <a:latin typeface="Garamond" pitchFamily="18" charset="0"/>
              </a:rPr>
              <a:t>Да ли је могуће да све нити буду блокиране јер свака чека на још новца? У </a:t>
            </a:r>
            <a:r>
              <a:rPr lang="ru-RU" dirty="0" smtClean="0">
                <a:latin typeface="Garamond" pitchFamily="18" charset="0"/>
              </a:rPr>
              <a:t>првој верзији програма смртоносно блокирање </a:t>
            </a:r>
            <a:r>
              <a:rPr lang="ru-RU" dirty="0">
                <a:latin typeface="Garamond" pitchFamily="18" charset="0"/>
              </a:rPr>
              <a:t>се не може десити из једноставног разлога: износ сваког трансфера </a:t>
            </a:r>
            <a:r>
              <a:rPr lang="ru-RU" dirty="0" smtClean="0">
                <a:latin typeface="Garamond" pitchFamily="18" charset="0"/>
              </a:rPr>
              <a:t>је највише </a:t>
            </a:r>
            <a:r>
              <a:rPr lang="ru-RU" dirty="0">
                <a:latin typeface="Garamond" pitchFamily="18" charset="0"/>
              </a:rPr>
              <a:t>$1,000. Како имамо 100 рачуна и укупно $100,000 на њима, бар један од рачуна </a:t>
            </a:r>
            <a:r>
              <a:rPr lang="ru-RU" dirty="0" smtClean="0">
                <a:latin typeface="Garamond" pitchFamily="18" charset="0"/>
              </a:rPr>
              <a:t>мора имати </a:t>
            </a:r>
            <a:r>
              <a:rPr lang="ru-RU" dirty="0">
                <a:latin typeface="Garamond" pitchFamily="18" charset="0"/>
              </a:rPr>
              <a:t>бар $1,000 у сваком тренутку. Према томе, нит која преноси новац са тог рачуна </a:t>
            </a:r>
            <a:r>
              <a:rPr lang="ru-RU" dirty="0" smtClean="0">
                <a:latin typeface="Garamond" pitchFamily="18" charset="0"/>
              </a:rPr>
              <a:t>може наставити </a:t>
            </a:r>
            <a:r>
              <a:rPr lang="ru-RU" dirty="0">
                <a:latin typeface="Garamond" pitchFamily="18" charset="0"/>
              </a:rPr>
              <a:t>са радом</a:t>
            </a:r>
            <a:r>
              <a:rPr lang="ru-RU" dirty="0" smtClean="0">
                <a:latin typeface="Garamond" pitchFamily="18" charset="0"/>
              </a:rPr>
              <a:t>.</a:t>
            </a:r>
          </a:p>
          <a:p>
            <a:pPr>
              <a:spcBef>
                <a:spcPts val="0"/>
              </a:spcBef>
              <a:defRPr/>
            </a:pPr>
            <a:r>
              <a:rPr lang="ru-RU" b="1" dirty="0" smtClean="0">
                <a:latin typeface="Garamond" pitchFamily="18" charset="0"/>
              </a:rPr>
              <a:t>Пример</a:t>
            </a:r>
            <a:r>
              <a:rPr lang="ru-RU" b="1" dirty="0">
                <a:latin typeface="Garamond" pitchFamily="18" charset="0"/>
              </a:rPr>
              <a:t>. </a:t>
            </a:r>
            <a:r>
              <a:rPr lang="ru-RU" dirty="0">
                <a:latin typeface="Garamond" pitchFamily="18" charset="0"/>
              </a:rPr>
              <a:t>Међутим, ако </a:t>
            </a:r>
            <a:r>
              <a:rPr lang="ru-RU" dirty="0" smtClean="0">
                <a:latin typeface="Garamond" pitchFamily="18" charset="0"/>
              </a:rPr>
              <a:t>се промени </a:t>
            </a:r>
            <a:r>
              <a:rPr lang="ru-RU" dirty="0">
                <a:latin typeface="Garamond" pitchFamily="18" charset="0"/>
              </a:rPr>
              <a:t>метод </a:t>
            </a:r>
            <a:r>
              <a:rPr lang="en-US" sz="2000" dirty="0" smtClean="0">
                <a:latin typeface="+mn-lt"/>
              </a:rPr>
              <a:t>run</a:t>
            </a:r>
            <a:r>
              <a:rPr lang="en-US" sz="2000" dirty="0" smtClean="0">
                <a:latin typeface="Garamond" pitchFamily="18" charset="0"/>
              </a:rPr>
              <a:t> </a:t>
            </a:r>
            <a:r>
              <a:rPr lang="ru-RU" dirty="0">
                <a:latin typeface="Garamond" pitchFamily="18" charset="0"/>
              </a:rPr>
              <a:t>тако што се уклони ограничење од $1,000 по трансакцији</a:t>
            </a:r>
            <a:r>
              <a:rPr lang="ru-RU" dirty="0" smtClean="0">
                <a:latin typeface="Garamond" pitchFamily="18" charset="0"/>
              </a:rPr>
              <a:t>, може се </a:t>
            </a:r>
            <a:r>
              <a:rPr lang="ru-RU" dirty="0">
                <a:latin typeface="Garamond" pitchFamily="18" charset="0"/>
              </a:rPr>
              <a:t>брзо </a:t>
            </a:r>
            <a:r>
              <a:rPr lang="ru-RU" dirty="0" smtClean="0">
                <a:latin typeface="Garamond" pitchFamily="18" charset="0"/>
              </a:rPr>
              <a:t>десити смртоносни загрљај. Ако се нпр. постави </a:t>
            </a:r>
            <a:r>
              <a:rPr lang="en-US" sz="2000" dirty="0">
                <a:latin typeface="+mn-lt"/>
              </a:rPr>
              <a:t>BROJ_RACUNA</a:t>
            </a:r>
            <a:r>
              <a:rPr lang="en-US" sz="2000" dirty="0">
                <a:latin typeface="Garamond" pitchFamily="18" charset="0"/>
              </a:rPr>
              <a:t> </a:t>
            </a:r>
            <a:r>
              <a:rPr lang="ru-RU" dirty="0">
                <a:latin typeface="Garamond" pitchFamily="18" charset="0"/>
              </a:rPr>
              <a:t>на </a:t>
            </a:r>
            <a:r>
              <a:rPr lang="ru-RU" sz="2000" dirty="0">
                <a:latin typeface="+mn-lt"/>
              </a:rPr>
              <a:t>10</a:t>
            </a:r>
            <a:r>
              <a:rPr lang="ru-RU" dirty="0">
                <a:latin typeface="Garamond" pitchFamily="18" charset="0"/>
              </a:rPr>
              <a:t>, </a:t>
            </a:r>
            <a:r>
              <a:rPr lang="ru-RU" dirty="0" smtClean="0">
                <a:latin typeface="Garamond" pitchFamily="18" charset="0"/>
              </a:rPr>
              <a:t>конструише сваки </a:t>
            </a:r>
            <a:r>
              <a:rPr lang="en-US" sz="2000" dirty="0" err="1" smtClean="0">
                <a:latin typeface="+mn-lt"/>
              </a:rPr>
              <a:t>TransferRunnable</a:t>
            </a:r>
            <a:r>
              <a:rPr lang="en-US" sz="2000" dirty="0" smtClean="0">
                <a:latin typeface="Garamond" pitchFamily="18" charset="0"/>
              </a:rPr>
              <a:t> </a:t>
            </a:r>
            <a:r>
              <a:rPr lang="ru-RU" dirty="0">
                <a:latin typeface="Garamond" pitchFamily="18" charset="0"/>
              </a:rPr>
              <a:t>са вредношћу </a:t>
            </a:r>
            <a:r>
              <a:rPr lang="en-US" dirty="0">
                <a:latin typeface="Garamond" pitchFamily="18" charset="0"/>
              </a:rPr>
              <a:t>max </a:t>
            </a:r>
            <a:r>
              <a:rPr lang="ru-RU" dirty="0">
                <a:latin typeface="Garamond" pitchFamily="18" charset="0"/>
              </a:rPr>
              <a:t>постављеном на </a:t>
            </a:r>
            <a:r>
              <a:rPr lang="ru-RU" sz="2000" dirty="0">
                <a:latin typeface="+mn-lt"/>
              </a:rPr>
              <a:t>2</a:t>
            </a:r>
            <a:r>
              <a:rPr lang="ru-RU" sz="2000" dirty="0">
                <a:latin typeface="Garamond" pitchFamily="18" charset="0"/>
              </a:rPr>
              <a:t> </a:t>
            </a:r>
            <a:r>
              <a:rPr lang="ru-RU" sz="2000" dirty="0">
                <a:latin typeface="+mn-lt"/>
              </a:rPr>
              <a:t>*</a:t>
            </a:r>
            <a:r>
              <a:rPr lang="ru-RU" sz="2000" dirty="0">
                <a:latin typeface="Garamond" pitchFamily="18" charset="0"/>
              </a:rPr>
              <a:t> </a:t>
            </a:r>
            <a:r>
              <a:rPr lang="en-US" sz="2000" dirty="0">
                <a:latin typeface="+mn-lt"/>
              </a:rPr>
              <a:t>INICIJALNO_STANJE</a:t>
            </a:r>
            <a:r>
              <a:rPr lang="en-US" sz="2000" dirty="0">
                <a:latin typeface="Garamond" pitchFamily="18" charset="0"/>
              </a:rPr>
              <a:t> </a:t>
            </a:r>
            <a:r>
              <a:rPr lang="ru-RU" dirty="0">
                <a:latin typeface="Garamond" pitchFamily="18" charset="0"/>
              </a:rPr>
              <a:t>и </a:t>
            </a:r>
            <a:r>
              <a:rPr lang="ru-RU" dirty="0" smtClean="0">
                <a:latin typeface="Garamond" pitchFamily="18" charset="0"/>
              </a:rPr>
              <a:t>покрене програм, он ће </a:t>
            </a:r>
            <a:r>
              <a:rPr lang="ru-RU" dirty="0">
                <a:latin typeface="Garamond" pitchFamily="18" charset="0"/>
              </a:rPr>
              <a:t>радити извесно време, а потом стати</a:t>
            </a:r>
            <a:r>
              <a:rPr lang="ru-RU" dirty="0" smtClean="0">
                <a:latin typeface="Garamond" pitchFamily="18" charset="0"/>
              </a:rPr>
              <a:t>.</a:t>
            </a:r>
            <a:endParaRPr lang="ru-RU" dirty="0">
              <a:latin typeface="Garamond" pitchFamily="18" charset="0"/>
            </a:endParaRPr>
          </a:p>
        </p:txBody>
      </p:sp>
      <p:sp>
        <p:nvSpPr>
          <p:cNvPr id="3" name="Rectangle 2"/>
          <p:cNvSpPr txBox="1">
            <a:spLocks noChangeArrowheads="1"/>
          </p:cNvSpPr>
          <p:nvPr/>
        </p:nvSpPr>
        <p:spPr bwMode="auto">
          <a:xfrm>
            <a:off x="1331913" y="427038"/>
            <a:ext cx="78120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a:solidFill>
                  <a:srgbClr val="3366FF"/>
                </a:solidFill>
              </a:rPr>
              <a:t>Смртоносно </a:t>
            </a:r>
            <a:r>
              <a:rPr lang="sr-Cyrl-RS" kern="0" dirty="0" smtClean="0">
                <a:solidFill>
                  <a:srgbClr val="3366FF"/>
                </a:solidFill>
              </a:rPr>
              <a:t>блокирање (5)</a:t>
            </a:r>
            <a:endParaRPr lang="sr-Latn-CS" kern="0" dirty="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fade">
                                      <p:cBhvr>
                                        <p:cTn id="7" dur="500"/>
                                        <p:tgtEl>
                                          <p:spTgt spid="15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362">
                                            <p:txEl>
                                              <p:pRg st="1" end="1"/>
                                            </p:txEl>
                                          </p:spTgt>
                                        </p:tgtEl>
                                        <p:attrNameLst>
                                          <p:attrName>style.visibility</p:attrName>
                                        </p:attrNameLst>
                                      </p:cBhvr>
                                      <p:to>
                                        <p:strVal val="visible"/>
                                      </p:to>
                                    </p:set>
                                    <p:animEffect transition="in" filter="fade">
                                      <p:cBhvr>
                                        <p:cTn id="12" dur="500"/>
                                        <p:tgtEl>
                                          <p:spTgt spid="153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animEffect transition="in" filter="fade">
                                      <p:cBhvr>
                                        <p:cTn id="17" dur="50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17"/>
          <p:cNvGrpSpPr>
            <a:grpSpLocks/>
          </p:cNvGrpSpPr>
          <p:nvPr/>
        </p:nvGrpSpPr>
        <p:grpSpPr bwMode="auto">
          <a:xfrm>
            <a:off x="1116013" y="1600200"/>
            <a:ext cx="7418387" cy="5030788"/>
            <a:chOff x="384" y="768"/>
            <a:chExt cx="4992" cy="3410"/>
          </a:xfrm>
        </p:grpSpPr>
        <p:sp>
          <p:nvSpPr>
            <p:cNvPr id="8196" name="Text Box 2"/>
            <p:cNvSpPr txBox="1">
              <a:spLocks noChangeArrowheads="1"/>
            </p:cNvSpPr>
            <p:nvPr/>
          </p:nvSpPr>
          <p:spPr bwMode="auto">
            <a:xfrm>
              <a:off x="384" y="768"/>
              <a:ext cx="1296" cy="30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FontTx/>
                <a:buNone/>
              </a:pPr>
              <a:r>
                <a:rPr lang="en-US" altLang="en-US" sz="2400">
                  <a:latin typeface="Times New Roman" panose="02020603050405020304" pitchFamily="18" charset="0"/>
                </a:rPr>
                <a:t>main()</a:t>
              </a:r>
            </a:p>
            <a:p>
              <a:pPr>
                <a:spcBef>
                  <a:spcPct val="50000"/>
                </a:spcBef>
                <a:buClrTx/>
                <a:buFontTx/>
                <a:buNone/>
              </a:pPr>
              <a:r>
                <a:rPr lang="en-US" altLang="en-US" sz="2200">
                  <a:latin typeface="Times New Roman" panose="02020603050405020304" pitchFamily="18" charset="0"/>
                </a:rPr>
                <a:t>//Kreiraj nit1</a:t>
              </a:r>
            </a:p>
            <a:p>
              <a:pPr>
                <a:spcBef>
                  <a:spcPct val="50000"/>
                </a:spcBef>
                <a:buClrTx/>
                <a:buFontTx/>
                <a:buNone/>
              </a:pPr>
              <a:r>
                <a:rPr lang="en-US" altLang="en-US" sz="2200">
                  <a:latin typeface="Times New Roman" panose="02020603050405020304" pitchFamily="18" charset="0"/>
                </a:rPr>
                <a:t>//Pokreni nit1</a:t>
              </a:r>
            </a:p>
            <a:p>
              <a:pPr>
                <a:spcBef>
                  <a:spcPct val="50000"/>
                </a:spcBef>
                <a:buClrTx/>
                <a:buFontTx/>
                <a:buNone/>
              </a:pPr>
              <a:endParaRPr lang="en-US" altLang="en-US" sz="2200">
                <a:latin typeface="Times New Roman" panose="02020603050405020304" pitchFamily="18" charset="0"/>
              </a:endParaRPr>
            </a:p>
            <a:p>
              <a:pPr>
                <a:spcBef>
                  <a:spcPct val="50000"/>
                </a:spcBef>
                <a:buClrTx/>
                <a:buFontTx/>
                <a:buNone/>
              </a:pPr>
              <a:r>
                <a:rPr lang="en-US" altLang="en-US" sz="2200">
                  <a:latin typeface="Times New Roman" panose="02020603050405020304" pitchFamily="18" charset="0"/>
                </a:rPr>
                <a:t>//Kreiraj nit2</a:t>
              </a:r>
            </a:p>
            <a:p>
              <a:pPr>
                <a:spcBef>
                  <a:spcPct val="50000"/>
                </a:spcBef>
                <a:buClrTx/>
                <a:buFontTx/>
                <a:buNone/>
              </a:pPr>
              <a:r>
                <a:rPr lang="en-US" altLang="en-US" sz="2200">
                  <a:latin typeface="Times New Roman" panose="02020603050405020304" pitchFamily="18" charset="0"/>
                </a:rPr>
                <a:t>//Pokreni nit2</a:t>
              </a:r>
            </a:p>
            <a:p>
              <a:pPr>
                <a:spcBef>
                  <a:spcPct val="50000"/>
                </a:spcBef>
                <a:buClrTx/>
                <a:buFontTx/>
                <a:buNone/>
              </a:pPr>
              <a:endParaRPr lang="en-US" altLang="en-US" sz="2200">
                <a:latin typeface="Times New Roman" panose="02020603050405020304" pitchFamily="18" charset="0"/>
              </a:endParaRPr>
            </a:p>
            <a:p>
              <a:pPr>
                <a:spcBef>
                  <a:spcPct val="50000"/>
                </a:spcBef>
                <a:buClrTx/>
                <a:buFontTx/>
                <a:buNone/>
              </a:pPr>
              <a:r>
                <a:rPr lang="en-US" altLang="en-US" sz="2200">
                  <a:latin typeface="Times New Roman" panose="02020603050405020304" pitchFamily="18" charset="0"/>
                </a:rPr>
                <a:t>//Kreiraj nit3</a:t>
              </a:r>
            </a:p>
            <a:p>
              <a:pPr>
                <a:spcBef>
                  <a:spcPct val="50000"/>
                </a:spcBef>
                <a:buClrTx/>
                <a:buFontTx/>
                <a:buNone/>
              </a:pPr>
              <a:r>
                <a:rPr lang="en-US" altLang="en-US" sz="2200">
                  <a:latin typeface="Times New Roman" panose="02020603050405020304" pitchFamily="18" charset="0"/>
                </a:rPr>
                <a:t>//Pokreni nit3</a:t>
              </a:r>
            </a:p>
          </p:txBody>
        </p:sp>
        <p:sp>
          <p:nvSpPr>
            <p:cNvPr id="8197" name="Text Box 3"/>
            <p:cNvSpPr txBox="1">
              <a:spLocks noChangeArrowheads="1"/>
            </p:cNvSpPr>
            <p:nvPr/>
          </p:nvSpPr>
          <p:spPr bwMode="auto">
            <a:xfrm>
              <a:off x="4320" y="1008"/>
              <a:ext cx="1056" cy="13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FontTx/>
                <a:buNone/>
              </a:pPr>
              <a:r>
                <a:rPr lang="en-US" altLang="en-US" sz="2400">
                  <a:latin typeface="Times New Roman" panose="02020603050405020304" pitchFamily="18" charset="0"/>
                </a:rPr>
                <a:t>Nit1</a:t>
              </a:r>
            </a:p>
            <a:p>
              <a:pPr>
                <a:spcBef>
                  <a:spcPct val="50000"/>
                </a:spcBef>
                <a:buClrTx/>
                <a:buFontTx/>
                <a:buNone/>
              </a:pPr>
              <a:r>
                <a:rPr lang="en-US" altLang="en-US" sz="2200">
                  <a:latin typeface="Times New Roman" panose="02020603050405020304" pitchFamily="18" charset="0"/>
                </a:rPr>
                <a:t>run() {</a:t>
              </a:r>
            </a:p>
            <a:p>
              <a:pPr>
                <a:spcBef>
                  <a:spcPct val="50000"/>
                </a:spcBef>
                <a:buClrTx/>
                <a:buFontTx/>
                <a:buNone/>
              </a:pPr>
              <a:r>
                <a:rPr lang="en-US" altLang="en-US" sz="2200">
                  <a:latin typeface="Times New Roman" panose="02020603050405020304" pitchFamily="18" charset="0"/>
                </a:rPr>
                <a:t>//…</a:t>
              </a:r>
            </a:p>
            <a:p>
              <a:pPr>
                <a:spcBef>
                  <a:spcPct val="50000"/>
                </a:spcBef>
                <a:buClrTx/>
                <a:buFontTx/>
                <a:buNone/>
              </a:pPr>
              <a:r>
                <a:rPr lang="en-US" altLang="en-US" sz="2200">
                  <a:latin typeface="Times New Roman" panose="02020603050405020304" pitchFamily="18" charset="0"/>
                </a:rPr>
                <a:t>}</a:t>
              </a:r>
            </a:p>
          </p:txBody>
        </p:sp>
        <p:sp>
          <p:nvSpPr>
            <p:cNvPr id="8198" name="Line 4"/>
            <p:cNvSpPr>
              <a:spLocks noChangeShapeType="1"/>
            </p:cNvSpPr>
            <p:nvPr/>
          </p:nvSpPr>
          <p:spPr bwMode="auto">
            <a:xfrm flipV="1">
              <a:off x="1488" y="1152"/>
              <a:ext cx="283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Line 5"/>
            <p:cNvSpPr>
              <a:spLocks noChangeShapeType="1"/>
            </p:cNvSpPr>
            <p:nvPr/>
          </p:nvSpPr>
          <p:spPr bwMode="auto">
            <a:xfrm>
              <a:off x="4320" y="129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0" name="Line 6"/>
            <p:cNvSpPr>
              <a:spLocks noChangeShapeType="1"/>
            </p:cNvSpPr>
            <p:nvPr/>
          </p:nvSpPr>
          <p:spPr bwMode="auto">
            <a:xfrm flipV="1">
              <a:off x="1584" y="1536"/>
              <a:ext cx="2784"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1" name="Line 7"/>
            <p:cNvSpPr>
              <a:spLocks noChangeShapeType="1"/>
            </p:cNvSpPr>
            <p:nvPr/>
          </p:nvSpPr>
          <p:spPr bwMode="auto">
            <a:xfrm>
              <a:off x="384" y="1104"/>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 name="Text Box 8"/>
            <p:cNvSpPr txBox="1">
              <a:spLocks noChangeArrowheads="1"/>
            </p:cNvSpPr>
            <p:nvPr/>
          </p:nvSpPr>
          <p:spPr bwMode="auto">
            <a:xfrm>
              <a:off x="3120" y="2064"/>
              <a:ext cx="1056" cy="13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FontTx/>
                <a:buNone/>
              </a:pPr>
              <a:r>
                <a:rPr lang="en-US" altLang="en-US" sz="2400">
                  <a:latin typeface="Times New Roman" panose="02020603050405020304" pitchFamily="18" charset="0"/>
                </a:rPr>
                <a:t>Nit2</a:t>
              </a:r>
            </a:p>
            <a:p>
              <a:pPr>
                <a:spcBef>
                  <a:spcPct val="50000"/>
                </a:spcBef>
                <a:buClrTx/>
                <a:buFontTx/>
                <a:buNone/>
              </a:pPr>
              <a:r>
                <a:rPr lang="en-US" altLang="en-US" sz="2200">
                  <a:latin typeface="Times New Roman" panose="02020603050405020304" pitchFamily="18" charset="0"/>
                </a:rPr>
                <a:t>run() {</a:t>
              </a:r>
            </a:p>
            <a:p>
              <a:pPr>
                <a:spcBef>
                  <a:spcPct val="50000"/>
                </a:spcBef>
                <a:buClrTx/>
                <a:buFontTx/>
                <a:buNone/>
              </a:pPr>
              <a:r>
                <a:rPr lang="en-US" altLang="en-US" sz="2200">
                  <a:latin typeface="Times New Roman" panose="02020603050405020304" pitchFamily="18" charset="0"/>
                </a:rPr>
                <a:t>//…</a:t>
              </a:r>
            </a:p>
            <a:p>
              <a:pPr>
                <a:spcBef>
                  <a:spcPct val="50000"/>
                </a:spcBef>
                <a:buClrTx/>
                <a:buFontTx/>
                <a:buNone/>
              </a:pPr>
              <a:r>
                <a:rPr lang="en-US" altLang="en-US" sz="2200">
                  <a:latin typeface="Times New Roman" panose="02020603050405020304" pitchFamily="18" charset="0"/>
                </a:rPr>
                <a:t>}</a:t>
              </a:r>
            </a:p>
          </p:txBody>
        </p:sp>
        <p:sp>
          <p:nvSpPr>
            <p:cNvPr id="8203" name="Line 9"/>
            <p:cNvSpPr>
              <a:spLocks noChangeShapeType="1"/>
            </p:cNvSpPr>
            <p:nvPr/>
          </p:nvSpPr>
          <p:spPr bwMode="auto">
            <a:xfrm>
              <a:off x="3120" y="2352"/>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4" name="Text Box 10"/>
            <p:cNvSpPr txBox="1">
              <a:spLocks noChangeArrowheads="1"/>
            </p:cNvSpPr>
            <p:nvPr/>
          </p:nvSpPr>
          <p:spPr bwMode="auto">
            <a:xfrm>
              <a:off x="1872" y="2832"/>
              <a:ext cx="1056" cy="13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FontTx/>
                <a:buNone/>
              </a:pPr>
              <a:r>
                <a:rPr lang="en-US" altLang="en-US" sz="2400">
                  <a:latin typeface="Times New Roman" panose="02020603050405020304" pitchFamily="18" charset="0"/>
                </a:rPr>
                <a:t>Nit3</a:t>
              </a:r>
            </a:p>
            <a:p>
              <a:pPr>
                <a:spcBef>
                  <a:spcPct val="50000"/>
                </a:spcBef>
                <a:buClrTx/>
                <a:buFontTx/>
                <a:buNone/>
              </a:pPr>
              <a:r>
                <a:rPr lang="en-US" altLang="en-US" sz="2200">
                  <a:latin typeface="Times New Roman" panose="02020603050405020304" pitchFamily="18" charset="0"/>
                </a:rPr>
                <a:t>run() {</a:t>
              </a:r>
            </a:p>
            <a:p>
              <a:pPr>
                <a:spcBef>
                  <a:spcPct val="50000"/>
                </a:spcBef>
                <a:buClrTx/>
                <a:buFontTx/>
                <a:buNone/>
              </a:pPr>
              <a:r>
                <a:rPr lang="en-US" altLang="en-US" sz="2200">
                  <a:latin typeface="Times New Roman" panose="02020603050405020304" pitchFamily="18" charset="0"/>
                </a:rPr>
                <a:t>//…</a:t>
              </a:r>
            </a:p>
            <a:p>
              <a:pPr>
                <a:spcBef>
                  <a:spcPct val="50000"/>
                </a:spcBef>
                <a:buClrTx/>
                <a:buFontTx/>
                <a:buNone/>
              </a:pPr>
              <a:r>
                <a:rPr lang="en-US" altLang="en-US" sz="2200">
                  <a:latin typeface="Times New Roman" panose="02020603050405020304" pitchFamily="18" charset="0"/>
                </a:rPr>
                <a:t>}</a:t>
              </a:r>
            </a:p>
          </p:txBody>
        </p:sp>
        <p:sp>
          <p:nvSpPr>
            <p:cNvPr id="8205" name="Line 11"/>
            <p:cNvSpPr>
              <a:spLocks noChangeShapeType="1"/>
            </p:cNvSpPr>
            <p:nvPr/>
          </p:nvSpPr>
          <p:spPr bwMode="auto">
            <a:xfrm>
              <a:off x="1872" y="3120"/>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6" name="Line 12"/>
            <p:cNvSpPr>
              <a:spLocks noChangeShapeType="1"/>
            </p:cNvSpPr>
            <p:nvPr/>
          </p:nvSpPr>
          <p:spPr bwMode="auto">
            <a:xfrm flipV="1">
              <a:off x="1488" y="2208"/>
              <a:ext cx="163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7" name="Line 13"/>
            <p:cNvSpPr>
              <a:spLocks noChangeShapeType="1"/>
            </p:cNvSpPr>
            <p:nvPr/>
          </p:nvSpPr>
          <p:spPr bwMode="auto">
            <a:xfrm flipV="1">
              <a:off x="1488" y="2544"/>
              <a:ext cx="1680"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8" name="Line 15"/>
            <p:cNvSpPr>
              <a:spLocks noChangeShapeType="1"/>
            </p:cNvSpPr>
            <p:nvPr/>
          </p:nvSpPr>
          <p:spPr bwMode="auto">
            <a:xfrm flipV="1">
              <a:off x="1440" y="2976"/>
              <a:ext cx="432"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9" name="Line 16"/>
            <p:cNvSpPr>
              <a:spLocks noChangeShapeType="1"/>
            </p:cNvSpPr>
            <p:nvPr/>
          </p:nvSpPr>
          <p:spPr bwMode="auto">
            <a:xfrm flipV="1">
              <a:off x="1488" y="3360"/>
              <a:ext cx="432"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Креирање нити</a:t>
            </a:r>
            <a:endParaRPr lang="sr-Latn-CS" kern="0" dirty="0" smtClean="0">
              <a:solidFill>
                <a:srgbClr val="3366FF"/>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07950" y="1531938"/>
            <a:ext cx="903605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0"/>
              </a:spcBef>
              <a:defRPr/>
            </a:pPr>
            <a:r>
              <a:rPr lang="sr-Cyrl-RS" b="1" dirty="0" smtClean="0">
                <a:latin typeface="Garamond" pitchFamily="18" charset="0"/>
              </a:rPr>
              <a:t>Напомена. </a:t>
            </a:r>
            <a:r>
              <a:rPr lang="ru-RU" dirty="0" smtClean="0">
                <a:latin typeface="Garamond" pitchFamily="18" charset="0"/>
              </a:rPr>
              <a:t>Када </a:t>
            </a:r>
            <a:r>
              <a:rPr lang="ru-RU" dirty="0">
                <a:latin typeface="Garamond" pitchFamily="18" charset="0"/>
              </a:rPr>
              <a:t>програм стоји, укуцајте </a:t>
            </a:r>
            <a:r>
              <a:rPr lang="ru-RU" dirty="0" smtClean="0">
                <a:latin typeface="Garamond" pitchFamily="18" charset="0"/>
              </a:rPr>
              <a:t>комбинацију тастера </a:t>
            </a:r>
            <a:r>
              <a:rPr lang="en-US" sz="2000" dirty="0" smtClean="0">
                <a:latin typeface="+mn-lt"/>
              </a:rPr>
              <a:t>CTRL+\</a:t>
            </a:r>
            <a:r>
              <a:rPr lang="en-US" dirty="0" smtClean="0">
                <a:latin typeface="Garamond" pitchFamily="18" charset="0"/>
              </a:rPr>
              <a:t>. </a:t>
            </a:r>
            <a:r>
              <a:rPr lang="ru-RU" dirty="0">
                <a:latin typeface="Garamond" pitchFamily="18" charset="0"/>
              </a:rPr>
              <a:t>Добићете листу свих нити. Свака нит има </a:t>
            </a:r>
            <a:r>
              <a:rPr lang="ru-RU" dirty="0" smtClean="0">
                <a:latin typeface="Garamond" pitchFamily="18" charset="0"/>
              </a:rPr>
              <a:t>стек извршавања</a:t>
            </a:r>
            <a:r>
              <a:rPr lang="ru-RU" dirty="0">
                <a:latin typeface="Garamond" pitchFamily="18" charset="0"/>
              </a:rPr>
              <a:t>, који говори где је тренутно блокирана</a:t>
            </a:r>
            <a:r>
              <a:rPr lang="ru-RU" dirty="0" smtClean="0">
                <a:latin typeface="Garamond" pitchFamily="18" charset="0"/>
              </a:rPr>
              <a:t>.</a:t>
            </a:r>
          </a:p>
          <a:p>
            <a:pPr>
              <a:spcBef>
                <a:spcPts val="0"/>
              </a:spcBef>
              <a:defRPr/>
            </a:pPr>
            <a:r>
              <a:rPr lang="ru-RU" b="1" dirty="0" smtClean="0">
                <a:latin typeface="Garamond" pitchFamily="18" charset="0"/>
              </a:rPr>
              <a:t>Пример. </a:t>
            </a:r>
            <a:r>
              <a:rPr lang="ru-RU" dirty="0" smtClean="0">
                <a:latin typeface="Garamond" pitchFamily="18" charset="0"/>
              </a:rPr>
              <a:t>Још </a:t>
            </a:r>
            <a:r>
              <a:rPr lang="ru-RU" dirty="0">
                <a:latin typeface="Garamond" pitchFamily="18" charset="0"/>
              </a:rPr>
              <a:t>један </a:t>
            </a:r>
            <a:r>
              <a:rPr lang="ru-RU" dirty="0" smtClean="0">
                <a:latin typeface="Garamond" pitchFamily="18" charset="0"/>
              </a:rPr>
              <a:t>начин </a:t>
            </a:r>
            <a:r>
              <a:rPr lang="ru-RU" dirty="0">
                <a:latin typeface="Garamond" pitchFamily="18" charset="0"/>
              </a:rPr>
              <a:t>како би се могао изазвати </a:t>
            </a:r>
            <a:r>
              <a:rPr lang="ru-RU" dirty="0" smtClean="0">
                <a:latin typeface="Garamond" pitchFamily="18" charset="0"/>
              </a:rPr>
              <a:t>настанак смртоносног блокирања у </a:t>
            </a:r>
            <a:r>
              <a:rPr lang="ru-RU" dirty="0">
                <a:latin typeface="Garamond" pitchFamily="18" charset="0"/>
              </a:rPr>
              <a:t>примеру б</a:t>
            </a:r>
            <a:r>
              <a:rPr lang="ru-RU" dirty="0" smtClean="0">
                <a:latin typeface="Garamond" pitchFamily="18" charset="0"/>
              </a:rPr>
              <a:t>анке: учини се </a:t>
            </a:r>
            <a:r>
              <a:rPr lang="en-US" dirty="0" err="1">
                <a:latin typeface="Garamond" pitchFamily="18" charset="0"/>
              </a:rPr>
              <a:t>i</a:t>
            </a:r>
            <a:r>
              <a:rPr lang="en-US" dirty="0">
                <a:latin typeface="Garamond" pitchFamily="18" charset="0"/>
              </a:rPr>
              <a:t>-</a:t>
            </a:r>
            <a:r>
              <a:rPr lang="ru-RU" dirty="0" smtClean="0">
                <a:latin typeface="Garamond" pitchFamily="18" charset="0"/>
              </a:rPr>
              <a:t>та нит одговорна </a:t>
            </a:r>
            <a:r>
              <a:rPr lang="ru-RU" dirty="0">
                <a:latin typeface="Garamond" pitchFamily="18" charset="0"/>
              </a:rPr>
              <a:t>за стављање новца на </a:t>
            </a:r>
            <a:r>
              <a:rPr lang="en-US" dirty="0" err="1">
                <a:latin typeface="Garamond" pitchFamily="18" charset="0"/>
              </a:rPr>
              <a:t>i</a:t>
            </a:r>
            <a:r>
              <a:rPr lang="en-US" dirty="0">
                <a:latin typeface="Garamond" pitchFamily="18" charset="0"/>
              </a:rPr>
              <a:t>-</a:t>
            </a:r>
            <a:r>
              <a:rPr lang="ru-RU" dirty="0">
                <a:latin typeface="Garamond" pitchFamily="18" charset="0"/>
              </a:rPr>
              <a:t>ти рачун уместо за </a:t>
            </a:r>
            <a:r>
              <a:rPr lang="ru-RU" dirty="0" smtClean="0">
                <a:latin typeface="Garamond" pitchFamily="18" charset="0"/>
              </a:rPr>
              <a:t>подизање </a:t>
            </a:r>
            <a:r>
              <a:rPr lang="ru-RU" dirty="0">
                <a:latin typeface="Garamond" pitchFamily="18" charset="0"/>
              </a:rPr>
              <a:t>новца са њега. </a:t>
            </a:r>
            <a:endParaRPr lang="ru-RU" dirty="0" smtClean="0">
              <a:latin typeface="Garamond" pitchFamily="18" charset="0"/>
            </a:endParaRPr>
          </a:p>
          <a:p>
            <a:pPr>
              <a:spcBef>
                <a:spcPts val="0"/>
              </a:spcBef>
              <a:defRPr/>
            </a:pPr>
            <a:r>
              <a:rPr lang="ru-RU" dirty="0" smtClean="0">
                <a:latin typeface="Garamond" pitchFamily="18" charset="0"/>
              </a:rPr>
              <a:t>У </a:t>
            </a:r>
            <a:r>
              <a:rPr lang="ru-RU" dirty="0">
                <a:latin typeface="Garamond" pitchFamily="18" charset="0"/>
              </a:rPr>
              <a:t>овом случају</a:t>
            </a:r>
            <a:r>
              <a:rPr lang="ru-RU" dirty="0" smtClean="0">
                <a:latin typeface="Garamond" pitchFamily="18" charset="0"/>
              </a:rPr>
              <a:t>, постоји </a:t>
            </a:r>
            <a:r>
              <a:rPr lang="ru-RU" dirty="0">
                <a:latin typeface="Garamond" pitchFamily="18" charset="0"/>
              </a:rPr>
              <a:t>шанса да све нити „нападну“ један рачун, свака покушавајући да са њега подигну </a:t>
            </a:r>
            <a:r>
              <a:rPr lang="ru-RU" dirty="0" smtClean="0">
                <a:latin typeface="Garamond" pitchFamily="18" charset="0"/>
              </a:rPr>
              <a:t>више новца </a:t>
            </a:r>
            <a:r>
              <a:rPr lang="ru-RU" dirty="0">
                <a:latin typeface="Garamond" pitchFamily="18" charset="0"/>
              </a:rPr>
              <a:t>него што на њему </a:t>
            </a:r>
            <a:r>
              <a:rPr lang="ru-RU" dirty="0" smtClean="0">
                <a:latin typeface="Garamond" pitchFamily="18" charset="0"/>
              </a:rPr>
              <a:t>има.</a:t>
            </a:r>
            <a:endParaRPr lang="ru-RU" dirty="0">
              <a:latin typeface="Garamond" pitchFamily="18" charset="0"/>
            </a:endParaRPr>
          </a:p>
          <a:p>
            <a:pPr>
              <a:spcBef>
                <a:spcPts val="0"/>
              </a:spcBef>
              <a:defRPr/>
            </a:pPr>
            <a:r>
              <a:rPr lang="sr-Cyrl-RS" dirty="0" smtClean="0">
                <a:latin typeface="Garamond" pitchFamily="18" charset="0"/>
              </a:rPr>
              <a:t>Да би се то урадило, само је потребно у оквиру </a:t>
            </a:r>
            <a:r>
              <a:rPr lang="ru-RU" dirty="0" smtClean="0">
                <a:latin typeface="Garamond" pitchFamily="18" charset="0"/>
              </a:rPr>
              <a:t>метода </a:t>
            </a:r>
            <a:r>
              <a:rPr lang="en-US" sz="2000" dirty="0" smtClean="0">
                <a:latin typeface="+mn-lt"/>
              </a:rPr>
              <a:t>run</a:t>
            </a:r>
            <a:r>
              <a:rPr lang="sr-Cyrl-RS" sz="2000" dirty="0" smtClean="0">
                <a:latin typeface="Garamond" pitchFamily="18" charset="0"/>
              </a:rPr>
              <a:t> </a:t>
            </a:r>
            <a:r>
              <a:rPr lang="ru-RU" dirty="0" smtClean="0">
                <a:latin typeface="Garamond" pitchFamily="18" charset="0"/>
              </a:rPr>
              <a:t>класе </a:t>
            </a:r>
            <a:r>
              <a:rPr lang="en-US" sz="2000" dirty="0" smtClean="0">
                <a:latin typeface="+mn-lt"/>
              </a:rPr>
              <a:t>Runnable</a:t>
            </a:r>
            <a:r>
              <a:rPr lang="en-US" dirty="0" smtClean="0">
                <a:latin typeface="Garamond" pitchFamily="18" charset="0"/>
              </a:rPr>
              <a:t>, </a:t>
            </a:r>
            <a:r>
              <a:rPr lang="sr-Cyrl-RS" dirty="0" smtClean="0">
                <a:latin typeface="Garamond" pitchFamily="18" charset="0"/>
              </a:rPr>
              <a:t>у</a:t>
            </a:r>
            <a:r>
              <a:rPr lang="ru-RU" dirty="0" smtClean="0">
                <a:latin typeface="Garamond" pitchFamily="18" charset="0"/>
              </a:rPr>
              <a:t> позиву </a:t>
            </a:r>
            <a:r>
              <a:rPr lang="ru-RU" dirty="0">
                <a:latin typeface="Garamond" pitchFamily="18" charset="0"/>
              </a:rPr>
              <a:t>метода </a:t>
            </a:r>
            <a:r>
              <a:rPr lang="en-US" sz="2000" dirty="0" smtClean="0">
                <a:latin typeface="+mn-lt"/>
              </a:rPr>
              <a:t>transfer</a:t>
            </a:r>
            <a:r>
              <a:rPr lang="en-US" sz="2000" dirty="0" smtClean="0">
                <a:latin typeface="Garamond" pitchFamily="18" charset="0"/>
              </a:rPr>
              <a:t> </a:t>
            </a:r>
            <a:r>
              <a:rPr lang="sr-Cyrl-RS" dirty="0" smtClean="0">
                <a:latin typeface="Garamond" pitchFamily="18" charset="0"/>
              </a:rPr>
              <a:t>да се </a:t>
            </a:r>
            <a:r>
              <a:rPr lang="ru-RU" dirty="0" smtClean="0">
                <a:latin typeface="Garamond" pitchFamily="18" charset="0"/>
              </a:rPr>
              <a:t>размене аргументи </a:t>
            </a:r>
            <a:r>
              <a:rPr lang="en-US" sz="2000" dirty="0" err="1">
                <a:latin typeface="+mn-lt"/>
              </a:rPr>
              <a:t>saRacun</a:t>
            </a:r>
            <a:r>
              <a:rPr lang="en-US" sz="2000" dirty="0">
                <a:latin typeface="Garamond" pitchFamily="18" charset="0"/>
              </a:rPr>
              <a:t> </a:t>
            </a:r>
            <a:r>
              <a:rPr lang="ru-RU" dirty="0">
                <a:latin typeface="Garamond" pitchFamily="18" charset="0"/>
              </a:rPr>
              <a:t>и </a:t>
            </a:r>
            <a:r>
              <a:rPr lang="en-US" sz="2000" dirty="0" err="1">
                <a:latin typeface="+mn-lt"/>
              </a:rPr>
              <a:t>naRacun</a:t>
            </a:r>
            <a:r>
              <a:rPr lang="en-US" dirty="0" smtClean="0">
                <a:latin typeface="Garamond" pitchFamily="18" charset="0"/>
              </a:rPr>
              <a:t>.</a:t>
            </a:r>
            <a:endParaRPr lang="en-US" dirty="0">
              <a:latin typeface="Garamond" pitchFamily="18" charset="0"/>
            </a:endParaRPr>
          </a:p>
        </p:txBody>
      </p:sp>
      <p:sp>
        <p:nvSpPr>
          <p:cNvPr id="3" name="Rectangle 2"/>
          <p:cNvSpPr txBox="1">
            <a:spLocks noChangeArrowheads="1"/>
          </p:cNvSpPr>
          <p:nvPr/>
        </p:nvSpPr>
        <p:spPr bwMode="auto">
          <a:xfrm>
            <a:off x="1331913" y="427038"/>
            <a:ext cx="78120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a:solidFill>
                  <a:srgbClr val="3366FF"/>
                </a:solidFill>
              </a:rPr>
              <a:t>Смртоносно </a:t>
            </a:r>
            <a:r>
              <a:rPr lang="sr-Cyrl-RS" kern="0" dirty="0" smtClean="0">
                <a:solidFill>
                  <a:srgbClr val="3366FF"/>
                </a:solidFill>
              </a:rPr>
              <a:t>блокирање (6)</a:t>
            </a:r>
            <a:endParaRPr lang="sr-Latn-CS" kern="0" dirty="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fade">
                                      <p:cBhvr>
                                        <p:cTn id="7" dur="500"/>
                                        <p:tgtEl>
                                          <p:spTgt spid="15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362">
                                            <p:txEl>
                                              <p:pRg st="1" end="1"/>
                                            </p:txEl>
                                          </p:spTgt>
                                        </p:tgtEl>
                                        <p:attrNameLst>
                                          <p:attrName>style.visibility</p:attrName>
                                        </p:attrNameLst>
                                      </p:cBhvr>
                                      <p:to>
                                        <p:strVal val="visible"/>
                                      </p:to>
                                    </p:set>
                                    <p:animEffect transition="in" filter="fade">
                                      <p:cBhvr>
                                        <p:cTn id="12" dur="500"/>
                                        <p:tgtEl>
                                          <p:spTgt spid="153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animEffect transition="in" filter="fade">
                                      <p:cBhvr>
                                        <p:cTn id="17" dur="500"/>
                                        <p:tgtEl>
                                          <p:spTgt spid="1536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5362">
                                            <p:txEl>
                                              <p:pRg st="3" end="3"/>
                                            </p:txEl>
                                          </p:spTgt>
                                        </p:tgtEl>
                                        <p:attrNameLst>
                                          <p:attrName>style.visibility</p:attrName>
                                        </p:attrNameLst>
                                      </p:cBhvr>
                                      <p:to>
                                        <p:strVal val="visible"/>
                                      </p:to>
                                    </p:set>
                                    <p:animEffect transition="in" filter="fade">
                                      <p:cBhvr>
                                        <p:cTn id="22" dur="500"/>
                                        <p:tgtEl>
                                          <p:spTgt spid="1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07950" y="1531938"/>
            <a:ext cx="9036050"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0"/>
              </a:spcBef>
              <a:defRPr/>
            </a:pPr>
            <a:r>
              <a:rPr lang="ru-RU" b="1" dirty="0" smtClean="0">
                <a:latin typeface="Garamond" pitchFamily="18" charset="0"/>
              </a:rPr>
              <a:t>Пример. </a:t>
            </a:r>
            <a:r>
              <a:rPr lang="ru-RU" dirty="0">
                <a:latin typeface="Garamond" pitchFamily="18" charset="0"/>
              </a:rPr>
              <a:t>Још једна ситуација у којој </a:t>
            </a:r>
            <a:r>
              <a:rPr lang="ru-RU" dirty="0" smtClean="0">
                <a:latin typeface="Garamond" pitchFamily="18" charset="0"/>
              </a:rPr>
              <a:t>једноставно настаје смртоносно блокирање: промене се позиви </a:t>
            </a:r>
            <a:r>
              <a:rPr lang="ru-RU" sz="2000" dirty="0" smtClean="0">
                <a:latin typeface="+mn-lt"/>
              </a:rPr>
              <a:t>signalAll</a:t>
            </a:r>
            <a:r>
              <a:rPr lang="ru-RU" sz="2000" dirty="0" smtClean="0">
                <a:latin typeface="Garamond" pitchFamily="18" charset="0"/>
              </a:rPr>
              <a:t> </a:t>
            </a:r>
            <a:r>
              <a:rPr lang="ru-RU" dirty="0">
                <a:latin typeface="Garamond" pitchFamily="18" charset="0"/>
              </a:rPr>
              <a:t>у </a:t>
            </a:r>
            <a:r>
              <a:rPr lang="ru-RU" sz="2000" dirty="0" smtClean="0">
                <a:latin typeface="+mn-lt"/>
              </a:rPr>
              <a:t>signal</a:t>
            </a:r>
            <a:r>
              <a:rPr lang="ru-RU" sz="2000" dirty="0" smtClean="0">
                <a:latin typeface="Garamond" pitchFamily="18" charset="0"/>
              </a:rPr>
              <a:t> </a:t>
            </a:r>
            <a:r>
              <a:rPr lang="ru-RU" dirty="0" smtClean="0">
                <a:latin typeface="Garamond" pitchFamily="18" charset="0"/>
              </a:rPr>
              <a:t>у програму. </a:t>
            </a:r>
            <a:r>
              <a:rPr lang="ru-RU" dirty="0">
                <a:latin typeface="Garamond" pitchFamily="18" charset="0"/>
              </a:rPr>
              <a:t>Програм ће у неком тренутку стати. Поново, </a:t>
            </a:r>
            <a:r>
              <a:rPr lang="ru-RU" dirty="0" smtClean="0">
                <a:latin typeface="Garamond" pitchFamily="18" charset="0"/>
              </a:rPr>
              <a:t>ако се промени и </a:t>
            </a:r>
            <a:r>
              <a:rPr lang="ru-RU" sz="2000" dirty="0" smtClean="0">
                <a:latin typeface="+mn-lt"/>
              </a:rPr>
              <a:t>BROJ_RACUNA</a:t>
            </a:r>
            <a:r>
              <a:rPr lang="ru-RU" sz="2000" dirty="0" smtClean="0">
                <a:latin typeface="Garamond" pitchFamily="18" charset="0"/>
              </a:rPr>
              <a:t> </a:t>
            </a:r>
            <a:r>
              <a:rPr lang="ru-RU" dirty="0" smtClean="0">
                <a:latin typeface="Garamond" pitchFamily="18" charset="0"/>
              </a:rPr>
              <a:t>на </a:t>
            </a:r>
            <a:r>
              <a:rPr lang="ru-RU" sz="2000" dirty="0">
                <a:latin typeface="+mn-lt"/>
              </a:rPr>
              <a:t>10</a:t>
            </a:r>
            <a:r>
              <a:rPr lang="ru-RU" sz="2000" dirty="0">
                <a:latin typeface="Garamond" pitchFamily="18" charset="0"/>
              </a:rPr>
              <a:t> </a:t>
            </a:r>
            <a:r>
              <a:rPr lang="ru-RU" dirty="0" smtClean="0">
                <a:latin typeface="Garamond" pitchFamily="18" charset="0"/>
              </a:rPr>
              <a:t>то заустављање ће се </a:t>
            </a:r>
            <a:r>
              <a:rPr lang="ru-RU" dirty="0">
                <a:latin typeface="Garamond" pitchFamily="18" charset="0"/>
              </a:rPr>
              <a:t>брже </a:t>
            </a:r>
            <a:r>
              <a:rPr lang="ru-RU" dirty="0" smtClean="0">
                <a:latin typeface="Garamond" pitchFamily="18" charset="0"/>
              </a:rPr>
              <a:t>десити. </a:t>
            </a:r>
          </a:p>
          <a:p>
            <a:pPr>
              <a:spcBef>
                <a:spcPts val="0"/>
              </a:spcBef>
              <a:defRPr/>
            </a:pPr>
            <a:r>
              <a:rPr lang="ru-RU" dirty="0" smtClean="0">
                <a:latin typeface="Garamond" pitchFamily="18" charset="0"/>
              </a:rPr>
              <a:t>За </a:t>
            </a:r>
            <a:r>
              <a:rPr lang="ru-RU" dirty="0">
                <a:latin typeface="Garamond" pitchFamily="18" charset="0"/>
              </a:rPr>
              <a:t>разлику од </a:t>
            </a:r>
            <a:r>
              <a:rPr lang="ru-RU" sz="2000" dirty="0" smtClean="0">
                <a:latin typeface="+mn-lt"/>
              </a:rPr>
              <a:t>signalAll</a:t>
            </a:r>
            <a:r>
              <a:rPr lang="ru-RU" sz="2000" dirty="0" smtClean="0">
                <a:latin typeface="Garamond" pitchFamily="18" charset="0"/>
              </a:rPr>
              <a:t> </a:t>
            </a:r>
            <a:r>
              <a:rPr lang="ru-RU" dirty="0">
                <a:latin typeface="Garamond" pitchFamily="18" charset="0"/>
              </a:rPr>
              <a:t>који обавештава </a:t>
            </a:r>
            <a:r>
              <a:rPr lang="ru-RU" dirty="0" smtClean="0">
                <a:latin typeface="Garamond" pitchFamily="18" charset="0"/>
              </a:rPr>
              <a:t>све нити </a:t>
            </a:r>
            <a:r>
              <a:rPr lang="ru-RU" dirty="0">
                <a:latin typeface="Garamond" pitchFamily="18" charset="0"/>
              </a:rPr>
              <a:t>које чекају на додавање средстава, метод </a:t>
            </a:r>
            <a:r>
              <a:rPr lang="ru-RU" sz="2000" dirty="0" smtClean="0">
                <a:latin typeface="+mn-lt"/>
              </a:rPr>
              <a:t>signal</a:t>
            </a:r>
            <a:r>
              <a:rPr lang="ru-RU" sz="2000" dirty="0" smtClean="0">
                <a:latin typeface="Garamond" pitchFamily="18" charset="0"/>
              </a:rPr>
              <a:t> </a:t>
            </a:r>
            <a:r>
              <a:rPr lang="ru-RU" dirty="0" smtClean="0">
                <a:latin typeface="Garamond" pitchFamily="18" charset="0"/>
              </a:rPr>
              <a:t>одблокира </a:t>
            </a:r>
            <a:r>
              <a:rPr lang="ru-RU" dirty="0">
                <a:latin typeface="Garamond" pitchFamily="18" charset="0"/>
              </a:rPr>
              <a:t>само једну нит. Ако та </a:t>
            </a:r>
            <a:r>
              <a:rPr lang="ru-RU" dirty="0" smtClean="0">
                <a:latin typeface="Garamond" pitchFamily="18" charset="0"/>
              </a:rPr>
              <a:t>нит не </a:t>
            </a:r>
            <a:r>
              <a:rPr lang="ru-RU" dirty="0">
                <a:latin typeface="Garamond" pitchFamily="18" charset="0"/>
              </a:rPr>
              <a:t>може наставити, све нити могу </a:t>
            </a:r>
            <a:r>
              <a:rPr lang="ru-RU" dirty="0" smtClean="0">
                <a:latin typeface="Garamond" pitchFamily="18" charset="0"/>
              </a:rPr>
              <a:t>постати блокиране</a:t>
            </a:r>
            <a:r>
              <a:rPr lang="en-US" dirty="0" smtClean="0">
                <a:latin typeface="Garamond" pitchFamily="18" charset="0"/>
              </a:rPr>
              <a:t>.</a:t>
            </a:r>
            <a:endParaRPr lang="en-US" dirty="0">
              <a:latin typeface="Garamond" pitchFamily="18" charset="0"/>
            </a:endParaRPr>
          </a:p>
        </p:txBody>
      </p:sp>
      <p:sp>
        <p:nvSpPr>
          <p:cNvPr id="3" name="Rectangle 2"/>
          <p:cNvSpPr txBox="1">
            <a:spLocks noChangeArrowheads="1"/>
          </p:cNvSpPr>
          <p:nvPr/>
        </p:nvSpPr>
        <p:spPr bwMode="auto">
          <a:xfrm>
            <a:off x="1331913" y="427038"/>
            <a:ext cx="78120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a:solidFill>
                  <a:srgbClr val="3366FF"/>
                </a:solidFill>
              </a:rPr>
              <a:t>Смртоносно </a:t>
            </a:r>
            <a:r>
              <a:rPr lang="sr-Cyrl-RS" kern="0" dirty="0" smtClean="0">
                <a:solidFill>
                  <a:srgbClr val="3366FF"/>
                </a:solidFill>
              </a:rPr>
              <a:t>блокирање (7)</a:t>
            </a:r>
            <a:endParaRPr lang="sr-Latn-CS" kern="0" dirty="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fade">
                                      <p:cBhvr>
                                        <p:cTn id="7" dur="500"/>
                                        <p:tgtEl>
                                          <p:spTgt spid="15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362">
                                            <p:txEl>
                                              <p:pRg st="1" end="1"/>
                                            </p:txEl>
                                          </p:spTgt>
                                        </p:tgtEl>
                                        <p:attrNameLst>
                                          <p:attrName>style.visibility</p:attrName>
                                        </p:attrNameLst>
                                      </p:cBhvr>
                                      <p:to>
                                        <p:strVal val="visible"/>
                                      </p:to>
                                    </p:set>
                                    <p:animEffect transition="in" filter="fade">
                                      <p:cBhvr>
                                        <p:cTn id="12" dur="50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1750" y="1412875"/>
            <a:ext cx="9144000" cy="541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buClrTx/>
              <a:buFontTx/>
              <a:buNone/>
            </a:pPr>
            <a:r>
              <a:rPr lang="sr-Cyrl-RS" altLang="en-US" sz="2400">
                <a:latin typeface="Garamond" panose="02020404030301010803" pitchFamily="18" charset="0"/>
              </a:rPr>
              <a:t>Нит често делује тако што одговара на активности друге нити. Ако је акција те друге нити такође одговор на акцију неке нити, тада може доћи до живог блокирања</a:t>
            </a:r>
            <a:r>
              <a:rPr lang="en-US" altLang="en-US" sz="2400">
                <a:latin typeface="Garamond" panose="02020404030301010803" pitchFamily="18" charset="0"/>
              </a:rPr>
              <a:t>. </a:t>
            </a:r>
          </a:p>
          <a:p>
            <a:pPr>
              <a:spcBef>
                <a:spcPts val="600"/>
              </a:spcBef>
              <a:buClrTx/>
              <a:buFontTx/>
              <a:buNone/>
            </a:pPr>
            <a:r>
              <a:rPr lang="sr-Cyrl-RS" altLang="en-US" sz="2400">
                <a:latin typeface="Garamond" panose="02020404030301010803" pitchFamily="18" charset="0"/>
              </a:rPr>
              <a:t>Слично као код смртоносног блокирања</a:t>
            </a:r>
            <a:r>
              <a:rPr lang="en-US" altLang="en-US" sz="2400">
                <a:latin typeface="Garamond" panose="02020404030301010803" pitchFamily="18" charset="0"/>
              </a:rPr>
              <a:t>, </a:t>
            </a:r>
            <a:r>
              <a:rPr lang="sr-Cyrl-RS" altLang="en-US" sz="2400">
                <a:latin typeface="Garamond" panose="02020404030301010803" pitchFamily="18" charset="0"/>
              </a:rPr>
              <a:t>нити које су „живо блокиране“ нису у могућносто да даље напредују. Међутим, те нити нису блокиране, већ су само превише заузете одговарањем једна другој да би могле да наставе са корисним послом</a:t>
            </a:r>
            <a:r>
              <a:rPr lang="en-US" altLang="en-US" sz="2400">
                <a:latin typeface="Garamond" panose="02020404030301010803" pitchFamily="18" charset="0"/>
              </a:rPr>
              <a:t>. </a:t>
            </a:r>
          </a:p>
          <a:p>
            <a:pPr>
              <a:spcBef>
                <a:spcPts val="600"/>
              </a:spcBef>
              <a:buClrTx/>
              <a:buFontTx/>
              <a:buNone/>
            </a:pPr>
            <a:r>
              <a:rPr lang="sr-Cyrl-RS" altLang="en-US" sz="2400">
                <a:latin typeface="Garamond" panose="02020404030301010803" pitchFamily="18" charset="0"/>
              </a:rPr>
              <a:t>Живо блокирање се може упоредити са следећим ситуацијом: двојица учтивих људи (Јапанаца – нпр. Катсуки и Хонда  ;) ) који су се сучелице срели на пролазу: Катсуки се помера улево да пропусти Хонду, а истовремено се Хонда помера удесно да пропусти Катсукија па су њих двојица и даље блокирани. Како виде да су и даље блокирани, Катцуки се помера дасно а истовремено Хонда иде улево. Они и даље блокирају један другог, па стога..</a:t>
            </a:r>
            <a:r>
              <a:rPr lang="en-US" altLang="en-US" sz="2400">
                <a:latin typeface="Garamond" panose="02020404030301010803" pitchFamily="18" charset="0"/>
              </a:rPr>
              <a:t>.</a:t>
            </a:r>
          </a:p>
        </p:txBody>
      </p:sp>
      <p:sp>
        <p:nvSpPr>
          <p:cNvPr id="3" name="Rectangle 2"/>
          <p:cNvSpPr txBox="1">
            <a:spLocks noChangeArrowheads="1"/>
          </p:cNvSpPr>
          <p:nvPr/>
        </p:nvSpPr>
        <p:spPr bwMode="auto">
          <a:xfrm>
            <a:off x="1331913" y="427038"/>
            <a:ext cx="78120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Живо блокирање</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fade">
                                      <p:cBhvr>
                                        <p:cTn id="7" dur="500"/>
                                        <p:tgtEl>
                                          <p:spTgt spid="11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266">
                                            <p:txEl>
                                              <p:pRg st="1" end="1"/>
                                            </p:txEl>
                                          </p:spTgt>
                                        </p:tgtEl>
                                        <p:attrNameLst>
                                          <p:attrName>style.visibility</p:attrName>
                                        </p:attrNameLst>
                                      </p:cBhvr>
                                      <p:to>
                                        <p:strVal val="visible"/>
                                      </p:to>
                                    </p:set>
                                    <p:animEffect transition="in" filter="fade">
                                      <p:cBhvr>
                                        <p:cTn id="12" dur="500"/>
                                        <p:tgtEl>
                                          <p:spTgt spid="112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266">
                                            <p:txEl>
                                              <p:pRg st="2" end="2"/>
                                            </p:txEl>
                                          </p:spTgt>
                                        </p:tgtEl>
                                        <p:attrNameLst>
                                          <p:attrName>style.visibility</p:attrName>
                                        </p:attrNameLst>
                                      </p:cBhvr>
                                      <p:to>
                                        <p:strVal val="visible"/>
                                      </p:to>
                                    </p:set>
                                    <p:animEffect transition="in" filter="fade">
                                      <p:cBhvr>
                                        <p:cTn id="17" dur="500"/>
                                        <p:tgtEl>
                                          <p:spTgt spid="112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1750" y="1412875"/>
            <a:ext cx="9144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buClrTx/>
              <a:buFontTx/>
              <a:buNone/>
            </a:pPr>
            <a:r>
              <a:rPr lang="sr-Cyrl-RS" altLang="en-US" sz="2400">
                <a:latin typeface="Garamond" panose="02020404030301010803" pitchFamily="18" charset="0"/>
              </a:rPr>
              <a:t>Изгладњивање описује ситуацију када нит није у могућности да добије регуларан приступ дељеном ресурсу и стога нема напретка</a:t>
            </a:r>
            <a:r>
              <a:rPr lang="en-US" altLang="en-US" sz="2400">
                <a:latin typeface="Garamond" panose="02020404030301010803" pitchFamily="18" charset="0"/>
              </a:rPr>
              <a:t>. </a:t>
            </a:r>
            <a:endParaRPr lang="sr-Cyrl-RS" altLang="en-US" sz="2400">
              <a:latin typeface="Garamond" panose="02020404030301010803" pitchFamily="18" charset="0"/>
            </a:endParaRPr>
          </a:p>
          <a:p>
            <a:pPr>
              <a:spcBef>
                <a:spcPts val="600"/>
              </a:spcBef>
              <a:buClrTx/>
              <a:buFontTx/>
              <a:buNone/>
            </a:pPr>
            <a:r>
              <a:rPr lang="sr-Cyrl-RS" altLang="en-US" sz="2400">
                <a:latin typeface="Garamond" panose="02020404030301010803" pitchFamily="18" charset="0"/>
              </a:rPr>
              <a:t>Ово се догађа када је дељени ресурс постао недоступан током дугог временског периода, јер га користе „похлепне“ нити</a:t>
            </a:r>
            <a:r>
              <a:rPr lang="en-US" altLang="en-US" sz="2400">
                <a:latin typeface="Garamond" panose="02020404030301010803" pitchFamily="18" charset="0"/>
              </a:rPr>
              <a:t>. </a:t>
            </a:r>
            <a:endParaRPr lang="sr-Cyrl-RS" altLang="en-US" sz="2400">
              <a:latin typeface="Garamond" panose="02020404030301010803" pitchFamily="18" charset="0"/>
            </a:endParaRPr>
          </a:p>
          <a:p>
            <a:pPr>
              <a:spcBef>
                <a:spcPts val="600"/>
              </a:spcBef>
              <a:buClrTx/>
              <a:buFontTx/>
              <a:buNone/>
            </a:pPr>
            <a:r>
              <a:rPr lang="sr-Cyrl-RS" altLang="en-US" sz="2400">
                <a:latin typeface="Garamond" panose="02020404030301010803" pitchFamily="18" charset="0"/>
              </a:rPr>
              <a:t>На пример, претпоставимо да објекат садржи синхронизовани метод које ис дуго извршава. Ако један нит често позива тај метод, бдуге нити које такође захтевају синхронизовани приступ истом објекту ће често бити блокиране</a:t>
            </a:r>
            <a:r>
              <a:rPr lang="en-US" altLang="en-US" sz="2400">
                <a:latin typeface="Garamond" panose="02020404030301010803" pitchFamily="18" charset="0"/>
              </a:rPr>
              <a:t>.</a:t>
            </a:r>
          </a:p>
        </p:txBody>
      </p:sp>
      <p:sp>
        <p:nvSpPr>
          <p:cNvPr id="3" name="Rectangle 2"/>
          <p:cNvSpPr txBox="1">
            <a:spLocks noChangeArrowheads="1"/>
          </p:cNvSpPr>
          <p:nvPr/>
        </p:nvSpPr>
        <p:spPr bwMode="auto">
          <a:xfrm>
            <a:off x="1331913" y="427038"/>
            <a:ext cx="78120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Изгладњивање</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fade">
                                      <p:cBhvr>
                                        <p:cTn id="7" dur="500"/>
                                        <p:tgtEl>
                                          <p:spTgt spid="11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266">
                                            <p:txEl>
                                              <p:pRg st="1" end="1"/>
                                            </p:txEl>
                                          </p:spTgt>
                                        </p:tgtEl>
                                        <p:attrNameLst>
                                          <p:attrName>style.visibility</p:attrName>
                                        </p:attrNameLst>
                                      </p:cBhvr>
                                      <p:to>
                                        <p:strVal val="visible"/>
                                      </p:to>
                                    </p:set>
                                    <p:animEffect transition="in" filter="fade">
                                      <p:cBhvr>
                                        <p:cTn id="12" dur="500"/>
                                        <p:tgtEl>
                                          <p:spTgt spid="112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266">
                                            <p:txEl>
                                              <p:pRg st="2" end="2"/>
                                            </p:txEl>
                                          </p:spTgt>
                                        </p:tgtEl>
                                        <p:attrNameLst>
                                          <p:attrName>style.visibility</p:attrName>
                                        </p:attrNameLst>
                                      </p:cBhvr>
                                      <p:to>
                                        <p:strVal val="visible"/>
                                      </p:to>
                                    </p:set>
                                    <p:animEffect transition="in" filter="fade">
                                      <p:cBhvr>
                                        <p:cTn id="17" dur="500"/>
                                        <p:tgtEl>
                                          <p:spTgt spid="112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18"/>
          <p:cNvSpPr txBox="1">
            <a:spLocks noChangeArrowheads="1"/>
          </p:cNvSpPr>
          <p:nvPr/>
        </p:nvSpPr>
        <p:spPr bwMode="auto">
          <a:xfrm>
            <a:off x="503238" y="1371600"/>
            <a:ext cx="7924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FontTx/>
              <a:buNone/>
            </a:pPr>
            <a:r>
              <a:rPr lang="sr-Cyrl-RS" altLang="en-US" sz="2400">
                <a:latin typeface="Garamond" panose="02020404030301010803" pitchFamily="18" charset="0"/>
              </a:rPr>
              <a:t>Проблем филозофа који вечерају </a:t>
            </a:r>
            <a:r>
              <a:rPr lang="en-US" altLang="en-US" sz="2400">
                <a:latin typeface="Garamond" panose="02020404030301010803" pitchFamily="18" charset="0"/>
              </a:rPr>
              <a:t>Hoare, 1985.</a:t>
            </a:r>
          </a:p>
        </p:txBody>
      </p:sp>
      <p:sp>
        <p:nvSpPr>
          <p:cNvPr id="20" name="Rectangle 2"/>
          <p:cNvSpPr txBox="1">
            <a:spLocks noChangeArrowheads="1"/>
          </p:cNvSpPr>
          <p:nvPr/>
        </p:nvSpPr>
        <p:spPr bwMode="auto">
          <a:xfrm>
            <a:off x="1331913" y="427038"/>
            <a:ext cx="78120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Изгладњивање (2)</a:t>
            </a:r>
            <a:endParaRPr lang="sr-Latn-CS" kern="0" dirty="0" smtClean="0">
              <a:solidFill>
                <a:srgbClr val="3366FF"/>
              </a:solidFill>
            </a:endParaRPr>
          </a:p>
        </p:txBody>
      </p:sp>
      <p:pic>
        <p:nvPicPr>
          <p:cNvPr id="14357" name="Picture 21" descr="C:\Courses\Matf OOP 2013-14\Materijali\14\578px-Dining_philosoph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1839913"/>
            <a:ext cx="4465637" cy="462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a:spLocks noChangeArrowheads="1"/>
          </p:cNvSpPr>
          <p:nvPr/>
        </p:nvSpPr>
        <p:spPr bwMode="auto">
          <a:xfrm>
            <a:off x="1997075" y="6467475"/>
            <a:ext cx="52927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800">
                <a:latin typeface="Times New Roman" panose="02020603050405020304" pitchFamily="18" charset="0"/>
              </a:rPr>
              <a:t>Benjamin D. Esham / Wikimedia Commons</a:t>
            </a:r>
            <a:r>
              <a:rPr lang="sr-Cyrl-RS" altLang="en-US" sz="800">
                <a:latin typeface="Times New Roman" panose="02020603050405020304" pitchFamily="18" charset="0"/>
              </a:rPr>
              <a:t>. Перуѕето са адресе </a:t>
            </a:r>
            <a:r>
              <a:rPr lang="en-US" altLang="en-US" sz="800">
                <a:latin typeface="Times New Roman" panose="02020603050405020304" pitchFamily="18" charset="0"/>
              </a:rPr>
              <a:t>http://en.wikipedia.org/wiki/File:Dining_philosophers.png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fade">
                                      <p:cBhvr>
                                        <p:cTn id="7" dur="500"/>
                                        <p:tgtEl>
                                          <p:spTgt spid="14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4357"/>
                                        </p:tgtEl>
                                        <p:attrNameLst>
                                          <p:attrName>style.visibility</p:attrName>
                                        </p:attrNameLst>
                                      </p:cBhvr>
                                      <p:to>
                                        <p:strVal val="visible"/>
                                      </p:to>
                                    </p:set>
                                    <p:animEffect transition="in" filter="fade">
                                      <p:cBhvr>
                                        <p:cTn id="12" dur="500"/>
                                        <p:tgtEl>
                                          <p:spTgt spid="1435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3276600" y="427038"/>
            <a:ext cx="5867400" cy="914400"/>
          </a:xfrm>
        </p:spPr>
        <p:txBody>
          <a:bodyPr/>
          <a:lstStyle/>
          <a:p>
            <a:pPr eaLnBrk="1" hangingPunct="1"/>
            <a:r>
              <a:rPr lang="sr-Cyrl-RS" altLang="en-US" smtClean="0">
                <a:solidFill>
                  <a:srgbClr val="3366FF"/>
                </a:solidFill>
              </a:rPr>
              <a:t>Захвалница</a:t>
            </a:r>
            <a:endParaRPr lang="sr-Latn-CS" altLang="en-US" smtClean="0">
              <a:solidFill>
                <a:srgbClr val="3366FF"/>
              </a:solidFill>
            </a:endParaRPr>
          </a:p>
        </p:txBody>
      </p:sp>
      <p:sp>
        <p:nvSpPr>
          <p:cNvPr id="8197" name="Text Box 3"/>
          <p:cNvSpPr txBox="1">
            <a:spLocks noChangeArrowheads="1"/>
          </p:cNvSpPr>
          <p:nvPr/>
        </p:nvSpPr>
        <p:spPr bwMode="auto">
          <a:xfrm>
            <a:off x="304800" y="1628775"/>
            <a:ext cx="8610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ClrTx/>
              <a:buFontTx/>
              <a:buNone/>
            </a:pPr>
            <a:r>
              <a:rPr lang="sr-Cyrl-RS" altLang="en-US" sz="2600">
                <a:solidFill>
                  <a:srgbClr val="000073"/>
                </a:solidFill>
                <a:latin typeface="Garamond" panose="02020404030301010803" pitchFamily="18" charset="0"/>
              </a:rPr>
              <a:t>Велики део материјала који је укључен у ову презентацију је преузет из презентације коју је раније (у време када је он држао курс Објектно орјентисано програмирање) направио проф. др Душан Тошић.</a:t>
            </a:r>
          </a:p>
          <a:p>
            <a:pPr eaLnBrk="1" hangingPunct="1">
              <a:buClrTx/>
              <a:buFontTx/>
              <a:buNone/>
            </a:pPr>
            <a:r>
              <a:rPr lang="sr-Cyrl-RS" altLang="en-US" sz="2600">
                <a:solidFill>
                  <a:srgbClr val="000073"/>
                </a:solidFill>
                <a:latin typeface="Garamond" panose="02020404030301010803" pitchFamily="18" charset="0"/>
              </a:rPr>
              <a:t>Хвала проф. Тошићу што се сагласио са укључивањем тог материјала у садашњу презентацији, као и на помоћи коју ми је пружио током конципцирања и реализације курса. </a:t>
            </a:r>
          </a:p>
          <a:p>
            <a:pPr eaLnBrk="1" hangingPunct="1">
              <a:buClrTx/>
              <a:buFontTx/>
              <a:buNone/>
            </a:pPr>
            <a:r>
              <a:rPr lang="sr-Cyrl-RS" altLang="en-US" sz="2600">
                <a:solidFill>
                  <a:srgbClr val="000073"/>
                </a:solidFill>
                <a:latin typeface="Garamond" panose="02020404030301010803" pitchFamily="18" charset="0"/>
              </a:rPr>
              <a:t>Надаље, један део материјала је преузет од колегинице Марије Милановић. </a:t>
            </a:r>
          </a:p>
          <a:p>
            <a:pPr eaLnBrk="1" hangingPunct="1">
              <a:buClrTx/>
              <a:buFontTx/>
              <a:buNone/>
            </a:pPr>
            <a:r>
              <a:rPr lang="sr-Cyrl-RS" altLang="en-US" sz="2600">
                <a:solidFill>
                  <a:srgbClr val="000073"/>
                </a:solidFill>
                <a:latin typeface="Garamond" panose="02020404030301010803" pitchFamily="18" charset="0"/>
              </a:rPr>
              <a:t>Хвала Марији Милановић на помоћи у реализацији ове презентације.</a:t>
            </a:r>
            <a:endParaRPr lang="sr-Latn-CS" altLang="en-US" sz="2600">
              <a:solidFill>
                <a:srgbClr val="000073"/>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animEffect transition="in" filter="fade">
                                      <p:cBhvr>
                                        <p:cTn id="7" dur="500"/>
                                        <p:tgtEl>
                                          <p:spTgt spid="819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197">
                                            <p:txEl>
                                              <p:pRg st="1" end="1"/>
                                            </p:txEl>
                                          </p:spTgt>
                                        </p:tgtEl>
                                        <p:attrNameLst>
                                          <p:attrName>style.visibility</p:attrName>
                                        </p:attrNameLst>
                                      </p:cBhvr>
                                      <p:to>
                                        <p:strVal val="visible"/>
                                      </p:to>
                                    </p:set>
                                    <p:animEffect transition="in" filter="fade">
                                      <p:cBhvr>
                                        <p:cTn id="10" dur="500"/>
                                        <p:tgtEl>
                                          <p:spTgt spid="819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197">
                                            <p:txEl>
                                              <p:pRg st="2" end="2"/>
                                            </p:txEl>
                                          </p:spTgt>
                                        </p:tgtEl>
                                        <p:attrNameLst>
                                          <p:attrName>style.visibility</p:attrName>
                                        </p:attrNameLst>
                                      </p:cBhvr>
                                      <p:to>
                                        <p:strVal val="visible"/>
                                      </p:to>
                                    </p:set>
                                    <p:animEffect transition="in" filter="fade">
                                      <p:cBhvr>
                                        <p:cTn id="13" dur="500"/>
                                        <p:tgtEl>
                                          <p:spTgt spid="819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197">
                                            <p:txEl>
                                              <p:pRg st="3" end="3"/>
                                            </p:txEl>
                                          </p:spTgt>
                                        </p:tgtEl>
                                        <p:attrNameLst>
                                          <p:attrName>style.visibility</p:attrName>
                                        </p:attrNameLst>
                                      </p:cBhvr>
                                      <p:to>
                                        <p:strVal val="visible"/>
                                      </p:to>
                                    </p:set>
                                    <p:animEffect transition="in" filter="fade">
                                      <p:cBhvr>
                                        <p:cTn id="16" dur="500"/>
                                        <p:tgtEl>
                                          <p:spTgt spid="81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09600" y="1557338"/>
            <a:ext cx="8210550" cy="507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defRPr/>
            </a:pPr>
            <a:r>
              <a:rPr lang="ru-RU" dirty="0" smtClean="0">
                <a:latin typeface="Garamond" pitchFamily="18" charset="0"/>
              </a:rPr>
              <a:t>Методе за рад са нитима обезбедјује класа </a:t>
            </a:r>
            <a:r>
              <a:rPr lang="en-US" sz="1800" dirty="0" smtClean="0">
                <a:latin typeface="+mn-lt"/>
              </a:rPr>
              <a:t>Thread</a:t>
            </a:r>
            <a:r>
              <a:rPr lang="en-US" dirty="0" smtClean="0">
                <a:latin typeface="Garamond" pitchFamily="18" charset="0"/>
              </a:rPr>
              <a:t>. </a:t>
            </a:r>
            <a:r>
              <a:rPr lang="ru-RU" dirty="0" smtClean="0">
                <a:latin typeface="Garamond" pitchFamily="18" charset="0"/>
              </a:rPr>
              <a:t>Конкретне нити су примерци класе </a:t>
            </a:r>
            <a:r>
              <a:rPr lang="en-US" dirty="0" smtClean="0">
                <a:latin typeface="Garamond" pitchFamily="18" charset="0"/>
              </a:rPr>
              <a:t> </a:t>
            </a:r>
            <a:r>
              <a:rPr lang="en-US" sz="1800" dirty="0" smtClean="0">
                <a:latin typeface="+mn-lt"/>
              </a:rPr>
              <a:t>Thread</a:t>
            </a:r>
            <a:r>
              <a:rPr lang="en-US" dirty="0" smtClean="0">
                <a:latin typeface="Garamond" pitchFamily="18" charset="0"/>
              </a:rPr>
              <a:t>, </a:t>
            </a:r>
            <a:r>
              <a:rPr lang="ru-RU" dirty="0" smtClean="0">
                <a:latin typeface="Garamond" pitchFamily="18" charset="0"/>
              </a:rPr>
              <a:t>али се могу креирати на два начина</a:t>
            </a:r>
            <a:r>
              <a:rPr lang="en-US" dirty="0" smtClean="0">
                <a:latin typeface="Garamond" pitchFamily="18" charset="0"/>
              </a:rPr>
              <a:t>:</a:t>
            </a:r>
          </a:p>
          <a:p>
            <a:pPr marL="457200" indent="-457200">
              <a:spcBef>
                <a:spcPct val="50000"/>
              </a:spcBef>
              <a:buFont typeface="+mj-lt"/>
              <a:buAutoNum type="arabicPeriod"/>
              <a:defRPr/>
            </a:pPr>
            <a:r>
              <a:rPr lang="ru-RU" dirty="0" smtClean="0">
                <a:latin typeface="Garamond" pitchFamily="18" charset="0"/>
              </a:rPr>
              <a:t>Као примерци неке поткласе класе </a:t>
            </a:r>
            <a:r>
              <a:rPr lang="en-US" sz="1800" dirty="0" smtClean="0">
                <a:latin typeface="+mn-lt"/>
              </a:rPr>
              <a:t>Thread</a:t>
            </a:r>
            <a:r>
              <a:rPr lang="sr-Cyrl-RS" dirty="0" smtClean="0">
                <a:latin typeface="Garamond" pitchFamily="18" charset="0"/>
              </a:rPr>
              <a:t>, при чему</a:t>
            </a:r>
            <a:r>
              <a:rPr lang="en-US" dirty="0" smtClean="0">
                <a:latin typeface="Garamond" pitchFamily="18" charset="0"/>
              </a:rPr>
              <a:t> </a:t>
            </a:r>
            <a:r>
              <a:rPr lang="ru-RU" dirty="0" smtClean="0">
                <a:latin typeface="Garamond" pitchFamily="18" charset="0"/>
              </a:rPr>
              <a:t>онда наслеђују све методе класе </a:t>
            </a:r>
            <a:r>
              <a:rPr lang="en-US" sz="1800" dirty="0" smtClean="0">
                <a:latin typeface="+mn-lt"/>
              </a:rPr>
              <a:t>Thread</a:t>
            </a:r>
            <a:r>
              <a:rPr lang="en-US" sz="1800" dirty="0" smtClean="0">
                <a:latin typeface="Garamond" pitchFamily="18" charset="0"/>
              </a:rPr>
              <a:t> </a:t>
            </a:r>
            <a:r>
              <a:rPr lang="sr-Cyrl-RS" dirty="0" smtClean="0">
                <a:latin typeface="Garamond" pitchFamily="18" charset="0"/>
              </a:rPr>
              <a:t>од којих је најважнији метод </a:t>
            </a:r>
            <a:r>
              <a:rPr lang="en-US" sz="1800" dirty="0" smtClean="0">
                <a:latin typeface="+mn-lt"/>
              </a:rPr>
              <a:t>run</a:t>
            </a:r>
            <a:r>
              <a:rPr lang="en-US" dirty="0" smtClean="0">
                <a:latin typeface="Garamond" pitchFamily="18" charset="0"/>
              </a:rPr>
              <a:t>.</a:t>
            </a:r>
          </a:p>
          <a:p>
            <a:pPr marL="457200" indent="-457200">
              <a:spcBef>
                <a:spcPct val="50000"/>
              </a:spcBef>
              <a:buFont typeface="+mj-lt"/>
              <a:buAutoNum type="arabicPeriod"/>
              <a:defRPr/>
            </a:pPr>
            <a:r>
              <a:rPr lang="ru-RU" dirty="0" smtClean="0">
                <a:latin typeface="Garamond" pitchFamily="18" charset="0"/>
              </a:rPr>
              <a:t>Као елементи неких класа које имплеметирају интерфејс </a:t>
            </a:r>
            <a:r>
              <a:rPr lang="en-US" sz="1800" dirty="0" smtClean="0">
                <a:solidFill>
                  <a:srgbClr val="C00000"/>
                </a:solidFill>
                <a:latin typeface="+mn-lt"/>
              </a:rPr>
              <a:t>Runnable</a:t>
            </a:r>
            <a:r>
              <a:rPr lang="en-US" sz="1800" dirty="0" smtClean="0">
                <a:latin typeface="Garamond" pitchFamily="18" charset="0"/>
              </a:rPr>
              <a:t>  </a:t>
            </a:r>
            <a:r>
              <a:rPr lang="sr-Cyrl-RS" dirty="0" smtClean="0">
                <a:latin typeface="Garamond" pitchFamily="18" charset="0"/>
              </a:rPr>
              <a:t>и метод </a:t>
            </a:r>
            <a:r>
              <a:rPr lang="en-US" sz="1800" dirty="0" smtClean="0">
                <a:latin typeface="+mn-lt"/>
              </a:rPr>
              <a:t>run() </a:t>
            </a:r>
            <a:r>
              <a:rPr lang="ru-RU" dirty="0" smtClean="0">
                <a:latin typeface="Garamond" pitchFamily="18" charset="0"/>
              </a:rPr>
              <a:t>овог интерфејса. Ово је једини метод интерфејса </a:t>
            </a:r>
            <a:r>
              <a:rPr lang="en-US" sz="1800" dirty="0" smtClean="0">
                <a:latin typeface="+mn-lt"/>
              </a:rPr>
              <a:t>Runnable</a:t>
            </a:r>
            <a:r>
              <a:rPr lang="en-US" sz="1800" dirty="0" smtClean="0">
                <a:latin typeface="Garamond" pitchFamily="18" charset="0"/>
              </a:rPr>
              <a:t> </a:t>
            </a:r>
            <a:r>
              <a:rPr lang="ru-RU" sz="1800" dirty="0" smtClean="0">
                <a:latin typeface="Garamond" pitchFamily="18" charset="0"/>
              </a:rPr>
              <a:t> </a:t>
            </a:r>
            <a:r>
              <a:rPr lang="ru-RU" dirty="0" smtClean="0">
                <a:latin typeface="Garamond" pitchFamily="18" charset="0"/>
              </a:rPr>
              <a:t>и служи за дефинисање шта ће дата нит радити у класи где се користи</a:t>
            </a:r>
            <a:r>
              <a:rPr lang="en-US" dirty="0" smtClean="0">
                <a:latin typeface="Garamond" pitchFamily="18" charset="0"/>
              </a:rPr>
              <a:t>.</a:t>
            </a:r>
          </a:p>
          <a:p>
            <a:pPr>
              <a:spcBef>
                <a:spcPct val="50000"/>
              </a:spcBef>
              <a:defRPr/>
            </a:pPr>
            <a:r>
              <a:rPr lang="ru-RU" dirty="0" smtClean="0">
                <a:latin typeface="Garamond" pitchFamily="18" charset="0"/>
              </a:rPr>
              <a:t>Други начин се чешће користи јер је прихватљивији са гледишта практичне примене</a:t>
            </a:r>
            <a:r>
              <a:rPr lang="en-US" dirty="0" smtClean="0">
                <a:latin typeface="Garamond" pitchFamily="18" charset="0"/>
              </a:rPr>
              <a:t>.</a:t>
            </a: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Креирање нити (2)</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fade">
                                      <p:cBhvr>
                                        <p:cTn id="7" dur="500"/>
                                        <p:tgtEl>
                                          <p:spTgt spid="7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170">
                                            <p:txEl>
                                              <p:pRg st="1" end="1"/>
                                            </p:txEl>
                                          </p:spTgt>
                                        </p:tgtEl>
                                        <p:attrNameLst>
                                          <p:attrName>style.visibility</p:attrName>
                                        </p:attrNameLst>
                                      </p:cBhvr>
                                      <p:to>
                                        <p:strVal val="visible"/>
                                      </p:to>
                                    </p:set>
                                    <p:animEffect transition="in" filter="fade">
                                      <p:cBhvr>
                                        <p:cTn id="12" dur="500"/>
                                        <p:tgtEl>
                                          <p:spTgt spid="71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170">
                                            <p:txEl>
                                              <p:pRg st="2" end="2"/>
                                            </p:txEl>
                                          </p:spTgt>
                                        </p:tgtEl>
                                        <p:attrNameLst>
                                          <p:attrName>style.visibility</p:attrName>
                                        </p:attrNameLst>
                                      </p:cBhvr>
                                      <p:to>
                                        <p:strVal val="visible"/>
                                      </p:to>
                                    </p:set>
                                    <p:animEffect transition="in" filter="fade">
                                      <p:cBhvr>
                                        <p:cTn id="17" dur="500"/>
                                        <p:tgtEl>
                                          <p:spTgt spid="71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7170">
                                            <p:txEl>
                                              <p:pRg st="3" end="3"/>
                                            </p:txEl>
                                          </p:spTgt>
                                        </p:tgtEl>
                                        <p:attrNameLst>
                                          <p:attrName>style.visibility</p:attrName>
                                        </p:attrNameLst>
                                      </p:cBhvr>
                                      <p:to>
                                        <p:strVal val="visible"/>
                                      </p:to>
                                    </p:set>
                                    <p:animEffect transition="in" filter="fade">
                                      <p:cBhvr>
                                        <p:cTn id="22" dur="500"/>
                                        <p:tgtEl>
                                          <p:spTgt spid="71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09600" y="1557338"/>
            <a:ext cx="8210550" cy="397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0"/>
              </a:spcBef>
              <a:defRPr/>
            </a:pPr>
            <a:r>
              <a:rPr lang="en-US" sz="1800" b="1" dirty="0" err="1">
                <a:latin typeface="+mn-lt"/>
              </a:rPr>
              <a:t>java.lang.Thread</a:t>
            </a:r>
            <a:endParaRPr lang="en-US" sz="1800" b="1" dirty="0">
              <a:latin typeface="+mn-lt"/>
            </a:endParaRPr>
          </a:p>
          <a:p>
            <a:pPr marL="285750" indent="-285750">
              <a:spcBef>
                <a:spcPts val="0"/>
              </a:spcBef>
              <a:buFont typeface="Arial" panose="020B0604020202020204" pitchFamily="34" charset="0"/>
              <a:buChar char="•"/>
              <a:defRPr/>
            </a:pPr>
            <a:r>
              <a:rPr lang="en-US" sz="1800" dirty="0">
                <a:latin typeface="+mn-lt"/>
              </a:rPr>
              <a:t>Thread(Runnable </a:t>
            </a:r>
            <a:r>
              <a:rPr lang="en-US" sz="1800" dirty="0" smtClean="0">
                <a:latin typeface="+mn-lt"/>
              </a:rPr>
              <a:t>target)</a:t>
            </a:r>
            <a:r>
              <a:rPr lang="sr-Cyrl-RS" sz="1800" dirty="0" smtClean="0">
                <a:latin typeface="+mn-lt"/>
              </a:rPr>
              <a:t/>
            </a:r>
            <a:br>
              <a:rPr lang="sr-Cyrl-RS" sz="1800" dirty="0" smtClean="0">
                <a:latin typeface="+mn-lt"/>
              </a:rPr>
            </a:br>
            <a:r>
              <a:rPr lang="ru-RU" sz="1800" dirty="0" smtClean="0">
                <a:latin typeface="+mn-lt"/>
              </a:rPr>
              <a:t>креира </a:t>
            </a:r>
            <a:r>
              <a:rPr lang="ru-RU" sz="1800" dirty="0">
                <a:latin typeface="+mn-lt"/>
              </a:rPr>
              <a:t>нову нит која позива метод </a:t>
            </a:r>
            <a:r>
              <a:rPr lang="en-US" sz="1800" dirty="0">
                <a:latin typeface="+mn-lt"/>
              </a:rPr>
              <a:t>run() </a:t>
            </a:r>
            <a:r>
              <a:rPr lang="sr-Cyrl-RS" sz="1800" dirty="0" smtClean="0">
                <a:latin typeface="+mn-lt"/>
              </a:rPr>
              <a:t>објекта </a:t>
            </a:r>
            <a:r>
              <a:rPr lang="en-US" sz="1800" dirty="0" smtClean="0">
                <a:latin typeface="+mn-lt"/>
              </a:rPr>
              <a:t>target</a:t>
            </a:r>
            <a:r>
              <a:rPr lang="sr-Cyrl-RS" sz="1800" dirty="0" smtClean="0">
                <a:latin typeface="+mn-lt"/>
              </a:rPr>
              <a:t> који имплементира интерфејс </a:t>
            </a:r>
            <a:r>
              <a:rPr lang="en-US" sz="1800" dirty="0">
                <a:latin typeface="+mn-lt"/>
              </a:rPr>
              <a:t>Runnable</a:t>
            </a:r>
            <a:r>
              <a:rPr lang="ru-RU" sz="1800" dirty="0" smtClean="0">
                <a:latin typeface="+mn-lt"/>
              </a:rPr>
              <a:t>.</a:t>
            </a:r>
            <a:endParaRPr lang="ru-RU" sz="1800" dirty="0">
              <a:latin typeface="+mn-lt"/>
            </a:endParaRPr>
          </a:p>
          <a:p>
            <a:pPr marL="285750" indent="-285750">
              <a:spcBef>
                <a:spcPts val="0"/>
              </a:spcBef>
              <a:buFont typeface="Arial" panose="020B0604020202020204" pitchFamily="34" charset="0"/>
              <a:buChar char="•"/>
              <a:defRPr/>
            </a:pPr>
            <a:r>
              <a:rPr lang="en-US" sz="1800" dirty="0">
                <a:latin typeface="+mn-lt"/>
              </a:rPr>
              <a:t>void start</a:t>
            </a:r>
            <a:r>
              <a:rPr lang="en-US" sz="1800" dirty="0" smtClean="0">
                <a:latin typeface="+mn-lt"/>
              </a:rPr>
              <a:t>()</a:t>
            </a:r>
            <a:r>
              <a:rPr lang="sr-Cyrl-RS" sz="1800" dirty="0" smtClean="0">
                <a:latin typeface="+mn-lt"/>
              </a:rPr>
              <a:t/>
            </a:r>
            <a:br>
              <a:rPr lang="sr-Cyrl-RS" sz="1800" dirty="0" smtClean="0">
                <a:latin typeface="+mn-lt"/>
              </a:rPr>
            </a:br>
            <a:r>
              <a:rPr lang="ru-RU" sz="1800" dirty="0" smtClean="0">
                <a:latin typeface="+mn-lt"/>
              </a:rPr>
              <a:t>започиње </a:t>
            </a:r>
            <a:r>
              <a:rPr lang="ru-RU" sz="1800" dirty="0">
                <a:latin typeface="+mn-lt"/>
              </a:rPr>
              <a:t>ову нит, позива метод </a:t>
            </a:r>
            <a:r>
              <a:rPr lang="en-US" sz="1800" dirty="0">
                <a:latin typeface="+mn-lt"/>
              </a:rPr>
              <a:t>run</a:t>
            </a:r>
            <a:r>
              <a:rPr lang="en-US" sz="1800" dirty="0" smtClean="0">
                <a:latin typeface="+mn-lt"/>
              </a:rPr>
              <a:t>().</a:t>
            </a:r>
            <a:r>
              <a:rPr lang="sr-Cyrl-RS" sz="1800" dirty="0">
                <a:latin typeface="+mn-lt"/>
              </a:rPr>
              <a:t> </a:t>
            </a:r>
            <a:r>
              <a:rPr lang="ru-RU" sz="1800" dirty="0" smtClean="0">
                <a:latin typeface="+mn-lt"/>
              </a:rPr>
              <a:t>Метод </a:t>
            </a:r>
            <a:r>
              <a:rPr lang="ru-RU" sz="1800" dirty="0">
                <a:latin typeface="+mn-lt"/>
              </a:rPr>
              <a:t>моментално враћа контролу текућој нити. Нова нит се извршава конкурентно.</a:t>
            </a:r>
          </a:p>
          <a:p>
            <a:pPr marL="285750" indent="-285750">
              <a:spcBef>
                <a:spcPts val="0"/>
              </a:spcBef>
              <a:buFont typeface="Arial" panose="020B0604020202020204" pitchFamily="34" charset="0"/>
              <a:buChar char="•"/>
              <a:defRPr/>
            </a:pPr>
            <a:r>
              <a:rPr lang="en-US" sz="1800" dirty="0">
                <a:latin typeface="+mn-lt"/>
              </a:rPr>
              <a:t>void run</a:t>
            </a:r>
            <a:r>
              <a:rPr lang="en-US" sz="1800" dirty="0" smtClean="0">
                <a:latin typeface="+mn-lt"/>
              </a:rPr>
              <a:t>()</a:t>
            </a:r>
            <a:r>
              <a:rPr lang="sr-Cyrl-RS" sz="1800" dirty="0" smtClean="0">
                <a:latin typeface="+mn-lt"/>
              </a:rPr>
              <a:t/>
            </a:r>
            <a:br>
              <a:rPr lang="sr-Cyrl-RS" sz="1800" dirty="0" smtClean="0">
                <a:latin typeface="+mn-lt"/>
              </a:rPr>
            </a:br>
            <a:r>
              <a:rPr lang="ru-RU" sz="1800" dirty="0" smtClean="0">
                <a:latin typeface="+mn-lt"/>
              </a:rPr>
              <a:t>позива </a:t>
            </a:r>
            <a:r>
              <a:rPr lang="ru-RU" sz="1800" dirty="0">
                <a:latin typeface="+mn-lt"/>
              </a:rPr>
              <a:t>метод </a:t>
            </a:r>
            <a:r>
              <a:rPr lang="en-US" sz="1800" dirty="0">
                <a:latin typeface="+mn-lt"/>
              </a:rPr>
              <a:t>run() </a:t>
            </a:r>
            <a:r>
              <a:rPr lang="ru-RU" sz="1800" dirty="0">
                <a:latin typeface="+mn-lt"/>
              </a:rPr>
              <a:t>придруженог </a:t>
            </a:r>
            <a:r>
              <a:rPr lang="en-US" sz="1800" dirty="0">
                <a:latin typeface="+mn-lt"/>
              </a:rPr>
              <a:t>Runnable </a:t>
            </a:r>
            <a:r>
              <a:rPr lang="ru-RU" sz="1800" dirty="0">
                <a:latin typeface="+mn-lt"/>
              </a:rPr>
              <a:t>објекта.</a:t>
            </a:r>
          </a:p>
          <a:p>
            <a:pPr>
              <a:spcBef>
                <a:spcPts val="0"/>
              </a:spcBef>
              <a:defRPr/>
            </a:pPr>
            <a:endParaRPr lang="sr-Cyrl-RS" sz="1800" b="1" dirty="0" smtClean="0">
              <a:latin typeface="+mn-lt"/>
            </a:endParaRPr>
          </a:p>
          <a:p>
            <a:pPr>
              <a:spcBef>
                <a:spcPts val="0"/>
              </a:spcBef>
              <a:defRPr/>
            </a:pPr>
            <a:r>
              <a:rPr lang="en-US" sz="1800" b="1" dirty="0" err="1" smtClean="0">
                <a:latin typeface="+mn-lt"/>
              </a:rPr>
              <a:t>java.lang.Runnable</a:t>
            </a:r>
            <a:endParaRPr lang="en-US" sz="1800" b="1" dirty="0">
              <a:latin typeface="+mn-lt"/>
            </a:endParaRPr>
          </a:p>
          <a:p>
            <a:pPr marL="285750" indent="-285750">
              <a:spcBef>
                <a:spcPts val="0"/>
              </a:spcBef>
              <a:buFont typeface="Arial" panose="020B0604020202020204" pitchFamily="34" charset="0"/>
              <a:buChar char="•"/>
              <a:defRPr/>
            </a:pPr>
            <a:r>
              <a:rPr lang="en-US" sz="1800" dirty="0">
                <a:latin typeface="+mn-lt"/>
              </a:rPr>
              <a:t>void run</a:t>
            </a:r>
            <a:r>
              <a:rPr lang="en-US" sz="1800" dirty="0" smtClean="0">
                <a:latin typeface="+mn-lt"/>
              </a:rPr>
              <a:t>()</a:t>
            </a:r>
            <a:r>
              <a:rPr lang="sr-Cyrl-RS" sz="1800" dirty="0" smtClean="0">
                <a:latin typeface="+mn-lt"/>
              </a:rPr>
              <a:t/>
            </a:r>
            <a:br>
              <a:rPr lang="sr-Cyrl-RS" sz="1800" dirty="0" smtClean="0">
                <a:latin typeface="+mn-lt"/>
              </a:rPr>
            </a:br>
            <a:r>
              <a:rPr lang="ru-RU" sz="1800" dirty="0" smtClean="0">
                <a:latin typeface="+mn-lt"/>
              </a:rPr>
              <a:t>мора </a:t>
            </a:r>
            <a:r>
              <a:rPr lang="ru-RU" sz="1800" dirty="0">
                <a:latin typeface="+mn-lt"/>
              </a:rPr>
              <a:t>бити </a:t>
            </a:r>
            <a:r>
              <a:rPr lang="ru-RU" sz="1800" dirty="0" smtClean="0">
                <a:latin typeface="+mn-lt"/>
              </a:rPr>
              <a:t>преде</a:t>
            </a:r>
            <a:r>
              <a:rPr lang="sr-Cyrl-RS" sz="1800" dirty="0" smtClean="0">
                <a:latin typeface="+mn-lt"/>
              </a:rPr>
              <a:t>вазиђен</a:t>
            </a:r>
            <a:r>
              <a:rPr lang="en-US" sz="1800" dirty="0" smtClean="0">
                <a:latin typeface="+mn-lt"/>
              </a:rPr>
              <a:t>, </a:t>
            </a:r>
            <a:r>
              <a:rPr lang="ru-RU" sz="1800" dirty="0">
                <a:latin typeface="+mn-lt"/>
              </a:rPr>
              <a:t>а у телу се наводе наредбе које </a:t>
            </a:r>
            <a:r>
              <a:rPr lang="ru-RU" sz="1800" dirty="0" smtClean="0">
                <a:latin typeface="+mn-lt"/>
              </a:rPr>
              <a:t>ће се </a:t>
            </a:r>
            <a:r>
              <a:rPr lang="ru-RU" sz="1800" dirty="0">
                <a:latin typeface="+mn-lt"/>
              </a:rPr>
              <a:t>извршити </a:t>
            </a:r>
            <a:r>
              <a:rPr lang="ru-RU" sz="1800" dirty="0" smtClean="0">
                <a:latin typeface="+mn-lt"/>
              </a:rPr>
              <a:t>покретањем </a:t>
            </a:r>
            <a:r>
              <a:rPr lang="ru-RU" sz="1800" dirty="0">
                <a:latin typeface="+mn-lt"/>
              </a:rPr>
              <a:t>нити.</a:t>
            </a:r>
            <a:endParaRPr lang="en-US" sz="1800" dirty="0" smtClean="0">
              <a:latin typeface="+mn-lt"/>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Креирање нити (3)</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fade">
                                      <p:cBhvr>
                                        <p:cTn id="7" dur="500"/>
                                        <p:tgtEl>
                                          <p:spTgt spid="717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70">
                                            <p:txEl>
                                              <p:pRg st="1" end="1"/>
                                            </p:txEl>
                                          </p:spTgt>
                                        </p:tgtEl>
                                        <p:attrNameLst>
                                          <p:attrName>style.visibility</p:attrName>
                                        </p:attrNameLst>
                                      </p:cBhvr>
                                      <p:to>
                                        <p:strVal val="visible"/>
                                      </p:to>
                                    </p:set>
                                    <p:animEffect transition="in" filter="fade">
                                      <p:cBhvr>
                                        <p:cTn id="10" dur="500"/>
                                        <p:tgtEl>
                                          <p:spTgt spid="717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170">
                                            <p:txEl>
                                              <p:pRg st="2" end="2"/>
                                            </p:txEl>
                                          </p:spTgt>
                                        </p:tgtEl>
                                        <p:attrNameLst>
                                          <p:attrName>style.visibility</p:attrName>
                                        </p:attrNameLst>
                                      </p:cBhvr>
                                      <p:to>
                                        <p:strVal val="visible"/>
                                      </p:to>
                                    </p:set>
                                    <p:animEffect transition="in" filter="fade">
                                      <p:cBhvr>
                                        <p:cTn id="13" dur="500"/>
                                        <p:tgtEl>
                                          <p:spTgt spid="717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170">
                                            <p:txEl>
                                              <p:pRg st="3" end="3"/>
                                            </p:txEl>
                                          </p:spTgt>
                                        </p:tgtEl>
                                        <p:attrNameLst>
                                          <p:attrName>style.visibility</p:attrName>
                                        </p:attrNameLst>
                                      </p:cBhvr>
                                      <p:to>
                                        <p:strVal val="visible"/>
                                      </p:to>
                                    </p:set>
                                    <p:animEffect transition="in" filter="fade">
                                      <p:cBhvr>
                                        <p:cTn id="16" dur="500"/>
                                        <p:tgtEl>
                                          <p:spTgt spid="7170">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7170">
                                            <p:txEl>
                                              <p:pRg st="5" end="5"/>
                                            </p:txEl>
                                          </p:spTgt>
                                        </p:tgtEl>
                                        <p:attrNameLst>
                                          <p:attrName>style.visibility</p:attrName>
                                        </p:attrNameLst>
                                      </p:cBhvr>
                                      <p:to>
                                        <p:strVal val="visible"/>
                                      </p:to>
                                    </p:set>
                                    <p:animEffect transition="in" filter="fade">
                                      <p:cBhvr>
                                        <p:cTn id="21" dur="500"/>
                                        <p:tgtEl>
                                          <p:spTgt spid="717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170">
                                            <p:txEl>
                                              <p:pRg st="6" end="6"/>
                                            </p:txEl>
                                          </p:spTgt>
                                        </p:tgtEl>
                                        <p:attrNameLst>
                                          <p:attrName>style.visibility</p:attrName>
                                        </p:attrNameLst>
                                      </p:cBhvr>
                                      <p:to>
                                        <p:strVal val="visible"/>
                                      </p:to>
                                    </p:set>
                                    <p:animEffect transition="in" filter="fade">
                                      <p:cBhvr>
                                        <p:cTn id="24" dur="500"/>
                                        <p:tgtEl>
                                          <p:spTgt spid="71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09600" y="1557338"/>
            <a:ext cx="8534400"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600"/>
              </a:spcBef>
              <a:defRPr/>
            </a:pPr>
            <a:r>
              <a:rPr lang="ru-RU" dirty="0">
                <a:latin typeface="Garamond" pitchFamily="18" charset="0"/>
              </a:rPr>
              <a:t>Нит се завршава када се заврши њен метод </a:t>
            </a:r>
            <a:r>
              <a:rPr lang="en-US" sz="2000" dirty="0">
                <a:latin typeface="+mn-lt"/>
              </a:rPr>
              <a:t>run()</a:t>
            </a:r>
            <a:r>
              <a:rPr lang="ru-RU" dirty="0">
                <a:latin typeface="Garamond" pitchFamily="18" charset="0"/>
              </a:rPr>
              <a:t>и </a:t>
            </a:r>
            <a:r>
              <a:rPr lang="ru-RU" dirty="0" smtClean="0">
                <a:latin typeface="Garamond" pitchFamily="18" charset="0"/>
              </a:rPr>
              <a:t>то </a:t>
            </a:r>
            <a:r>
              <a:rPr lang="ru-RU" dirty="0">
                <a:latin typeface="Garamond" pitchFamily="18" charset="0"/>
              </a:rPr>
              <a:t>извршавањем наредбе </a:t>
            </a:r>
            <a:r>
              <a:rPr lang="en-US" sz="2000" dirty="0">
                <a:latin typeface="+mn-lt"/>
              </a:rPr>
              <a:t>return</a:t>
            </a:r>
            <a:r>
              <a:rPr lang="en-US" dirty="0">
                <a:latin typeface="Garamond" pitchFamily="18" charset="0"/>
              </a:rPr>
              <a:t>, </a:t>
            </a:r>
            <a:r>
              <a:rPr lang="ru-RU" dirty="0" smtClean="0">
                <a:latin typeface="Garamond" pitchFamily="18" charset="0"/>
              </a:rPr>
              <a:t>након извршавања </a:t>
            </a:r>
            <a:r>
              <a:rPr lang="ru-RU" dirty="0">
                <a:latin typeface="Garamond" pitchFamily="18" charset="0"/>
              </a:rPr>
              <a:t>последње наредбе у телу метода или уколико се деси избацивање изузетка који </a:t>
            </a:r>
            <a:r>
              <a:rPr lang="ru-RU" dirty="0" smtClean="0">
                <a:latin typeface="Garamond" pitchFamily="18" charset="0"/>
              </a:rPr>
              <a:t>се не </a:t>
            </a:r>
            <a:r>
              <a:rPr lang="ru-RU" dirty="0">
                <a:latin typeface="Garamond" pitchFamily="18" charset="0"/>
              </a:rPr>
              <a:t>ухвати унутар метода.</a:t>
            </a:r>
          </a:p>
          <a:p>
            <a:pPr>
              <a:spcBef>
                <a:spcPts val="600"/>
              </a:spcBef>
              <a:defRPr/>
            </a:pPr>
            <a:r>
              <a:rPr lang="ru-RU" dirty="0">
                <a:latin typeface="Garamond" pitchFamily="18" charset="0"/>
              </a:rPr>
              <a:t>Метод </a:t>
            </a:r>
            <a:r>
              <a:rPr lang="en-US" sz="2000" dirty="0">
                <a:latin typeface="+mn-lt"/>
              </a:rPr>
              <a:t>interrupt()</a:t>
            </a:r>
            <a:r>
              <a:rPr lang="en-US" sz="2000" dirty="0">
                <a:latin typeface="Garamond" pitchFamily="18" charset="0"/>
              </a:rPr>
              <a:t> </a:t>
            </a:r>
            <a:r>
              <a:rPr lang="ru-RU" dirty="0">
                <a:latin typeface="Garamond" pitchFamily="18" charset="0"/>
              </a:rPr>
              <a:t>се може користити како би се </a:t>
            </a:r>
            <a:r>
              <a:rPr lang="ru-RU" dirty="0" smtClean="0">
                <a:latin typeface="Garamond" pitchFamily="18" charset="0"/>
              </a:rPr>
              <a:t>затражио завршетак </a:t>
            </a:r>
            <a:r>
              <a:rPr lang="ru-RU" dirty="0">
                <a:latin typeface="Garamond" pitchFamily="18" charset="0"/>
              </a:rPr>
              <a:t>нити.</a:t>
            </a:r>
          </a:p>
          <a:p>
            <a:pPr>
              <a:spcBef>
                <a:spcPts val="600"/>
              </a:spcBef>
              <a:defRPr/>
            </a:pPr>
            <a:r>
              <a:rPr lang="ru-RU" dirty="0">
                <a:latin typeface="Garamond" pitchFamily="18" charset="0"/>
              </a:rPr>
              <a:t>Када се за нит позове метод </a:t>
            </a:r>
            <a:r>
              <a:rPr lang="en-US" sz="2000" dirty="0">
                <a:latin typeface="+mn-lt"/>
              </a:rPr>
              <a:t>interrupt()</a:t>
            </a:r>
            <a:r>
              <a:rPr lang="en-US" dirty="0">
                <a:latin typeface="Garamond" pitchFamily="18" charset="0"/>
              </a:rPr>
              <a:t>, </a:t>
            </a:r>
            <a:r>
              <a:rPr lang="ru-RU" dirty="0">
                <a:latin typeface="Garamond" pitchFamily="18" charset="0"/>
              </a:rPr>
              <a:t>постави се тзв. </a:t>
            </a:r>
            <a:r>
              <a:rPr lang="ru-RU" dirty="0" smtClean="0">
                <a:latin typeface="Garamond" pitchFamily="18" charset="0"/>
              </a:rPr>
              <a:t>статус прекида</a:t>
            </a:r>
            <a:r>
              <a:rPr lang="en-US" dirty="0" smtClean="0">
                <a:latin typeface="Garamond" pitchFamily="18" charset="0"/>
              </a:rPr>
              <a:t> </a:t>
            </a:r>
            <a:r>
              <a:rPr lang="ru-RU" dirty="0">
                <a:latin typeface="Garamond" pitchFamily="18" charset="0"/>
              </a:rPr>
              <a:t>нити</a:t>
            </a:r>
            <a:r>
              <a:rPr lang="ru-RU" dirty="0" smtClean="0">
                <a:latin typeface="Garamond" pitchFamily="18" charset="0"/>
              </a:rPr>
              <a:t>. То </a:t>
            </a:r>
            <a:r>
              <a:rPr lang="ru-RU" dirty="0">
                <a:latin typeface="Garamond" pitchFamily="18" charset="0"/>
              </a:rPr>
              <a:t>је </a:t>
            </a:r>
            <a:r>
              <a:rPr lang="ru-RU" dirty="0" smtClean="0">
                <a:latin typeface="Garamond" pitchFamily="18" charset="0"/>
              </a:rPr>
              <a:t>маркер </a:t>
            </a:r>
            <a:r>
              <a:rPr lang="ru-RU" dirty="0">
                <a:latin typeface="Garamond" pitchFamily="18" charset="0"/>
              </a:rPr>
              <a:t>који поседује свака </a:t>
            </a:r>
            <a:r>
              <a:rPr lang="ru-RU" dirty="0" smtClean="0">
                <a:latin typeface="Garamond" pitchFamily="18" charset="0"/>
              </a:rPr>
              <a:t>нит и који би требало повремено </a:t>
            </a:r>
            <a:r>
              <a:rPr lang="ru-RU" dirty="0">
                <a:latin typeface="Garamond" pitchFamily="18" charset="0"/>
              </a:rPr>
              <a:t>да проверава да ли </a:t>
            </a:r>
            <a:r>
              <a:rPr lang="ru-RU" dirty="0" smtClean="0">
                <a:latin typeface="Garamond" pitchFamily="18" charset="0"/>
              </a:rPr>
              <a:t>је тај </a:t>
            </a:r>
            <a:r>
              <a:rPr lang="ru-RU" dirty="0">
                <a:latin typeface="Garamond" pitchFamily="18" charset="0"/>
              </a:rPr>
              <a:t>њен </a:t>
            </a:r>
            <a:r>
              <a:rPr lang="ru-RU" dirty="0" smtClean="0">
                <a:latin typeface="Garamond" pitchFamily="18" charset="0"/>
              </a:rPr>
              <a:t>маркер </a:t>
            </a:r>
            <a:r>
              <a:rPr lang="ru-RU" dirty="0">
                <a:latin typeface="Garamond" pitchFamily="18" charset="0"/>
              </a:rPr>
              <a:t>постављен.</a:t>
            </a:r>
          </a:p>
          <a:p>
            <a:pPr>
              <a:spcBef>
                <a:spcPts val="600"/>
              </a:spcBef>
              <a:defRPr/>
            </a:pPr>
            <a:r>
              <a:rPr lang="ru-RU" dirty="0" smtClean="0">
                <a:latin typeface="Garamond" pitchFamily="18" charset="0"/>
              </a:rPr>
              <a:t>Међутим</a:t>
            </a:r>
            <a:r>
              <a:rPr lang="ru-RU" dirty="0">
                <a:latin typeface="Garamond" pitchFamily="18" charset="0"/>
              </a:rPr>
              <a:t>, уколико је нит блокирана, није могуће проверити њен </a:t>
            </a:r>
            <a:r>
              <a:rPr lang="sr-Cyrl-RS" dirty="0" smtClean="0">
                <a:latin typeface="Garamond" pitchFamily="18" charset="0"/>
              </a:rPr>
              <a:t>статус прекида</a:t>
            </a:r>
            <a:r>
              <a:rPr lang="en-US" dirty="0" smtClean="0">
                <a:latin typeface="Garamond" pitchFamily="18" charset="0"/>
              </a:rPr>
              <a:t>.</a:t>
            </a:r>
            <a:endParaRPr lang="en-US" dirty="0">
              <a:latin typeface="Garamond" pitchFamily="18" charset="0"/>
            </a:endParaRPr>
          </a:p>
        </p:txBody>
      </p:sp>
      <p:sp>
        <p:nvSpPr>
          <p:cNvPr id="3" name="Rectangle 2"/>
          <p:cNvSpPr txBox="1">
            <a:spLocks noChangeArrowheads="1"/>
          </p:cNvSpPr>
          <p:nvPr/>
        </p:nvSpPr>
        <p:spPr bwMode="auto">
          <a:xfrm>
            <a:off x="1476375" y="427038"/>
            <a:ext cx="7667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a:lstStyle>
          <a:p>
            <a:pPr eaLnBrk="1" hangingPunct="1">
              <a:defRPr/>
            </a:pPr>
            <a:r>
              <a:rPr lang="sr-Cyrl-RS" kern="0" dirty="0" smtClean="0">
                <a:solidFill>
                  <a:srgbClr val="3366FF"/>
                </a:solidFill>
              </a:rPr>
              <a:t>Прекидање нити</a:t>
            </a:r>
            <a:endParaRPr lang="sr-Latn-CS" kern="0" dirty="0" smtClean="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fade">
                                      <p:cBhvr>
                                        <p:cTn id="7" dur="500"/>
                                        <p:tgtEl>
                                          <p:spTgt spid="7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170">
                                            <p:txEl>
                                              <p:pRg st="1" end="1"/>
                                            </p:txEl>
                                          </p:spTgt>
                                        </p:tgtEl>
                                        <p:attrNameLst>
                                          <p:attrName>style.visibility</p:attrName>
                                        </p:attrNameLst>
                                      </p:cBhvr>
                                      <p:to>
                                        <p:strVal val="visible"/>
                                      </p:to>
                                    </p:set>
                                    <p:animEffect transition="in" filter="fade">
                                      <p:cBhvr>
                                        <p:cTn id="12" dur="500"/>
                                        <p:tgtEl>
                                          <p:spTgt spid="71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170">
                                            <p:txEl>
                                              <p:pRg st="2" end="2"/>
                                            </p:txEl>
                                          </p:spTgt>
                                        </p:tgtEl>
                                        <p:attrNameLst>
                                          <p:attrName>style.visibility</p:attrName>
                                        </p:attrNameLst>
                                      </p:cBhvr>
                                      <p:to>
                                        <p:strVal val="visible"/>
                                      </p:to>
                                    </p:set>
                                    <p:animEffect transition="in" filter="fade">
                                      <p:cBhvr>
                                        <p:cTn id="17" dur="500"/>
                                        <p:tgtEl>
                                          <p:spTgt spid="71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7170">
                                            <p:txEl>
                                              <p:pRg st="3" end="3"/>
                                            </p:txEl>
                                          </p:spTgt>
                                        </p:tgtEl>
                                        <p:attrNameLst>
                                          <p:attrName>style.visibility</p:attrName>
                                        </p:attrNameLst>
                                      </p:cBhvr>
                                      <p:to>
                                        <p:strVal val="visible"/>
                                      </p:to>
                                    </p:set>
                                    <p:animEffect transition="in" filter="fade">
                                      <p:cBhvr>
                                        <p:cTn id="22" dur="500"/>
                                        <p:tgtEl>
                                          <p:spTgt spid="71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4_Watermark">
  <a:themeElements>
    <a:clrScheme name="2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2_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2_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2_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2_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2_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2_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2_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2_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2_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1985</TotalTime>
  <Words>5768</Words>
  <Application>Microsoft Office PowerPoint</Application>
  <PresentationFormat>On-screen Show (4:3)</PresentationFormat>
  <Paragraphs>518</Paragraphs>
  <Slides>65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Wingdings</vt:lpstr>
      <vt:lpstr>Times New Roman</vt:lpstr>
      <vt:lpstr>Garamond</vt:lpstr>
      <vt:lpstr>4_Watermark</vt:lpstr>
      <vt:lpstr>Објектно орјентисано програмирање</vt:lpstr>
      <vt:lpstr>Вишенитно програмирање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Захвалница</vt:lpstr>
    </vt:vector>
  </TitlesOfParts>
  <Company>Matf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Modifajeri (Modifikatori)</dc:title>
  <dc:subject>OOP</dc:subject>
  <dc:creator>Vladimir Filipovic;Dusan Tosic</dc:creator>
  <cp:lastModifiedBy>vladofilipovic@hotmail.com</cp:lastModifiedBy>
  <cp:revision>125</cp:revision>
  <dcterms:created xsi:type="dcterms:W3CDTF">2000-05-25T21:24:45Z</dcterms:created>
  <dcterms:modified xsi:type="dcterms:W3CDTF">2019-05-30T06:29:29Z</dcterms:modified>
</cp:coreProperties>
</file>