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721" r:id="rId1"/>
  </p:sldMasterIdLst>
  <p:notesMasterIdLst>
    <p:notesMasterId r:id="rId24"/>
  </p:notesMasterIdLst>
  <p:handoutMasterIdLst>
    <p:handoutMasterId r:id="rId25"/>
  </p:handoutMasterIdLst>
  <p:sldIdLst>
    <p:sldId id="284" r:id="rId2"/>
    <p:sldId id="285" r:id="rId3"/>
    <p:sldId id="267" r:id="rId4"/>
    <p:sldId id="286" r:id="rId5"/>
    <p:sldId id="289" r:id="rId6"/>
    <p:sldId id="288" r:id="rId7"/>
    <p:sldId id="290" r:id="rId8"/>
    <p:sldId id="291" r:id="rId9"/>
    <p:sldId id="304" r:id="rId10"/>
    <p:sldId id="287" r:id="rId11"/>
    <p:sldId id="293" r:id="rId12"/>
    <p:sldId id="292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2" r:id="rId21"/>
    <p:sldId id="303" r:id="rId22"/>
    <p:sldId id="283" r:id="rId23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26"/>
      <p:bold r:id="rId27"/>
      <p:italic r:id="rId28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EDFD"/>
    <a:srgbClr val="CC0000"/>
    <a:srgbClr val="000099"/>
    <a:srgbClr val="333399"/>
    <a:srgbClr val="023BC8"/>
    <a:srgbClr val="006600"/>
    <a:srgbClr val="00FF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10" autoAdjust="0"/>
  </p:normalViewPr>
  <p:slideViewPr>
    <p:cSldViewPr>
      <p:cViewPr varScale="1">
        <p:scale>
          <a:sx n="115" d="100"/>
          <a:sy n="115" d="100"/>
        </p:scale>
        <p:origin x="153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379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28317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C63AC03F-0FA6-4347-8027-09E203A5ABB6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1794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1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058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8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3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25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4620CD7A-AC05-44A7-BE78-F40D3CF44F9A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21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vl</a:t>
            </a:r>
            <a:r>
              <a:rPr lang="en-US" altLang="en-US" sz="800" dirty="0" smtClean="0">
                <a:solidFill>
                  <a:srgbClr val="FFFFFF"/>
                </a:solidFill>
                <a:cs typeface="Arial" charset="0"/>
              </a:rPr>
              <a:t>Š</a:t>
            </a:r>
            <a:r>
              <a:rPr lang="sr-Cyrl-RS" altLang="en-US" sz="800" dirty="0" smtClean="0">
                <a:solidFill>
                  <a:srgbClr val="FFFFFF"/>
                </a:solidFill>
                <a:cs typeface="Arial" charset="0"/>
              </a:rPr>
              <a:t>{{</a:t>
            </a:r>
            <a:r>
              <a:rPr lang="sr-Latn-RS" altLang="en-US" sz="800" dirty="0" smtClean="0">
                <a:solidFill>
                  <a:srgbClr val="FFFFFF"/>
                </a:solidFill>
                <a:cs typeface="Arial" charset="0"/>
              </a:rPr>
              <a:t>авы</a:t>
            </a: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adaf@matf.bg.ac.</a:t>
            </a:r>
            <a:r>
              <a:rPr lang="en-US" altLang="en-US" sz="800" dirty="0" err="1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Cyrl-RS" altLang="en-US" sz="800" smtClean="0">
                <a:solidFill>
                  <a:srgbClr val="000000"/>
                </a:solidFill>
                <a:cs typeface="Arial" charset="0"/>
              </a:rPr>
              <a:t>{v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baseline="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800" baseline="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sr-Cyrl-RS" altLang="en-US" sz="800" baseline="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29027"/>
            <a:ext cx="8380412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System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садржи више корисних објеката 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Ова класа, тј. њена функционалност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одмах на располагању програмеру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Нема могућности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се креира примерак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ове класе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Пун назив ове класе је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java.lang.System</a:t>
            </a:r>
            <a:r>
              <a:rPr lang="sr-Cyrl-RS" sz="20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она</a:t>
            </a:r>
            <a:r>
              <a:rPr lang="sr-Cyrl-RS" sz="28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се налази у пакету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lang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унутар пакета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java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и на њу се може реферисати коришћењем пуног имена тј. помоћу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java.lang.System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еђутим, за њу, као и за остале класе из пакета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(и само за њих) важи да не мора да се користи пуно име, већ може да се реферише на класу коришћењем скраћеног назив класе тј. помоћу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System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.   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System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81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29027"/>
            <a:ext cx="8380412" cy="558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System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, поред осталих фунционалности, обезбеђује и следеће могућности: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тандардни излаз, објекат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System.out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ток за приказ порука о грешкама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System.err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ерење протеклог времена помоћу часовника рачунара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интеракција 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сакупљачем отпадака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приступ спољашње дефинисаним особинама и променљивима окружења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иректан завршетак рада програма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стандардни улаз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System.in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помоћни метод за брзо копирање меморијских блокова, тј. делова низа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механизам за учитавање датотека и библиотека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System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K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java.lang.Object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корен дрвета који представља хијерархију класа.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акле, за сваку од Јава класа, 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њихова надкласа – ако не директна надкласа, онда наткласа наткласе итд. – ако се прође кроз надкласе, на врху се налзи класа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објекти, укључујући и низове и енумерисане типове, имплементирају методе који су дефинисани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</a:t>
            </a:r>
            <a:endParaRPr lang="sr-Cyrl-RS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Методи дефинисани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се могу применити на било који објекат (тј. примерак било које Јава класе)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81356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java.lang.String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представља ниске, које обмотавају (енкапсулирају) низове знакова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ниска литерали у програмском језику јава, као што је нпр.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"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abc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"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су имплементирани као примерци ове класе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Ниске тј. примерци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су имутабилни (константни)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када се ови објекти једном креирају њихове вредности не могу да се мењају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Ниске су објекти, па над нискама могу да се примене све методе које су дефинисане у класи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Object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 чему се добиају другачији одговори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користе методе којима се реализују све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уобичајене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операције над нискама (налепљивање, претрага, замена, форматирање и сл.)   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94151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Latn-RS" dirty="0" smtClean="0">
                <a:solidFill>
                  <a:schemeClr val="tx1"/>
                </a:solidFill>
                <a:latin typeface="Garamond" pitchFamily="18" charset="0"/>
              </a:rPr>
              <a:t>K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ако су примерци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су имутабилни (константни), то узастопно налепљивање ниски коришћењем метода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sr-Cyrl-RS" dirty="0" smtClean="0">
                <a:solidFill>
                  <a:schemeClr val="tx1"/>
                </a:solidFill>
              </a:rPr>
              <a:t> није ефикасно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За ефикасно налепивање ниски се, стога користи класа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StringBuilder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чији су објекти мутабилни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append()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ове класе, због мутабилности објекта који садржи ниску, омогућава брже надовезивање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 располагењу су и методи аналогни оним који постоје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као 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insert()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за уметање на дату позицију у ниски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setCharAt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()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омогућава промену знака ниске на датој позицији „на лицу места“, без непотребног копирања.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String</a:t>
            </a:r>
            <a:r>
              <a:rPr lang="sr-Latn-RS" sz="3600" b="1" kern="0" dirty="0" err="1" smtClean="0">
                <a:solidFill>
                  <a:srgbClr val="0070C0"/>
                </a:solidFill>
              </a:rPr>
              <a:t>Builder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5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java.lang.Integer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 вредност примитивног типа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објекат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Објекат 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себи садржи поље типа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int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ком се чува вредност тог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класе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Integer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имутабилни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када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овакав објекат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једном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креира њихова вредност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може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мења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примене методи дефинисани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 другачијим резултатом</a:t>
            </a:r>
            <a:endParaRPr lang="ru-RU" dirty="0" smtClean="0">
              <a:solidFill>
                <a:schemeClr val="tx1"/>
              </a:solidFill>
              <a:latin typeface="+mn-lt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Допуштена је додела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sr-Cyrl-R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константе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Integer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објекту и обратно – сам преводилац зна, зависно од контекста, да приликом превођења у бајт-код уметне наредбе за конверзију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(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аутоомотавање –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autboxing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)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Операције над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су брже од операција над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Integer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Integer</a:t>
            </a:r>
          </a:p>
        </p:txBody>
      </p:sp>
    </p:spTree>
    <p:extLst>
      <p:ext uri="{BB962C8B-B14F-4D97-AF65-F5344CB8AC3E}">
        <p14:creationId xmlns:p14="http://schemas.microsoft.com/office/powerpoint/2010/main" val="359752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java.lang.Long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 вредност примитивног типа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објекат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Објекат 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себи садржи поље типа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у том пољу се чува вредност тог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имутабилни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када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овакав објекат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једном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креира њихова вредност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може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мења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примене методи дефинисани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са другачијим резултатом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Допуштена је додела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r>
              <a:rPr lang="sr-Cyrl-R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константе објекту примерку класе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Long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 обратно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-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сам преводилац зна, зависно од контекста, да приликом превођења у бајт-код уметне наредбе за конверзију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Операције над примитивним типом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су брже од операција над имутабилним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Long</a:t>
            </a:r>
          </a:p>
        </p:txBody>
      </p:sp>
    </p:spTree>
    <p:extLst>
      <p:ext uri="{BB962C8B-B14F-4D97-AF65-F5344CB8AC3E}">
        <p14:creationId xmlns:p14="http://schemas.microsoft.com/office/powerpoint/2010/main" val="398051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java.lang.Character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 вредност примитивног типа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себи садржи поље типа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 се чува вредност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имутабилни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Character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су дефинисани методи којима се реализују уобичајене операције над знацима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примене методи дефинисани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са другачијим резултатом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Допуштена је додела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</a:t>
            </a:r>
            <a:r>
              <a:rPr lang="sr-Cyrl-R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константе објекту примерку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Character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 обратно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Операције над примитивним типом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су брже од операција 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Character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Character</a:t>
            </a:r>
          </a:p>
        </p:txBody>
      </p:sp>
    </p:spTree>
    <p:extLst>
      <p:ext uri="{BB962C8B-B14F-4D97-AF65-F5344CB8AC3E}">
        <p14:creationId xmlns:p14="http://schemas.microsoft.com/office/powerpoint/2010/main" val="14059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java.lang.Float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</a:t>
            </a:r>
            <a:r>
              <a:rPr lang="en-US" dirty="0" err="1" smtClean="0">
                <a:solidFill>
                  <a:schemeClr val="tx1"/>
                </a:solidFill>
              </a:rPr>
              <a:t>java.lang.Double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омотавају вредности примитивних типова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float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 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double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Примерци ових класа у себи садржи поље одговоарајућег примитивног типа 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 се чува вредност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ових класа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имутабилни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У овим класама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су дефинисани методи којима се реализују уобичајене операције над бројевима у покретном зарезу, као и контанте које представљају бројеве у покретном зарезу, по формату дефинисаним стандардом 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IEEE 754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ових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класа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могу да се примене методи дефинисани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Аутоматизована је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конверзија између вредности примитивног типа и објекта примерка класе-омотача, и то у оба смера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</a:t>
            </a:r>
            <a:r>
              <a:rPr lang="en-US" sz="3600" b="1" kern="0" dirty="0" smtClean="0">
                <a:solidFill>
                  <a:srgbClr val="0070C0"/>
                </a:solidFill>
              </a:rPr>
              <a:t>e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r>
              <a:rPr lang="sr-Latn-RS" sz="3600" b="1" kern="0" dirty="0" err="1" smtClean="0">
                <a:solidFill>
                  <a:srgbClr val="0070C0"/>
                </a:solidFill>
              </a:rPr>
              <a:t>Float</a:t>
            </a:r>
            <a:r>
              <a:rPr lang="sr-Latn-R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и </a:t>
            </a:r>
            <a:r>
              <a:rPr lang="en-US" sz="3600" b="1" kern="0" dirty="0" smtClean="0">
                <a:solidFill>
                  <a:srgbClr val="0070C0"/>
                </a:solidFill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6629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java.lang.Math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садржи: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математичке константе 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е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и </a:t>
            </a:r>
            <a:r>
              <a:rPr lang="el-GR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π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исказане као бројеве у покретном зарезу двоструке тачности (64 бита по формату 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IEEE 754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методе за реализацију основних математичких операција, као што су експоненцијалне и логаритамске функције, степеновање, тригонометрија и сл.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м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етоде за генерисање псеудо-случајних бројева из интервала </a:t>
            </a:r>
            <a:r>
              <a:rPr lang="en-U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[</a:t>
            </a:r>
            <a:r>
              <a:rPr lang="sr-Cyrl-R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0,1)</a:t>
            </a:r>
            <a:r>
              <a:rPr lang="en-U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по униформној расподели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</a:t>
            </a:r>
            <a:r>
              <a:rPr lang="sr-Cyrl-RS" sz="3600" b="1" kern="0" dirty="0">
                <a:solidFill>
                  <a:srgbClr val="0070C0"/>
                </a:solidFill>
              </a:rPr>
              <a:t>а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r>
              <a:rPr lang="en-US" sz="3600" b="1" kern="0" dirty="0" smtClean="0">
                <a:solidFill>
                  <a:srgbClr val="0070C0"/>
                </a:solidFill>
              </a:rPr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405792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Улазна тачка Јава програма</a:t>
            </a:r>
            <a:br>
              <a:rPr lang="sr-Cyrl-R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Статичке функције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54056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То су класе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java.time.LocalDate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java.time.LocalTime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java.time.LocalDateTime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које служе за рад са само са датумима, само са временима у дану и са паровима датум-време, респективано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класе су уведене релативно скоро, раније се користила класа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java.util.Date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 којом је било проблема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к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ако се класе не налазе у пакету </a:t>
            </a:r>
            <a:r>
              <a:rPr lang="sr-Latn-RS" sz="2000" dirty="0" err="1" smtClean="0">
                <a:solidFill>
                  <a:schemeClr val="tx1"/>
                </a:solidFill>
                <a:latin typeface="+mn-lt"/>
              </a:rPr>
              <a:t>java.lang</a:t>
            </a:r>
            <a:r>
              <a:rPr lang="sr-Latn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то се приликом реферисања на њих мора користити пуно име тих класа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Садрже методе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за реализацију основних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операција над датум-временима као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што су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поређења датум-времена, одређивање датума-времена на основу постојећег, мерење протеклог времена између два датума-времена и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сл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За форматирање се користи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java.time.format.DateTimeFormatter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за манипулацију са датумима и временима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0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84784"/>
            <a:ext cx="8380412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java.util.Scanner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представља једноставни скенер текста, који може парсирати примитивне типове и ниске коришћењем регуларних израза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Како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се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класа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java.util.Scanner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не налази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у пакету </a:t>
            </a:r>
            <a:r>
              <a:rPr lang="sr-Latn-RS" sz="2000" dirty="0" err="1">
                <a:solidFill>
                  <a:schemeClr val="tx1"/>
                </a:solidFill>
                <a:latin typeface="+mn-lt"/>
              </a:rPr>
              <a:t>java.lang</a:t>
            </a:r>
            <a:r>
              <a:rPr lang="sr-Latn-RS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то се приликом реферисања на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њу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мора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користити њено пуно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име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Следе важне особине класе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java.util.Scanner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За разлику од математичких функција,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пре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скенирања улаза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је неопходно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креирати 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Scanner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Направљени објекат при скенирању раздваја улаз на токене коришћењем обрасца за раздвајање (енг.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elimiter pattern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подразумевано постављеног на белине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Операција скенирања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може да блокира чекајући на улаз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Улаз за скенер се одређује приликом креирања објекта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183054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3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Целокупан Јава програмски код се налази у класама.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Улазна тачка Јава програма је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main()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тј. извршавање програма почиње извршавањем ове методе (функције)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би се програм могао извршити,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мора бити означен кључном речи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public</a:t>
            </a:r>
            <a:endParaRPr lang="sr-Cyrl-R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 би се програм могао извршити,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main()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мора бити означен кључном речи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static</a:t>
            </a:r>
            <a:r>
              <a:rPr lang="sr-Cyrl-RS" sz="2000" dirty="0">
                <a:solidFill>
                  <a:schemeClr val="tx1"/>
                </a:solidFill>
                <a:latin typeface="+mn-lt"/>
              </a:rPr>
              <a:t> 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метод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main()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не сме да врати ништа, тј. мора вратити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void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н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а крају, метод мора имати један параметар који омогућује да се прочитају вредности прослеђена преко командне линије приликом покретања програма</a:t>
            </a:r>
            <a:endParaRPr lang="en-U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Дакле, заглавље овог метода мора да има следећи облик: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public static void main(String[]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argumentiKomandneLinije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)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Улазна тачка програма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Статички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main()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обично није једини метод који се налази у класама.</a:t>
            </a:r>
            <a:endParaRPr lang="en-U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Обично се делови функционалности издвајају у посебне целине.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Један начин да се то постигне је тзв. функционална декомпозиција.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том случају се реализација издвојених функцоналности  измешта из метода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посебни издвојени метод (такође маркиран кључном речју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static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методу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sr-Cyrl-RS" sz="2000" dirty="0">
                <a:solidFill>
                  <a:schemeClr val="tx1"/>
                </a:solidFill>
                <a:latin typeface="+mn-lt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остаје само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позив тог издвојеног статичког метода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Поступак декомпозиције се може даље наставити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ако има потребе за тим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4800" y="1628800"/>
            <a:ext cx="82296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Код функционалне декомпозиције, статички методи</a:t>
            </a:r>
            <a:r>
              <a:rPr lang="en-US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омогућавају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дугачак</a:t>
            </a:r>
            <a:r>
              <a:rPr lang="ru-RU" altLang="en-US" sz="2400" dirty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>
                <a:latin typeface="Garamond" panose="02020404030301010803" pitchFamily="18" charset="0"/>
              </a:rPr>
              <a:t>разбије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целине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>
                <a:latin typeface="Garamond" panose="02020404030301010803" pitchFamily="18" charset="0"/>
              </a:rPr>
              <a:t>на </a:t>
            </a:r>
            <a:r>
              <a:rPr lang="ru-RU" altLang="en-US" sz="2400" dirty="0" err="1">
                <a:latin typeface="Garamond" panose="02020404030301010803" pitchFamily="18" charset="0"/>
              </a:rPr>
              <a:t>тај</a:t>
            </a:r>
            <a:r>
              <a:rPr lang="ru-RU" altLang="en-US" sz="2400" dirty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>
                <a:latin typeface="Garamond" panose="02020404030301010803" pitchFamily="18" charset="0"/>
              </a:rPr>
              <a:t>доприносе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прегледности</a:t>
            </a:r>
            <a:r>
              <a:rPr lang="ru-RU" altLang="en-US" sz="2400" dirty="0">
                <a:latin typeface="Garamond" panose="02020404030301010803" pitchFamily="18" charset="0"/>
              </a:rPr>
              <a:t> кода. 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Основна структура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статичког </a:t>
            </a:r>
            <a:r>
              <a:rPr lang="ru-RU" altLang="en-US" sz="2400" dirty="0" smtClean="0">
                <a:latin typeface="Garamond" panose="02020404030301010803" pitchFamily="18" charset="0"/>
              </a:rPr>
              <a:t>метода</a:t>
            </a:r>
            <a:r>
              <a:rPr lang="ru-RU" altLang="en-US" sz="2400" dirty="0">
                <a:latin typeface="Garamond" panose="02020404030301010803" pitchFamily="18" charset="0"/>
              </a:rPr>
              <a:t>: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228600" y="5085184"/>
            <a:ext cx="8458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Чак и ако нема аргумената, заграде су обавезне и у декларацији и у позиву 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Ако </a:t>
            </a:r>
            <a:r>
              <a:rPr lang="ru-RU" altLang="en-US" sz="2400" dirty="0">
                <a:latin typeface="Garamond" panose="02020404030301010803" pitchFamily="18" charset="0"/>
              </a:rPr>
              <a:t>метод </a:t>
            </a:r>
            <a:r>
              <a:rPr lang="ru-RU" altLang="en-US" sz="2400" dirty="0" smtClean="0">
                <a:latin typeface="Garamond" panose="02020404030301010803" pitchFamily="18" charset="0"/>
              </a:rPr>
              <a:t>треба да врати </a:t>
            </a:r>
            <a:r>
              <a:rPr lang="ru-RU" altLang="en-US" sz="2400" dirty="0">
                <a:latin typeface="Garamond" panose="02020404030301010803" pitchFamily="18" charset="0"/>
              </a:rPr>
              <a:t>вредност, </a:t>
            </a:r>
            <a:r>
              <a:rPr lang="ru-RU" altLang="en-US" sz="2400" dirty="0" smtClean="0">
                <a:latin typeface="Garamond" panose="02020404030301010803" pitchFamily="18" charset="0"/>
              </a:rPr>
              <a:t>то се постиже тако што се у телу метод користи наредба </a:t>
            </a:r>
            <a:r>
              <a:rPr lang="sr-Latn-CS" altLang="en-US" sz="2000" dirty="0" err="1" smtClean="0"/>
              <a:t>return</a:t>
            </a:r>
            <a:endParaRPr lang="sr-Latn-CS" altLang="en-US" sz="1800" i="1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3400" y="3429000"/>
            <a:ext cx="6723063" cy="1644650"/>
            <a:chOff x="476" y="2496"/>
            <a:chExt cx="4235" cy="1036"/>
          </a:xfrm>
        </p:grpSpPr>
        <p:sp>
          <p:nvSpPr>
            <p:cNvPr id="26630" name="Text Box 4"/>
            <p:cNvSpPr txBox="1">
              <a:spLocks noChangeArrowheads="1"/>
            </p:cNvSpPr>
            <p:nvPr/>
          </p:nvSpPr>
          <p:spPr bwMode="auto">
            <a:xfrm>
              <a:off x="3840" y="2880"/>
              <a:ext cx="871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Telo 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metoda</a:t>
              </a:r>
            </a:p>
          </p:txBody>
        </p:sp>
        <p:sp>
          <p:nvSpPr>
            <p:cNvPr id="26631" name="Rectangle 3"/>
            <p:cNvSpPr>
              <a:spLocks noChangeArrowheads="1"/>
            </p:cNvSpPr>
            <p:nvPr/>
          </p:nvSpPr>
          <p:spPr bwMode="auto">
            <a:xfrm>
              <a:off x="528" y="2706"/>
              <a:ext cx="3264" cy="7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32" name="Text Box 5"/>
            <p:cNvSpPr txBox="1">
              <a:spLocks noChangeArrowheads="1"/>
            </p:cNvSpPr>
            <p:nvPr/>
          </p:nvSpPr>
          <p:spPr bwMode="auto">
            <a:xfrm>
              <a:off x="476" y="2706"/>
              <a:ext cx="3940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{</a:t>
              </a:r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             </a:t>
              </a:r>
              <a:r>
                <a:rPr lang="en-US" altLang="en-US" sz="2000" dirty="0" err="1" smtClean="0"/>
                <a:t>Kod</a:t>
              </a:r>
              <a:r>
                <a:rPr lang="en-US" altLang="en-US" sz="2000" dirty="0" smtClean="0"/>
                <a:t> </a:t>
              </a:r>
              <a:r>
                <a:rPr lang="en-US" altLang="en-US" sz="2000" dirty="0" err="1"/>
                <a:t>metoda</a:t>
              </a:r>
              <a:endParaRPr lang="en-US" altLang="en-US" sz="2000" dirty="0"/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 }</a:t>
              </a: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512" y="2496"/>
              <a:ext cx="35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err="1" smtClean="0"/>
                <a:t>povratni</a:t>
              </a:r>
              <a:r>
                <a:rPr lang="sr-Cyrl-RS" altLang="en-US" sz="2000" dirty="0" smtClean="0"/>
                <a:t>Т</a:t>
              </a:r>
              <a:r>
                <a:rPr lang="en-US" altLang="en-US" sz="2000" dirty="0" err="1" smtClean="0"/>
                <a:t>ip</a:t>
              </a:r>
              <a:r>
                <a:rPr lang="sr-Cyrl-RS" altLang="en-US" sz="2000" dirty="0" smtClean="0"/>
                <a:t> </a:t>
              </a:r>
              <a:r>
                <a:rPr lang="en-US" altLang="en-US" sz="2000" dirty="0" smtClean="0"/>
                <a:t>static </a:t>
              </a:r>
              <a:r>
                <a:rPr lang="en-US" altLang="en-US" sz="2000" dirty="0" err="1"/>
                <a:t>imeMetoda</a:t>
              </a:r>
              <a:r>
                <a:rPr lang="en-US" altLang="en-US" sz="2000" dirty="0"/>
                <a:t>(arg</a:t>
              </a:r>
              <a:r>
                <a:rPr lang="en-US" altLang="en-US" sz="2000" baseline="-25000" dirty="0"/>
                <a:t>1</a:t>
              </a:r>
              <a:r>
                <a:rPr lang="en-US" altLang="en-US" sz="2000" dirty="0"/>
                <a:t>, arg</a:t>
              </a:r>
              <a:r>
                <a:rPr lang="en-US" altLang="en-US" sz="2000" baseline="-25000" dirty="0"/>
                <a:t>2</a:t>
              </a:r>
              <a:r>
                <a:rPr lang="en-US" altLang="en-US" sz="2000" dirty="0"/>
                <a:t>,…,</a:t>
              </a:r>
              <a:r>
                <a:rPr lang="en-US" altLang="en-US" sz="2000" dirty="0" err="1"/>
                <a:t>arg</a:t>
              </a:r>
              <a:r>
                <a:rPr lang="en-US" altLang="en-US" sz="2000" baseline="-25000" dirty="0" err="1"/>
                <a:t>n</a:t>
              </a:r>
              <a:r>
                <a:rPr lang="en-US" altLang="en-US" sz="2000" dirty="0"/>
                <a:t>)</a:t>
              </a:r>
              <a:endParaRPr lang="sr-Latn-CS" altLang="en-US" sz="2000" dirty="0"/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1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Приликом позива се дешава следеће: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евалуирају се аргументи из позива метода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зрачуната вредност аргумената замењује параметре метода, према редоследу навођења – вредност првог аргумента замењује вредност првог параметра, други аргумент замењује други параметар итд.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би то функционисало, а с обзиром да је Јава строго типизиран језик, потребно је: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се број параметара у дефиницији метода поклапа са бројем аргумената методе и 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 тип сваког од аргумената буде у сагласности  са типом одговарајућег параметра  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11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Приликом позива се дешава следеће: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звршавају се редом наредбе у телу метода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звршавање тела метода се завршава када се дође до извршавања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наредбе </a:t>
            </a:r>
            <a:r>
              <a:rPr lang="sr-Latn-CS" altLang="en-US" sz="2000" dirty="0" err="1">
                <a:solidFill>
                  <a:schemeClr val="tx1"/>
                </a:solidFill>
                <a:latin typeface="+mn-lt"/>
              </a:rPr>
              <a:t>return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или до извршавања последње наредбе у телу метода – тада наступа повратак у позивајући метод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ако је извршавање метода из претходне тачке завршено наредбом </a:t>
            </a:r>
            <a:r>
              <a:rPr lang="sr-Latn-CS" altLang="en-US" sz="2000" dirty="0" err="1">
                <a:solidFill>
                  <a:schemeClr val="tx1"/>
                </a:solidFill>
              </a:rPr>
              <a:t>return</a:t>
            </a:r>
            <a:r>
              <a:rPr lang="sr-Cyrl-RS" altLang="en-US" dirty="0">
                <a:solidFill>
                  <a:schemeClr val="tx1"/>
                </a:solidFill>
                <a:latin typeface="Garamond" panose="02020404030301010803" pitchFamily="18" charset="0"/>
              </a:rPr>
              <a:t>, онда је резултат рада функције вредност израза који следи </a:t>
            </a:r>
            <a:r>
              <a:rPr lang="sr-Cyrl-RS" alt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иза те наредбе и тип тог израза мора да одговара повратном типу из декларације метода.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п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риликом повратка у позивјући метод, извршавање се наставља од наредбе која следи иза наредбе позива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1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Рекурзија (лат. </a:t>
            </a:r>
            <a:r>
              <a:rPr lang="en-US" dirty="0" err="1">
                <a:solidFill>
                  <a:schemeClr val="tx1"/>
                </a:solidFill>
                <a:latin typeface="Garamond" pitchFamily="18" charset="0"/>
              </a:rPr>
              <a:t>r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ecursio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- враћање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) у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означава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поступак или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функцију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(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)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који у својој дефиницији користе сами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себе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Другим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речима, уколико неки поступак захтева да делови проблема које је раздвојио од других бивају независно подвргнути истом том поступку, тај поступак је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рекурзиван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У сваком 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рекурзивном </a:t>
            </a: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поступку се раyликују две 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целине: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с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вођење проблема датог типа и димензије на проблем/проблема истог типа али ниже димензије (тзв. рекурзивни корак)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завршетак поступка када је димензија проблема мала (тзв. излаз из рекурзије)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Разликују се саморекурзија (метод се директно своди на себе) и узајамна рекузија (свођење иде преко других метода)  </a:t>
            </a:r>
            <a:endParaRPr lang="sr-Cyrl-R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Рекурзија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7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Предефинисани </a:t>
            </a:r>
            <a:r>
              <a:rPr lang="en-US" altLang="en-US" sz="5400" dirty="0" smtClean="0">
                <a:solidFill>
                  <a:srgbClr val="3366FF"/>
                </a:solidFill>
              </a:rPr>
              <a:t/>
            </a:r>
            <a:br>
              <a:rPr lang="en-U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типови и објекти </a:t>
            </a:r>
            <a:br>
              <a:rPr lang="sr-Cyrl-R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у програмском језику Јава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7562298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6419</TotalTime>
  <Words>1844</Words>
  <Application>Microsoft Office PowerPoint</Application>
  <PresentationFormat>On-screen Show (4:3)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Wingdings</vt:lpstr>
      <vt:lpstr>Times New Roman</vt:lpstr>
      <vt:lpstr>Garamond</vt:lpstr>
      <vt:lpstr>4_Watermark</vt:lpstr>
      <vt:lpstr>Објектно орјентисано програмирање</vt:lpstr>
      <vt:lpstr>Улазна тачка Јава програма Статичке функције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Предефинисани  типови и објекти 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3.Kontrlne (upravlja~ke) strukture u Javi</dc:title>
  <dc:subject>OOP</dc:subject>
  <dc:creator>Vladimir Filipovic</dc:creator>
  <cp:lastModifiedBy>vladofilipovic@hotmail.com</cp:lastModifiedBy>
  <cp:revision>250</cp:revision>
  <dcterms:modified xsi:type="dcterms:W3CDTF">2020-03-22T13:55:38Z</dcterms:modified>
</cp:coreProperties>
</file>