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302" r:id="rId4"/>
    <p:sldId id="256" r:id="rId5"/>
    <p:sldId id="280" r:id="rId6"/>
    <p:sldId id="287" r:id="rId7"/>
    <p:sldId id="288" r:id="rId8"/>
    <p:sldId id="303" r:id="rId9"/>
    <p:sldId id="281" r:id="rId10"/>
    <p:sldId id="257" r:id="rId11"/>
    <p:sldId id="258" r:id="rId12"/>
    <p:sldId id="259" r:id="rId13"/>
    <p:sldId id="269" r:id="rId14"/>
    <p:sldId id="262" r:id="rId15"/>
    <p:sldId id="264" r:id="rId16"/>
    <p:sldId id="268" r:id="rId17"/>
    <p:sldId id="265" r:id="rId18"/>
    <p:sldId id="304" r:id="rId19"/>
    <p:sldId id="285" r:id="rId20"/>
    <p:sldId id="286" r:id="rId21"/>
    <p:sldId id="301" r:id="rId22"/>
    <p:sldId id="305" r:id="rId23"/>
    <p:sldId id="289" r:id="rId24"/>
    <p:sldId id="290" r:id="rId25"/>
    <p:sldId id="291" r:id="rId26"/>
    <p:sldId id="292" r:id="rId27"/>
    <p:sldId id="293" r:id="rId28"/>
    <p:sldId id="271" r:id="rId29"/>
    <p:sldId id="275" r:id="rId30"/>
    <p:sldId id="276" r:id="rId31"/>
    <p:sldId id="278" r:id="rId32"/>
    <p:sldId id="306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27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40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4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>
                <a:solidFill>
                  <a:srgbClr val="3366FF"/>
                </a:solidFill>
              </a:rPr>
              <a:t>7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8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Интерфејси у ЈДК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71276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+mn-lt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+mn-lt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+mn-lt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+mn-lt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+mn-lt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+mn-lt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</a:t>
            </a:r>
            <a:r>
              <a:rPr lang="en-US" kern="0" dirty="0" smtClean="0">
                <a:solidFill>
                  <a:srgbClr val="3366FF"/>
                </a:solidFill>
              </a:rPr>
              <a:t> </a:t>
            </a:r>
            <a:r>
              <a:rPr lang="sr-Cyrl-RS" kern="0" dirty="0" smtClean="0">
                <a:solidFill>
                  <a:srgbClr val="3366FF"/>
                </a:solidFill>
              </a:rPr>
              <a:t>- уређење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Напредни рад са класама и објектима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 – уређење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anose="02020404030301010803" pitchFamily="18" charset="0"/>
              </a:rPr>
              <a:t>K</a:t>
            </a:r>
            <a:r>
              <a:rPr lang="sr-Cyrl-RS" dirty="0">
                <a:latin typeface="Garamond" panose="02020404030301010803" pitchFamily="18" charset="0"/>
              </a:rPr>
              <a:t>ласа </a:t>
            </a:r>
            <a:r>
              <a:rPr lang="en-US" sz="2000" dirty="0">
                <a:latin typeface="+mn-lt"/>
              </a:rPr>
              <a:t>Object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sr-Cyrl-RS" dirty="0">
                <a:latin typeface="Garamond" panose="02020404030301010803" pitchFamily="18" charset="0"/>
              </a:rPr>
              <a:t>садржи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, који се може искористити за прављење копије датог објекта 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Реализација тог метода у класи </a:t>
            </a:r>
            <a:r>
              <a:rPr lang="en-US" dirty="0" smtClean="0">
                <a:latin typeface="Garamond" panose="02020404030301010803" pitchFamily="18" charset="0"/>
              </a:rPr>
              <a:t>Object</a:t>
            </a:r>
            <a:r>
              <a:rPr lang="sr-Cyrl-RS" dirty="0" smtClean="0">
                <a:latin typeface="Garamond" panose="02020404030301010803" pitchFamily="18" charset="0"/>
              </a:rPr>
              <a:t> врши тзв. плитко копирање, које је ефикасно и нема бочног ефекта ако су поља објекта који се клонира примитивног типа или имутабилна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Међутим, плитко клонирање у случају када објекат који се клонира садржи мутабилне објектне податке доводи до бочног ефекта</a:t>
            </a: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Горњи проблем се може превазићи тако што ће се у самој класи где је потребно дубоко клонирање превазићи метод </a:t>
            </a:r>
            <a:r>
              <a:rPr lang="en-US" sz="2000" dirty="0" smtClean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је декларисан као заштићен метод</a:t>
            </a:r>
            <a:r>
              <a:rPr lang="sr-Latn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у </a:t>
            </a:r>
            <a:r>
              <a:rPr lang="en-US" sz="2000" dirty="0">
                <a:latin typeface="+mn-lt"/>
              </a:rPr>
              <a:t>Object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Ако се одлучи да ће бити допуштено клонирање примерака дате класе, тада та класа мора имплементирати интерфејс </a:t>
            </a:r>
            <a:r>
              <a:rPr lang="en-US" sz="2000" dirty="0" err="1" smtClean="0">
                <a:latin typeface="+mn-lt"/>
              </a:rPr>
              <a:t>Cloneable</a:t>
            </a:r>
            <a:endParaRPr lang="sr-Cyrl-RS" dirty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 – клонирање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Препоруке за објектно оријентисани дизајн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20783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S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</a:t>
            </a:r>
            <a:r>
              <a:rPr lang="sr-Cyrl-RS" dirty="0">
                <a:latin typeface="Garamond" pitchFamily="18" charset="0"/>
              </a:rPr>
              <a:t>отворености и затворености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O</a:t>
            </a:r>
            <a:r>
              <a:rPr lang="en-US" dirty="0" smtClean="0">
                <a:latin typeface="Garamond" pitchFamily="18" charset="0"/>
              </a:rPr>
              <a:t>pen closed) – </a:t>
            </a:r>
            <a:r>
              <a:rPr lang="sr-Cyrl-RS" dirty="0" smtClean="0">
                <a:latin typeface="Garamond" pitchFamily="18" charset="0"/>
              </a:rPr>
              <a:t>Софтверске компонете треба да буду отворене за проширивање, али затворене за модификацију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класа треба да буде структуирана тако да реализује своје задатке без претпостављања да ће у будућности бити мењано њено понашање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треба да буде омогућено проширивање функционалности класе, на следећи начин: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Наслеђивањем дате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понашања које је захтевано од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појединих понашања класе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аналогија са прегледачем и проширењима – укључена проширења не ометају функцију прегледача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sr-Cyrl-RS" sz="3600" b="1" kern="0" dirty="0">
                <a:solidFill>
                  <a:srgbClr val="0070C0"/>
                </a:solidFill>
              </a:rPr>
              <a:t>О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замене Лисков (</a:t>
            </a:r>
            <a:r>
              <a:rPr lang="en-US" b="1" u="sng" dirty="0" err="1" smtClean="0">
                <a:latin typeface="Garamond" pitchFamily="18" charset="0"/>
              </a:rPr>
              <a:t>L</a:t>
            </a:r>
            <a:r>
              <a:rPr lang="en-US" dirty="0" err="1" smtClean="0">
                <a:latin typeface="Garamond" pitchFamily="18" charset="0"/>
              </a:rPr>
              <a:t>iskov</a:t>
            </a:r>
            <a:r>
              <a:rPr lang="en-US" dirty="0" smtClean="0">
                <a:latin typeface="Garamond" pitchFamily="18" charset="0"/>
              </a:rPr>
              <a:t> substitution) </a:t>
            </a:r>
            <a:r>
              <a:rPr lang="en-US" dirty="0">
                <a:latin typeface="Garamond" pitchFamily="18" charset="0"/>
              </a:rPr>
              <a:t>– </a:t>
            </a:r>
            <a:r>
              <a:rPr lang="sr-Cyrl-RS" dirty="0" smtClean="0">
                <a:latin typeface="Garamond" pitchFamily="18" charset="0"/>
              </a:rPr>
              <a:t>Примерци поткласа морају да буду у могућности да у потпуности (у свим аспектима и контекстима) замењују примерке надкласе.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Принцип захтева да: ако је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подтип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тада објекти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програму могу бити замењени објектима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без промене пожељних особина програма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Другим речима, класа мора реализовати све уговоре својих надкласа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Поштовањем овог принципа се спречава злоупотреба наслеђивања. Такође, тиме се постиже сагласност са односом наслеђивања „јесте“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L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раздвајања </a:t>
            </a:r>
            <a:r>
              <a:rPr lang="sr-Cyrl-RS" dirty="0" smtClean="0">
                <a:latin typeface="Garamond" pitchFamily="18" charset="0"/>
              </a:rPr>
              <a:t>интерфејса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>
                <a:latin typeface="Garamond" pitchFamily="18" charset="0"/>
              </a:rPr>
              <a:t>I</a:t>
            </a:r>
            <a:r>
              <a:rPr lang="en-US" dirty="0">
                <a:latin typeface="Garamond" pitchFamily="18" charset="0"/>
              </a:rPr>
              <a:t>nterface </a:t>
            </a:r>
            <a:r>
              <a:rPr lang="en-US" dirty="0" smtClean="0">
                <a:latin typeface="Garamond" pitchFamily="18" charset="0"/>
              </a:rPr>
              <a:t>segregation) –</a:t>
            </a:r>
            <a:r>
              <a:rPr lang="sr-Cyrl-RS" dirty="0" smtClean="0">
                <a:latin typeface="Garamond" pitchFamily="18" charset="0"/>
              </a:rPr>
              <a:t> Клијенти не треба да буду приморани да имплементирају непотребне методе, тј. методе које неће користити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клијент никад не сме да има обавезу да зависи од било ког метода који не користи.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Другим речима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фаворизују се мали интерфејси који зависе од клијента, а не монолитни и велики интерфејси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97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инверзије </a:t>
            </a:r>
            <a:r>
              <a:rPr lang="sr-Cyrl-RS" dirty="0" smtClean="0">
                <a:latin typeface="Garamond" pitchFamily="18" charset="0"/>
              </a:rPr>
              <a:t>зависности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D</a:t>
            </a:r>
            <a:r>
              <a:rPr lang="en-US" dirty="0" smtClean="0">
                <a:latin typeface="Garamond" pitchFamily="18" charset="0"/>
              </a:rPr>
              <a:t>ependency inversion</a:t>
            </a:r>
            <a:r>
              <a:rPr lang="en-US" dirty="0">
                <a:latin typeface="Garamond" pitchFamily="18" charset="0"/>
              </a:rPr>
              <a:t>) </a:t>
            </a:r>
            <a:r>
              <a:rPr lang="en-US" dirty="0" smtClean="0">
                <a:latin typeface="Garamond" pitchFamily="18" charset="0"/>
              </a:rPr>
              <a:t>–</a:t>
            </a:r>
            <a:r>
              <a:rPr lang="sr-Cyrl-RS" dirty="0" smtClean="0">
                <a:latin typeface="Garamond" pitchFamily="18" charset="0"/>
              </a:rPr>
              <a:t> Треба зависити од апстрактција, а не од конкретне реализације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модули вишег нивоа никако не треба да зависе од модула нижег нивоа, већ и модули нижег нивоа и модули вишег нивоа треба да зависе од апстракција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Апстракције не треба да зависе од детаља, већ детаљи треба да зависе од апстракције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само </a:t>
            </a:r>
            <a:r>
              <a:rPr lang="sr-Cyrl-RS" dirty="0">
                <a:latin typeface="Garamond" pitchFamily="18" charset="0"/>
              </a:rPr>
              <a:t>процесирање кредитних картица не зависи од типа кредитне картице</a:t>
            </a:r>
            <a:r>
              <a:rPr lang="en-US" dirty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реализацији се обично користи контејнер за инверзију зависности (нпр. контејнер у оквиру радног оквира </a:t>
            </a:r>
            <a:r>
              <a:rPr lang="en-US" dirty="0" smtClean="0">
                <a:latin typeface="Garamond" pitchFamily="18" charset="0"/>
              </a:rPr>
              <a:t>Spring</a:t>
            </a:r>
            <a:r>
              <a:rPr lang="sr-Cyrl-RS" dirty="0" smtClean="0">
                <a:latin typeface="Garamond" pitchFamily="18" charset="0"/>
              </a:rPr>
              <a:t> код програмског језика Јава)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7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484784"/>
            <a:ext cx="900100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Овакав рад, уз коришћење интерфејса, омогућује тзв. </a:t>
            </a:r>
            <a:r>
              <a:rPr lang="sr-Cyrl-RS" b="1" dirty="0">
                <a:latin typeface="Garamond" pitchFamily="18" charset="0"/>
              </a:rPr>
              <a:t>полиморфизам</a:t>
            </a:r>
            <a:endParaRPr lang="en-US" b="1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endParaRPr lang="en-U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sz="1800" dirty="0" err="1" smtClean="0">
                <a:latin typeface="+mn-lt"/>
              </a:rPr>
              <a:t>protected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променљивој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поткласама</a:t>
            </a:r>
            <a:r>
              <a:rPr lang="en-US" dirty="0" smtClean="0">
                <a:latin typeface="Garamond" pitchFamily="18" charset="0"/>
              </a:rPr>
              <a:t> (</a:t>
            </a:r>
            <a:r>
              <a:rPr lang="sr-Cyrl-RS" dirty="0" smtClean="0">
                <a:latin typeface="Garamond" pitchFamily="18" charset="0"/>
              </a:rPr>
              <a:t>као код </a:t>
            </a:r>
            <a:r>
              <a:rPr lang="en-US" sz="1800" dirty="0" err="1" smtClean="0">
                <a:latin typeface="+mn-lt"/>
              </a:rPr>
              <a:t>Cloneable</a:t>
            </a:r>
            <a:r>
              <a:rPr lang="en-US" dirty="0" smtClean="0">
                <a:latin typeface="Garamond" pitchFamily="18" charset="0"/>
              </a:rPr>
              <a:t>)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Додатне препоруке 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Понекад 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18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Апстрактне класе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02987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endParaRPr lang="en-U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SO</a:t>
            </a:r>
            <a:r>
              <a:rPr lang="en-US" b="1" u="sng" dirty="0" smtClean="0">
                <a:latin typeface="Garamond" pitchFamily="18" charset="0"/>
              </a:rPr>
              <a:t>L</a:t>
            </a:r>
            <a:r>
              <a:rPr lang="en-US" dirty="0" smtClean="0">
                <a:latin typeface="Garamond" pitchFamily="18" charset="0"/>
              </a:rPr>
              <a:t>ID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800" dirty="0" smtClean="0">
                <a:latin typeface="Garamond" pitchFamily="18" charset="0"/>
              </a:rPr>
              <a:t>На пример, извођење класе </a:t>
            </a:r>
            <a:r>
              <a:rPr lang="en-US" sz="1600" dirty="0" err="1" smtClean="0">
                <a:latin typeface="+mn-lt"/>
              </a:rPr>
              <a:t>Kvadrat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sz="1800" dirty="0" smtClean="0">
                <a:latin typeface="Garamond" pitchFamily="18" charset="0"/>
              </a:rPr>
              <a:t>из класе </a:t>
            </a:r>
            <a:r>
              <a:rPr lang="en-US" sz="1600" dirty="0" err="1" smtClean="0">
                <a:latin typeface="+mn-lt"/>
              </a:rPr>
              <a:t>Pravougaonik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sz="1800" dirty="0" smtClean="0">
                <a:latin typeface="Garamond" pitchFamily="18" charset="0"/>
              </a:rPr>
              <a:t>може да не буде адекватно, ако новонаправљена класа не испуњава све уговоре на које се обавезала класа </a:t>
            </a:r>
            <a:r>
              <a:rPr lang="en-US" sz="1600" dirty="0" err="1" smtClean="0">
                <a:latin typeface="+mn-lt"/>
              </a:rPr>
              <a:t>Pravougaonik</a:t>
            </a:r>
            <a:r>
              <a:rPr lang="sr-Cyrl-RS" sz="1800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b="1" u="sng" dirty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b="1" u="sng" dirty="0">
                <a:latin typeface="Garamond" pitchFamily="18" charset="0"/>
              </a:rPr>
              <a:t>SOL</a:t>
            </a:r>
            <a:r>
              <a:rPr lang="en-US" sz="1800" dirty="0">
                <a:latin typeface="Garamond" pitchFamily="18" charset="0"/>
              </a:rPr>
              <a:t>ID</a:t>
            </a:r>
          </a:p>
          <a:p>
            <a:pPr>
              <a:spcBef>
                <a:spcPts val="600"/>
              </a:spcBef>
              <a:defRPr/>
            </a:pPr>
            <a:r>
              <a:rPr lang="sr-Cyrl-RS" sz="1800" dirty="0">
                <a:latin typeface="Garamond" pitchFamily="18" charset="0"/>
              </a:rPr>
              <a:t>Принцип замене се примењује и на синтаксу и на понашање</a:t>
            </a:r>
          </a:p>
          <a:p>
            <a:pPr>
              <a:spcBef>
                <a:spcPts val="600"/>
              </a:spcBef>
              <a:defRPr/>
            </a:pP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2776"/>
            <a:ext cx="8451850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кад год се наиђе на код облика:</a:t>
            </a:r>
            <a:endParaRPr lang="en-US" sz="2000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размотрити могућност полиморфизма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sz="2000" dirty="0" smtClean="0">
                <a:latin typeface="Garamond" pitchFamily="18" charset="0"/>
              </a:rPr>
              <a:t>? </a:t>
            </a:r>
            <a:endParaRPr lang="sr-Cyrl-RS" sz="2000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sz="2000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750" y="2708920"/>
            <a:ext cx="845185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Догађаји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39022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Иако различити оквири за развој у Јави имају различите објекте за рад са догађајима, њихово понашање је фундаментално исто.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Рад са догађајима (испаљивање и руковање) захтева следеће елементе: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Класу за тип догађаја – садржи информације везане за тај тип догађаја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који описује како ће о испаљивању догађаја бити информисани заинтересовани објекти, тзв. ослушкивачи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морају да имплементирају интерфејс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Структура података која води рачуна о томе који су ослушкивачи претплаћени на догађаје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Методи којима се омогућује да се додају/уклоне ослушкивачи на догађаје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Догађаји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Први захтев за испаљивање догађаја је постојање класе која представља информацију о догађају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треба да буду имутабилне, тј. после креирања не могу бити мењани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Испаљивање догађаја прослђује референцу на један приемрак догађаја према свим регистрованим ослушкивачима 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</a:t>
            </a:r>
            <a:r>
              <a:rPr lang="sr-Cyrl-RS" dirty="0" smtClean="0">
                <a:latin typeface="Garamond" pitchFamily="18" charset="0"/>
              </a:rPr>
              <a:t>едослед прослеђивања према ослушкивачима није специфициран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модификовати догађај који им је прослеђен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променити начин на који ће се наставити процесирање од стране других ослушкивача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>
                <a:solidFill>
                  <a:srgbClr val="0070C0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62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су изведене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java.util.EventObject</a:t>
            </a:r>
            <a:endParaRPr lang="sr-Cyrl-RS" dirty="0" smtClean="0">
              <a:latin typeface="+mn-lt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latin typeface="+mn-lt"/>
              </a:rPr>
              <a:t>EventObject</a:t>
            </a:r>
            <a:r>
              <a:rPr lang="en-U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обезбеђује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getSource</a:t>
            </a:r>
            <a:r>
              <a:rPr lang="en-US" sz="2000" dirty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којим се одређује извор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Извођењем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EventObject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креирани објекти могу да буду генерички обрађени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Event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догађаја су класе које су исказале интерес за догађаје који се испаљују 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ослушкивачи бивају информисани о испаљеном догађају тако што се позове одговарајући метод ослушкивача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се зна који је метод одговарајући, тј. који ће се метод позвати? 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Дефинисање догађаја захтева да се дефинише уговор између извора </a:t>
            </a:r>
            <a:r>
              <a:rPr lang="sr-Cyrl-RS" dirty="0" smtClean="0">
                <a:latin typeface="Garamond" pitchFamily="18" charset="0"/>
              </a:rPr>
              <a:t>за догађај и ослушкивача 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Тај уговор одређује који ће се метод ослушкивача звати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ослушкивач мора имплементирати метод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sr-Cyrl-RS" dirty="0" smtClean="0">
                <a:latin typeface="Garamond" pitchFamily="18" charset="0"/>
              </a:rPr>
              <a:t> помоћу интерфејса се дефинише тај уговор, па сваки ослушкивач мора имплементирати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>
                <a:solidFill>
                  <a:srgbClr val="0070C0"/>
                </a:solidFill>
              </a:rPr>
              <a:t>EventListener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примерима са догађајима, интерфејси тј. уговори ће проширивати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java.util.EventListener</a:t>
            </a:r>
            <a:endParaRPr lang="sr-Cyrl-RS" dirty="0" smtClean="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</a:t>
            </a:r>
            <a:r>
              <a:rPr lang="en-US" sz="2000" dirty="0" err="1" smtClean="0">
                <a:latin typeface="+mn-lt"/>
              </a:rPr>
              <a:t>EventListener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захтева да се имплементира неки метод, већ се ради о тзв. маркерском интерфејсу – то је само ознака да се ради о интерфејсу који служи као ослушкивач догађаја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Овим се олакшава да се одреди који догађај може бити испаљен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 smtClean="0">
                <a:solidFill>
                  <a:srgbClr val="0070C0"/>
                </a:solidFill>
              </a:rPr>
              <a:t>EventListener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извор за догађаје чува информације о ослушкивачима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објекат ове класе испаљује </a:t>
            </a:r>
            <a:r>
              <a:rPr lang="sr-Cyrl-RS" dirty="0" smtClean="0">
                <a:latin typeface="Garamond" pitchFamily="18" charset="0"/>
              </a:rPr>
              <a:t>(емитује) </a:t>
            </a:r>
            <a:r>
              <a:rPr lang="sr-Cyrl-RS" dirty="0" smtClean="0">
                <a:latin typeface="Garamond" pitchFamily="18" charset="0"/>
              </a:rPr>
              <a:t>догађаје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различитим оквирима за развој обично већ постоји извор за догађаје, па тада нема потребе да га програмер посебно програмира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Извор за догађаје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ослушкивач догађаја, у методи која имплементира интерфејс изведен из интерфејса </a:t>
            </a:r>
            <a:r>
              <a:rPr lang="en-US" sz="2000" dirty="0" err="1">
                <a:latin typeface="+mn-lt"/>
              </a:rPr>
              <a:t>EventListener</a:t>
            </a:r>
            <a:r>
              <a:rPr lang="sr-Cyrl-RS" dirty="0" smtClean="0">
                <a:latin typeface="Garamond" pitchFamily="18" charset="0"/>
              </a:rPr>
              <a:t> специфицира шта ће се урадити када догађај буде испаљен – наравно под претпоставком да је објекат ослушкивач догађаја већ регистрован за слушање датог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ослушкивача који се реализује приликом испаљивања догађаја обично има један параметар – догађај који је испаљен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Ослушкивач догађаја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Интерфејси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63117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4212</TotalTime>
  <Words>2964</Words>
  <Application>Microsoft Office PowerPoint</Application>
  <PresentationFormat>On-screen Show (4:3)</PresentationFormat>
  <Paragraphs>324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Courier New</vt:lpstr>
      <vt:lpstr>Garamond</vt:lpstr>
      <vt:lpstr>Times New Roman</vt:lpstr>
      <vt:lpstr>Times_Lat</vt:lpstr>
      <vt:lpstr>Wingdings</vt:lpstr>
      <vt:lpstr>4_Watermark</vt:lpstr>
      <vt:lpstr>Објектно орјентисано програмирање</vt:lpstr>
      <vt:lpstr>Напредни рад са класама и објектима</vt:lpstr>
      <vt:lpstr>Апстрактне класе</vt:lpstr>
      <vt:lpstr>PowerPoint Presentation</vt:lpstr>
      <vt:lpstr>PowerPoint Presentation</vt:lpstr>
      <vt:lpstr>PowerPoint Presentation</vt:lpstr>
      <vt:lpstr>PowerPoint Presentation</vt:lpstr>
      <vt:lpstr>Интерфејси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Интерфејси у ЈДК</vt:lpstr>
      <vt:lpstr>PowerPoint Presentation</vt:lpstr>
      <vt:lpstr>PowerPoint Presentation</vt:lpstr>
      <vt:lpstr>PowerPoint Presentation</vt:lpstr>
      <vt:lpstr>Препоруке за објектно оријентисани дизајн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Догађаји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295</cp:revision>
  <dcterms:created xsi:type="dcterms:W3CDTF">2003-12-23T00:19:00Z</dcterms:created>
  <dcterms:modified xsi:type="dcterms:W3CDTF">2020-04-27T13:00:44Z</dcterms:modified>
</cp:coreProperties>
</file>