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3" r:id="rId1"/>
  </p:sldMasterIdLst>
  <p:notesMasterIdLst>
    <p:notesMasterId r:id="rId93"/>
  </p:notesMasterIdLst>
  <p:sldIdLst>
    <p:sldId id="319" r:id="rId2"/>
    <p:sldId id="381" r:id="rId3"/>
    <p:sldId id="320" r:id="rId4"/>
    <p:sldId id="322" r:id="rId5"/>
    <p:sldId id="323" r:id="rId6"/>
    <p:sldId id="324" r:id="rId7"/>
    <p:sldId id="325" r:id="rId8"/>
    <p:sldId id="372" r:id="rId9"/>
    <p:sldId id="374" r:id="rId10"/>
    <p:sldId id="373" r:id="rId11"/>
    <p:sldId id="382" r:id="rId12"/>
    <p:sldId id="365" r:id="rId13"/>
    <p:sldId id="366" r:id="rId14"/>
    <p:sldId id="367" r:id="rId15"/>
    <p:sldId id="368" r:id="rId16"/>
    <p:sldId id="369" r:id="rId17"/>
    <p:sldId id="370" r:id="rId18"/>
    <p:sldId id="383" r:id="rId19"/>
    <p:sldId id="329" r:id="rId20"/>
    <p:sldId id="287" r:id="rId21"/>
    <p:sldId id="330" r:id="rId22"/>
    <p:sldId id="342" r:id="rId23"/>
    <p:sldId id="331" r:id="rId24"/>
    <p:sldId id="340" r:id="rId25"/>
    <p:sldId id="341" r:id="rId26"/>
    <p:sldId id="332" r:id="rId27"/>
    <p:sldId id="333" r:id="rId28"/>
    <p:sldId id="337" r:id="rId29"/>
    <p:sldId id="338" r:id="rId30"/>
    <p:sldId id="339" r:id="rId31"/>
    <p:sldId id="384" r:id="rId32"/>
    <p:sldId id="334" r:id="rId33"/>
    <p:sldId id="335" r:id="rId34"/>
    <p:sldId id="336" r:id="rId35"/>
    <p:sldId id="292" r:id="rId36"/>
    <p:sldId id="294" r:id="rId37"/>
    <p:sldId id="379" r:id="rId38"/>
    <p:sldId id="394" r:id="rId39"/>
    <p:sldId id="378" r:id="rId40"/>
    <p:sldId id="295" r:id="rId41"/>
    <p:sldId id="289" r:id="rId42"/>
    <p:sldId id="296" r:id="rId43"/>
    <p:sldId id="297" r:id="rId44"/>
    <p:sldId id="298" r:id="rId45"/>
    <p:sldId id="385" r:id="rId46"/>
    <p:sldId id="387" r:id="rId47"/>
    <p:sldId id="388" r:id="rId48"/>
    <p:sldId id="395" r:id="rId49"/>
    <p:sldId id="396" r:id="rId50"/>
    <p:sldId id="397" r:id="rId51"/>
    <p:sldId id="398" r:id="rId52"/>
    <p:sldId id="399" r:id="rId53"/>
    <p:sldId id="389" r:id="rId54"/>
    <p:sldId id="390" r:id="rId55"/>
    <p:sldId id="393" r:id="rId56"/>
    <p:sldId id="391" r:id="rId57"/>
    <p:sldId id="392" r:id="rId58"/>
    <p:sldId id="386" r:id="rId59"/>
    <p:sldId id="356" r:id="rId60"/>
    <p:sldId id="380" r:id="rId61"/>
    <p:sldId id="299" r:id="rId62"/>
    <p:sldId id="343" r:id="rId63"/>
    <p:sldId id="301" r:id="rId64"/>
    <p:sldId id="300" r:id="rId65"/>
    <p:sldId id="344" r:id="rId66"/>
    <p:sldId id="345" r:id="rId67"/>
    <p:sldId id="307" r:id="rId68"/>
    <p:sldId id="347" r:id="rId69"/>
    <p:sldId id="348" r:id="rId70"/>
    <p:sldId id="349" r:id="rId71"/>
    <p:sldId id="351" r:id="rId72"/>
    <p:sldId id="350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09" r:id="rId82"/>
    <p:sldId id="410" r:id="rId83"/>
    <p:sldId id="411" r:id="rId84"/>
    <p:sldId id="412" r:id="rId85"/>
    <p:sldId id="400" r:id="rId86"/>
    <p:sldId id="318" r:id="rId87"/>
    <p:sldId id="358" r:id="rId88"/>
    <p:sldId id="371" r:id="rId89"/>
    <p:sldId id="304" r:id="rId90"/>
    <p:sldId id="305" r:id="rId91"/>
    <p:sldId id="321" r:id="rId92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94"/>
      <p:bold r:id="rId95"/>
      <p:italic r:id="rId9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CC"/>
    <a:srgbClr val="CC0099"/>
    <a:srgbClr val="008000"/>
    <a:srgbClr val="006600"/>
    <a:srgbClr val="0099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8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F3892F-1CA0-4B50-BB4E-C21A072D7E1D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0324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282FB0-A760-47F2-B681-B0B84EAC04E8}" type="slidenum">
              <a:rPr lang="en-US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 b="1" smtClean="0"/>
              <a:t>// ovde se</a:t>
            </a:r>
          </a:p>
        </p:txBody>
      </p:sp>
    </p:spTree>
    <p:extLst>
      <p:ext uri="{BB962C8B-B14F-4D97-AF65-F5344CB8AC3E}">
        <p14:creationId xmlns:p14="http://schemas.microsoft.com/office/powerpoint/2010/main" val="35202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AC3DC7A7-5A9D-4BB9-BBA8-73C8B944489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540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38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7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9987079F-5735-460A-B922-8121A6E529B3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91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pitchFamily="34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pitchFamily="34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RS" altLang="en-US" sz="8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pitchFamily="34" charset="0"/>
              </a:rPr>
              <a:t>vladaf, kartelj}@matf.bg.ac.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methods.html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502587"/>
            <a:ext cx="8915400" cy="505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Компоненте објекта су: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променљиве примерка (или поља) </a:t>
            </a:r>
            <a:r>
              <a:rPr lang="ru-RU" altLang="en-US" sz="2400" dirty="0">
                <a:latin typeface="Garamond" panose="02020404030301010803" pitchFamily="18" charset="0"/>
              </a:rPr>
              <a:t>и методи.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Компонентама </a:t>
            </a:r>
            <a:r>
              <a:rPr lang="ru-RU" altLang="en-US" sz="2400" dirty="0">
                <a:latin typeface="Garamond" panose="02020404030301010803" pitchFamily="18" charset="0"/>
              </a:rPr>
              <a:t>објекта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приступа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тачка-</a:t>
            </a:r>
            <a:r>
              <a:rPr lang="ru-RU" altLang="en-US" sz="2400" dirty="0" err="1">
                <a:latin typeface="Garamond" panose="02020404030301010803" pitchFamily="18" charset="0"/>
              </a:rPr>
              <a:t>нотације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(а)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примерка:</a:t>
            </a:r>
          </a:p>
          <a:p>
            <a:pPr>
              <a:buNone/>
            </a:pP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stampa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NaEkran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sr-Latn-C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>
                <a:latin typeface="Garamond" panose="02020404030301010803" pitchFamily="18" charset="0"/>
              </a:rPr>
              <a:t>б</a:t>
            </a:r>
            <a:r>
              <a:rPr lang="sr-Latn-CS" altLang="en-US" sz="2400" dirty="0">
                <a:latin typeface="Garamond" panose="02020404030301010803" pitchFamily="18" charset="0"/>
              </a:rPr>
              <a:t>) </a:t>
            </a:r>
            <a:r>
              <a:rPr lang="sr-Cyrl-RS" altLang="en-US" sz="2400" dirty="0">
                <a:latin typeface="Garamond" panose="02020404030301010803" pitchFamily="18" charset="0"/>
              </a:rPr>
              <a:t>Приступ методима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uzmiIme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postaviVelicinu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metod3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pozvan preko promen.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metod iz metoda</a:t>
            </a:r>
            <a:endParaRPr lang="sr-Latn-C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Структура објекта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2937" y="3429000"/>
            <a:ext cx="5029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110006" y="4953000"/>
            <a:ext cx="7772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0512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Организација рада по пакетима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86215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f4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6"/>
          <a:stretch>
            <a:fillRect/>
          </a:stretch>
        </p:blipFill>
        <p:spPr>
          <a:xfrm>
            <a:off x="2915816" y="3544888"/>
            <a:ext cx="3849688" cy="3313112"/>
          </a:xfrm>
          <a:noFill/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81538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Програмери групишу сличне тј. повезане типове у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пакете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на тај начин избегавају конфликте у именима и контролишу приступ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1000" dirty="0">
              <a:latin typeface="Garamond" panose="02020404030301010803" pitchFamily="18" charset="0"/>
            </a:endParaRPr>
          </a:p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Пакет је група повезаних типова (класа, интерфејса, енумерисаних типова и типова нотације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) за </a:t>
            </a:r>
            <a:r>
              <a:rPr lang="sr-Cyrl-RS" altLang="en-US" sz="2400" dirty="0">
                <a:latin typeface="Garamond" panose="02020404030301010803" pitchFamily="18" charset="0"/>
              </a:rPr>
              <a:t>коју је обезбеђује заштита при приступу и управљање простором имена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 (2)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Разлози за паковање класа и интерфејса у пакете су </a:t>
            </a:r>
            <a:r>
              <a:rPr lang="en-US" dirty="0" smtClean="0">
                <a:latin typeface="Garamond" pitchFamily="18" charset="0"/>
              </a:rPr>
              <a:t>: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одређивање да ли су типови повезани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се могу пронаћи тражени типови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Нема именских конфликта са другим типовима истог назива, јер пакет креира нови простор имена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Допуштање да типови унутар пакета имају неограничен приступ један другом.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Наиме, подаци у оквиру објеката се подразумевано дефинишу тако дамогу бити „видљиви“ (тј. доступни) из свих класа које се налазе у истом пакету у ком се налази та класа</a:t>
            </a:r>
            <a:endParaRPr lang="sr-Latn-CS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477963"/>
            <a:ext cx="86868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креирања сопствених пакета  се може описати у три корака.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Први корак </a:t>
            </a:r>
            <a:r>
              <a:rPr lang="ru-RU" dirty="0">
                <a:latin typeface="Garamond" pitchFamily="18" charset="0"/>
              </a:rPr>
              <a:t>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избор имена пакета</a:t>
            </a:r>
            <a:r>
              <a:rPr lang="ru-RU" dirty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Препорука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произвoђaчa</a:t>
            </a:r>
            <a:r>
              <a:rPr lang="ru-RU" dirty="0" smtClean="0">
                <a:latin typeface="Garamond" pitchFamily="18" charset="0"/>
              </a:rPr>
              <a:t>: </a:t>
            </a:r>
            <a:r>
              <a:rPr lang="ru-RU" dirty="0" err="1" smtClean="0">
                <a:latin typeface="Garamond" pitchFamily="18" charset="0"/>
              </a:rPr>
              <a:t>коришћење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назива Интернет домена са елементима поређаним по обрнутом редоследу. 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ако је назив домена: </a:t>
            </a:r>
            <a:r>
              <a:rPr lang="en-US" sz="1800" dirty="0" smtClean="0">
                <a:latin typeface="+mn-lt"/>
              </a:rPr>
              <a:t>math.rs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пакета би </a:t>
            </a:r>
            <a:r>
              <a:rPr lang="ru-RU" dirty="0" err="1" smtClean="0">
                <a:latin typeface="Garamond" pitchFamily="18" charset="0"/>
              </a:rPr>
              <a:t>требало</a:t>
            </a:r>
            <a:r>
              <a:rPr lang="ru-RU" dirty="0" smtClean="0">
                <a:latin typeface="Garamond" pitchFamily="18" charset="0"/>
              </a:rPr>
              <a:t> да </a:t>
            </a:r>
            <a:r>
              <a:rPr lang="sr-Cyrl-RS" dirty="0" smtClean="0">
                <a:latin typeface="Garamond" pitchFamily="18" charset="0"/>
              </a:rPr>
              <a:t>почне са </a:t>
            </a:r>
            <a:r>
              <a:rPr lang="en-US" sz="1800" dirty="0" err="1" smtClean="0">
                <a:latin typeface="+mn-lt"/>
              </a:rPr>
              <a:t>rs.math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тај начин се постиже да назив пакета буде јединствен.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 конвенцији, називи пакета почињу малим словима.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484313"/>
            <a:ext cx="868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 smtClean="0">
                <a:latin typeface="Garamond" pitchFamily="18" charset="0"/>
              </a:rPr>
              <a:t>Други корак </a:t>
            </a:r>
            <a:r>
              <a:rPr lang="ru-RU" dirty="0" smtClean="0">
                <a:latin typeface="Garamond" pitchFamily="18" charset="0"/>
              </a:rPr>
              <a:t>је 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креирање структуре </a:t>
            </a:r>
            <a:r>
              <a:rPr lang="ru-RU" dirty="0" err="1" smtClean="0">
                <a:solidFill>
                  <a:srgbClr val="FF0000"/>
                </a:solidFill>
                <a:latin typeface="Garamond" pitchFamily="18" charset="0"/>
              </a:rPr>
              <a:t>директоријума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br>
              <a:rPr lang="ru-RU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(фасцикли, фолдера).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је назив пакета из једног дела (нема тачака у називу),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директоријума поклапа се са називом пакета. 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Ако</a:t>
            </a:r>
            <a:r>
              <a:rPr lang="ru-RU" dirty="0" smtClean="0">
                <a:latin typeface="Garamond" pitchFamily="18" charset="0"/>
              </a:rPr>
              <a:t> се назив пакета састоји из више делова (одвојених тачком), тада за сваки део треба формирати поддиректоријум.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за </a:t>
            </a:r>
            <a:r>
              <a:rPr lang="en-US" sz="1800" dirty="0" err="1" smtClean="0">
                <a:latin typeface="+mn-lt"/>
              </a:rPr>
              <a:t>rs.math.oop</a:t>
            </a:r>
            <a:r>
              <a:rPr lang="ru-RU" dirty="0" smtClean="0">
                <a:latin typeface="Garamond" pitchFamily="18" charset="0"/>
              </a:rPr>
              <a:t>, главни директоријум треба да се зове </a:t>
            </a:r>
            <a:r>
              <a:rPr lang="en-US" sz="1800" dirty="0" err="1" smtClean="0">
                <a:latin typeface="+mn-lt"/>
              </a:rPr>
              <a:t>rs</a:t>
            </a:r>
            <a:r>
              <a:rPr lang="ru-RU" dirty="0" smtClean="0">
                <a:latin typeface="Garamond" pitchFamily="18" charset="0"/>
              </a:rPr>
              <a:t>, његов под</a:t>
            </a:r>
            <a:r>
              <a:rPr lang="sr-Cyrl-RS" dirty="0" smtClean="0">
                <a:latin typeface="Garamond" pitchFamily="18" charset="0"/>
              </a:rPr>
              <a:t>директоријум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math</a:t>
            </a:r>
            <a:r>
              <a:rPr lang="sr-Latn-RS" sz="1800" dirty="0" smtClean="0">
                <a:latin typeface="+mn-lt"/>
              </a:rPr>
              <a:t> </a:t>
            </a:r>
            <a:r>
              <a:rPr lang="ru-RU" dirty="0" smtClean="0">
                <a:latin typeface="Garamond" pitchFamily="18" charset="0"/>
              </a:rPr>
              <a:t>и у њему треба да постоји директоријум </a:t>
            </a:r>
            <a:r>
              <a:rPr lang="en-US" sz="1800" dirty="0" smtClean="0">
                <a:latin typeface="+mn-lt"/>
              </a:rPr>
              <a:t>mat</a:t>
            </a:r>
            <a:r>
              <a:rPr lang="sr-Latn-RS" sz="1800" dirty="0" smtClean="0">
                <a:latin typeface="+mn-lt"/>
              </a:rPr>
              <a:t>h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sr-Cyrl-RS" dirty="0" smtClean="0">
                <a:latin typeface="Garamond" pitchFamily="18" charset="0"/>
              </a:rPr>
              <a:t>сваки од ових директоријума се могу убацити датотеке, односно класе, интерфејси итд. </a:t>
            </a:r>
            <a:endParaRPr lang="ru-RU" b="1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Трећи корак</a:t>
            </a:r>
            <a:r>
              <a:rPr lang="ru-RU" dirty="0">
                <a:latin typeface="Garamond" pitchFamily="18" charset="0"/>
              </a:rPr>
              <a:t> 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додавање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package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rgbClr val="FF0000"/>
                </a:solidFill>
                <a:latin typeface="Garamond" pitchFamily="18" charset="0"/>
              </a:rPr>
              <a:t>наредбе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 </a:t>
            </a:r>
            <a:endParaRPr lang="ru-RU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Ово</a:t>
            </a:r>
            <a:r>
              <a:rPr lang="ru-RU" dirty="0" smtClean="0">
                <a:latin typeface="Garamond" pitchFamily="18" charset="0"/>
              </a:rPr>
              <a:t> треба да буде </a:t>
            </a:r>
            <a:r>
              <a:rPr lang="ru-RU" dirty="0" err="1" smtClean="0">
                <a:latin typeface="Garamond" pitchFamily="18" charset="0"/>
              </a:rPr>
              <a:t>прва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наредба Јава </a:t>
            </a:r>
            <a:r>
              <a:rPr lang="ru-RU" dirty="0" err="1">
                <a:latin typeface="Garamond" pitchFamily="18" charset="0"/>
              </a:rPr>
              <a:t>програма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дакле</a:t>
            </a:r>
            <a:r>
              <a:rPr lang="ru-RU" dirty="0" smtClean="0">
                <a:latin typeface="Garamond" pitchFamily="18" charset="0"/>
              </a:rPr>
              <a:t>,  пре </a:t>
            </a:r>
            <a:r>
              <a:rPr lang="ru-RU" dirty="0">
                <a:latin typeface="Garamond" pitchFamily="18" charset="0"/>
              </a:rPr>
              <a:t>прве </a:t>
            </a:r>
            <a:r>
              <a:rPr lang="ru-RU" dirty="0" err="1">
                <a:latin typeface="Garamond" pitchFamily="18" charset="0"/>
              </a:rPr>
              <a:t>наредбе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import</a:t>
            </a:r>
            <a:r>
              <a:rPr lang="sr-Cyrl-RS" sz="1800" dirty="0" smtClean="0">
                <a:latin typeface="+mn-lt"/>
              </a:rPr>
              <a:t>.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пример, ако је назив пакета </a:t>
            </a:r>
            <a:r>
              <a:rPr lang="ru-RU" sz="1800" dirty="0" smtClean="0">
                <a:latin typeface="+mn-lt"/>
              </a:rPr>
              <a:t>rs.</a:t>
            </a:r>
            <a:r>
              <a:rPr lang="en-US" sz="1800" dirty="0" err="1" smtClean="0">
                <a:latin typeface="+mn-lt"/>
              </a:rPr>
              <a:t>math.oop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>
                <a:latin typeface="Garamond" pitchFamily="18" charset="0"/>
              </a:rPr>
              <a:t>на почетку сваке датотеке у том пакету мора писати:</a:t>
            </a:r>
          </a:p>
          <a:p>
            <a:pPr>
              <a:spcBef>
                <a:spcPct val="50000"/>
              </a:spcBef>
              <a:defRPr/>
            </a:pPr>
            <a:r>
              <a:rPr lang="sr-Latn-ME" sz="1800" dirty="0">
                <a:latin typeface="+mn-lt"/>
              </a:rPr>
              <a:t>    </a:t>
            </a:r>
            <a:r>
              <a:rPr lang="sr-Cyrl-RS" sz="1800" dirty="0" smtClean="0">
                <a:latin typeface="+mn-lt"/>
              </a:rPr>
              <a:t>		</a:t>
            </a:r>
            <a:r>
              <a:rPr lang="en-US" sz="1800" dirty="0" smtClean="0">
                <a:latin typeface="+mn-lt"/>
              </a:rPr>
              <a:t>package </a:t>
            </a:r>
            <a:r>
              <a:rPr lang="sr-Latn-ME" sz="1800" dirty="0" err="1">
                <a:latin typeface="+mn-lt"/>
              </a:rPr>
              <a:t>rs</a:t>
            </a:r>
            <a:r>
              <a:rPr lang="en-US" sz="1800" dirty="0" smtClean="0">
                <a:latin typeface="+mn-lt"/>
              </a:rPr>
              <a:t>.</a:t>
            </a:r>
            <a:r>
              <a:rPr lang="en-US" sz="1800" dirty="0" err="1" smtClean="0">
                <a:latin typeface="+mn-lt"/>
              </a:rPr>
              <a:t>math.oop</a:t>
            </a:r>
            <a:r>
              <a:rPr lang="en-US" sz="1800" dirty="0" smtClean="0">
                <a:latin typeface="+mn-lt"/>
              </a:rPr>
              <a:t>;</a:t>
            </a:r>
            <a:endParaRPr lang="sr-Cyrl-RS" sz="1800" dirty="0" smtClean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endParaRPr lang="sr-Cyrl-RS" sz="1800" dirty="0">
              <a:latin typeface="+mn-lt"/>
            </a:endParaRPr>
          </a:p>
          <a:p>
            <a:pPr lvl="0">
              <a:spcBef>
                <a:spcPct val="50000"/>
              </a:spcBef>
              <a:defRPr/>
            </a:pPr>
            <a:r>
              <a:rPr lang="sr-Cyrl-RS" dirty="0" smtClean="0">
                <a:solidFill>
                  <a:srgbClr val="000000"/>
                </a:solidFill>
                <a:latin typeface="Garamond" pitchFamily="18" charset="0"/>
              </a:rPr>
              <a:t>Интегрисана развојна </a:t>
            </a:r>
            <a:r>
              <a:rPr lang="sr-Cyrl-RS" dirty="0">
                <a:solidFill>
                  <a:srgbClr val="000000"/>
                </a:solidFill>
                <a:latin typeface="Garamond" pitchFamily="18" charset="0"/>
              </a:rPr>
              <a:t>окружења </a:t>
            </a:r>
            <a:r>
              <a:rPr lang="sr-Cyrl-RS" dirty="0" smtClean="0">
                <a:solidFill>
                  <a:srgbClr val="000000"/>
                </a:solidFill>
                <a:latin typeface="Garamond" pitchFamily="18" charset="0"/>
              </a:rPr>
              <a:t>омогућују да се сва три претходно описана корака реализују једном опцијом, и сама предлажу решење у ситуацијама када неусклађеност путање датотека и назива пакета доведе до грешке.</a:t>
            </a:r>
            <a:endParaRPr lang="sr-Cyrl-RS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5344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Да би могло да се </a:t>
            </a:r>
            <a:r>
              <a:rPr lang="ru-RU" dirty="0" err="1">
                <a:latin typeface="Garamond" pitchFamily="18" charset="0"/>
              </a:rPr>
              <a:t>рукује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уграђеним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Јава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класама</a:t>
            </a:r>
            <a:r>
              <a:rPr lang="ru-RU" dirty="0">
                <a:latin typeface="Garamond" pitchFamily="18" charset="0"/>
              </a:rPr>
              <a:t>, мора се знати где се класе налазе у оквиру система.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Место </a:t>
            </a:r>
            <a:r>
              <a:rPr lang="ru-RU" dirty="0">
                <a:latin typeface="Garamond" pitchFamily="18" charset="0"/>
              </a:rPr>
              <a:t>где се класе налазе одре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ru-RU" dirty="0">
                <a:latin typeface="Garamond" pitchFamily="18" charset="0"/>
              </a:rPr>
              <a:t>ује се преко команде оперативног система </a:t>
            </a:r>
            <a:r>
              <a:rPr lang="en-US" sz="1800" dirty="0">
                <a:latin typeface="+mn-lt"/>
              </a:rPr>
              <a:t>CLASSPATH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Овом </a:t>
            </a:r>
            <a:r>
              <a:rPr lang="sr-Cyrl-RS" dirty="0">
                <a:latin typeface="Garamond" pitchFamily="18" charset="0"/>
              </a:rPr>
              <a:t>командом се дефинише путања до директоријума у ком Јава окружење за извршавање тражи класе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Ако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CLASSPATH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није дефинисан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 се директоријум</a:t>
            </a:r>
            <a:r>
              <a:rPr lang="sr-Latn-ME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java\lib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конкретној инсталацији Јаве</a:t>
            </a:r>
            <a:r>
              <a:rPr lang="en-US" dirty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Комбиновањем путање дате у </a:t>
            </a:r>
            <a:r>
              <a:rPr lang="en-US" sz="1800" dirty="0">
                <a:latin typeface="+mn-lt"/>
              </a:rPr>
              <a:t>CLASSPATH-</a:t>
            </a:r>
            <a:r>
              <a:rPr lang="sr-Cyrl-RS" dirty="0">
                <a:latin typeface="Garamond" pitchFamily="18" charset="0"/>
              </a:rPr>
              <a:t>у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назива пакета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Јава виртуелна </a:t>
            </a:r>
            <a:r>
              <a:rPr lang="sr-Cyrl-R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ашина </a:t>
            </a:r>
            <a:r>
              <a:rPr lang="sr-Cyrl-RS" dirty="0">
                <a:latin typeface="Garamond" pitchFamily="18" charset="0"/>
              </a:rPr>
              <a:t>проналази класе са којима се оперише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Развојна окружења допуштају подешавање путање за класе кроз кориснички интерфејс, у оквиру дефинисања тзв. пројекта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>
                <a:solidFill>
                  <a:srgbClr val="3366FF"/>
                </a:solidFill>
              </a:rPr>
              <a:t>Класе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и објекти – </a:t>
            </a:r>
            <a:r>
              <a:rPr lang="sr-Cyrl-RS" altLang="en-US" sz="5400" dirty="0">
                <a:solidFill>
                  <a:srgbClr val="3366FF"/>
                </a:solidFill>
              </a:rPr>
              <a:t>поља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527365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610600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Постоји неколико врста </a:t>
            </a:r>
            <a:r>
              <a:rPr lang="ru-RU" b="1" dirty="0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: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п</a:t>
            </a:r>
            <a:r>
              <a:rPr lang="en-US" u="sng" dirty="0" err="1" smtClean="0">
                <a:latin typeface="Garamond" pitchFamily="18" charset="0"/>
              </a:rPr>
              <a:t>оља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самој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класи</a:t>
            </a:r>
            <a:endParaRPr lang="en-U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представљају</a:t>
            </a:r>
            <a:r>
              <a:rPr lang="ru-RU" dirty="0" smtClean="0">
                <a:latin typeface="Garamond" pitchFamily="18" charset="0"/>
              </a:rPr>
              <a:t> чланове-податке унутар класе, тј. описују атрибуте објекта који је примерак дате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sr-Cyrl-RS" dirty="0">
                <a:latin typeface="Garamond" pitchFamily="18" charset="0"/>
              </a:rPr>
              <a:t>;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u="sng" dirty="0" err="1">
                <a:latin typeface="Garamond" pitchFamily="18" charset="0"/>
              </a:rPr>
              <a:t>локалне</a:t>
            </a:r>
            <a:r>
              <a:rPr lang="ru-RU" u="sng" dirty="0">
                <a:latin typeface="Garamond" pitchFamily="18" charset="0"/>
              </a:rPr>
              <a:t> </a:t>
            </a:r>
            <a:r>
              <a:rPr lang="ru-RU" u="sng" dirty="0" err="1" smtClean="0">
                <a:latin typeface="Garamond" pitchFamily="18" charset="0"/>
              </a:rPr>
              <a:t>променљив</a:t>
            </a:r>
            <a:r>
              <a:rPr lang="en-US" u="sng" dirty="0" smtClean="0">
                <a:latin typeface="Garamond" pitchFamily="18" charset="0"/>
              </a:rPr>
              <a:t>е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телу метода или блок</a:t>
            </a:r>
            <a:r>
              <a:rPr lang="en-US" dirty="0" smtClean="0">
                <a:latin typeface="Garamond" pitchFamily="18" charset="0"/>
              </a:rPr>
              <a:t>у</a:t>
            </a:r>
            <a:r>
              <a:rPr lang="ru-RU" dirty="0" smtClean="0">
                <a:latin typeface="Garamond" pitchFamily="18" charset="0"/>
              </a:rPr>
              <a:t>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ф</a:t>
            </a:r>
            <a:r>
              <a:rPr lang="en-US" u="sng" dirty="0" err="1" smtClean="0">
                <a:latin typeface="Garamond" pitchFamily="18" charset="0"/>
              </a:rPr>
              <a:t>ормални</a:t>
            </a:r>
            <a:r>
              <a:rPr lang="en-US" u="sng" dirty="0" smtClean="0">
                <a:latin typeface="Garamond" pitchFamily="18" charset="0"/>
              </a:rPr>
              <a:t> </a:t>
            </a:r>
            <a:r>
              <a:rPr lang="en-US" u="sng" dirty="0" err="1" smtClean="0">
                <a:latin typeface="Garamond" pitchFamily="18" charset="0"/>
              </a:rPr>
              <a:t>аргументи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заглављу</a:t>
            </a:r>
            <a:r>
              <a:rPr lang="ru-RU" dirty="0" smtClean="0">
                <a:latin typeface="Garamond" pitchFamily="18" charset="0"/>
              </a:rPr>
              <a:t> метода.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даљем разматрању се концентришемо на променљиве чланове, тј. поља.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28775"/>
            <a:ext cx="8812213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Класе, пакети, поља, методи, конструктори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138022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0772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Декларација поља се састоји од три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компоненте:</a:t>
            </a: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модификатора </a:t>
            </a:r>
            <a:r>
              <a:rPr lang="sr-Cyrl-RS" altLang="en-US" sz="1900" dirty="0">
                <a:latin typeface="Garamond" panose="02020404030301010803" pitchFamily="18" charset="0"/>
              </a:rPr>
              <a:t>(који се опционо појављују),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типа </a:t>
            </a:r>
            <a:r>
              <a:rPr lang="sr-Cyrl-RS" altLang="en-US" sz="1900" dirty="0">
                <a:latin typeface="Garamond" panose="02020404030301010803" pitchFamily="18" charset="0"/>
              </a:rPr>
              <a:t>поља (тип)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1900" dirty="0">
                <a:latin typeface="Garamond" panose="02020404030301010803" pitchFamily="18" charset="0"/>
              </a:rPr>
              <a:t>имена поља (идентификатор)</a:t>
            </a:r>
            <a:r>
              <a:rPr lang="en-US" altLang="en-US" sz="1900" dirty="0">
                <a:latin typeface="Garamond" panose="02020404030301010803" pitchFamily="18" charset="0"/>
              </a:rPr>
              <a:t>.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Модификатори </a:t>
            </a:r>
            <a:r>
              <a:rPr lang="ru-RU" altLang="en-US" sz="2400" dirty="0" smtClean="0">
                <a:latin typeface="Garamond" panose="02020404030301010803" pitchFamily="18" charset="0"/>
              </a:rPr>
              <a:t>(биће детаљнје описани касније) омогућују:</a:t>
            </a: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да се </a:t>
            </a:r>
            <a:r>
              <a:rPr lang="ru-RU" altLang="en-US" sz="1900" dirty="0" err="1">
                <a:latin typeface="Garamond" panose="02020404030301010803" pitchFamily="18" charset="0"/>
              </a:rPr>
              <a:t>подеси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видљивост</a:t>
            </a:r>
            <a:r>
              <a:rPr lang="ru-RU" altLang="en-US" sz="1900" dirty="0">
                <a:latin typeface="Garamond" panose="02020404030301010803" pitchFamily="18" charset="0"/>
              </a:rPr>
              <a:t> дате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члана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</a:t>
            </a:r>
            <a:r>
              <a:rPr lang="ru-RU" altLang="en-US" sz="1900" dirty="0" err="1">
                <a:latin typeface="Garamond" panose="02020404030301010803" pitchFamily="18" charset="0"/>
              </a:rPr>
              <a:t>поља</a:t>
            </a:r>
            <a:r>
              <a:rPr lang="ru-RU" altLang="en-US" sz="1900" dirty="0">
                <a:latin typeface="Garamond" panose="02020404030301010803" pitchFamily="18" charset="0"/>
              </a:rPr>
              <a:t>),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да </a:t>
            </a:r>
            <a:r>
              <a:rPr lang="ru-RU" altLang="en-US" sz="1900" dirty="0">
                <a:latin typeface="Garamond" panose="02020404030301010803" pitchFamily="18" charset="0"/>
              </a:rPr>
              <a:t>се </a:t>
            </a:r>
            <a:r>
              <a:rPr lang="ru-RU" altLang="en-US" sz="19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1900" dirty="0">
                <a:latin typeface="Garamond" panose="02020404030301010803" pitchFamily="18" charset="0"/>
              </a:rPr>
              <a:t> да ли се ради о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 примерка </a:t>
            </a:r>
            <a:r>
              <a:rPr lang="ru-RU" altLang="en-US" sz="1900" dirty="0" smtClean="0">
                <a:latin typeface="Garamond" panose="02020404030301010803" pitchFamily="18" charset="0"/>
              </a:rPr>
              <a:t/>
            </a:r>
            <a:br>
              <a:rPr lang="ru-RU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(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инстанцној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) или о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класној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статичкој</a:t>
            </a:r>
            <a:r>
              <a:rPr lang="ru-RU" altLang="en-US" sz="1900" dirty="0">
                <a:latin typeface="Garamond" panose="02020404030301010803" pitchFamily="18" charset="0"/>
              </a:rPr>
              <a:t>)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и да ли </a:t>
            </a:r>
            <a:r>
              <a:rPr lang="ru-RU" altLang="en-US" sz="19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постаје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непосредно</a:t>
            </a:r>
            <a:r>
              <a:rPr lang="ru-RU" altLang="en-US" sz="1900" dirty="0">
                <a:latin typeface="Garamond" panose="02020404030301010803" pitchFamily="18" charset="0"/>
              </a:rPr>
              <a:t> по </a:t>
            </a:r>
            <a:r>
              <a:rPr lang="ru-RU" altLang="en-US" sz="1900" dirty="0" err="1">
                <a:latin typeface="Garamond" panose="02020404030301010803" pitchFamily="18" charset="0"/>
              </a:rPr>
              <a:t>креирању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финална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константна).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том </a:t>
            </a:r>
            <a:r>
              <a:rPr lang="ru-RU" altLang="en-US" sz="2400" dirty="0" err="1">
                <a:latin typeface="Garamond" panose="02020404030301010803" pitchFamily="18" charset="0"/>
              </a:rPr>
              <a:t>смислу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разликују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се: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примерка,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класна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и константа. 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 примерка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latin typeface="Garamond" pitchFamily="18" charset="0"/>
              </a:rPr>
              <a:t>Сваки </a:t>
            </a:r>
            <a:r>
              <a:rPr lang="sr-Cyrl-RS" dirty="0" smtClean="0">
                <a:latin typeface="Garamond" pitchFamily="18" charset="0"/>
              </a:rPr>
              <a:t>од креираних објеката дате класе садржи сопствени</a:t>
            </a:r>
            <a:r>
              <a:rPr lang="sr-Latn-RS" dirty="0" smtClean="0">
                <a:latin typeface="Garamond" pitchFamily="18" charset="0"/>
              </a:rPr>
              <a:t> примерак те променљиве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Променљивој примерка се може приступити само ако се референцира примерак класе који садржи ту променљиву.</a:t>
            </a:r>
            <a:r>
              <a:rPr lang="ru-RU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Промена вредности једне променљиве примерка нема утицаја на остале.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6322" name="Picture 2" descr="P:\Personal Data\My Folders\Courses\Matf OOP 2012-13\Vezbe\Materijali\07\objects-oneRe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762500"/>
            <a:ext cx="30765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4648200"/>
            <a:ext cx="434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61938" y="1447800"/>
            <a:ext cx="8915400" cy="488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приступа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тачка-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нотације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sr-Latn-RS" altLang="en-US" sz="2400" dirty="0">
                <a:latin typeface="Garamond" panose="02020404030301010803" pitchFamily="18" charset="0"/>
              </a:rPr>
              <a:t>Т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се односи и 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променљив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и на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метод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.</a:t>
            </a:r>
            <a:endParaRPr lang="sr-Latn-C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C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15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xKoord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971800"/>
            <a:ext cx="3733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35144" y="4495800"/>
            <a:ext cx="5567362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:\Personal Data\My Folders\Courses\Matf OOP 2012-13\Vezbe\Materijali\07\chap0501-0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97101"/>
            <a:ext cx="5105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8392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Класне променљиве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садржи само једну копију класне променљиве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и та променљива је дељена међу свим објектима дате 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постоји чак иако се не креира ниједан примерак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припада класи и њу могу сви да референцирају,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не само примерци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Класна променљива се декларише коришћењем модификатора </a:t>
            </a:r>
            <a:r>
              <a:rPr lang="en-US" sz="2000" dirty="0" smtClean="0">
                <a:latin typeface="+mn-lt"/>
              </a:rPr>
              <a:t>static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1473200"/>
            <a:ext cx="8153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klasna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uzrast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promenljiva.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otac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“Nikola”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“Petar”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95400" y="4149725"/>
            <a:ext cx="6292850" cy="2527300"/>
            <a:chOff x="864" y="2496"/>
            <a:chExt cx="3984" cy="1708"/>
          </a:xfrm>
        </p:grpSpPr>
        <p:sp>
          <p:nvSpPr>
            <p:cNvPr id="14342" name="Rectangle 3"/>
            <p:cNvSpPr>
              <a:spLocks noChangeArrowheads="1"/>
            </p:cNvSpPr>
            <p:nvPr/>
          </p:nvSpPr>
          <p:spPr bwMode="auto">
            <a:xfrm>
              <a:off x="912" y="2496"/>
              <a:ext cx="3936" cy="16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3" name="Text Box 4"/>
            <p:cNvSpPr txBox="1">
              <a:spLocks noChangeArrowheads="1"/>
            </p:cNvSpPr>
            <p:nvPr/>
          </p:nvSpPr>
          <p:spPr bwMode="auto">
            <a:xfrm>
              <a:off x="1056" y="2544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Clan</a:t>
              </a:r>
              <a:r>
                <a:rPr lang="sr-Latn-CS" altLang="en-US" sz="2000"/>
                <a:t>P</a:t>
              </a:r>
              <a:r>
                <a:rPr lang="en-US" altLang="en-US" sz="2000"/>
                <a:t>orodice</a:t>
              </a:r>
            </a:p>
          </p:txBody>
        </p:sp>
        <p:sp>
          <p:nvSpPr>
            <p:cNvPr id="14344" name="Text Box 5"/>
            <p:cNvSpPr txBox="1">
              <a:spLocks noChangeArrowheads="1"/>
            </p:cNvSpPr>
            <p:nvPr/>
          </p:nvSpPr>
          <p:spPr bwMode="auto">
            <a:xfrm>
              <a:off x="1104" y="2976"/>
              <a:ext cx="10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prezime</a:t>
              </a:r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2016" y="3024"/>
              <a:ext cx="1824" cy="240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1200" y="3456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sin</a:t>
              </a: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1152" y="384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otac</a:t>
              </a:r>
            </a:p>
          </p:txBody>
        </p:sp>
        <p:sp>
          <p:nvSpPr>
            <p:cNvPr id="14348" name="Rectangle 9"/>
            <p:cNvSpPr>
              <a:spLocks noChangeArrowheads="1"/>
            </p:cNvSpPr>
            <p:nvPr/>
          </p:nvSpPr>
          <p:spPr bwMode="auto">
            <a:xfrm>
              <a:off x="1872" y="3504"/>
              <a:ext cx="23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1824" y="3888"/>
              <a:ext cx="24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1"/>
            <p:cNvSpPr txBox="1">
              <a:spLocks noChangeArrowheads="1"/>
            </p:cNvSpPr>
            <p:nvPr/>
          </p:nvSpPr>
          <p:spPr bwMode="auto">
            <a:xfrm>
              <a:off x="1968" y="3264"/>
              <a:ext cx="220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uzrast 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     </a:t>
              </a:r>
              <a:r>
                <a:rPr lang="en-US" altLang="en-US" sz="2000"/>
                <a:t>ime</a:t>
              </a:r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2928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>
              <a:off x="2928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3" name="Freeform 14"/>
            <p:cNvSpPr>
              <a:spLocks/>
            </p:cNvSpPr>
            <p:nvPr/>
          </p:nvSpPr>
          <p:spPr bwMode="auto">
            <a:xfrm>
              <a:off x="3840" y="3032"/>
              <a:ext cx="696" cy="656"/>
            </a:xfrm>
            <a:custGeom>
              <a:avLst/>
              <a:gdLst>
                <a:gd name="T0" fmla="*/ 115 w 744"/>
                <a:gd name="T1" fmla="*/ 616 h 656"/>
                <a:gd name="T2" fmla="*/ 190 w 744"/>
                <a:gd name="T3" fmla="*/ 568 h 656"/>
                <a:gd name="T4" fmla="*/ 151 w 744"/>
                <a:gd name="T5" fmla="*/ 88 h 656"/>
                <a:gd name="T6" fmla="*/ 0 w 744"/>
                <a:gd name="T7" fmla="*/ 40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656"/>
                <a:gd name="T14" fmla="*/ 744 w 744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656">
                  <a:moveTo>
                    <a:pt x="432" y="616"/>
                  </a:moveTo>
                  <a:cubicBezTo>
                    <a:pt x="564" y="636"/>
                    <a:pt x="696" y="656"/>
                    <a:pt x="720" y="568"/>
                  </a:cubicBezTo>
                  <a:cubicBezTo>
                    <a:pt x="744" y="480"/>
                    <a:pt x="696" y="176"/>
                    <a:pt x="576" y="88"/>
                  </a:cubicBezTo>
                  <a:cubicBezTo>
                    <a:pt x="456" y="0"/>
                    <a:pt x="96" y="48"/>
                    <a:pt x="0" y="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4" name="Freeform 15"/>
            <p:cNvSpPr>
              <a:spLocks/>
            </p:cNvSpPr>
            <p:nvPr/>
          </p:nvSpPr>
          <p:spPr bwMode="auto">
            <a:xfrm>
              <a:off x="3840" y="3120"/>
              <a:ext cx="1008" cy="912"/>
            </a:xfrm>
            <a:custGeom>
              <a:avLst/>
              <a:gdLst>
                <a:gd name="T0" fmla="*/ 432 w 1008"/>
                <a:gd name="T1" fmla="*/ 912 h 912"/>
                <a:gd name="T2" fmla="*/ 816 w 1008"/>
                <a:gd name="T3" fmla="*/ 816 h 912"/>
                <a:gd name="T4" fmla="*/ 864 w 1008"/>
                <a:gd name="T5" fmla="*/ 480 h 912"/>
                <a:gd name="T6" fmla="*/ 864 w 1008"/>
                <a:gd name="T7" fmla="*/ 192 h 912"/>
                <a:gd name="T8" fmla="*/ 0 w 1008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12"/>
                <a:gd name="T17" fmla="*/ 1008 w 1008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12">
                  <a:moveTo>
                    <a:pt x="432" y="912"/>
                  </a:moveTo>
                  <a:cubicBezTo>
                    <a:pt x="588" y="900"/>
                    <a:pt x="744" y="888"/>
                    <a:pt x="816" y="816"/>
                  </a:cubicBezTo>
                  <a:cubicBezTo>
                    <a:pt x="888" y="744"/>
                    <a:pt x="856" y="584"/>
                    <a:pt x="864" y="480"/>
                  </a:cubicBezTo>
                  <a:cubicBezTo>
                    <a:pt x="872" y="376"/>
                    <a:pt x="1008" y="272"/>
                    <a:pt x="864" y="192"/>
                  </a:cubicBezTo>
                  <a:cubicBezTo>
                    <a:pt x="720" y="112"/>
                    <a:pt x="144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5" name="Text Box 16"/>
            <p:cNvSpPr txBox="1">
              <a:spLocks noChangeArrowheads="1"/>
            </p:cNvSpPr>
            <p:nvPr/>
          </p:nvSpPr>
          <p:spPr bwMode="auto">
            <a:xfrm>
              <a:off x="1968" y="3600"/>
              <a:ext cx="76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2016" y="3504"/>
              <a:ext cx="5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21</a:t>
              </a: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3024" y="3504"/>
              <a:ext cx="105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</a:t>
              </a:r>
              <a:r>
                <a:rPr lang="en-US" altLang="en-US" sz="2000"/>
                <a:t>Petar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2016" y="3936"/>
              <a:ext cx="72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52</a:t>
              </a:r>
            </a:p>
          </p:txBody>
        </p:sp>
        <p:sp>
          <p:nvSpPr>
            <p:cNvPr id="14359" name="Text Box 20"/>
            <p:cNvSpPr txBox="1">
              <a:spLocks noChangeArrowheads="1"/>
            </p:cNvSpPr>
            <p:nvPr/>
          </p:nvSpPr>
          <p:spPr bwMode="auto">
            <a:xfrm>
              <a:off x="3072" y="3936"/>
              <a:ext cx="81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Nikola</a:t>
              </a:r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864" y="3312"/>
              <a:ext cx="3936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4438650" y="4884738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000"/>
              <a:t>Jankovic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54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1417638"/>
            <a:ext cx="8915400" cy="51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За приступ класној променљивој се користи тачка-нотација, </a:t>
            </a:r>
            <a: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 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чему се као прималац поруке може 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користити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класе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или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неке инстанце класе</a:t>
            </a:r>
            <a:r>
              <a:rPr lang="sr-Cyrl-R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Препоручује се </a:t>
            </a:r>
            <a:r>
              <a:rPr lang="en-US" alt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коришћење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имена класе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ts val="1438"/>
              </a:spcBef>
              <a:buClrTx/>
              <a:buNone/>
            </a:pPr>
            <a:r>
              <a:rPr lang="sr-Cyrl-RS" altLang="en-US" sz="2400" b="1" dirty="0" smtClean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Пример</a:t>
            </a:r>
            <a:r>
              <a:rPr lang="sr-Cyrl-RS" altLang="en-US" sz="2400" b="1" dirty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  <a:r>
              <a:rPr lang="sr-Cyrl-RS" altLang="en-US" sz="2400" b="1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креиран примерак </a:t>
            </a:r>
            <a:r>
              <a:rPr lang="sr-Latn-CS" altLang="en-US" sz="1800" dirty="0"/>
              <a:t>sin</a:t>
            </a:r>
            <a:r>
              <a:rPr lang="sr-Latn-CS" altLang="en-US" sz="2400" dirty="0">
                <a:latin typeface="Garamond" panose="02020404030301010803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ClanPorodice 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Класној </a:t>
            </a:r>
            <a:r>
              <a:rPr lang="sr-Cyrl-RS" altLang="en-US" sz="2400" dirty="0">
                <a:latin typeface="Garamond" panose="02020404030301010803" pitchFamily="18" charset="0"/>
              </a:rPr>
              <a:t>променљивој </a:t>
            </a:r>
            <a:r>
              <a:rPr lang="sr-Latn-RS" altLang="en-US" sz="1800" dirty="0"/>
              <a:t>prezime</a:t>
            </a:r>
            <a:r>
              <a:rPr lang="sr-Latn-RS" altLang="en-US" sz="18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можемо приступити на следеће начине: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sr-Cyrl-RS" sz="3600" b="1" kern="0" dirty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124200"/>
            <a:ext cx="5029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04800" y="5181600"/>
            <a:ext cx="4724400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268664" y="5973763"/>
            <a:ext cx="7960936" cy="533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9154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Константе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(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финалне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одификатор </a:t>
            </a:r>
            <a:r>
              <a:rPr lang="en-US" sz="2000" dirty="0" smtClean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дефинише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једном променљива </a:t>
            </a:r>
            <a:r>
              <a:rPr lang="sr-Cyrl-RS" dirty="0">
                <a:latin typeface="Garamond" pitchFamily="18" charset="0"/>
              </a:rPr>
              <a:t>добије вредност није допуштена даља промена </a:t>
            </a:r>
            <a:r>
              <a:rPr lang="en-US" dirty="0" err="1" smtClean="0">
                <a:latin typeface="Garamond" pitchFamily="18" charset="0"/>
              </a:rPr>
              <a:t>њене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вредности</a:t>
            </a:r>
            <a:r>
              <a:rPr lang="sr-Cyrl-RS" dirty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Може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примењивати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класних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инстанцних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као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локалн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sr-Cyrl-RS" dirty="0" smtClean="0">
                <a:latin typeface="Garamond" pitchFamily="18" charset="0"/>
              </a:rPr>
              <a:t> променљив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sr-Latn-CS" sz="1800" dirty="0" smtClean="0"/>
              <a:t>                </a:t>
            </a:r>
            <a:r>
              <a:rPr lang="sr-Cyrl-RS" sz="1800" dirty="0" smtClean="0"/>
              <a:t>	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STOPA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2.3f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NETACNO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BROJ_STRANA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800" dirty="0"/>
          </a:p>
          <a:p>
            <a:pPr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en-US" sz="3600" b="1" kern="0" dirty="0">
                <a:solidFill>
                  <a:srgbClr val="0070C0"/>
                </a:solidFill>
              </a:rPr>
              <a:t>8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4114800"/>
            <a:ext cx="4343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372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оквиру метода примерка или конструктора,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променљива </a:t>
            </a:r>
            <a:r>
              <a:rPr lang="en-US" sz="1800" dirty="0" smtClean="0">
                <a:latin typeface="+mn-lt"/>
              </a:rPr>
              <a:t>this</a:t>
            </a:r>
            <a:r>
              <a:rPr lang="sr-Cyrl-R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 референцу на сам тај објекат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Коришћењем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може реферисати на ма које поље текућег објекта над којим се позива метод примерка или конструктор.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pPr lvl="1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претходном</a:t>
            </a:r>
            <a:r>
              <a:rPr lang="ru-RU" dirty="0" smtClean="0">
                <a:latin typeface="Garamond" pitchFamily="18" charset="0"/>
              </a:rPr>
              <a:t> примеру се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изоставити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45000"/>
              </a:spcBef>
              <a:defRPr/>
            </a:pPr>
            <a:endParaRPr lang="sr-Latn-CS" sz="18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и приступ пољима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Најчешћи разлог за коришћење ове променљиве је то што поље класе буде сакривено параметром метода или параметром конструктора.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pomeri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Овде</a:t>
            </a:r>
            <a:r>
              <a:rPr lang="ru-RU" dirty="0" smtClean="0">
                <a:latin typeface="Garamond" pitchFamily="18" charset="0"/>
              </a:rPr>
              <a:t> је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неопходна да подвуче разлику између инстанцних променљивих и параметара метода.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од аргумента метода сакрива по једно поље објекта, тако да је унутар метода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ознака локалне копије првог аргумента.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Да би се реферисало на поље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примерка класе </a:t>
            </a:r>
            <a:r>
              <a:rPr lang="en-US" sz="1800" dirty="0" smtClean="0">
                <a:latin typeface="+mn-lt"/>
              </a:rPr>
              <a:t>Point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унутар метода се мора користити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this.x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this</a:t>
            </a:r>
            <a:r>
              <a:rPr lang="sr-Cyrl-RS" sz="3600" b="1" kern="0" dirty="0">
                <a:solidFill>
                  <a:srgbClr val="0070C0"/>
                </a:solidFill>
              </a:rPr>
              <a:t> и приступ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пољима (</a:t>
            </a:r>
            <a:r>
              <a:rPr lang="sr-Cyrl-RS" sz="3600" b="1" kern="0" dirty="0">
                <a:solidFill>
                  <a:srgbClr val="0070C0"/>
                </a:solidFill>
              </a:rPr>
              <a:t>2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971800"/>
            <a:ext cx="4038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9154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користи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дефинисана</a:t>
            </a:r>
            <a:r>
              <a:rPr lang="ru-RU" altLang="en-US" sz="2400" dirty="0">
                <a:latin typeface="Garamond" panose="02020404030301010803" pitchFamily="18" charset="0"/>
              </a:rPr>
              <a:t> од места где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jos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mogu pozivati a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se ne mogu koristiti niti a, niti b!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ru-RU" altLang="en-US" sz="2400" b="1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352800"/>
            <a:ext cx="6553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Класе 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1382554"/>
            <a:ext cx="89154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Класним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тренутку</a:t>
            </a:r>
            <a:r>
              <a:rPr lang="ru-RU" altLang="en-US" sz="2400" dirty="0">
                <a:latin typeface="Garamond" panose="02020404030301010803" pitchFamily="18" charset="0"/>
              </a:rPr>
              <a:t> рада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време</a:t>
            </a:r>
            <a:r>
              <a:rPr lang="ru-RU" altLang="en-US" sz="2400" dirty="0">
                <a:latin typeface="Garamond" panose="02020404030301010803" pitchFamily="18" charset="0"/>
              </a:rPr>
              <a:t> док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 –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Opseg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stampaProbnu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“Lokalna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треба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унутар</a:t>
            </a:r>
            <a:r>
              <a:rPr lang="ru-RU" altLang="en-US" sz="2400" dirty="0">
                <a:latin typeface="Garamond" panose="02020404030301010803" pitchFamily="18" charset="0"/>
              </a:rPr>
              <a:t> метода приступи </a:t>
            </a:r>
            <a:r>
              <a:rPr lang="ru-RU" altLang="en-US" sz="2400" dirty="0" err="1">
                <a:latin typeface="Garamond" panose="02020404030301010803" pitchFamily="18" charset="0"/>
              </a:rPr>
              <a:t>сакривеном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пољу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CS" altLang="en-US" sz="1800" dirty="0"/>
              <a:t>probna</a:t>
            </a:r>
            <a:r>
              <a:rPr lang="ru-RU" altLang="en-US" sz="2400" dirty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постиже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помоћу </a:t>
            </a:r>
            <a:r>
              <a:rPr lang="en-US" altLang="en-US" sz="1800" dirty="0" err="1"/>
              <a:t>this.p</a:t>
            </a:r>
            <a:r>
              <a:rPr lang="sr-Latn-CS" altLang="en-US" sz="1800" dirty="0"/>
              <a:t>robna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276600"/>
            <a:ext cx="7391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>
                <a:solidFill>
                  <a:srgbClr val="3366FF"/>
                </a:solidFill>
              </a:rPr>
              <a:t>Класе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и објекти – методи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73405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8582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појављују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телу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извршавају</a:t>
            </a:r>
            <a:r>
              <a:rPr lang="ru-RU" altLang="en-US" sz="2400" dirty="0">
                <a:latin typeface="Garamond" panose="02020404030301010803" pitchFamily="18" charset="0"/>
              </a:rPr>
              <a:t> 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Аргументи метода 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заградама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иза</a:t>
            </a:r>
            <a:r>
              <a:rPr lang="ru-RU" altLang="en-US" sz="2400" dirty="0">
                <a:latin typeface="Garamond" panose="02020404030301010803" pitchFamily="18" charset="0"/>
              </a:rPr>
              <a:t> имена метода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нула</a:t>
            </a:r>
            <a:r>
              <a:rPr lang="ru-RU" altLang="en-US" sz="2400" dirty="0">
                <a:latin typeface="Garamond" panose="02020404030301010803" pitchFamily="18" charset="0"/>
              </a:rPr>
              <a:t>).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наводи се тип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- методи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" y="4495800"/>
            <a:ext cx="8788401" cy="202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94262"/>
            <a:ext cx="41275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9050" y="1417638"/>
            <a:ext cx="9048750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Метод је самостални блок кода који има </a:t>
            </a:r>
            <a:r>
              <a:rPr lang="ru-RU" dirty="0" smtClean="0">
                <a:latin typeface="Garamond" pitchFamily="18" charset="0"/>
              </a:rPr>
              <a:t>своје име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</a:t>
            </a:r>
            <a:r>
              <a:rPr lang="ru-RU" dirty="0">
                <a:latin typeface="Garamond" pitchFamily="18" charset="0"/>
              </a:rPr>
              <a:t>својство вишеструке употребљивости. </a:t>
            </a:r>
            <a:endParaRPr lang="sr-Latn-CS" dirty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Параметри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(или формални аргументи) </a:t>
            </a:r>
            <a:r>
              <a:rPr lang="ru-RU" dirty="0" smtClean="0">
                <a:latin typeface="Garamond" pitchFamily="18" charset="0"/>
              </a:rPr>
              <a:t>омогућавају да се проследе вредности у метод:</a:t>
            </a:r>
          </a:p>
          <a:p>
            <a:pPr eaLnBrk="1" hangingPunct="1">
              <a:spcBef>
                <a:spcPts val="600"/>
              </a:spcBef>
              <a:defRPr/>
            </a:pPr>
            <a:endParaRPr lang="ru-RU" sz="2000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Металингвистичка</a:t>
            </a:r>
            <a:r>
              <a:rPr lang="ru-RU" dirty="0" smtClean="0">
                <a:latin typeface="Garamond" pitchFamily="18" charset="0"/>
              </a:rPr>
              <a:t> променљива </a:t>
            </a:r>
            <a:r>
              <a:rPr lang="ru-RU" sz="1800" dirty="0" smtClean="0">
                <a:latin typeface="+mn-lt"/>
              </a:rPr>
              <a:t>blok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једној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од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претходних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презентација</a:t>
            </a:r>
            <a:r>
              <a:rPr lang="ru-RU" dirty="0" smtClean="0">
                <a:latin typeface="Garamond" pitchFamily="18" charset="0"/>
              </a:rPr>
              <a:t>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2425" y="3182938"/>
            <a:ext cx="8181975" cy="1693862"/>
            <a:chOff x="18298" y="1916832"/>
            <a:chExt cx="9037624" cy="2126921"/>
          </a:xfrm>
        </p:grpSpPr>
        <p:pic>
          <p:nvPicPr>
            <p:cNvPr id="235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8" y="1916832"/>
              <a:ext cx="9037624" cy="2126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TextBox 1"/>
            <p:cNvSpPr txBox="1">
              <a:spLocks noChangeArrowheads="1"/>
            </p:cNvSpPr>
            <p:nvPr/>
          </p:nvSpPr>
          <p:spPr bwMode="auto">
            <a:xfrm>
              <a:off x="1885702" y="2132856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(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0" name="TextBox 3"/>
            <p:cNvSpPr txBox="1">
              <a:spLocks noChangeArrowheads="1"/>
            </p:cNvSpPr>
            <p:nvPr/>
          </p:nvSpPr>
          <p:spPr bwMode="auto">
            <a:xfrm>
              <a:off x="6632193" y="2132855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355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може вратити вредност, и у том случају је потребно навести тип повратне врености.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Уколико метод не враћа вредност, његов тип је </a:t>
            </a:r>
            <a:r>
              <a:rPr lang="en-US" sz="1800" dirty="0" smtClean="0">
                <a:latin typeface="+mn-lt"/>
              </a:rPr>
              <a:t>void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Повратна вредност из метода се </a:t>
            </a:r>
            <a:r>
              <a:rPr lang="sr-Cyrl-RS" dirty="0" smtClean="0">
                <a:latin typeface="Garamond" pitchFamily="18" charset="0"/>
              </a:rPr>
              <a:t>враћа</a:t>
            </a:r>
            <a:r>
              <a:rPr lang="ru-RU" dirty="0" smtClean="0">
                <a:latin typeface="Garamond" pitchFamily="18" charset="0"/>
              </a:rPr>
              <a:t> преко </a:t>
            </a:r>
            <a:r>
              <a:rPr lang="en-US" sz="1800" dirty="0" smtClean="0">
                <a:latin typeface="+mn-lt"/>
              </a:rPr>
              <a:t>return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наредбе: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Синтакса израза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на слајдовима претходне презентације.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500438"/>
            <a:ext cx="889158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1458913"/>
            <a:ext cx="8915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Методи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инстанцни (метод примерка) 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 класни (статички).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Кључна реч </a:t>
            </a:r>
            <a:r>
              <a:rPr lang="en-US" sz="1800" dirty="0">
                <a:latin typeface="+mn-lt"/>
              </a:rPr>
              <a:t>static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декларацији указује да је метод класни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Класни методи се не односе на инстанцне променљиве, тј. не мора постојати ни једна инстанца, а метод се може користити!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телу класног метода се не може реферисати на променљиве примерка дате класе, већ само на класне променљиве за дату класу.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 smtClean="0">
                <a:latin typeface="Garamond" pitchFamily="18" charset="0"/>
              </a:rPr>
              <a:t>Пример. </a:t>
            </a:r>
            <a:r>
              <a:rPr lang="ru-RU" dirty="0" smtClean="0">
                <a:latin typeface="Garamond" pitchFamily="18" charset="0"/>
              </a:rPr>
              <a:t>Метод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sz="1800" dirty="0" smtClean="0">
                <a:latin typeface="+mn-lt"/>
              </a:rPr>
              <a:t>(</a:t>
            </a:r>
            <a:r>
              <a:rPr lang="en-US" sz="1800" dirty="0" smtClean="0">
                <a:latin typeface="+mn-lt"/>
              </a:rPr>
              <a:t>String</a:t>
            </a:r>
            <a:r>
              <a:rPr lang="ru-RU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args</a:t>
            </a:r>
            <a:r>
              <a:rPr lang="ru-RU" sz="1800" dirty="0" smtClean="0">
                <a:latin typeface="+mn-lt"/>
              </a:rPr>
              <a:t>[])</a:t>
            </a:r>
            <a:r>
              <a:rPr lang="ru-RU" dirty="0" smtClean="0">
                <a:latin typeface="Garamond" pitchFamily="18" charset="0"/>
              </a:rPr>
              <a:t>, који је неопходан у апликацијама, мора бити класни.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навођења формалних аргумената, за сваки аргумент мора се навести тип аргумента.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Име </a:t>
            </a:r>
            <a:r>
              <a:rPr lang="ru-RU" altLang="en-US" sz="2400" dirty="0">
                <a:latin typeface="Garamond" panose="02020404030301010803" pitchFamily="18" charset="0"/>
              </a:rPr>
              <a:t>метода заједно са типом и редоследом параметара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чини </a:t>
            </a:r>
            <a:r>
              <a:rPr lang="ru-RU" altLang="en-US" sz="2400" dirty="0">
                <a:solidFill>
                  <a:srgbClr val="CC0099"/>
                </a:solidFill>
                <a:latin typeface="Garamond" panose="02020404030301010803" pitchFamily="18" charset="0"/>
              </a:rPr>
              <a:t>потпис метода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Потпис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два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 мора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различит,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би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компајлер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могао</a:t>
            </a:r>
            <a:r>
              <a:rPr lang="ru-RU" altLang="en-US" sz="2400" dirty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метод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povratni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tip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imeMetoda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Kod metoda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4835525"/>
            <a:ext cx="2895600" cy="422275"/>
            <a:chOff x="3456" y="2112"/>
            <a:chExt cx="1824" cy="266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4176" y="2160"/>
              <a:ext cx="110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 dirty="0">
                  <a:solidFill>
                    <a:schemeClr val="tx2"/>
                  </a:solidFill>
                </a:rPr>
                <a:t>Potpis metoda</a:t>
              </a:r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flipH="1" flipV="1">
              <a:off x="3456" y="2112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5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4495800"/>
            <a:ext cx="525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Позивом метода се прелази на извршавње позваног метода, и када се метод буде извршио, он враће резултат и изваршавање програма се наставља даље, од места где је извршен позив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позива метода, на место формалних аргумената (параметара), наводе се стварни аргументи.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позива метода у Јави, аргументи позива морају да буду са параметрима метода по броју и типу, иначе ће преводилац пријавити грешку.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Описати значај структуре подтака стек за имплементацију позива метода и повратка </a:t>
            </a:r>
            <a:r>
              <a:rPr lang="en-US" altLang="en-US" sz="2400" dirty="0" smtClean="0">
                <a:latin typeface="Garamond" panose="02020404030301010803" pitchFamily="18" charset="0"/>
              </a:rPr>
              <a:t>“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 право место</a:t>
            </a:r>
            <a:r>
              <a:rPr lang="en-US" altLang="en-US" sz="2400" dirty="0" smtClean="0">
                <a:latin typeface="Garamond" panose="02020404030301010803" pitchFamily="18" charset="0"/>
              </a:rPr>
              <a:t>”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када метода буде завршила свој рад.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6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Структура подтака преко које се реализује позив метода, његов рад и повратак </a:t>
            </a:r>
            <a:r>
              <a:rPr lang="en-US" altLang="en-US" sz="2400" dirty="0" smtClean="0">
                <a:latin typeface="Garamond" panose="02020404030301010803" pitchFamily="18" charset="0"/>
              </a:rPr>
              <a:t>“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 право место</a:t>
            </a:r>
            <a:r>
              <a:rPr lang="en-US" altLang="en-US" sz="2400" dirty="0" smtClean="0">
                <a:latin typeface="Garamond" panose="02020404030301010803" pitchFamily="18" charset="0"/>
              </a:rPr>
              <a:t>”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када метода буде завршила свој рад се 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стек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 descr="P:\Personal Data\My Folders\Courses\Matf OOP 2012-13\Vezbe\Materijali\jni-s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90940"/>
            <a:ext cx="3886200" cy="403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3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362409"/>
            <a:ext cx="8688388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позиву метода: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У случају аргумената који представљају објекте, прослеђује се вредност те променљиве, тј. вредност  референце на објекат, а не сам објекат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!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>
                <a:latin typeface="Garamond" panose="02020404030301010803" pitchFamily="18" charset="0"/>
              </a:rPr>
              <a:t>аргументе метода примитивног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типа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</a:t>
            </a: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>
                <a:latin typeface="Garamond" panose="02020404030301010803" pitchFamily="18" charset="0"/>
              </a:rPr>
              <a:t>променљива садржи </a:t>
            </a:r>
            <a:r>
              <a:rPr lang="ru-RU" altLang="en-US" sz="2400" dirty="0" smtClean="0">
                <a:latin typeface="Garamond" panose="02020404030301010803" pitchFamily="18" charset="0"/>
              </a:rPr>
              <a:t>податак, </a:t>
            </a:r>
            <a:r>
              <a:rPr lang="ru-RU" altLang="en-US" sz="2400" dirty="0">
                <a:latin typeface="Garamond" panose="02020404030301010803" pitchFamily="18" charset="0"/>
              </a:rPr>
              <a:t>и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та вредност, тј. податак </a:t>
            </a:r>
            <a:r>
              <a:rPr lang="ru-RU" altLang="en-US" sz="2400" dirty="0">
                <a:latin typeface="Garamond" panose="02020404030301010803" pitchFamily="18" charset="0"/>
              </a:rPr>
              <a:t>се прослеђује методу.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Дакле, у оба случаја се врши супституција </a:t>
            </a:r>
            <a:r>
              <a:rPr lang="ru-RU" altLang="en-US" sz="2400" dirty="0" smtClean="0">
                <a:latin typeface="Garamond" panose="02020404030301010803" pitchFamily="18" charset="0"/>
              </a:rPr>
              <a:t>вредности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само </a:t>
            </a:r>
            <a:r>
              <a:rPr lang="ru-RU" altLang="en-US" sz="2400" dirty="0">
                <a:latin typeface="Garamond" panose="02020404030301010803" pitchFamily="18" charset="0"/>
              </a:rPr>
              <a:t>што је код објектних аргумената у питању вредност референце.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4724399"/>
            <a:ext cx="4724400" cy="1938855"/>
            <a:chOff x="668" y="1968"/>
            <a:chExt cx="3176" cy="1424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668" y="1968"/>
              <a:ext cx="3176" cy="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Cyrl-RS" altLang="en-US" sz="12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 smtClean="0">
                  <a:solidFill>
                    <a:srgbClr val="CC3300"/>
                  </a:solidFill>
                </a:rPr>
                <a:t>tacka1                    </a:t>
              </a:r>
              <a:r>
                <a:rPr lang="sr-Latn-CS" altLang="en-US" sz="2400" dirty="0">
                  <a:solidFill>
                    <a:srgbClr val="CC3300"/>
                  </a:solidFill>
                </a:rPr>
                <a:t>Objekat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tacka2</a:t>
              </a:r>
              <a:endParaRPr lang="sr-Latn-CS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4278" name="Rectangle 3"/>
            <p:cNvSpPr>
              <a:spLocks noChangeArrowheads="1"/>
            </p:cNvSpPr>
            <p:nvPr/>
          </p:nvSpPr>
          <p:spPr bwMode="auto">
            <a:xfrm>
              <a:off x="2256" y="2549"/>
              <a:ext cx="134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2400" y="2710"/>
              <a:ext cx="9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x: 20</a:t>
              </a:r>
            </a:p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y: 20</a:t>
              </a:r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1348" y="2518"/>
              <a:ext cx="9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 flipV="1">
              <a:off x="1348" y="2854"/>
              <a:ext cx="9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Класе у Јави – методи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(8)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Цео Јава код се налази унутар класа.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Једној класи одговара једна датотека са екстензијом </a:t>
            </a:r>
            <a:r>
              <a:rPr lang="sr-Cyrl-RS" sz="2000" dirty="0" smtClean="0">
                <a:latin typeface="+mn-lt"/>
              </a:rPr>
              <a:t>.</a:t>
            </a:r>
            <a:r>
              <a:rPr lang="sr-Latn-CS" sz="2000" dirty="0" smtClean="0">
                <a:latin typeface="+mn-lt"/>
              </a:rPr>
              <a:t>java</a:t>
            </a:r>
            <a:r>
              <a:rPr lang="sr-Latn-CS" dirty="0" smtClean="0">
                <a:latin typeface="Garamond" pitchFamily="18" charset="0"/>
              </a:rPr>
              <a:t>.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Назив класе и назив датотеке треба да буду исти.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дефинише коришћењем кључне речи </a:t>
            </a:r>
            <a:r>
              <a:rPr lang="sr-Latn-CS" sz="1800" dirty="0" smtClean="0">
                <a:latin typeface="+mn-lt"/>
              </a:rPr>
              <a:t>class</a:t>
            </a:r>
            <a:r>
              <a:rPr lang="sr-Latn-CS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 пример, наредбом: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Latn-CS" sz="1800" dirty="0" err="1" smtClean="0">
                <a:latin typeface="+mn-lt"/>
              </a:rPr>
              <a:t>class</a:t>
            </a:r>
            <a:r>
              <a:rPr lang="sr-Latn-CS" sz="1800" dirty="0" smtClean="0">
                <a:latin typeface="+mn-lt"/>
              </a:rPr>
              <a:t> </a:t>
            </a:r>
            <a:r>
              <a:rPr lang="sr-Latn-CS" sz="1800" dirty="0" smtClean="0">
                <a:latin typeface="+mn-lt"/>
              </a:rPr>
              <a:t>Knjiga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дефинисана нова класа са називом </a:t>
            </a:r>
            <a:r>
              <a:rPr lang="sr-Latn-CS" sz="1800" smtClean="0">
                <a:latin typeface="+mn-lt"/>
              </a:rPr>
              <a:t>Knjiga</a:t>
            </a:r>
            <a:r>
              <a:rPr lang="sr-Latn-CS" smtClean="0">
                <a:latin typeface="Garamond" pitchFamily="18" charset="0"/>
              </a:rPr>
              <a:t>, </a:t>
            </a:r>
            <a:r>
              <a:rPr lang="sr-Latn-CS" dirty="0" smtClean="0">
                <a:latin typeface="Garamond" pitchFamily="18" charset="0"/>
              </a:rPr>
              <a:t/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блок (тј. к</a:t>
            </a:r>
            <a:r>
              <a:rPr lang="sr-Latn-CS" dirty="0" smtClean="0">
                <a:latin typeface="Garamond" pitchFamily="18" charset="0"/>
              </a:rPr>
              <a:t>ô</a:t>
            </a:r>
            <a:r>
              <a:rPr lang="sr-Cyrl-RS" dirty="0" smtClean="0">
                <a:latin typeface="Garamond" pitchFamily="18" charset="0"/>
              </a:rPr>
              <a:t>д између витичастих заграда), који следи,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описује каква је структура новонаправљене класе.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01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у телу метода се могу користити четири  потенцијална извора података: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ф</a:t>
            </a:r>
            <a:r>
              <a:rPr lang="ru-RU" dirty="0" smtClean="0">
                <a:latin typeface="Garamond" pitchFamily="18" charset="0"/>
              </a:rPr>
              <a:t>ормални аргументи метода,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инстанцне и класне променљиве,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локалне променљиве, дефинисане у телу метода и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вредности које враћу други методи који су позвани у текућем.</a:t>
            </a:r>
          </a:p>
          <a:p>
            <a:pPr eaLnBrk="1" hangingPunct="1">
              <a:spcBef>
                <a:spcPct val="50000"/>
              </a:spcBef>
              <a:defRPr/>
            </a:pPr>
            <a:endParaRPr lang="sr-Latn-C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9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7543800" cy="3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Примери: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које следе се користи кључна </a:t>
            </a:r>
            <a:r>
              <a:rPr lang="ru-RU" dirty="0" err="1" smtClean="0">
                <a:latin typeface="Garamond" pitchFamily="18" charset="0"/>
              </a:rPr>
              <a:t>реч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err="1" smtClean="0">
                <a:latin typeface="+mn-lt"/>
              </a:rPr>
              <a:t>this</a:t>
            </a:r>
            <a:r>
              <a:rPr lang="sr-Latn-CS" dirty="0" smtClean="0">
                <a:latin typeface="Garamond" pitchFamily="18" charset="0"/>
              </a:rPr>
              <a:t>:</a:t>
            </a:r>
            <a:endParaRPr lang="sr-Cyrl-RS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sr-Latn-CS" sz="800" dirty="0" smtClean="0">
              <a:latin typeface="Garamond" pitchFamily="18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 -instancna promenljiva tekućeg objekta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poziva se metod </a:t>
            </a: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//vraća se tekući objekt iz metoda</a:t>
            </a:r>
          </a:p>
          <a:p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 од наведених случајева може се </a:t>
            </a:r>
            <a:r>
              <a:rPr lang="ru-RU" dirty="0" err="1" smtClean="0">
                <a:latin typeface="Garamond" pitchFamily="18" charset="0"/>
              </a:rPr>
              <a:t>изоставити</a:t>
            </a:r>
            <a:r>
              <a:rPr lang="ru-RU" dirty="0" smtClean="0">
                <a:latin typeface="Garamond" pitchFamily="18" charset="0"/>
              </a:rPr>
              <a:t>: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sr-Latn-CS" dirty="0" smtClean="0"/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некима не може: 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r>
              <a:rPr lang="sr-Latn-CS" dirty="0" smtClean="0"/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Кључна реч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>
                <a:solidFill>
                  <a:srgbClr val="0070C0"/>
                </a:solidFill>
              </a:rPr>
              <a:t>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методе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590800"/>
            <a:ext cx="6629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228600" y="4114800"/>
            <a:ext cx="2971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228600" y="5181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1520825"/>
            <a:ext cx="8991600" cy="537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Дефинисање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именом</a:t>
            </a:r>
            <a:r>
              <a:rPr lang="ru-RU" altLang="en-US" sz="2400" dirty="0">
                <a:latin typeface="Garamond" panose="02020404030301010803" pitchFamily="18" charset="0"/>
              </a:rPr>
              <a:t>, али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различитим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параметрима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  <a:hlinkClick r:id="rId2"/>
              </a:rPr>
              <a:t>преоптерећење</a:t>
            </a:r>
            <a:r>
              <a:rPr lang="ru-RU" altLang="en-US" sz="2400" dirty="0">
                <a:latin typeface="Garamond" panose="02020404030301010803" pitchFamily="18" charset="0"/>
                <a:hlinkClick r:id="rId2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C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743200"/>
            <a:ext cx="73914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686800" cy="49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Point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“Pravougaonik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905000"/>
            <a:ext cx="8686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67818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Pravougaonik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72005"/>
            <a:ext cx="6096000" cy="243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>
                <a:solidFill>
                  <a:srgbClr val="3366FF"/>
                </a:solidFill>
              </a:rPr>
              <a:t>Класе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- наслеђивање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44705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430338"/>
            <a:ext cx="86106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Наслеђивањем се описује однос «јесте».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Механизам наслеђивања омогућује да примерци подкласе (уз одређена ограничења) имају приступ (као да садрже) пољима </a:t>
            </a:r>
            <a:r>
              <a:rPr lang="ru-RU" altLang="en-US" sz="2400" dirty="0">
                <a:latin typeface="Garamond" panose="02020404030301010803" pitchFamily="18" charset="0"/>
              </a:rPr>
              <a:t>и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методима дефинисана у свим наткласама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Програмски језик Јава карактерише једноструко наслеђивање.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Свака класа има тачно једну надкласу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Граф наслеђивања је дрво, у чијем корену се налази класа </a:t>
            </a:r>
            <a:r>
              <a:rPr lang="en-US" altLang="en-US" sz="1800" dirty="0" smtClean="0">
                <a:latin typeface="+mn-lt"/>
              </a:rPr>
              <a:t>Object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(из пакета </a:t>
            </a:r>
            <a:r>
              <a:rPr lang="en-US" altLang="en-US" sz="1800" dirty="0" err="1" smtClean="0">
                <a:latin typeface="+mn-lt"/>
              </a:rPr>
              <a:t>java.lang</a:t>
            </a:r>
            <a:r>
              <a:rPr lang="en-US" altLang="en-US" sz="2400" dirty="0" smtClean="0">
                <a:latin typeface="Garamond" panose="02020404030301010803" pitchFamily="18" charset="0"/>
              </a:rPr>
              <a:t>)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Све Јава класе (чак и оне код којих то није експлицитно записано) су подкласе класе </a:t>
            </a:r>
            <a:r>
              <a:rPr lang="en-US" altLang="en-US" sz="1800" dirty="0">
                <a:latin typeface="+mn-lt"/>
              </a:rPr>
              <a:t>Object</a:t>
            </a:r>
            <a:endParaRPr lang="ru-RU" altLang="en-US" sz="2400" dirty="0"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Наслеђивање у Јави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Синтаксни дијаграм за декларисање класа има следећи облик: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9036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61912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600" kern="0" dirty="0">
                <a:solidFill>
                  <a:srgbClr val="3366FF"/>
                </a:solidFill>
              </a:rPr>
              <a:t>Наслеђивање у </a:t>
            </a:r>
            <a:r>
              <a:rPr lang="sr-Cyrl-RS" sz="3600" kern="0" dirty="0" smtClean="0">
                <a:solidFill>
                  <a:srgbClr val="3366FF"/>
                </a:solidFill>
              </a:rPr>
              <a:t>Јави (2)</a:t>
            </a:r>
            <a:endParaRPr lang="sr-Latn-CS" sz="3600" kern="0" dirty="0">
              <a:solidFill>
                <a:srgbClr val="3366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65712"/>
            <a:ext cx="8964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449622"/>
            <a:ext cx="8839200" cy="548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дефинисања метода у поткласи који има исти потпис као и метод у наткласи назива се </a:t>
            </a:r>
            <a:r>
              <a:rPr lang="ru-RU" u="sng" dirty="0">
                <a:solidFill>
                  <a:srgbClr val="C00000"/>
                </a:solidFill>
                <a:latin typeface="Garamond" pitchFamily="18" charset="0"/>
              </a:rPr>
              <a:t>превазилажење </a:t>
            </a:r>
            <a:r>
              <a:rPr lang="ru-RU" u="sng" dirty="0" smtClean="0">
                <a:solidFill>
                  <a:srgbClr val="C00000"/>
                </a:solidFill>
                <a:latin typeface="Garamond" pitchFamily="18" charset="0"/>
              </a:rPr>
              <a:t>метода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Омогућује промену понашања или додавње новог понашања у подкласама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ru-RU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Способност подкласе да превазиђе метод омогућује да нека </a:t>
            </a:r>
            <a:r>
              <a:rPr lang="sr-Cyrl-RS" dirty="0" smtClean="0">
                <a:latin typeface="Garamond" pitchFamily="18" charset="0"/>
              </a:rPr>
              <a:t>класа:</a:t>
            </a: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наследи </a:t>
            </a:r>
            <a:r>
              <a:rPr lang="sr-Cyrl-RS" dirty="0">
                <a:latin typeface="Garamond" pitchFamily="18" charset="0"/>
              </a:rPr>
              <a:t>„довољно блиску“ надкласу </a:t>
            </a:r>
            <a:endParaRPr lang="sr-Cyrl-RS" dirty="0" smtClean="0">
              <a:latin typeface="Garamond" pitchFamily="18" charset="0"/>
            </a:endParaRP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 </a:t>
            </a:r>
            <a:r>
              <a:rPr lang="sr-Cyrl-RS" dirty="0">
                <a:latin typeface="Garamond" pitchFamily="18" charset="0"/>
              </a:rPr>
              <a:t>да по потреби модификује њено понашање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има исто име, исти број и типове параметара и враће резултат истог типа као метод надкласе који се превазилази.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може да врати и подтип типа који враћа метод надкласе, што се назива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solidFill>
                  <a:srgbClr val="7030A0"/>
                </a:solidFill>
                <a:latin typeface="Garamond" pitchFamily="18" charset="0"/>
              </a:rPr>
              <a:t>коваријантни тип </a:t>
            </a:r>
            <a:r>
              <a:rPr lang="sr-Cyrl-RS" dirty="0">
                <a:latin typeface="Garamond" pitchFamily="18" charset="0"/>
              </a:rPr>
              <a:t>резултата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5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92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</a:t>
            </a:r>
            <a:r>
              <a:rPr lang="sr-Cyrl-RS" dirty="0">
                <a:latin typeface="Garamond" pitchFamily="18" charset="0"/>
              </a:rPr>
              <a:t>се превазилази </a:t>
            </a:r>
            <a:r>
              <a:rPr lang="sr-Cyrl-RS" dirty="0" smtClean="0">
                <a:latin typeface="Garamond" pitchFamily="18" charset="0"/>
              </a:rPr>
              <a:t>метод пожељно је користи анотацију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@</a:t>
            </a:r>
            <a:r>
              <a:rPr lang="en-US" sz="2000" dirty="0" smtClean="0">
                <a:latin typeface="+mn-lt"/>
              </a:rPr>
              <a:t>Override</a:t>
            </a:r>
            <a:r>
              <a:rPr lang="sr-Cyrl-RS" sz="2000" dirty="0" smtClean="0">
                <a:latin typeface="+mn-lt"/>
              </a:rPr>
              <a:t>. 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На тај начин се даје на знање преводиоцу да желимо да урадимо превазилажење и он нас упозорава уколико метод са таквим потписом не постоји у надкласи. </a:t>
            </a:r>
          </a:p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implementacija crtanja linije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DottedLine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prevazilazimo implementaciju iz nadklase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0" hangingPunct="0">
              <a:spcBef>
                <a:spcPct val="60000"/>
              </a:spcBef>
              <a:defRPr/>
            </a:pP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733800"/>
            <a:ext cx="70866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401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Синтаксни дијаграм за декларисање класа има следећи облик: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Модификатор је резервисана реч која мења основно значење неке конструкције у </a:t>
            </a:r>
            <a:r>
              <a:rPr lang="ru-RU" dirty="0" err="1" smtClean="0">
                <a:latin typeface="Garamond" pitchFamily="18" charset="0"/>
              </a:rPr>
              <a:t>Јави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modifikator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native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strictfp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synchronized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transient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endParaRPr lang="sr-Latn-RS" sz="1500" dirty="0"/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9036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747" y="5867400"/>
            <a:ext cx="853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Позивање одговарајућег метода дефинисаног у наткласи дате класе, а који је превазиђен у поткласи, </a:t>
            </a:r>
            <a:r>
              <a:rPr lang="ru-RU" dirty="0" err="1" smtClean="0">
                <a:latin typeface="Garamond" pitchFamily="18" charset="0"/>
              </a:rPr>
              <a:t>реализује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коришћењем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кључне речи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 smtClean="0"/>
              <a:t>. </a:t>
            </a:r>
            <a:endParaRPr lang="sr-Latn-CS" dirty="0"/>
          </a:p>
          <a:p>
            <a:pPr eaLnBrk="0" hangingPunct="0">
              <a:spcBef>
                <a:spcPts val="600"/>
              </a:spcBef>
              <a:defRPr/>
            </a:pPr>
            <a:r>
              <a:rPr lang="sr-Cyrl-RS" b="1" dirty="0">
                <a:latin typeface="Garamond" pitchFamily="18" charset="0"/>
              </a:rPr>
              <a:t>Пример.</a:t>
            </a:r>
            <a:endParaRPr lang="sr-Latn-CS" b="1" dirty="0">
              <a:latin typeface="Garamond" pitchFamily="18" charset="0"/>
            </a:endParaRPr>
          </a:p>
          <a:p>
            <a:r>
              <a:rPr lang="sr-Latn-CS" sz="1800" dirty="0">
                <a:latin typeface="Arial" charset="0"/>
              </a:rPr>
              <a:t>      </a:t>
            </a:r>
            <a:endParaRPr lang="sr-Cyrl-RS" sz="1800" dirty="0" smtClean="0">
              <a:latin typeface="Arial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Arial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istoj ovoj klasi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defRPr/>
            </a:pPr>
            <a:endParaRPr lang="sr-Latn-CS" sz="1800" dirty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64770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98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228600" y="1379538"/>
            <a:ext cx="8763000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Превазилажење</a:t>
            </a:r>
            <a:r>
              <a:rPr lang="ru-RU" dirty="0" smtClean="0">
                <a:latin typeface="Garamond" pitchFamily="18" charset="0"/>
              </a:rPr>
              <a:t> конструктора се не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извршити</a:t>
            </a:r>
            <a:r>
              <a:rPr lang="ru-RU" dirty="0" smtClean="0">
                <a:latin typeface="Garamond" pitchFamily="18" charset="0"/>
              </a:rPr>
              <a:t>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конструктор има исто име као класа у којој се налази.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конструисања примерка поткласе, тј. извршења конструктора поткласе бива позван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</a:t>
            </a:r>
            <a:r>
              <a:rPr lang="ru-RU" dirty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наткласи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дефинисан конструктор, тада бива позван подразумевани имплицитни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Експлицитно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позивање</a:t>
            </a:r>
            <a:r>
              <a:rPr lang="ru-RU" dirty="0" smtClean="0">
                <a:latin typeface="Garamond" pitchFamily="18" charset="0"/>
              </a:rPr>
              <a:t> конструктора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реализовати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кључном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речју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у случају позива метода. 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Latn-CS" sz="2000" dirty="0" smtClean="0">
                <a:latin typeface="+mn-lt"/>
              </a:rPr>
              <a:t>                </a:t>
            </a:r>
            <a:endParaRPr lang="sr-Cyrl-RS" sz="2000" dirty="0" smtClean="0">
              <a:latin typeface="+mn-lt"/>
            </a:endParaRPr>
          </a:p>
          <a:p>
            <a:r>
              <a:rPr lang="sr-Cyrl-RS" sz="2000" dirty="0">
                <a:latin typeface="+mn-lt"/>
              </a:rPr>
              <a:t>	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sz="20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4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4800600"/>
            <a:ext cx="2438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06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6106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i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Latn-CS" altLang="en-US" sz="2400" b="1" i="1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5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438400"/>
            <a:ext cx="6019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430338"/>
            <a:ext cx="86106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У програмском језику Јава, све функције су виртуелне, па нема потребе да се експлицтно наглашава да се неки метод може превазићи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Ако програмер жели, он може спречити креирање подкласе дате класе, или превазилажење неког конкретног метода дефинисаног у датој класи.  </a:t>
            </a: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4000" b="1" kern="0" dirty="0">
                <a:solidFill>
                  <a:srgbClr val="0070C0"/>
                </a:solidFill>
              </a:rPr>
              <a:t>Превазилажење </a:t>
            </a:r>
            <a:r>
              <a:rPr lang="sr-Cyrl-RS" sz="4000" b="1" kern="0" dirty="0" smtClean="0">
                <a:solidFill>
                  <a:srgbClr val="0070C0"/>
                </a:solidFill>
              </a:rPr>
              <a:t>метода (6)</a:t>
            </a:r>
            <a:endParaRPr lang="en-US" sz="40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414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Јава је строго типизиран програмски језика, па свака променљива, укључујући и променљиве објектног типа мора имати свој тип.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Провера да ли дати објекат припада датој класи реализује се помоћу оператора </a:t>
            </a:r>
            <a:r>
              <a:rPr lang="sr-Latn-CS" sz="1800" dirty="0" smtClean="0">
                <a:latin typeface="Arial" charset="0"/>
              </a:rPr>
              <a:t>instanceof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dirty="0" smtClean="0"/>
              <a:t>        </a:t>
            </a:r>
            <a:r>
              <a:rPr lang="sr-Cyrl-RS" dirty="0" smtClean="0"/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”bilo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sta”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false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dirty="0" smtClean="0">
                <a:latin typeface="Garamond" pitchFamily="18" charset="0"/>
              </a:rPr>
              <a:t>Ова провера се </a:t>
            </a:r>
            <a:r>
              <a:rPr lang="sr-Cyrl-RS" dirty="0">
                <a:latin typeface="Garamond" pitchFamily="18" charset="0"/>
              </a:rPr>
              <a:t>реализује </a:t>
            </a:r>
            <a:r>
              <a:rPr lang="sr-Cyrl-RS" dirty="0" smtClean="0">
                <a:latin typeface="Garamond" pitchFamily="18" charset="0"/>
              </a:rPr>
              <a:t>у времену извршавања програма и односи се на актуелну вредност објекта</a:t>
            </a:r>
            <a:endParaRPr lang="sr-Latn-R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Типови, класе и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886200"/>
            <a:ext cx="4267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096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роменљива општијег типа (тј. променљива типа надкласе) може реферисати на објекте конкретнијег типа (тј. објекте примерке поткласе). 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Као што је већ истакнуто,  оператор </a:t>
            </a:r>
            <a:r>
              <a:rPr lang="sr-Latn-CS" sz="1800" dirty="0" err="1" smtClean="0">
                <a:latin typeface="Arial" charset="0"/>
              </a:rPr>
              <a:t>instanceof</a:t>
            </a:r>
            <a:r>
              <a:rPr lang="sr-Latn-CS" sz="1800" dirty="0" smtClean="0">
                <a:latin typeface="Arial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проверава да ли је објекат на који реферише дати израз примерак класе (у времену извршавања, а не током превођења).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anose="02020404030301010803" pitchFamily="18" charset="0"/>
              </a:rPr>
              <a:t>Оператор </a:t>
            </a:r>
            <a:r>
              <a:rPr lang="sr-Latn-CS" sz="1800" dirty="0" err="1">
                <a:latin typeface="Arial" charset="0"/>
              </a:rPr>
              <a:t>instanceof</a:t>
            </a:r>
            <a:r>
              <a:rPr lang="sr-Latn-CS" sz="1800" dirty="0">
                <a:latin typeface="Arial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 smtClean="0">
                <a:latin typeface="+mn-lt"/>
              </a:rPr>
              <a:t>true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ако је дати објекат примерак неке класе, а исти резултат даје и ако је дати објекат примерак ма које од наткласа дате класе.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Пример. </a:t>
            </a:r>
            <a:r>
              <a:rPr lang="sr-Cyrl-R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Нека је класа </a:t>
            </a:r>
            <a:r>
              <a:rPr lang="sr-Latn-RS" sz="2000" dirty="0">
                <a:solidFill>
                  <a:srgbClr val="000000"/>
                </a:solidFill>
                <a:latin typeface="Arial"/>
              </a:rPr>
              <a:t>Kamion</a:t>
            </a:r>
            <a:r>
              <a:rPr lang="sr-Cyrl-RS" dirty="0">
                <a:solidFill>
                  <a:srgbClr val="000000"/>
                </a:solidFill>
                <a:latin typeface="Garamond" panose="02020404030301010803" pitchFamily="18" charset="0"/>
              </a:rPr>
              <a:t> поткласа класе</a:t>
            </a:r>
            <a:r>
              <a:rPr lang="sr-Cyrl-R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sr-Latn-RS" sz="2000" dirty="0">
                <a:solidFill>
                  <a:srgbClr val="000000"/>
                </a:solidFill>
                <a:latin typeface="Arial"/>
              </a:rPr>
              <a:t>Vozilo</a:t>
            </a:r>
            <a:r>
              <a:rPr lang="sr-Cyrl-RS" sz="2000" dirty="0">
                <a:solidFill>
                  <a:srgbClr val="000000"/>
                </a:solidFill>
                <a:latin typeface="Arial"/>
              </a:rPr>
              <a:t> </a:t>
            </a:r>
            <a:endParaRPr lang="ru-RU" b="1" dirty="0" smtClean="0">
              <a:latin typeface="Garamond" pitchFamily="18" charset="0"/>
            </a:endParaRPr>
          </a:p>
          <a:p>
            <a:pPr>
              <a:buNone/>
            </a:pPr>
            <a:r>
              <a:rPr lang="sr-Latn-CS" dirty="0" smtClean="0"/>
              <a:t>        </a:t>
            </a:r>
            <a:r>
              <a:rPr lang="sr-Cyrl-RS" dirty="0" smtClean="0"/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Kamion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Vozilo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Object;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Типови, класе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и наслеђивање </a:t>
            </a:r>
            <a:r>
              <a:rPr lang="en-US" sz="3600" b="1" kern="0" dirty="0" smtClean="0">
                <a:solidFill>
                  <a:srgbClr val="0070C0"/>
                </a:solidFill>
              </a:rPr>
              <a:t>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5334000"/>
            <a:ext cx="5257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72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534400" cy="561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Када се говори о конверзији типова, може се говорити о: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u="sng" dirty="0">
                <a:latin typeface="Garamond" panose="02020404030301010803" pitchFamily="18" charset="0"/>
              </a:rPr>
              <a:t>а) конвертовању примитивних типова у примитивне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imetipa) vrednost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 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en-US" sz="2400" u="sng" dirty="0" smtClean="0">
                <a:latin typeface="Garamond" panose="02020404030301010803" pitchFamily="18" charset="0"/>
              </a:rPr>
              <a:t>(</a:t>
            </a:r>
            <a:r>
              <a:rPr lang="ru-RU" altLang="en-US" sz="2400" u="sng" dirty="0">
                <a:latin typeface="Garamond" panose="02020404030301010803" pitchFamily="18" charset="0"/>
              </a:rPr>
              <a:t>б)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конвертовању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објеката</a:t>
            </a:r>
            <a:r>
              <a:rPr lang="ru-RU" altLang="en-US" sz="2400" u="sng" dirty="0">
                <a:latin typeface="Garamond" panose="02020404030301010803" pitchFamily="18" charset="0"/>
              </a:rPr>
              <a:t> у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објекте</a:t>
            </a:r>
            <a:endParaRPr lang="ru-RU" altLang="en-US" sz="2400" u="sng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Има смисла </a:t>
            </a:r>
            <a:r>
              <a:rPr lang="ru-RU" altLang="en-US" sz="2400" dirty="0">
                <a:latin typeface="Garamond" panose="02020404030301010803" pitchFamily="18" charset="0"/>
              </a:rPr>
              <a:t>само код </a:t>
            </a:r>
            <a:r>
              <a:rPr lang="ru-RU" altLang="en-US" sz="2400" dirty="0" smtClean="0">
                <a:latin typeface="Garamond" panose="02020404030301010803" pitchFamily="18" charset="0"/>
              </a:rPr>
              <a:t>класа/интерфејса </a:t>
            </a:r>
            <a:r>
              <a:rPr lang="ru-RU" altLang="en-US" sz="2400" dirty="0">
                <a:latin typeface="Garamond" panose="02020404030301010803" pitchFamily="18" charset="0"/>
              </a:rPr>
              <a:t>повезаних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наслеђивањем, те </a:t>
            </a:r>
            <a:r>
              <a:rPr lang="ru-RU" altLang="en-US" sz="2400" dirty="0">
                <a:latin typeface="Garamond" panose="02020404030301010803" pitchFamily="18" charset="0"/>
              </a:rPr>
              <a:t>класа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интерфејса повезаних имплементацијом.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imeklase)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objekat</a:t>
            </a:r>
            <a:endParaRPr lang="sr-Cyrl-RS" altLang="en-US" sz="2400" i="1" dirty="0" smtClean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Како је сваки примерак неке класе истовреено и примерак надкласе, нема потребе за експлицитном конверзијом у надкласу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</a:t>
            </a:r>
            <a:r>
              <a:rPr lang="sr-Cyrl-RS" altLang="en-US" sz="2400" b="1" dirty="0">
                <a:latin typeface="Garamond" panose="02020404030301010803" pitchFamily="18" charset="0"/>
              </a:rPr>
              <a:t>.</a:t>
            </a:r>
            <a:r>
              <a:rPr lang="sr-Latn-CS" altLang="en-US" sz="2400" b="1" dirty="0">
                <a:latin typeface="Garamond" panose="02020404030301010803" pitchFamily="18" charset="0"/>
              </a:rPr>
              <a:t> </a:t>
            </a:r>
            <a:r>
              <a:rPr lang="sr-Latn-C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Нека је класа </a:t>
            </a:r>
            <a:r>
              <a:rPr lang="sr-Latn-RS" sz="2000" dirty="0" smtClean="0">
                <a:solidFill>
                  <a:srgbClr val="000000"/>
                </a:solidFill>
                <a:latin typeface="+mn-lt"/>
              </a:rPr>
              <a:t>Kamion</a:t>
            </a:r>
            <a:r>
              <a:rPr lang="sr-Cyrl-RS" sz="2400" dirty="0">
                <a:latin typeface="Garamond" panose="02020404030301010803" pitchFamily="18" charset="0"/>
              </a:rPr>
              <a:t> поткласа класе</a:t>
            </a:r>
            <a:r>
              <a:rPr lang="sr-Cyrl-R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Latn-RS" sz="2000" dirty="0">
                <a:solidFill>
                  <a:srgbClr val="000000"/>
                </a:solidFill>
                <a:latin typeface="+mn-lt"/>
              </a:rPr>
              <a:t>Vozilo</a:t>
            </a:r>
            <a:r>
              <a:rPr lang="sr-Cyrl-R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Latn-CS" altLang="en-US" sz="2000" dirty="0">
                <a:solidFill>
                  <a:srgbClr val="000000"/>
                </a:solidFill>
                <a:latin typeface="+mn-lt"/>
              </a:rPr>
              <a:t>           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Eksplicitna konverzija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е</a:t>
            </a:r>
            <a:r>
              <a:rPr lang="sr-Latn-R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potrebn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a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Типови, класе 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27432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381000" y="5486400"/>
            <a:ext cx="5105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5791200" y="5486400"/>
            <a:ext cx="2971800" cy="90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30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47800"/>
            <a:ext cx="7772400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u="sng" dirty="0" smtClean="0">
                <a:latin typeface="Garamond" pitchFamily="18" charset="0"/>
              </a:rPr>
              <a:t>(в) конвертовању примитивних типова у објекте и обрнуто.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принципу, није могуће, осим код тзв. класа-омотача примитивних типова.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sr-Latn-C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пакету</a:t>
            </a:r>
            <a:r>
              <a:rPr lang="sr-Latn-CS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java.lang</a:t>
            </a:r>
            <a:r>
              <a:rPr lang="sr-Latn-C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постоје класе</a:t>
            </a:r>
            <a:r>
              <a:rPr lang="sr-Latn-CS" dirty="0" smtClean="0">
                <a:latin typeface="Garamond" pitchFamily="18" charset="0"/>
              </a:rPr>
              <a:t>: </a:t>
            </a:r>
            <a:r>
              <a:rPr lang="sr-Latn-CS" sz="1800" dirty="0" smtClean="0">
                <a:latin typeface="+mn-lt"/>
              </a:rPr>
              <a:t>Integer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Float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Boolean</a:t>
            </a:r>
            <a:r>
              <a:rPr lang="sr-Latn-CS" dirty="0" smtClean="0">
                <a:latin typeface="Garamond" pitchFamily="18" charset="0"/>
              </a:rPr>
              <a:t>, …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Latn-CS" b="1" dirty="0" smtClean="0">
                <a:latin typeface="Garamond" pitchFamily="18" charset="0"/>
              </a:rPr>
              <a:t>               </a:t>
            </a:r>
          </a:p>
          <a:p>
            <a:r>
              <a:rPr lang="en-US" sz="1500" dirty="0" smtClean="0"/>
              <a:t>                 </a:t>
            </a:r>
            <a:r>
              <a:rPr lang="sr-Cyrl-RS" sz="1500" dirty="0" smtClean="0"/>
              <a:t> 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intValue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Почев од верзије 6, програмски језика Јава подржава и аутоматску конверзију између података примитивног типа и објеката у одговарајућим класама-омотачима.</a:t>
            </a: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Напомена. </a:t>
            </a:r>
            <a:r>
              <a:rPr lang="sr-Cyrl-RS" dirty="0" smtClean="0">
                <a:latin typeface="Garamond" pitchFamily="18" charset="0"/>
              </a:rPr>
              <a:t>Експлицитна конверзија крије потенцијалне опасности!</a:t>
            </a:r>
            <a:endParaRPr lang="sr-Cyrl-R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Типови, класе 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962400"/>
            <a:ext cx="457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62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Иницијализациони блокови и конструктори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060688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је блок који се налази у оквиру дефиниције класе, а који омогућује да се дати програмски код изврши приликом иницијализације.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Разликују се: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Иницјализациони блок примерка </a:t>
            </a:r>
            <a: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(инстанцни инцијализациони блок) – он се извршава само једном, при покретању програма, односно када подсистем за учитавање класа </a:t>
            </a:r>
            <a:r>
              <a:rPr lang="en-US" dirty="0" smtClean="0">
                <a:latin typeface="Garamond" pitchFamily="18" charset="0"/>
              </a:rPr>
              <a:t>JVM</a:t>
            </a:r>
            <a:r>
              <a:rPr lang="sr-Cyrl-RS" dirty="0" smtClean="0">
                <a:latin typeface="Garamond" pitchFamily="18" charset="0"/>
              </a:rPr>
              <a:t> учита дату класу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класе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(статички инцијализациони блок)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– он се извршава приликом сваког креирања новог објекта – примерка класе која садржи иницијализациони блок</a:t>
            </a:r>
            <a:endParaRPr lang="sr-Cyrl-RS" dirty="0">
              <a:latin typeface="Garamond" pitchFamily="18" charset="0"/>
            </a:endParaRPr>
          </a:p>
          <a:p>
            <a:r>
              <a:rPr lang="sr-Cyrl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Иницијализациони блокови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err="1" smtClean="0">
                <a:latin typeface="+mn-lt"/>
              </a:rPr>
              <a:t>pridruživanje</a:t>
            </a:r>
            <a:r>
              <a:rPr lang="ru-RU" sz="1800" dirty="0" smtClean="0">
                <a:latin typeface="Garamond" pitchFamily="18" charset="0"/>
              </a:rPr>
              <a:t> </a:t>
            </a:r>
            <a:br>
              <a:rPr lang="ru-RU" sz="1800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oдређује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из које </a:t>
            </a:r>
            <a:r>
              <a:rPr lang="ru-RU" dirty="0" smtClean="0">
                <a:latin typeface="Garamond" pitchFamily="18" charset="0"/>
              </a:rPr>
              <a:t>класе је дата класа изведена,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, да ли дата класа имплементира неке интерфејсе: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smtClean="0">
                <a:latin typeface="+mn-lt"/>
              </a:rPr>
              <a:t>ime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бити индентификатор или идентикатори раздвојени тачком,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док је </a:t>
            </a:r>
            <a:r>
              <a:rPr lang="ru-RU" sz="1800" dirty="0" smtClean="0">
                <a:latin typeface="+mn-lt"/>
              </a:rPr>
              <a:t>lista imena </a:t>
            </a:r>
            <a:r>
              <a:rPr lang="ru-RU" dirty="0" smtClean="0">
                <a:latin typeface="Garamond" pitchFamily="18" charset="0"/>
              </a:rPr>
              <a:t>низ имена раздвојених зарезима: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8964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73688"/>
            <a:ext cx="896461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sr-Cyrl-RS" b="1" dirty="0" smtClean="0">
                <a:latin typeface="Garamond" pitchFamily="18" charset="0"/>
              </a:rPr>
              <a:t>Пример:</a:t>
            </a:r>
            <a:endParaRPr lang="sr-Cyrl-RS" dirty="0" smtClean="0">
              <a:latin typeface="Garamond" pitchFamily="18" charset="0"/>
            </a:endParaRPr>
          </a:p>
          <a:p>
            <a:r>
              <a:rPr lang="sr-Cyrl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nonStaticVariable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Staticki inic. blok se izvrsava jednom po klasi.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"Static initalization."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Instanci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 poziva pre konstruktora</a:t>
            </a:r>
            <a:r>
              <a:rPr lang="sr-Cyrl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endParaRPr lang="sr-Latn-RS" sz="1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"Instance initialization."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nonStaticVariable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indent="0"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Иницијализациони блокови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057400"/>
            <a:ext cx="6019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10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креирања конкретног примерка неке класе (преко оператора </a:t>
            </a:r>
            <a:r>
              <a:rPr lang="en-US" sz="1800" dirty="0">
                <a:latin typeface="+mn-lt"/>
              </a:rPr>
              <a:t>new</a:t>
            </a:r>
            <a:r>
              <a:rPr lang="ru-RU" dirty="0">
                <a:latin typeface="Garamond" pitchFamily="18" charset="0"/>
              </a:rPr>
              <a:t>), увек 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конструктор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те </a:t>
            </a:r>
            <a:r>
              <a:rPr lang="ru-RU" dirty="0">
                <a:latin typeface="Garamond" pitchFamily="18" charset="0"/>
              </a:rPr>
              <a:t>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Конструктор је метод класе који се позива приликом креирања новог примерка дате 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Карактеристике конструктора: </a:t>
            </a: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никад не </a:t>
            </a:r>
            <a:r>
              <a:rPr lang="ru-RU" dirty="0" err="1">
                <a:latin typeface="Garamond" pitchFamily="18" charset="0"/>
              </a:rPr>
              <a:t>враћа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његово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име се поклапа са именом класе.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и код </a:t>
            </a:r>
            <a:r>
              <a:rPr lang="ru-RU" dirty="0" err="1" smtClean="0">
                <a:latin typeface="Garamond" pitchFamily="18" charset="0"/>
              </a:rPr>
              <a:t>осталих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типова</a:t>
            </a:r>
            <a:r>
              <a:rPr lang="ru-RU" dirty="0" smtClean="0">
                <a:latin typeface="Garamond" pitchFamily="18" charset="0"/>
              </a:rPr>
              <a:t> метода, </a:t>
            </a:r>
            <a:r>
              <a:rPr lang="ru-RU" dirty="0" err="1" smtClean="0">
                <a:latin typeface="Garamond" pitchFamily="18" charset="0"/>
              </a:rPr>
              <a:t>типови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бројеви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формалних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параметара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при </a:t>
            </a:r>
            <a:r>
              <a:rPr lang="ru-RU" dirty="0" err="1" smtClean="0">
                <a:latin typeface="Garamond" pitchFamily="18" charset="0"/>
              </a:rPr>
              <a:t>декларацији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позиву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морају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поклапати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Уколико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програмер није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конструктор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конструктор: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нема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аргумената</a:t>
            </a:r>
            <a:r>
              <a:rPr lang="en-US" altLang="en-US" sz="1900" dirty="0" smtClean="0">
                <a:latin typeface="Garamond" panose="02020404030301010803" pitchFamily="18" charset="0"/>
              </a:rPr>
              <a:t>;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иницијализује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1900" dirty="0">
                <a:latin typeface="Garamond" panose="02020404030301010803" pitchFamily="18" charset="0"/>
              </a:rPr>
              <a:t> и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en-US" altLang="en-US" sz="1900" dirty="0" smtClean="0">
                <a:latin typeface="Garamond" panose="02020404030301010803" pitchFamily="18" charset="0"/>
              </a:rPr>
              <a:t/>
            </a:r>
            <a:br>
              <a:rPr lang="en-U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на </a:t>
            </a:r>
            <a:r>
              <a:rPr lang="ru-RU" altLang="en-US" sz="1900" dirty="0" err="1">
                <a:latin typeface="Garamond" panose="02020404030301010803" pitchFamily="18" charset="0"/>
              </a:rPr>
              <a:t>подразумеване</a:t>
            </a:r>
            <a:r>
              <a:rPr lang="ru-RU" altLang="en-US" sz="1900" dirty="0">
                <a:latin typeface="Garamond" panose="02020404030301010803" pitchFamily="18" charset="0"/>
              </a:rPr>
              <a:t> вредности.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бар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онда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59169" y="1417638"/>
            <a:ext cx="7375231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stampaPod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jedina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”Ivo Andric”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</a:t>
            </a:r>
            <a:r>
              <a:rPr lang="en-US" sz="3600" b="1" kern="0" dirty="0" smtClean="0">
                <a:solidFill>
                  <a:srgbClr val="0070C0"/>
                </a:solidFill>
              </a:rPr>
              <a:t>3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9169" y="1417638"/>
            <a:ext cx="7222831" cy="536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86106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Конструктори могу бити преоптерећени,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исто као и остали методи.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постоји додатни конструктор, који има неке нове особине, у њему се може позвати већ постојећи конструктор </a:t>
            </a:r>
            <a:r>
              <a:rPr lang="sr-Cyrl-RS" dirty="0" smtClean="0">
                <a:latin typeface="Garamond" pitchFamily="18" charset="0"/>
              </a:rPr>
              <a:t>употребом кључне речи </a:t>
            </a:r>
            <a:r>
              <a:rPr lang="sr-Latn-RS" dirty="0" smtClean="0">
                <a:latin typeface="Garamond" pitchFamily="18" charset="0"/>
              </a:rPr>
              <a:t>this </a:t>
            </a:r>
            <a:r>
              <a:rPr lang="sr-Cyrl-RS" dirty="0" smtClean="0">
                <a:latin typeface="Garamond" pitchFamily="18" charset="0"/>
              </a:rPr>
              <a:t>на следећи начин:</a:t>
            </a:r>
            <a:endParaRPr lang="ru-RU" dirty="0" smtClean="0">
              <a:latin typeface="Garamond" pitchFamily="18" charset="0"/>
            </a:endParaRPr>
          </a:p>
          <a:p>
            <a:r>
              <a:rPr lang="sr-Cyrl-R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b="1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3886200"/>
            <a:ext cx="259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11344" y="1284166"/>
            <a:ext cx="6561056" cy="557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Knjiga2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Njegos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“Gorski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1344" y="1284166"/>
            <a:ext cx="6027656" cy="549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92480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stampaPod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“Ivo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Andric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50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Dzordz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Orvel“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“Borislav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Pekic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“Atlantida“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6934200" cy="464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6868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Објекат чије унутрашње стање (тј. в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редност неког поља</a:t>
            </a:r>
            <a:r>
              <a:rPr lang="sr-Cyrl-RS" altLang="en-US" sz="2400" dirty="0">
                <a:latin typeface="Garamond" panose="02020404030301010803" pitchFamily="18" charset="0"/>
              </a:rPr>
              <a:t>) може да се промени назива се </a:t>
            </a:r>
            <a:r>
              <a:rPr lang="sr-Cyrl-RS" altLang="en-US" sz="2400" u="sng" dirty="0">
                <a:latin typeface="Garamond" panose="02020404030301010803" pitchFamily="18" charset="0"/>
              </a:rPr>
              <a:t>мутирајући</a:t>
            </a: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(променљиви) објекат</a:t>
            </a:r>
            <a:r>
              <a:rPr lang="sr-Cyrl-RS" altLang="en-US" sz="2400" dirty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супротном се ради о </a:t>
            </a:r>
            <a:r>
              <a:rPr lang="sr-Cyrl-RS" altLang="en-US" sz="2400" u="sng" dirty="0">
                <a:latin typeface="Garamond" panose="02020404030301010803" pitchFamily="18" charset="0"/>
              </a:rPr>
              <a:t>немутирајућем</a:t>
            </a: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(непроменљивом) објекту</a:t>
            </a:r>
            <a:r>
              <a:rPr lang="sr-Cyrl-RS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 треба пажљиво радити са конструкторима мутирајућих објеката.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Наиме, може се догодити да се, при извршавању конструктора, вредност поља новокреираног објекта постави тако да садржи вредност аргумента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конструктора: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1900" dirty="0">
                <a:latin typeface="Garamond" panose="02020404030301010803" pitchFamily="18" charset="0"/>
              </a:rPr>
              <a:t>том случају стварни аргумент конструктора и поље новокреираног објекта постају „везани“ и реферишу на исти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објекат. 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Због тога </a:t>
            </a:r>
            <a:r>
              <a:rPr lang="sr-Cyrl-RS" altLang="en-US" sz="1900" dirty="0">
                <a:latin typeface="Garamond" panose="02020404030301010803" pitchFamily="18" charset="0"/>
              </a:rPr>
              <a:t>промена објекта аргумента конструктора доводи до промене поља новокреираног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објекта и обрнуто. </a:t>
            </a:r>
            <a:endParaRPr lang="sr-Cyrl-RS" altLang="en-US" sz="19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86106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je doslo do promene vrednosti linijaAB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[(19,20)-(7, 52)]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[(200,20)-(7, 52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)]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iako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nije radjeno sa linijaAB, vec sa tackaA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904999"/>
            <a:ext cx="7239000" cy="4478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Да би се избегле такве ситуације,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потребно је уместо употребе референце на исти објекат направити копију објекта.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Пример</a:t>
            </a:r>
            <a:r>
              <a:rPr lang="ru-RU" altLang="en-US" sz="24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GeometryObject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dirty="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3124200"/>
            <a:ext cx="5562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2362200"/>
            <a:ext cx="83169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1" y="1417638"/>
            <a:ext cx="7061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Тело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разне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Сада више нема „везивања“ поља и аргумента.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</a:t>
            </a:r>
            <a:r>
              <a:rPr lang="sr-Cyrl-RS" dirty="0">
                <a:latin typeface="Garamond" pitchFamily="18" charset="0"/>
              </a:rPr>
              <a:t>, запис је </a:t>
            </a:r>
            <a:r>
              <a:rPr lang="sr-Cyrl-RS" dirty="0" smtClean="0">
                <a:latin typeface="Garamond" pitchFamily="18" charset="0"/>
              </a:rPr>
              <a:t>рогобатан: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нарочито </a:t>
            </a:r>
            <a:r>
              <a:rPr lang="sr-Cyrl-RS" sz="2000" dirty="0">
                <a:latin typeface="Garamond" pitchFamily="18" charset="0"/>
              </a:rPr>
              <a:t>у случају када мутирајући објекат </a:t>
            </a:r>
            <a:r>
              <a:rPr lang="sr-Cyrl-RS" sz="2000" dirty="0" smtClean="0">
                <a:latin typeface="Garamond" pitchFamily="18" charset="0"/>
              </a:rPr>
              <a:t/>
            </a:r>
            <a:br>
              <a:rPr lang="sr-Cyrl-RS" sz="2000" dirty="0" smtClean="0">
                <a:latin typeface="Garamond" pitchFamily="18" charset="0"/>
              </a:rPr>
            </a:br>
            <a:r>
              <a:rPr lang="sr-Cyrl-RS" sz="2000" dirty="0" smtClean="0">
                <a:latin typeface="Garamond" pitchFamily="18" charset="0"/>
              </a:rPr>
              <a:t>који </a:t>
            </a:r>
            <a:r>
              <a:rPr lang="sr-Cyrl-RS" sz="2000" dirty="0">
                <a:latin typeface="Garamond" pitchFamily="18" charset="0"/>
              </a:rPr>
              <a:t>представља поље новог објекта има сложену структуру.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прошлом </a:t>
            </a:r>
            <a:r>
              <a:rPr lang="sr-Cyrl-RS" dirty="0">
                <a:latin typeface="Garamond" pitchFamily="18" charset="0"/>
              </a:rPr>
              <a:t>случају било би јако добро када би постојала могућност да се једноставном наредбом направи </a:t>
            </a:r>
            <a:r>
              <a:rPr lang="sr-Cyrl-RS" dirty="0" smtClean="0">
                <a:latin typeface="Garamond" pitchFamily="18" charset="0"/>
              </a:rPr>
              <a:t>нова копија.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то постигло, потребно је да у класи која описује тип поља постоји тзв. </a:t>
            </a:r>
            <a:r>
              <a:rPr lang="sr-Cyrl-RS" dirty="0">
                <a:solidFill>
                  <a:srgbClr val="FF3300"/>
                </a:solidFill>
                <a:latin typeface="Garamond" pitchFamily="18" charset="0"/>
              </a:rPr>
              <a:t>копирајући конструктор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истакло да копирајући конструктор не може да модификује своје </a:t>
            </a:r>
            <a:r>
              <a:rPr lang="sr-Cyrl-RS" dirty="0" smtClean="0">
                <a:latin typeface="Garamond" pitchFamily="18" charset="0"/>
              </a:rPr>
              <a:t>аргументе користи се модификатор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(5)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676400"/>
            <a:ext cx="44196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promena kod tackaA ne menja vrednost linijaAB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(6)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676399"/>
            <a:ext cx="7696200" cy="40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Модификатори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21360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430338"/>
            <a:ext cx="86106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400" dirty="0">
                <a:latin typeface="Garamond" panose="02020404030301010803" pitchFamily="18" charset="0"/>
              </a:rPr>
              <a:t>су </a:t>
            </a:r>
            <a:r>
              <a:rPr lang="ru-RU" altLang="en-US" sz="2400" dirty="0" err="1">
                <a:latin typeface="Garamond" panose="02020404030301010803" pitchFamily="18" charset="0"/>
              </a:rPr>
              <a:t>специјалне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кључне</a:t>
            </a:r>
            <a:r>
              <a:rPr lang="ru-RU" altLang="en-US" sz="2400" dirty="0">
                <a:latin typeface="Garamond" panose="02020404030301010803" pitchFamily="18" charset="0"/>
              </a:rPr>
              <a:t> речи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мењају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метода,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или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наредби</a:t>
            </a:r>
            <a:r>
              <a:rPr lang="ru-RU" altLang="en-US" sz="2400" dirty="0">
                <a:latin typeface="Garamond" panose="02020404030301010803" pitchFamily="18" charset="0"/>
              </a:rPr>
              <a:t> увоза.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2400" dirty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</a:rPr>
              <a:t>опциони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њихов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редослед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битан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неким </a:t>
            </a:r>
            <a:r>
              <a:rPr lang="ru-RU" altLang="en-US" sz="2400" dirty="0" err="1">
                <a:latin typeface="Garamond" panose="02020404030301010803" pitchFamily="18" charset="0"/>
              </a:rPr>
              <a:t>ситуацијама</a:t>
            </a:r>
            <a:r>
              <a:rPr lang="ru-RU" altLang="en-US" sz="2400" dirty="0">
                <a:latin typeface="Garamond" panose="02020404030301010803" pitchFamily="18" charset="0"/>
              </a:rPr>
              <a:t> су имплицитно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дефинисани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њихово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коришћење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велики 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модификатора у </a:t>
            </a:r>
            <a:r>
              <a:rPr lang="ru-RU" altLang="en-US" sz="2400" dirty="0" err="1">
                <a:latin typeface="Garamond" panose="02020404030301010803" pitchFamily="18" charset="0"/>
              </a:rPr>
              <a:t>Јави</a:t>
            </a:r>
            <a:r>
              <a:rPr lang="ru-RU" altLang="en-US" sz="2400" dirty="0">
                <a:latin typeface="Garamond" panose="02020404030301010803" pitchFamily="18" charset="0"/>
              </a:rPr>
              <a:t>: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контроле приступа,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синхронизације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нативни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- </a:t>
            </a:r>
            <a:r>
              <a:rPr lang="sr-Cyrl-RS" altLang="en-US" sz="1900" dirty="0">
                <a:latin typeface="Garamond" panose="02020404030301010803" pitchFamily="18" charset="0"/>
              </a:rPr>
              <a:t>анотације </a:t>
            </a:r>
            <a:r>
              <a:rPr lang="ru-RU" altLang="en-US" sz="1900" dirty="0" err="1">
                <a:latin typeface="Garamond" panose="02020404030301010803" pitchFamily="18" charset="0"/>
              </a:rPr>
              <a:t>итд</a:t>
            </a:r>
            <a:r>
              <a:rPr lang="ru-RU" altLang="en-US" sz="19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30580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Постоје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4 нивоа видљивости, тзв. “4P-заштита”. </a:t>
            </a:r>
          </a:p>
          <a:p>
            <a:pPr>
              <a:spcBef>
                <a:spcPts val="0"/>
              </a:spcBef>
              <a:defRPr/>
            </a:pPr>
            <a:r>
              <a:rPr lang="ru-RU" b="1" dirty="0">
                <a:solidFill>
                  <a:srgbClr val="D60093"/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rgbClr val="D60093"/>
                </a:solidFill>
                <a:latin typeface="Garamond" pitchFamily="18" charset="0"/>
              </a:rPr>
              <a:t>	(</a:t>
            </a:r>
            <a:r>
              <a:rPr lang="en-US" b="1" dirty="0">
                <a:solidFill>
                  <a:srgbClr val="D60093"/>
                </a:solidFill>
                <a:latin typeface="Garamond" pitchFamily="18" charset="0"/>
              </a:rPr>
              <a:t>public, package, protected</a:t>
            </a:r>
            <a:r>
              <a:rPr lang="sr-Cyrl-RS" b="1" dirty="0">
                <a:solidFill>
                  <a:srgbClr val="D60093"/>
                </a:solidFill>
                <a:latin typeface="Garamond" pitchFamily="18" charset="0"/>
              </a:rPr>
              <a:t>,</a:t>
            </a:r>
            <a:r>
              <a:rPr lang="en-US" b="1" dirty="0">
                <a:solidFill>
                  <a:srgbClr val="D60093"/>
                </a:solidFill>
                <a:latin typeface="Garamond" pitchFamily="18" charset="0"/>
              </a:rPr>
              <a:t> private)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Описати повезаност модификатора са концептом учауривања?</a:t>
            </a:r>
          </a:p>
          <a:p>
            <a:pPr marL="285750" indent="-285750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public</a:t>
            </a:r>
            <a:r>
              <a:rPr lang="en-US" sz="18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омогућава видљивост променљиве (или метода у свим класама (чак из различитих пакета</a:t>
            </a:r>
            <a:r>
              <a:rPr lang="ru-RU" dirty="0" smtClean="0">
                <a:latin typeface="Garamond" pitchFamily="18" charset="0"/>
              </a:rPr>
              <a:t>).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SvimaDostupna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javnaPromenljiva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niskaJavna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javniMetod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3962400"/>
            <a:ext cx="4267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56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package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служи за сужавање видљивости променљивих и </a:t>
            </a:r>
            <a:r>
              <a:rPr lang="ru-RU" dirty="0" smtClean="0">
                <a:latin typeface="Garamond" pitchFamily="18" charset="0"/>
              </a:rPr>
              <a:t>метода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на </a:t>
            </a:r>
            <a:r>
              <a:rPr lang="sr-Cyrl-RS" u="sng" dirty="0" smtClean="0">
                <a:latin typeface="Garamond" pitchFamily="18" charset="0"/>
              </a:rPr>
              <a:t>ниво пакета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Карактерише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га непотребност навођења модификатора. То је подразумевани ниво </a:t>
            </a:r>
            <a:r>
              <a:rPr lang="ru-RU" dirty="0" err="1">
                <a:latin typeface="Garamond" pitchFamily="18" charset="0"/>
              </a:rPr>
              <a:t>заштите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PodrazumevanaZastita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PaketnaCela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paketnaNiska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“Pera”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metodPaketa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ru-RU" b="1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733800"/>
            <a:ext cx="42672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6362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4582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protected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Garamond" pitchFamily="18" charset="0"/>
              </a:rPr>
              <a:t>- </a:t>
            </a:r>
            <a:r>
              <a:rPr lang="ru-RU" dirty="0" err="1" smtClean="0">
                <a:latin typeface="Garamond" pitchFamily="18" charset="0"/>
              </a:rPr>
              <a:t>ниво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видљивости</a:t>
            </a:r>
            <a:r>
              <a:rPr lang="ru-RU" dirty="0" smtClean="0">
                <a:latin typeface="Garamond" pitchFamily="18" charset="0"/>
              </a:rPr>
              <a:t> по </a:t>
            </a:r>
            <a:r>
              <a:rPr lang="ru-RU" dirty="0" err="1" smtClean="0">
                <a:latin typeface="Garamond" pitchFamily="18" charset="0"/>
              </a:rPr>
              <a:t>линији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наслеђивања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нивоу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њених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поткласа</a:t>
            </a:r>
            <a:r>
              <a:rPr lang="ru-RU" dirty="0" smtClean="0">
                <a:latin typeface="Garamond" pitchFamily="18" charset="0"/>
              </a:rPr>
              <a:t> (</a:t>
            </a:r>
            <a:r>
              <a:rPr lang="ru-RU" dirty="0" err="1" smtClean="0">
                <a:latin typeface="Garamond" pitchFamily="18" charset="0"/>
              </a:rPr>
              <a:t>директних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индиректних</a:t>
            </a:r>
            <a:r>
              <a:rPr lang="ru-RU" dirty="0" smtClean="0">
                <a:latin typeface="Garamond" pitchFamily="18" charset="0"/>
              </a:rPr>
              <a:t>).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Саопштава</a:t>
            </a:r>
            <a:r>
              <a:rPr lang="ru-RU" dirty="0" smtClean="0">
                <a:latin typeface="Garamond" pitchFamily="18" charset="0"/>
              </a:rPr>
              <a:t> да је дозвољено коришћење метода и </a:t>
            </a:r>
            <a:r>
              <a:rPr lang="ru-RU" dirty="0" err="1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 само: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од стране класа </a:t>
            </a:r>
            <a:r>
              <a:rPr lang="ru-RU" dirty="0" err="1" smtClean="0">
                <a:latin typeface="Garamond" pitchFamily="18" charset="0"/>
              </a:rPr>
              <a:t>истог</a:t>
            </a:r>
            <a:r>
              <a:rPr lang="ru-RU" dirty="0" smtClean="0">
                <a:latin typeface="Garamond" pitchFamily="18" charset="0"/>
              </a:rPr>
              <a:t> пакета,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или од поткласа изван пакета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(ако класа у пакету има поткласе изван пакета).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пракси се </a:t>
            </a:r>
            <a:r>
              <a:rPr lang="ru-RU" u="sng" dirty="0" smtClean="0">
                <a:latin typeface="Garamond" pitchFamily="18" charset="0"/>
              </a:rPr>
              <a:t>заштићена поља</a:t>
            </a:r>
            <a:r>
              <a:rPr lang="ru-RU" dirty="0" smtClean="0">
                <a:latin typeface="Garamond" pitchFamily="18" charset="0"/>
              </a:rPr>
              <a:t> требају </a:t>
            </a:r>
            <a:r>
              <a:rPr lang="ru-RU" dirty="0" err="1" smtClean="0">
                <a:latin typeface="Garamond" pitchFamily="18" charset="0"/>
              </a:rPr>
              <a:t>пажљиво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користити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би свака измена довела до проблема у наслеђеним класама.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u="sng" dirty="0" smtClean="0">
                <a:latin typeface="Garamond" pitchFamily="18" charset="0"/>
              </a:rPr>
              <a:t>Заштићени методи </a:t>
            </a:r>
            <a:r>
              <a:rPr lang="ru-RU" dirty="0" smtClean="0">
                <a:latin typeface="Garamond" pitchFamily="18" charset="0"/>
              </a:rPr>
              <a:t>имају више смисла. То индицира да се подкласама може веровати да ће успешно користити метод, а да друге класе то не могу.      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0772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private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највиши ниво заштите. </a:t>
            </a:r>
            <a:endParaRPr lang="ru-RU" dirty="0" smtClean="0">
              <a:latin typeface="Garamond" pitchFamily="18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Методи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 променљиве са овим модификатором </a:t>
            </a:r>
            <a:r>
              <a:rPr lang="ru-RU" dirty="0" smtClean="0">
                <a:latin typeface="Garamond" pitchFamily="18" charset="0"/>
              </a:rPr>
              <a:t>само из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којој</a:t>
            </a:r>
            <a:r>
              <a:rPr lang="ru-RU" dirty="0" smtClean="0">
                <a:latin typeface="Garamond" pitchFamily="18" charset="0"/>
              </a:rPr>
              <a:t> су </a:t>
            </a:r>
            <a:r>
              <a:rPr lang="ru-RU" dirty="0" err="1" smtClean="0">
                <a:latin typeface="Garamond" pitchFamily="18" charset="0"/>
              </a:rPr>
              <a:t>дефинисани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ru-RU" dirty="0">
              <a:latin typeface="Garamond" pitchFamily="18" charset="0"/>
            </a:endParaRPr>
          </a:p>
          <a:p>
            <a:r>
              <a:rPr lang="ru-RU" dirty="0">
                <a:latin typeface="Garamond" pitchFamily="18" charset="0"/>
              </a:rPr>
              <a:t> </a:t>
            </a:r>
            <a:r>
              <a:rPr lang="en-US" b="1" dirty="0" smtClean="0">
                <a:latin typeface="Garamond" pitchFamily="18" charset="0"/>
              </a:rPr>
              <a:t> </a:t>
            </a:r>
            <a:endParaRPr lang="sr-Cyrl-RS" b="1" dirty="0" smtClean="0">
              <a:latin typeface="Garamond" pitchFamily="18" charset="0"/>
            </a:endParaRPr>
          </a:p>
          <a:p>
            <a:r>
              <a:rPr lang="sr-Cyrl-RS" b="1" dirty="0">
                <a:solidFill>
                  <a:srgbClr val="8000FF"/>
                </a:solidFill>
                <a:effectLst/>
                <a:latin typeface="Garamond" pitchFamily="18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KlasaSaPrivatnim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privatnaCela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privatniMetod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sr-Latn-ME" b="1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276600"/>
            <a:ext cx="4648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193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772400" cy="44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Зашто треба користити приватне променљиве и методе? </a:t>
            </a:r>
          </a:p>
          <a:p>
            <a:endParaRPr lang="sr-Cyrl-RS" sz="18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Krug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crtaKrug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500" dirty="0" smtClean="0">
              <a:latin typeface="+mn-lt"/>
            </a:endParaRP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</a:t>
            </a:r>
            <a:r>
              <a:rPr lang="sr-Cyrl-RS" dirty="0">
                <a:latin typeface="Garamond" pitchFamily="18" charset="0"/>
              </a:rPr>
              <a:t>овом примеру се може се променити вредност поља за примерке класе </a:t>
            </a:r>
            <a:r>
              <a:rPr lang="en-US" sz="1800" dirty="0">
                <a:latin typeface="+mn-lt"/>
              </a:rPr>
              <a:t>Krug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из ма које класе која се налази у истом пакету у коме се налази и класа </a:t>
            </a:r>
            <a:r>
              <a:rPr lang="en-US" sz="1800" dirty="0">
                <a:latin typeface="+mn-lt"/>
              </a:rPr>
              <a:t>Krug</a:t>
            </a:r>
            <a:r>
              <a:rPr lang="sr-Cyrl-RS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2209800"/>
            <a:ext cx="4267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5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68300" y="1524000"/>
            <a:ext cx="84582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За креирање </a:t>
            </a:r>
            <a:r>
              <a:rPr lang="ru-RU" dirty="0" err="1" smtClean="0">
                <a:latin typeface="Garamond" pitchFamily="18" charset="0"/>
              </a:rPr>
              <a:t>примерака</a:t>
            </a:r>
            <a:r>
              <a:rPr lang="ru-RU" dirty="0" smtClean="0">
                <a:latin typeface="Garamond" pitchFamily="18" charset="0"/>
              </a:rPr>
              <a:t> (конкретних објекта неке класе) користи се оператор </a:t>
            </a:r>
            <a:r>
              <a:rPr lang="sr-Latn-CS" sz="2000" b="1" dirty="0" smtClean="0">
                <a:solidFill>
                  <a:srgbClr val="FF5050"/>
                </a:solidFill>
                <a:latin typeface="+mn-lt"/>
              </a:rPr>
              <a:t>new</a:t>
            </a:r>
            <a:r>
              <a:rPr lang="sr-Latn-CS" b="1" dirty="0" smtClean="0">
                <a:latin typeface="Garamond" pitchFamily="18" charset="0"/>
              </a:rPr>
              <a:t>.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Примери</a:t>
            </a:r>
            <a:r>
              <a:rPr lang="sr-Latn-CS" b="1" dirty="0" smtClean="0">
                <a:latin typeface="Garamond" pitchFamily="18" charset="0"/>
              </a:rPr>
              <a:t>:</a:t>
            </a:r>
          </a:p>
          <a:p>
            <a:r>
              <a:rPr lang="sr-Latn-CS" dirty="0" smtClean="0"/>
              <a:t>     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slicajan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tacka1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sr-Cyrl-RS" sz="15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објектна проемнљива не реферише на објекат, тада се њој додељује вредност </a:t>
            </a:r>
            <a:r>
              <a:rPr lang="sr-Latn-CS" sz="2000" b="1" dirty="0" smtClean="0">
                <a:solidFill>
                  <a:srgbClr val="FF5050"/>
                </a:solidFill>
                <a:latin typeface="+mn-lt"/>
              </a:rPr>
              <a:t>n</a:t>
            </a:r>
            <a:r>
              <a:rPr lang="en-US" sz="2000" b="1" dirty="0" err="1" smtClean="0">
                <a:solidFill>
                  <a:srgbClr val="FF5050"/>
                </a:solidFill>
                <a:latin typeface="+mn-lt"/>
              </a:rPr>
              <a:t>ull</a:t>
            </a:r>
            <a:r>
              <a:rPr lang="sr-Latn-CS" b="1" dirty="0" smtClean="0">
                <a:latin typeface="Garamond" pitchFamily="18" charset="0"/>
              </a:rPr>
              <a:t>.</a:t>
            </a:r>
            <a:endParaRPr lang="sr-Latn-CS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>
                <a:latin typeface="Garamond" pitchFamily="18" charset="0"/>
              </a:rPr>
              <a:t>Примери</a:t>
            </a:r>
            <a:r>
              <a:rPr lang="sr-Latn-CS" b="1" dirty="0">
                <a:latin typeface="Garamond" pitchFamily="18" charset="0"/>
              </a:rPr>
              <a:t>:</a:t>
            </a:r>
          </a:p>
          <a:p>
            <a:r>
              <a:rPr lang="sr-Latn-CS" sz="1600" dirty="0"/>
              <a:t>     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slicajan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 tacka1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Креирање објекта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971800"/>
            <a:ext cx="4267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295400" y="5562600"/>
            <a:ext cx="4267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10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79248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lvl="0" indent="-342900">
              <a:lnSpc>
                <a:spcPct val="6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Овде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се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користе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приватне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променљиве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примерка, па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је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за рад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са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њима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потребно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позвати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методе за </a:t>
            </a:r>
            <a:r>
              <a:rPr lang="ru-RU" u="sng" dirty="0" err="1">
                <a:solidFill>
                  <a:srgbClr val="000000"/>
                </a:solidFill>
                <a:latin typeface="Garamond" pitchFamily="18" charset="0"/>
              </a:rPr>
              <a:t>очитавање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/</a:t>
            </a:r>
            <a:r>
              <a:rPr lang="ru-RU" u="sng" dirty="0" err="1">
                <a:solidFill>
                  <a:srgbClr val="000000"/>
                </a:solidFill>
                <a:latin typeface="Garamond" pitchFamily="18" charset="0"/>
              </a:rPr>
              <a:t>постављање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енг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</a:rPr>
              <a:t>getter/setter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). </a:t>
            </a:r>
            <a:endParaRPr lang="ru-RU" dirty="0" smtClean="0">
              <a:solidFill>
                <a:srgbClr val="000000"/>
              </a:solidFill>
              <a:latin typeface="Garamond" pitchFamily="18" charset="0"/>
            </a:endParaRPr>
          </a:p>
          <a:p>
            <a:pPr lvl="0">
              <a:lnSpc>
                <a:spcPct val="65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getR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setR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vred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vred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crtakrug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048000"/>
            <a:ext cx="4114800" cy="3524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412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5344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r-Cyrl-RS" b="1" dirty="0">
                <a:latin typeface="+mn-lt"/>
              </a:rPr>
              <a:t>Табела видљивости </a:t>
            </a:r>
            <a:endParaRPr lang="en-US" b="1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Видљивост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sr-Cyrl-RS" sz="2000" dirty="0" smtClean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public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protected</a:t>
            </a: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  </a:t>
            </a:r>
            <a:r>
              <a:rPr lang="sr-Cyrl-RS" sz="2000" dirty="0" smtClean="0">
                <a:solidFill>
                  <a:srgbClr val="FF00FF"/>
                </a:solidFill>
                <a:latin typeface="Garamond" pitchFamily="18" charset="0"/>
              </a:rPr>
              <a:t>     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package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private</a:t>
            </a: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1. из исте класе	</a:t>
            </a:r>
            <a:r>
              <a:rPr lang="ru-RU" sz="2000" dirty="0" smtClean="0">
                <a:latin typeface="Garamond" pitchFamily="18" charset="0"/>
              </a:rPr>
              <a:t>	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 </a:t>
            </a:r>
            <a:r>
              <a:rPr lang="ru-RU" sz="2000" dirty="0" smtClean="0">
                <a:latin typeface="Garamond" pitchFamily="18" charset="0"/>
              </a:rPr>
              <a:t>      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2. </a:t>
            </a:r>
            <a:r>
              <a:rPr lang="ru-RU" sz="2000" dirty="0" smtClean="0">
                <a:latin typeface="Garamond" pitchFamily="18" charset="0"/>
              </a:rPr>
              <a:t>из </a:t>
            </a:r>
            <a:r>
              <a:rPr lang="ru-RU" sz="2000" dirty="0" err="1" smtClean="0">
                <a:latin typeface="Garamond" pitchFamily="18" charset="0"/>
              </a:rPr>
              <a:t>класе</a:t>
            </a:r>
            <a:r>
              <a:rPr lang="ru-RU" sz="2000" dirty="0" smtClean="0">
                <a:latin typeface="Garamond" pitchFamily="18" charset="0"/>
              </a:rPr>
              <a:t> у пакету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       да</a:t>
            </a:r>
            <a:r>
              <a:rPr lang="ru-RU" sz="2000" dirty="0">
                <a:latin typeface="Garamond" pitchFamily="18" charset="0"/>
              </a:rPr>
              <a:t>		</a:t>
            </a:r>
            <a:r>
              <a:rPr lang="ru-RU" sz="2000" dirty="0" smtClean="0">
                <a:latin typeface="Garamond" pitchFamily="18" charset="0"/>
              </a:rPr>
              <a:t>не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3. из било </a:t>
            </a:r>
            <a:r>
              <a:rPr lang="ru-RU" sz="2000" dirty="0" err="1">
                <a:latin typeface="Garamond" pitchFamily="18" charset="0"/>
              </a:rPr>
              <a:t>које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000" dirty="0" err="1" smtClean="0">
                <a:latin typeface="Garamond" pitchFamily="18" charset="0"/>
              </a:rPr>
              <a:t>класе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не</a:t>
            </a:r>
            <a:r>
              <a:rPr lang="ru-RU" sz="2000" dirty="0">
                <a:latin typeface="Garamond" pitchFamily="18" charset="0"/>
              </a:rPr>
              <a:t>	 </a:t>
            </a:r>
            <a:r>
              <a:rPr lang="ru-RU" sz="2000" dirty="0" smtClean="0">
                <a:latin typeface="Garamond" pitchFamily="18" charset="0"/>
              </a:rPr>
              <a:t>      не</a:t>
            </a:r>
            <a:r>
              <a:rPr lang="ru-RU" sz="2000" dirty="0">
                <a:latin typeface="Garamond" pitchFamily="18" charset="0"/>
              </a:rPr>
              <a:t>		</a:t>
            </a:r>
            <a:r>
              <a:rPr lang="ru-RU" sz="2000" dirty="0" smtClean="0">
                <a:latin typeface="Garamond" pitchFamily="18" charset="0"/>
              </a:rPr>
              <a:t>не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4. из </a:t>
            </a:r>
            <a:r>
              <a:rPr lang="ru-RU" sz="2000" dirty="0" err="1">
                <a:latin typeface="Garamond" pitchFamily="18" charset="0"/>
              </a:rPr>
              <a:t>поткласе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000" dirty="0" err="1" smtClean="0">
                <a:latin typeface="Garamond" pitchFamily="18" charset="0"/>
              </a:rPr>
              <a:t>ван</a:t>
            </a:r>
            <a:r>
              <a:rPr lang="ru-RU" sz="2000" dirty="0" smtClean="0">
                <a:latin typeface="Garamond" pitchFamily="18" charset="0"/>
              </a:rPr>
              <a:t> пакета</a:t>
            </a:r>
            <a:r>
              <a:rPr lang="ru-RU" sz="2000" dirty="0">
                <a:latin typeface="Garamond" pitchFamily="18" charset="0"/>
              </a:rPr>
              <a:t>		да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       не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не</a:t>
            </a:r>
            <a:endParaRPr lang="ru-RU" sz="20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</a:t>
            </a:r>
            <a:r>
              <a:rPr lang="en-US" kern="0" dirty="0" smtClean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981200"/>
            <a:ext cx="8153400" cy="2236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494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52400" y="1447800"/>
            <a:ext cx="88392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Ов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ј</a:t>
            </a:r>
            <a:r>
              <a:rPr lang="ru-RU" dirty="0">
                <a:latin typeface="Garamond" pitchFamily="18" charset="0"/>
              </a:rPr>
              <a:t> модификатор </a:t>
            </a:r>
            <a:r>
              <a:rPr lang="ru-RU" dirty="0" err="1" smtClean="0">
                <a:latin typeface="Garamond" pitchFamily="18" charset="0"/>
              </a:rPr>
              <a:t>мења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значење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ru-RU" dirty="0" smtClean="0">
                <a:latin typeface="Garamond" pitchFamily="18" charset="0"/>
              </a:rPr>
              <a:t> метода</a:t>
            </a:r>
            <a:r>
              <a:rPr lang="sr-Cyrl-RS" dirty="0" smtClean="0">
                <a:latin typeface="Garamond" pitchFamily="18" charset="0"/>
              </a:rPr>
              <a:t>, наредби </a:t>
            </a:r>
            <a:r>
              <a:rPr lang="sr-Cyrl-RS" dirty="0">
                <a:latin typeface="Garamond" pitchFamily="18" charset="0"/>
              </a:rPr>
              <a:t>увоза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</a:t>
            </a:r>
            <a:r>
              <a:rPr lang="sr-Cyrl-RS" dirty="0" smtClean="0">
                <a:latin typeface="Garamond" pitchFamily="18" charset="0"/>
              </a:rPr>
              <a:t>иницијализационих блокова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модификатор и његово </a:t>
            </a:r>
            <a:r>
              <a:rPr lang="ru-RU" dirty="0" err="1">
                <a:latin typeface="Garamond" pitchFamily="18" charset="0"/>
              </a:rPr>
              <a:t>коришћење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код: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– </a:t>
            </a:r>
            <a:r>
              <a:rPr lang="ru-RU" dirty="0" err="1" smtClean="0">
                <a:latin typeface="Garamond" pitchFamily="18" charset="0"/>
              </a:rPr>
              <a:t>променљива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везана</a:t>
            </a:r>
            <a:r>
              <a:rPr lang="ru-RU" dirty="0" smtClean="0">
                <a:latin typeface="Garamond" pitchFamily="18" charset="0"/>
              </a:rPr>
              <a:t> за </a:t>
            </a:r>
            <a:r>
              <a:rPr lang="ru-RU" dirty="0" err="1" smtClean="0">
                <a:latin typeface="Garamond" pitchFamily="18" charset="0"/>
              </a:rPr>
              <a:t>постојање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en-US" dirty="0" smtClean="0">
                <a:latin typeface="Garamond" pitchFamily="18" charset="0"/>
              </a:rPr>
              <a:t>;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Метода</a:t>
            </a:r>
            <a:r>
              <a:rPr lang="en-US" dirty="0" smtClean="0">
                <a:latin typeface="Garamond" pitchFamily="18" charset="0"/>
              </a:rPr>
              <a:t> – </a:t>
            </a:r>
            <a:r>
              <a:rPr lang="sr-Cyrl-RS" dirty="0" smtClean="0">
                <a:latin typeface="Garamond" pitchFamily="18" charset="0"/>
              </a:rPr>
              <a:t>метода везана за постојање класе</a:t>
            </a:r>
            <a:r>
              <a:rPr lang="en-US" dirty="0">
                <a:latin typeface="Garamond" pitchFamily="18" charset="0"/>
              </a:rPr>
              <a:t>;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Наредбе</a:t>
            </a:r>
            <a:r>
              <a:rPr lang="ru-RU" dirty="0" smtClean="0">
                <a:latin typeface="Garamond" pitchFamily="18" charset="0"/>
              </a:rPr>
              <a:t> увоза</a:t>
            </a:r>
            <a:r>
              <a:rPr lang="en-US" dirty="0" smtClean="0">
                <a:latin typeface="Garamond" pitchFamily="18" charset="0"/>
              </a:rPr>
              <a:t> – </a:t>
            </a:r>
            <a:r>
              <a:rPr lang="sr-Cyrl-RS" dirty="0" smtClean="0">
                <a:latin typeface="Garamond" pitchFamily="18" charset="0"/>
              </a:rPr>
              <a:t>омогућава употребу статичких поља и метода из наведених класе без употребе пуне квалификације. 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Иницијализационим</a:t>
            </a:r>
            <a:r>
              <a:rPr lang="ru-RU" dirty="0" smtClean="0">
                <a:latin typeface="Garamond" pitchFamily="18" charset="0"/>
              </a:rPr>
              <a:t> блоком – </a:t>
            </a:r>
            <a:r>
              <a:rPr lang="ru-RU" dirty="0" err="1" smtClean="0">
                <a:latin typeface="Garamond" pitchFamily="18" charset="0"/>
              </a:rPr>
              <a:t>иницијализација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статичких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поља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static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534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Ов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ј</a:t>
            </a:r>
            <a:r>
              <a:rPr lang="ru-RU" dirty="0">
                <a:latin typeface="Garamond" pitchFamily="18" charset="0"/>
              </a:rPr>
              <a:t> модификатор утиче на променљиве</a:t>
            </a:r>
            <a:r>
              <a:rPr lang="sr-Cyrl-RS" dirty="0">
                <a:latin typeface="Garamond" pitchFamily="18" charset="0"/>
              </a:rPr>
              <a:t>,</a:t>
            </a:r>
            <a:r>
              <a:rPr lang="ru-RU" dirty="0">
                <a:latin typeface="Garamond" pitchFamily="18" charset="0"/>
              </a:rPr>
              <a:t> методе и класе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модификујући </a:t>
            </a:r>
            <a:r>
              <a:rPr lang="ru-RU" dirty="0" err="1">
                <a:latin typeface="Garamond" pitchFamily="18" charset="0"/>
              </a:rPr>
              <a:t>њихово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значење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u="sng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не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наслеђене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Поља</a:t>
            </a:r>
            <a:r>
              <a:rPr lang="sr-Cyrl-RS" dirty="0" smtClean="0">
                <a:latin typeface="Garamond" pitchFamily="18" charset="0"/>
              </a:rPr>
              <a:t> не могу бити промењена након иницијализације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Методе</a:t>
            </a:r>
            <a:r>
              <a:rPr lang="sr-Cyrl-RS" dirty="0" smtClean="0">
                <a:latin typeface="Garamond" pitchFamily="18" charset="0"/>
              </a:rPr>
              <a:t> не могу бити р</a:t>
            </a:r>
            <a:r>
              <a:rPr lang="en-US" dirty="0" smtClean="0">
                <a:latin typeface="Garamond" pitchFamily="18" charset="0"/>
              </a:rPr>
              <a:t>e</a:t>
            </a:r>
            <a:r>
              <a:rPr lang="sr-Cyrl-RS" dirty="0" smtClean="0">
                <a:latin typeface="Garamond" pitchFamily="18" charset="0"/>
              </a:rPr>
              <a:t>дефинисане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Параметри метода</a:t>
            </a:r>
            <a:r>
              <a:rPr lang="sr-Cyrl-RS" dirty="0" smtClean="0">
                <a:latin typeface="Garamond" pitchFamily="18" charset="0"/>
              </a:rPr>
              <a:t> не могу бити мењани унутар метода.</a:t>
            </a:r>
            <a:endParaRPr lang="ru-RU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final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600200"/>
            <a:ext cx="8686800" cy="408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Користи се за дефинисање апстрактних класа и метода.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Класа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је апстрактна ако се не могу направити конкретни објекти тог типа, већ служи за обезбеђивање информација за поткласе.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Детаљни опис апстрактних класа је дат </a:t>
            </a:r>
            <a:r>
              <a:rPr lang="ru-RU" dirty="0" smtClean="0">
                <a:latin typeface="Garamond" pitchFamily="18" charset="0"/>
              </a:rPr>
              <a:t>у следећој презентацији. </a:t>
            </a:r>
            <a:endParaRPr lang="ru-RU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sr-Cyrl-RS" sz="1800" dirty="0" smtClean="0">
              <a:latin typeface="+mn-lt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MojaAps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ct val="50000"/>
              </a:spcBef>
              <a:defRPr/>
            </a:pPr>
            <a:endParaRPr lang="en-US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abstract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3810000"/>
            <a:ext cx="3810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639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775"/>
            <a:ext cx="8964613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Структура најпопуларнијих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класа ЈДК-а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570070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9916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Могуће је примењивати два оператора за поређење објеката: </a:t>
            </a:r>
          </a:p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 </a:t>
            </a:r>
            <a:r>
              <a:rPr lang="sr-Latn-CS" b="1" dirty="0" smtClean="0">
                <a:latin typeface="Garamond" pitchFamily="18" charset="0"/>
              </a:rPr>
              <a:t>    </a:t>
            </a:r>
            <a:r>
              <a:rPr lang="sr-Latn-CS" sz="1800" dirty="0" smtClean="0">
                <a:latin typeface="+mn-lt"/>
              </a:rPr>
              <a:t>= =    !=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овом случају, објекти се сматрају једнаким ако заузимају исти простор у </a:t>
            </a:r>
            <a:r>
              <a:rPr lang="ru-RU" dirty="0" err="1" smtClean="0">
                <a:latin typeface="Garamond" pitchFamily="18" charset="0"/>
              </a:rPr>
              <a:t>меморији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Не постоји могућност преоптерећења оператора у програмском језику Јава, па самим тим ни оператора</a:t>
            </a:r>
            <a:r>
              <a:rPr lang="sr-Latn-CS" b="1" dirty="0" smtClean="0">
                <a:latin typeface="Garamond" pitchFamily="18" charset="0"/>
              </a:rPr>
              <a:t> </a:t>
            </a:r>
            <a:r>
              <a:rPr lang="sr-Latn-CS" sz="1800" dirty="0">
                <a:latin typeface="+mn-lt"/>
              </a:rPr>
              <a:t>= = </a:t>
            </a:r>
            <a:r>
              <a:rPr lang="sr-Latn-CS" dirty="0"/>
              <a:t> </a:t>
            </a:r>
            <a:r>
              <a:rPr lang="sr-Cyrl-RS" dirty="0" smtClean="0">
                <a:latin typeface="Garamond" panose="02020404030301010803" pitchFamily="18" charset="0"/>
              </a:rPr>
              <a:t>и</a:t>
            </a:r>
            <a:r>
              <a:rPr lang="sr-Latn-CS" dirty="0" smtClean="0"/>
              <a:t>  </a:t>
            </a:r>
            <a:r>
              <a:rPr lang="sr-Latn-CS" sz="1800" dirty="0">
                <a:latin typeface="+mn-lt"/>
              </a:rPr>
              <a:t>!=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 начин не употребом м</a:t>
            </a:r>
            <a:r>
              <a:rPr lang="ru-RU" dirty="0" err="1" smtClean="0">
                <a:latin typeface="Garamond" pitchFamily="18" charset="0"/>
              </a:rPr>
              <a:t>етода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equals</a:t>
            </a:r>
            <a:r>
              <a:rPr lang="sr-Cyrl-RS" sz="1800" dirty="0" smtClean="0">
                <a:latin typeface="+mn-lt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</a:t>
            </a:r>
            <a:r>
              <a:rPr lang="ru-RU" dirty="0" smtClean="0">
                <a:latin typeface="Garamond" pitchFamily="18" charset="0"/>
              </a:rPr>
              <a:t> у оквиру класе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dirty="0" smtClean="0">
                <a:latin typeface="Garamond" pitchFamily="18" charset="0"/>
              </a:rPr>
              <a:t>, па свака класа у Јави може да га </a:t>
            </a:r>
            <a:r>
              <a:rPr lang="ru-RU" dirty="0" err="1" smtClean="0">
                <a:latin typeface="Garamond" pitchFamily="18" charset="0"/>
              </a:rPr>
              <a:t>превазиђе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Имплементација</a:t>
            </a:r>
            <a:r>
              <a:rPr lang="ru-RU" dirty="0" smtClean="0">
                <a:latin typeface="Garamond" pitchFamily="18" charset="0"/>
              </a:rPr>
              <a:t> овог метода у класи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проверава да ли су објекти </a:t>
            </a:r>
            <a:r>
              <a:rPr lang="ru-RU" dirty="0" err="1" smtClean="0">
                <a:latin typeface="Garamond" pitchFamily="18" charset="0"/>
              </a:rPr>
              <a:t>идентички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једнаки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</a:t>
            </a:r>
            <a:r>
              <a:rPr lang="ru-RU" dirty="0" err="1" smtClean="0">
                <a:latin typeface="Garamond" pitchFamily="18" charset="0"/>
              </a:rPr>
              <a:t>рограмер</a:t>
            </a:r>
            <a:r>
              <a:rPr lang="ru-RU" dirty="0" smtClean="0">
                <a:latin typeface="Garamond" pitchFamily="18" charset="0"/>
              </a:rPr>
              <a:t> може одлучити да у својој класи превазиђе овај метод нпр. тако да </a:t>
            </a:r>
            <a:r>
              <a:rPr lang="ru-RU" dirty="0" err="1" smtClean="0">
                <a:latin typeface="Garamond" pitchFamily="18" charset="0"/>
              </a:rPr>
              <a:t>враће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true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нпр. када су садржаји свих поља исти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sr-Latn-CS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27037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Реализација класе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00100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за превођење у ниску је дефинисан у оквиру класе </a:t>
            </a:r>
            <a:r>
              <a:rPr lang="en-US" sz="2000" dirty="0" smtClean="0">
                <a:latin typeface="+mn-lt"/>
              </a:rPr>
              <a:t>Object</a:t>
            </a:r>
            <a:r>
              <a:rPr lang="sr-Cyrl-RS" dirty="0" smtClean="0">
                <a:latin typeface="Garamond" pitchFamily="18" charset="0"/>
              </a:rPr>
              <a:t>, па свака класа у Јави може да га превазиђе.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враће ниска-репрезентацију датог објекта.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Ниска-репрезентација сваког од објеката потпуно зависи од структуре тог објекта и то је разлог због код се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обично превазилази у новонаправљеним класама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препоручује се да свака од класа има своју реализацију метода за превођење у стринг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toString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sr-Cyrl-RS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Реализација класе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05400"/>
            <a:ext cx="3124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50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Одређивање класе </a:t>
            </a:r>
            <a:r>
              <a:rPr lang="sr-Cyrl-RS" dirty="0" smtClean="0">
                <a:latin typeface="Garamond" pitchFamily="18" charset="0"/>
              </a:rPr>
              <a:t>објекта се може се постићи коришћењем метода </a:t>
            </a:r>
            <a:r>
              <a:rPr lang="en-US" sz="1800" dirty="0" err="1" smtClean="0">
                <a:latin typeface="+mn-lt"/>
              </a:rPr>
              <a:t>getClass</a:t>
            </a:r>
            <a:r>
              <a:rPr lang="sr-Cyrl-RS" sz="1800" dirty="0" smtClean="0">
                <a:latin typeface="+mn-lt"/>
              </a:rPr>
              <a:t>()</a:t>
            </a:r>
            <a:r>
              <a:rPr lang="sr-Cyrl-RS" dirty="0" smtClean="0">
                <a:latin typeface="Garamond" pitchFamily="18" charset="0"/>
              </a:rPr>
              <a:t>, који је дефинисан 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и тај метод се не може се превазићи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метод враће имутабилни објекат типа </a:t>
            </a:r>
            <a:r>
              <a:rPr lang="en-US" sz="1800" dirty="0" smtClean="0">
                <a:latin typeface="+mn-lt"/>
              </a:rPr>
              <a:t>Class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који садржи методе (више од 50) помоћу којих се могу добити информације о датој класи (надкласама, интерфејсима, пољима, методама, њиховим параметрима итд.) и/или вршити све операције над примерцима класе (креирање, повдешавање вредности поља, позивање метода и сл.)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 томе ће бити више речи у делу који се односи на рефлексију.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Latn-CS" b="1" dirty="0" smtClean="0"/>
              <a:t> </a:t>
            </a: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     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runtimeClassName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Реализација класе </a:t>
            </a:r>
            <a:r>
              <a:rPr lang="en-US" sz="3600" b="1" kern="0" dirty="0">
                <a:solidFill>
                  <a:srgbClr val="0070C0"/>
                </a:solidFill>
              </a:rPr>
              <a:t>Object </a:t>
            </a:r>
            <a:r>
              <a:rPr lang="en-U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en-U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6172200"/>
            <a:ext cx="640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726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458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sr-Cyrl-RS" u="sng" dirty="0">
                <a:latin typeface="Garamond" pitchFamily="18" charset="0"/>
              </a:rPr>
              <a:t>Метод финализатор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</a:t>
            </a:r>
            <a:r>
              <a:rPr lang="sr-Cyrl-RS" dirty="0">
                <a:latin typeface="Garamond" pitchFamily="18" charset="0"/>
              </a:rPr>
              <a:t>дефинисан у оквиру класе </a:t>
            </a:r>
            <a:r>
              <a:rPr lang="en-US" sz="1800" dirty="0">
                <a:latin typeface="+mn-lt"/>
              </a:rPr>
              <a:t>Object</a:t>
            </a:r>
            <a:r>
              <a:rPr lang="sr-Cyrl-RS" dirty="0">
                <a:latin typeface="Garamond" pitchFamily="18" charset="0"/>
              </a:rPr>
              <a:t>,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па </a:t>
            </a:r>
            <a:r>
              <a:rPr lang="sr-Cyrl-RS" dirty="0">
                <a:latin typeface="Garamond" pitchFamily="18" charset="0"/>
              </a:rPr>
              <a:t>свака класа у Јави може да га превазиђе.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</a:t>
            </a:r>
            <a:r>
              <a:rPr lang="sr-Cyrl-RS" dirty="0">
                <a:latin typeface="Garamond" pitchFamily="18" charset="0"/>
              </a:rPr>
              <a:t>метод се може бити позван при сакупљању </a:t>
            </a:r>
            <a:r>
              <a:rPr lang="sr-Cyrl-RS" dirty="0" smtClean="0">
                <a:latin typeface="Garamond" pitchFamily="18" charset="0"/>
              </a:rPr>
              <a:t>отпадака.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Имплементација </a:t>
            </a:r>
            <a:r>
              <a:rPr lang="sr-Cyrl-RS" dirty="0">
                <a:latin typeface="Garamond" pitchFamily="18" charset="0"/>
              </a:rPr>
              <a:t>овог метода у класи </a:t>
            </a:r>
            <a:r>
              <a:rPr lang="en-US" sz="1800" dirty="0">
                <a:latin typeface="+mn-lt"/>
              </a:rPr>
              <a:t>Object</a:t>
            </a:r>
            <a:r>
              <a:rPr lang="en-US" sz="1800" dirty="0"/>
              <a:t> </a:t>
            </a:r>
            <a:r>
              <a:rPr lang="sr-Cyrl-RS" dirty="0">
                <a:latin typeface="Garamond" pitchFamily="18" charset="0"/>
              </a:rPr>
              <a:t>не ради </a:t>
            </a:r>
            <a:r>
              <a:rPr lang="sr-Cyrl-RS" dirty="0" smtClean="0">
                <a:latin typeface="Garamond" pitchFamily="18" charset="0"/>
              </a:rPr>
              <a:t>ништа. 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рограмер </a:t>
            </a:r>
            <a:r>
              <a:rPr lang="sr-Cyrl-RS" dirty="0">
                <a:latin typeface="Garamond" pitchFamily="18" charset="0"/>
              </a:rPr>
              <a:t>може одлучити да у методу класе који га превазилази извршава нпр. ослобађање ресурса са којима не управља Јава виртуелна машина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ru-RU" dirty="0">
                <a:latin typeface="Garamond" pitchFamily="18" charset="0"/>
              </a:rPr>
              <a:t>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са</a:t>
            </a:r>
            <a:r>
              <a:rPr lang="sr-Latn-CS" sz="2000" dirty="0" smtClean="0">
                <a:latin typeface="+mn-lt"/>
              </a:rPr>
              <a:t> finalize(</a:t>
            </a:r>
            <a:r>
              <a:rPr lang="sr-Cyrl-RS" sz="2000" dirty="0" smtClean="0">
                <a:latin typeface="+mn-lt"/>
              </a:rPr>
              <a:t>).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превазићи у сопственој класи </a:t>
            </a:r>
            <a:r>
              <a:rPr lang="ru-RU" dirty="0" err="1">
                <a:latin typeface="Garamond" pitchFamily="18" charset="0"/>
              </a:rPr>
              <a:t>са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finalize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Обично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неопходно његово коришћење.</a:t>
            </a:r>
            <a:endParaRPr lang="sr-Latn-C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0070C0"/>
                </a:solidFill>
              </a:rPr>
              <a:t>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финализатор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81600"/>
            <a:ext cx="3276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362409"/>
            <a:ext cx="8991600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Када се креира објекат,  променљива којој се додељује </a:t>
            </a:r>
            <a:r>
              <a:rPr lang="ru-RU" altLang="en-US" sz="2400" dirty="0" smtClean="0">
                <a:latin typeface="Garamond" panose="02020404030301010803" pitchFamily="18" charset="0"/>
              </a:rPr>
              <a:t>вредност новокреираног објекта представља </a:t>
            </a:r>
            <a:r>
              <a:rPr lang="ru-RU" altLang="en-US" sz="2400" dirty="0">
                <a:latin typeface="Garamond" panose="02020404030301010803" pitchFamily="18" charset="0"/>
              </a:rPr>
              <a:t>показивач (референцу) на тај 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Може бити и више променљивих које реферишу на исти објекат.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sr-Cyrl-RS" sz="2400" dirty="0" smtClean="0">
                <a:latin typeface="Garamond" pitchFamily="18" charset="0"/>
              </a:rPr>
              <a:t>Делом меморије који се користи за објекте Јава виртуелна машина аутоматски управља, и ту важну улогу има тзв. сакупљач </a:t>
            </a:r>
            <a:r>
              <a:rPr lang="sr-Cyrl-RS" sz="2400" dirty="0">
                <a:latin typeface="Garamond" pitchFamily="18" charset="0"/>
              </a:rPr>
              <a:t>отпадака.</a:t>
            </a:r>
            <a:r>
              <a:rPr lang="sr-Latn-CS" sz="2400" dirty="0">
                <a:latin typeface="Garamond" pitchFamily="18" charset="0"/>
              </a:rPr>
              <a:t>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16100" y="2286000"/>
            <a:ext cx="5041900" cy="2182814"/>
            <a:chOff x="1054100" y="4648200"/>
            <a:chExt cx="5041900" cy="2182814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1054100" y="4648200"/>
              <a:ext cx="5041900" cy="21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tacka1                    Objekat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4278" name="Rectangle 3"/>
            <p:cNvSpPr>
              <a:spLocks noChangeArrowheads="1"/>
            </p:cNvSpPr>
            <p:nvPr/>
          </p:nvSpPr>
          <p:spPr bwMode="auto">
            <a:xfrm>
              <a:off x="3575050" y="5611814"/>
              <a:ext cx="21336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3803650" y="5867401"/>
              <a:ext cx="1524000" cy="604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/>
                <a:t>x: 20</a:t>
              </a:r>
            </a:p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/>
                <a:t>y: </a:t>
              </a:r>
              <a:r>
                <a:rPr lang="sr-Cyrl-RS" altLang="en-US" sz="2400" dirty="0" smtClean="0"/>
                <a:t>3</a:t>
              </a:r>
              <a:r>
                <a:rPr lang="en-US" altLang="en-US" sz="2400" dirty="0" smtClean="0"/>
                <a:t>0</a:t>
              </a:r>
              <a:endParaRPr lang="en-US" altLang="en-US" sz="2400" dirty="0"/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2133600" y="5562601"/>
              <a:ext cx="144145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Креирање објекта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834437" cy="449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Тип </a:t>
            </a:r>
            <a:r>
              <a:rPr lang="en-US" sz="2000" dirty="0">
                <a:latin typeface="+mn-lt"/>
              </a:rPr>
              <a:t>String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објектни тип који се користи за представљање текста, који се чува као низ знакова.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Примерци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могу да мутирају,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тј. да мењају вредност.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Не може се правити поткласа класе </a:t>
            </a:r>
            <a:r>
              <a:rPr lang="en-US" sz="2000" dirty="0">
                <a:latin typeface="+mn-lt"/>
              </a:rPr>
              <a:t>String</a:t>
            </a:r>
            <a:r>
              <a:rPr lang="sr-Cyrl-RS" dirty="0" smtClean="0">
                <a:latin typeface="Garamond" pitchFamily="18" charset="0"/>
              </a:rPr>
              <a:t>. 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</a:t>
            </a:r>
            <a:r>
              <a:rPr lang="ru-RU" dirty="0" smtClean="0">
                <a:latin typeface="Garamond" pitchFamily="18" charset="0"/>
              </a:rPr>
              <a:t>ада </a:t>
            </a:r>
            <a:r>
              <a:rPr lang="ru-RU" dirty="0">
                <a:latin typeface="Garamond" pitchFamily="18" charset="0"/>
              </a:rPr>
              <a:t>се извршава операција над постојећим стринг објектом, као резултат се увек </a:t>
            </a:r>
            <a:r>
              <a:rPr lang="ru-RU" dirty="0" smtClean="0">
                <a:latin typeface="Garamond" pitchFamily="18" charset="0"/>
              </a:rPr>
              <a:t>креира нови примерак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ru-RU" dirty="0" smtClean="0">
                <a:latin typeface="Garamond" pitchFamily="18" charset="0"/>
              </a:rPr>
              <a:t>.</a:t>
            </a:r>
            <a:endParaRPr lang="ru-RU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Као код других објеката, може се користити литерал </a:t>
            </a:r>
            <a:r>
              <a:rPr lang="sr-Latn-CS" sz="2000" dirty="0" smtClean="0">
                <a:latin typeface="+mn-lt"/>
              </a:rPr>
              <a:t>null</a:t>
            </a:r>
            <a:r>
              <a:rPr lang="sr-Latn-C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за одбацивање објекта на који тренутно реферише дата </a:t>
            </a:r>
            <a:r>
              <a:rPr lang="en-US" sz="2000" dirty="0">
                <a:latin typeface="+mn-lt"/>
              </a:rPr>
              <a:t>String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променљива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 </a:t>
            </a:r>
            <a:r>
              <a:rPr lang="sr-Cyrl-RS" dirty="0" smtClean="0">
                <a:latin typeface="Garamond" pitchFamily="18" charset="0"/>
              </a:rPr>
              <a:t>Постављање променљиве тако да не указује ни на шта.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dirty="0" smtClean="0">
              <a:latin typeface="+mn-lt"/>
            </a:endParaRPr>
          </a:p>
          <a:p>
            <a:pPr lvl="1"/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nulaString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String promenljiva koja ne referiše ni na jedan string */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381000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Реализација класе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String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5105400"/>
            <a:ext cx="7010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</TotalTime>
  <Words>6909</Words>
  <Application>Microsoft Office PowerPoint</Application>
  <PresentationFormat>On-screen Show (4:3)</PresentationFormat>
  <Paragraphs>875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Times New Roman</vt:lpstr>
      <vt:lpstr>Arial</vt:lpstr>
      <vt:lpstr>Wingdings</vt:lpstr>
      <vt:lpstr>Garamond</vt:lpstr>
      <vt:lpstr>Courier New</vt:lpstr>
      <vt:lpstr>4_Watermark</vt:lpstr>
      <vt:lpstr>Објектно орјентисано програмирање</vt:lpstr>
      <vt:lpstr>Класе, пакети, поља, методи, конструктори</vt:lpstr>
      <vt:lpstr>Класе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Организација рада по пакетима</vt:lpstr>
      <vt:lpstr>Пакети</vt:lpstr>
      <vt:lpstr>Пакети (2)</vt:lpstr>
      <vt:lpstr>PowerPoint Presentation</vt:lpstr>
      <vt:lpstr>PowerPoint Presentation</vt:lpstr>
      <vt:lpstr>PowerPoint Presentation</vt:lpstr>
      <vt:lpstr>PowerPoint Presentation</vt:lpstr>
      <vt:lpstr>Класе и објекти – поља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Класе и објекти – методи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Класе - наслеђивање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Иницијализациони блокови и конструктори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Модификатори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Структура најпопуларнијих  класа ЈДК-а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407</cp:revision>
  <dcterms:created xsi:type="dcterms:W3CDTF">2003-11-08T20:42:39Z</dcterms:created>
  <dcterms:modified xsi:type="dcterms:W3CDTF">2020-04-27T18:59:49Z</dcterms:modified>
</cp:coreProperties>
</file>