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3" r:id="rId1"/>
  </p:sldMasterIdLst>
  <p:notesMasterIdLst>
    <p:notesMasterId r:id="rId71"/>
  </p:notesMasterIdLst>
  <p:sldIdLst>
    <p:sldId id="319" r:id="rId2"/>
    <p:sldId id="320" r:id="rId3"/>
    <p:sldId id="322" r:id="rId4"/>
    <p:sldId id="323" r:id="rId5"/>
    <p:sldId id="324" r:id="rId6"/>
    <p:sldId id="325" r:id="rId7"/>
    <p:sldId id="365" r:id="rId8"/>
    <p:sldId id="366" r:id="rId9"/>
    <p:sldId id="367" r:id="rId10"/>
    <p:sldId id="368" r:id="rId11"/>
    <p:sldId id="369" r:id="rId12"/>
    <p:sldId id="370" r:id="rId13"/>
    <p:sldId id="329" r:id="rId14"/>
    <p:sldId id="287" r:id="rId15"/>
    <p:sldId id="330" r:id="rId16"/>
    <p:sldId id="342" r:id="rId17"/>
    <p:sldId id="331" r:id="rId18"/>
    <p:sldId id="340" r:id="rId19"/>
    <p:sldId id="341" r:id="rId20"/>
    <p:sldId id="332" r:id="rId21"/>
    <p:sldId id="333" r:id="rId22"/>
    <p:sldId id="337" r:id="rId23"/>
    <p:sldId id="289" r:id="rId24"/>
    <p:sldId id="338" r:id="rId25"/>
    <p:sldId id="339" r:id="rId26"/>
    <p:sldId id="334" r:id="rId27"/>
    <p:sldId id="335" r:id="rId28"/>
    <p:sldId id="336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43" r:id="rId37"/>
    <p:sldId id="301" r:id="rId38"/>
    <p:sldId id="300" r:id="rId39"/>
    <p:sldId id="344" r:id="rId40"/>
    <p:sldId id="345" r:id="rId41"/>
    <p:sldId id="307" r:id="rId42"/>
    <p:sldId id="347" r:id="rId43"/>
    <p:sldId id="348" r:id="rId44"/>
    <p:sldId id="349" r:id="rId45"/>
    <p:sldId id="351" r:id="rId46"/>
    <p:sldId id="350" r:id="rId47"/>
    <p:sldId id="352" r:id="rId48"/>
    <p:sldId id="364" r:id="rId49"/>
    <p:sldId id="302" r:id="rId50"/>
    <p:sldId id="303" r:id="rId51"/>
    <p:sldId id="357" r:id="rId52"/>
    <p:sldId id="353" r:id="rId53"/>
    <p:sldId id="304" r:id="rId54"/>
    <p:sldId id="285" r:id="rId55"/>
    <p:sldId id="310" r:id="rId56"/>
    <p:sldId id="311" r:id="rId57"/>
    <p:sldId id="315" r:id="rId58"/>
    <p:sldId id="318" r:id="rId59"/>
    <p:sldId id="355" r:id="rId60"/>
    <p:sldId id="316" r:id="rId61"/>
    <p:sldId id="317" r:id="rId62"/>
    <p:sldId id="356" r:id="rId63"/>
    <p:sldId id="305" r:id="rId64"/>
    <p:sldId id="360" r:id="rId65"/>
    <p:sldId id="358" r:id="rId66"/>
    <p:sldId id="361" r:id="rId67"/>
    <p:sldId id="362" r:id="rId68"/>
    <p:sldId id="363" r:id="rId69"/>
    <p:sldId id="321" r:id="rId70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72"/>
      <p:bold r:id="rId73"/>
      <p:italic r:id="rId7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CC"/>
    <a:srgbClr val="CC0099"/>
    <a:srgbClr val="008000"/>
    <a:srgbClr val="006600"/>
    <a:srgbClr val="0099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22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3892F-1CA0-4B50-BB4E-C21A072D7E1D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0324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82FB0-A760-47F2-B681-B0B84EAC04E8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 b="1" smtClean="0"/>
              <a:t>// ovde se</a:t>
            </a:r>
          </a:p>
        </p:txBody>
      </p:sp>
    </p:spTree>
    <p:extLst>
      <p:ext uri="{BB962C8B-B14F-4D97-AF65-F5344CB8AC3E}">
        <p14:creationId xmlns:p14="http://schemas.microsoft.com/office/powerpoint/2010/main" val="352023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05445-F8AF-4E3A-AC49-211A468E94B3}" type="slidenum">
              <a:rPr lang="en-US" altLang="en-US"/>
              <a:pPr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6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AC3DC7A7-5A9D-4BB9-BBA8-73C8B94448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54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3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7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9987079F-5735-460A-B922-8121A6E529B3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69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R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vladaf, kartelj}@matf.bg.ac.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methods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484313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 smtClean="0">
                <a:latin typeface="Garamond" pitchFamily="18" charset="0"/>
              </a:rPr>
              <a:t>Други корак </a:t>
            </a:r>
            <a:r>
              <a:rPr lang="ru-RU" dirty="0" smtClean="0">
                <a:latin typeface="Garamond" pitchFamily="18" charset="0"/>
              </a:rPr>
              <a:t>је 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креирање структуре </a:t>
            </a:r>
            <a:r>
              <a:rPr lang="ru-RU" dirty="0" err="1" smtClean="0">
                <a:solidFill>
                  <a:srgbClr val="FF0000"/>
                </a:solidFill>
                <a:latin typeface="Garamond" pitchFamily="18" charset="0"/>
              </a:rPr>
              <a:t>директоријума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br>
              <a:rPr lang="ru-RU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(фасцикли, фолдера).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је назив пакета из једног дела (нема тачака у називу),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директоријума поклапа се са називом пакета. 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Ако</a:t>
            </a:r>
            <a:r>
              <a:rPr lang="ru-RU" dirty="0" smtClean="0">
                <a:latin typeface="Garamond" pitchFamily="18" charset="0"/>
              </a:rPr>
              <a:t> се назив пакета састоји из више делова (одвојених тачком), тада за сваки део треба формирати поддиректоријум.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за </a:t>
            </a:r>
            <a:r>
              <a:rPr lang="en-US" sz="1800" dirty="0" err="1" smtClean="0">
                <a:latin typeface="+mn-lt"/>
              </a:rPr>
              <a:t>rs.ac.bg.matf</a:t>
            </a:r>
            <a:r>
              <a:rPr lang="ru-RU" dirty="0" smtClean="0">
                <a:latin typeface="Garamond" pitchFamily="18" charset="0"/>
              </a:rPr>
              <a:t>, главни директоријум треба да се зове </a:t>
            </a:r>
            <a:r>
              <a:rPr lang="en-US" sz="1800" dirty="0" err="1" smtClean="0">
                <a:latin typeface="+mn-lt"/>
              </a:rPr>
              <a:t>rs</a:t>
            </a:r>
            <a:r>
              <a:rPr lang="ru-RU" dirty="0" smtClean="0">
                <a:latin typeface="Garamond" pitchFamily="18" charset="0"/>
              </a:rPr>
              <a:t>, његов под</a:t>
            </a:r>
            <a:r>
              <a:rPr lang="sr-Cyrl-RS" dirty="0" smtClean="0">
                <a:latin typeface="Garamond" pitchFamily="18" charset="0"/>
              </a:rPr>
              <a:t>директоријум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ac</a:t>
            </a:r>
            <a:r>
              <a:rPr lang="ru-RU" dirty="0" smtClean="0">
                <a:latin typeface="Garamond" pitchFamily="18" charset="0"/>
              </a:rPr>
              <a:t>, његов поддиректоријум </a:t>
            </a:r>
            <a:r>
              <a:rPr lang="en-US" sz="1800" dirty="0" err="1" smtClean="0">
                <a:latin typeface="+mn-lt"/>
              </a:rPr>
              <a:t>bg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и у њему треба да постоји директоријум </a:t>
            </a:r>
            <a:r>
              <a:rPr lang="en-US" sz="1800" dirty="0" err="1" smtClean="0">
                <a:latin typeface="+mn-lt"/>
              </a:rPr>
              <a:t>matf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sr-Cyrl-RS" dirty="0" smtClean="0">
                <a:latin typeface="Garamond" pitchFamily="18" charset="0"/>
              </a:rPr>
              <a:t>сваки од ових директоријума се могу убацити датотеке, односно класе, интерфејси итд. </a:t>
            </a:r>
            <a:endParaRPr lang="ru-RU" b="1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Трећи корак</a:t>
            </a:r>
            <a:r>
              <a:rPr lang="ru-RU" dirty="0">
                <a:latin typeface="Garamond" pitchFamily="18" charset="0"/>
              </a:rPr>
              <a:t> 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додавање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rgbClr val="FF0000"/>
                </a:solidFill>
                <a:latin typeface="Garamond" pitchFamily="18" charset="0"/>
              </a:rPr>
              <a:t>наредбе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ru-RU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Ово</a:t>
            </a:r>
            <a:r>
              <a:rPr lang="ru-RU" dirty="0" smtClean="0">
                <a:latin typeface="Garamond" pitchFamily="18" charset="0"/>
              </a:rPr>
              <a:t> треба да буде </a:t>
            </a:r>
            <a:r>
              <a:rPr lang="ru-RU" dirty="0" err="1" smtClean="0">
                <a:latin typeface="Garamond" pitchFamily="18" charset="0"/>
              </a:rPr>
              <a:t>прва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наредба Јава </a:t>
            </a:r>
            <a:r>
              <a:rPr lang="ru-RU" dirty="0" err="1">
                <a:latin typeface="Garamond" pitchFamily="18" charset="0"/>
              </a:rPr>
              <a:t>програма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дакле</a:t>
            </a:r>
            <a:r>
              <a:rPr lang="ru-RU" dirty="0" smtClean="0">
                <a:latin typeface="Garamond" pitchFamily="18" charset="0"/>
              </a:rPr>
              <a:t>,  пре </a:t>
            </a:r>
            <a:r>
              <a:rPr lang="ru-RU" dirty="0">
                <a:latin typeface="Garamond" pitchFamily="18" charset="0"/>
              </a:rPr>
              <a:t>прве </a:t>
            </a:r>
            <a:r>
              <a:rPr lang="ru-RU" dirty="0" err="1">
                <a:latin typeface="Garamond" pitchFamily="18" charset="0"/>
              </a:rPr>
              <a:t>наредбе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import</a:t>
            </a:r>
            <a:r>
              <a:rPr lang="sr-Cyrl-RS" sz="1800" dirty="0" smtClean="0">
                <a:latin typeface="+mn-lt"/>
              </a:rPr>
              <a:t>.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пример, ако је назив пакета </a:t>
            </a:r>
            <a:r>
              <a:rPr lang="ru-RU" sz="1800" dirty="0">
                <a:latin typeface="+mn-lt"/>
              </a:rPr>
              <a:t>rs.</a:t>
            </a:r>
            <a:r>
              <a:rPr lang="en-US" sz="1800" dirty="0" err="1">
                <a:latin typeface="+mn-lt"/>
              </a:rPr>
              <a:t>ac.bg.matf</a:t>
            </a:r>
            <a:r>
              <a:rPr lang="ru-RU" dirty="0">
                <a:latin typeface="Garamond" pitchFamily="18" charset="0"/>
              </a:rPr>
              <a:t>, на почетку сваке датотеке у том пакету мора писати:</a:t>
            </a:r>
          </a:p>
          <a:p>
            <a:pPr>
              <a:spcBef>
                <a:spcPct val="50000"/>
              </a:spcBef>
              <a:defRPr/>
            </a:pPr>
            <a:r>
              <a:rPr lang="sr-Latn-ME" sz="1800" dirty="0">
                <a:latin typeface="+mn-lt"/>
              </a:rPr>
              <a:t>    </a:t>
            </a:r>
            <a:r>
              <a:rPr lang="sr-Cyrl-RS" sz="1800" dirty="0" smtClean="0">
                <a:latin typeface="+mn-lt"/>
              </a:rPr>
              <a:t>		</a:t>
            </a:r>
            <a:r>
              <a:rPr lang="en-US" sz="1800" dirty="0" smtClean="0">
                <a:latin typeface="+mn-lt"/>
              </a:rPr>
              <a:t>package </a:t>
            </a:r>
            <a:r>
              <a:rPr lang="sr-Latn-ME" sz="1800" dirty="0">
                <a:latin typeface="+mn-lt"/>
              </a:rPr>
              <a:t>rs</a:t>
            </a:r>
            <a:r>
              <a:rPr lang="en-US" sz="1800" dirty="0">
                <a:latin typeface="+mn-lt"/>
              </a:rPr>
              <a:t>.</a:t>
            </a:r>
            <a:r>
              <a:rPr lang="en-US" sz="1800" dirty="0" err="1">
                <a:latin typeface="+mn-lt"/>
              </a:rPr>
              <a:t>ac.bg.matf</a:t>
            </a:r>
            <a:r>
              <a:rPr lang="en-US" sz="1800" dirty="0">
                <a:latin typeface="+mn-lt"/>
              </a:rPr>
              <a:t>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534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Да би могло да се </a:t>
            </a:r>
            <a:r>
              <a:rPr lang="ru-RU" dirty="0" err="1">
                <a:latin typeface="Garamond" pitchFamily="18" charset="0"/>
              </a:rPr>
              <a:t>рукује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уграђеним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Јава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класама</a:t>
            </a:r>
            <a:r>
              <a:rPr lang="ru-RU" dirty="0">
                <a:latin typeface="Garamond" pitchFamily="18" charset="0"/>
              </a:rPr>
              <a:t>, мора се знати где се класе налазе у оквиру система.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Место </a:t>
            </a:r>
            <a:r>
              <a:rPr lang="ru-RU" dirty="0">
                <a:latin typeface="Garamond" pitchFamily="18" charset="0"/>
              </a:rPr>
              <a:t>где се класе налазе одре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ru-RU" dirty="0">
                <a:latin typeface="Garamond" pitchFamily="18" charset="0"/>
              </a:rPr>
              <a:t>ује се преко команде оперативног система </a:t>
            </a:r>
            <a:r>
              <a:rPr lang="en-US" sz="1800" dirty="0">
                <a:latin typeface="+mn-lt"/>
              </a:rPr>
              <a:t>CLASSPATH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Овом </a:t>
            </a:r>
            <a:r>
              <a:rPr lang="sr-Cyrl-RS" dirty="0">
                <a:latin typeface="Garamond" pitchFamily="18" charset="0"/>
              </a:rPr>
              <a:t>командом се дефинише путања до директоријума у ком Јава окружење за извршавање тражи класе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Ако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CLASSPATH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није дефинисан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 се директоријум</a:t>
            </a:r>
            <a:r>
              <a:rPr lang="sr-Latn-ME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java\lib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конкретној инсталацији Јаве</a:t>
            </a:r>
            <a:r>
              <a:rPr lang="en-U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Комбиновањем путање дате у </a:t>
            </a:r>
            <a:r>
              <a:rPr lang="en-US" sz="1800" dirty="0">
                <a:latin typeface="+mn-lt"/>
              </a:rPr>
              <a:t>CLASSPATH-</a:t>
            </a:r>
            <a:r>
              <a:rPr lang="sr-Cyrl-RS" dirty="0">
                <a:latin typeface="Garamond" pitchFamily="18" charset="0"/>
              </a:rPr>
              <a:t>у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назива пакета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Јава Виртуелна Машина проналази класе са којима се оперише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610600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Постоји неколико врста </a:t>
            </a:r>
            <a:r>
              <a:rPr lang="ru-RU" b="1" dirty="0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: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п</a:t>
            </a:r>
            <a:r>
              <a:rPr lang="en-US" u="sng" dirty="0" err="1" smtClean="0">
                <a:latin typeface="Garamond" pitchFamily="18" charset="0"/>
              </a:rPr>
              <a:t>оља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самој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класи</a:t>
            </a:r>
            <a:endParaRPr lang="en-U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представљају</a:t>
            </a:r>
            <a:r>
              <a:rPr lang="ru-RU" dirty="0" smtClean="0">
                <a:latin typeface="Garamond" pitchFamily="18" charset="0"/>
              </a:rPr>
              <a:t> чланове-податке унутар класе, тј. описују атрибуте објекта који је примерак дате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sr-Cyrl-RS" dirty="0">
                <a:latin typeface="Garamond" pitchFamily="18" charset="0"/>
              </a:rPr>
              <a:t>;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u="sng" dirty="0" err="1">
                <a:latin typeface="Garamond" pitchFamily="18" charset="0"/>
              </a:rPr>
              <a:t>локалне</a:t>
            </a:r>
            <a:r>
              <a:rPr lang="ru-RU" u="sng" dirty="0">
                <a:latin typeface="Garamond" pitchFamily="18" charset="0"/>
              </a:rPr>
              <a:t> </a:t>
            </a:r>
            <a:r>
              <a:rPr lang="ru-RU" u="sng" dirty="0" err="1" smtClean="0">
                <a:latin typeface="Garamond" pitchFamily="18" charset="0"/>
              </a:rPr>
              <a:t>променљив</a:t>
            </a:r>
            <a:r>
              <a:rPr lang="en-US" u="sng" dirty="0" smtClean="0">
                <a:latin typeface="Garamond" pitchFamily="18" charset="0"/>
              </a:rPr>
              <a:t>е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телу метода или блок</a:t>
            </a:r>
            <a:r>
              <a:rPr lang="en-US" dirty="0" smtClean="0">
                <a:latin typeface="Garamond" pitchFamily="18" charset="0"/>
              </a:rPr>
              <a:t>у</a:t>
            </a:r>
            <a:r>
              <a:rPr lang="ru-RU" dirty="0" smtClean="0">
                <a:latin typeface="Garamond" pitchFamily="18" charset="0"/>
              </a:rPr>
              <a:t>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ф</a:t>
            </a:r>
            <a:r>
              <a:rPr lang="en-US" u="sng" dirty="0" err="1" smtClean="0">
                <a:latin typeface="Garamond" pitchFamily="18" charset="0"/>
              </a:rPr>
              <a:t>ормални</a:t>
            </a:r>
            <a:r>
              <a:rPr lang="en-US" u="sng" dirty="0" smtClean="0">
                <a:latin typeface="Garamond" pitchFamily="18" charset="0"/>
              </a:rPr>
              <a:t> </a:t>
            </a:r>
            <a:r>
              <a:rPr lang="en-US" u="sng" dirty="0" err="1" smtClean="0">
                <a:latin typeface="Garamond" pitchFamily="18" charset="0"/>
              </a:rPr>
              <a:t>аргументи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заглављу</a:t>
            </a:r>
            <a:r>
              <a:rPr lang="ru-RU" dirty="0" smtClean="0">
                <a:latin typeface="Garamond" pitchFamily="18" charset="0"/>
              </a:rPr>
              <a:t> метода.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даљем разматрању се концентришемо на променљиве чланове, тј. поља.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077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Декларација поља се састоји од три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компоненте:</a:t>
            </a: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модификатора </a:t>
            </a:r>
            <a:r>
              <a:rPr lang="sr-Cyrl-RS" altLang="en-US" sz="1900" dirty="0">
                <a:latin typeface="Garamond" panose="02020404030301010803" pitchFamily="18" charset="0"/>
              </a:rPr>
              <a:t>(који се опционо појављују),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типа </a:t>
            </a:r>
            <a:r>
              <a:rPr lang="sr-Cyrl-RS" altLang="en-US" sz="1900" dirty="0">
                <a:latin typeface="Garamond" panose="02020404030301010803" pitchFamily="18" charset="0"/>
              </a:rPr>
              <a:t>поља (тип)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1900" dirty="0">
                <a:latin typeface="Garamond" panose="02020404030301010803" pitchFamily="18" charset="0"/>
              </a:rPr>
              <a:t>имена поља (идентификатор)</a:t>
            </a:r>
            <a:r>
              <a:rPr lang="en-US" altLang="en-US" sz="1900" dirty="0">
                <a:latin typeface="Garamond" panose="02020404030301010803" pitchFamily="18" charset="0"/>
              </a:rPr>
              <a:t>.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да се </a:t>
            </a:r>
            <a:r>
              <a:rPr lang="ru-RU" altLang="en-US" sz="1900" dirty="0" err="1">
                <a:latin typeface="Garamond" panose="02020404030301010803" pitchFamily="18" charset="0"/>
              </a:rPr>
              <a:t>подеси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видљивост</a:t>
            </a:r>
            <a:r>
              <a:rPr lang="ru-RU" altLang="en-US" sz="1900" dirty="0">
                <a:latin typeface="Garamond" panose="02020404030301010803" pitchFamily="18" charset="0"/>
              </a:rPr>
              <a:t> дате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члана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</a:t>
            </a:r>
            <a:r>
              <a:rPr lang="ru-RU" altLang="en-US" sz="1900" dirty="0" err="1">
                <a:latin typeface="Garamond" panose="02020404030301010803" pitchFamily="18" charset="0"/>
              </a:rPr>
              <a:t>поља</a:t>
            </a:r>
            <a:r>
              <a:rPr lang="ru-RU" altLang="en-US" sz="1900" dirty="0">
                <a:latin typeface="Garamond" panose="02020404030301010803" pitchFamily="18" charset="0"/>
              </a:rPr>
              <a:t>),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да </a:t>
            </a:r>
            <a:r>
              <a:rPr lang="ru-RU" altLang="en-US" sz="1900" dirty="0">
                <a:latin typeface="Garamond" panose="02020404030301010803" pitchFamily="18" charset="0"/>
              </a:rPr>
              <a:t>се </a:t>
            </a:r>
            <a:r>
              <a:rPr lang="ru-RU" altLang="en-US" sz="19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1900" dirty="0">
                <a:latin typeface="Garamond" panose="02020404030301010803" pitchFamily="18" charset="0"/>
              </a:rPr>
              <a:t> да ли се ради о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 примерка </a:t>
            </a:r>
            <a:r>
              <a:rPr lang="ru-RU" altLang="en-US" sz="1900" dirty="0" smtClean="0">
                <a:latin typeface="Garamond" panose="02020404030301010803" pitchFamily="18" charset="0"/>
              </a:rPr>
              <a:t/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(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инстанцној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) или о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класној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статичкој</a:t>
            </a:r>
            <a:r>
              <a:rPr lang="ru-RU" altLang="en-US" sz="1900" dirty="0">
                <a:latin typeface="Garamond" panose="02020404030301010803" pitchFamily="18" charset="0"/>
              </a:rPr>
              <a:t>)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и да ли </a:t>
            </a:r>
            <a:r>
              <a:rPr lang="ru-RU" altLang="en-US" sz="19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постаје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непосредно</a:t>
            </a:r>
            <a:r>
              <a:rPr lang="ru-RU" altLang="en-US" sz="1900" dirty="0">
                <a:latin typeface="Garamond" panose="02020404030301010803" pitchFamily="18" charset="0"/>
              </a:rPr>
              <a:t> по </a:t>
            </a:r>
            <a:r>
              <a:rPr lang="ru-RU" altLang="en-US" sz="1900" dirty="0" err="1">
                <a:latin typeface="Garamond" panose="02020404030301010803" pitchFamily="18" charset="0"/>
              </a:rPr>
              <a:t>креирању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финална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константна).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том </a:t>
            </a:r>
            <a:r>
              <a:rPr lang="ru-RU" altLang="en-US" sz="2400" dirty="0" err="1">
                <a:latin typeface="Garamond" panose="02020404030301010803" pitchFamily="18" charset="0"/>
              </a:rPr>
              <a:t>смислу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разликују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се: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примерка,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класна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и константа. 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 примерка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latin typeface="Garamond" pitchFamily="18" charset="0"/>
              </a:rPr>
              <a:t>Сваки </a:t>
            </a:r>
            <a:r>
              <a:rPr lang="sr-Cyrl-RS" dirty="0" smtClean="0">
                <a:latin typeface="Garamond" pitchFamily="18" charset="0"/>
              </a:rPr>
              <a:t>од креираних објеката дате класе садржи сопствени</a:t>
            </a:r>
            <a:r>
              <a:rPr lang="sr-Latn-RS" dirty="0" smtClean="0">
                <a:latin typeface="Garamond" pitchFamily="18" charset="0"/>
              </a:rPr>
              <a:t> примерак те променљиве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Променљивој примерка се може приступити само ако се референцира примерак класе који садржи ту променљиву.</a:t>
            </a:r>
            <a:r>
              <a:rPr lang="ru-RU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Промена вредности једне променљиве примерка нема утицаја на остале.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6322" name="Picture 2" descr="P:\Personal Data\My Folders\Courses\Matf OOP 2012-13\Vezbe\Materijali\07\objects-one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762500"/>
            <a:ext cx="3076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648200"/>
            <a:ext cx="434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1938" y="1447800"/>
            <a:ext cx="8915400" cy="488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приступа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тачка-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sr-Latn-RS" altLang="en-US" sz="2400" dirty="0">
                <a:latin typeface="Garamond" panose="02020404030301010803" pitchFamily="18" charset="0"/>
              </a:rPr>
              <a:t>Т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се односи и 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променљив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и на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.</a:t>
            </a:r>
            <a:endParaRPr lang="sr-Latn-C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C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15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xKoord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971800"/>
            <a:ext cx="3733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35144" y="4495800"/>
            <a:ext cx="556736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:\Personal Data\My Folders\Courses\Matf OOP 2012-13\Vezbe\Materijali\07\chap0501-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97101"/>
            <a:ext cx="5105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8392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Класне променљиве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садржи само једну копију класне променљиве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и та променљива је дељена међу свим објектима дате 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постоји чак иако се не креира ниједан примерак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припада класи и њу могу сви да референцирају,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не само примерци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Класна променљива се декларише коришћењем модификатора </a:t>
            </a:r>
            <a:r>
              <a:rPr lang="en-US" sz="2000" dirty="0" smtClean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1473200"/>
            <a:ext cx="8153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klasna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promenljiva.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otac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“Nikola”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“Petar”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95400" y="4149725"/>
            <a:ext cx="6292850" cy="2527300"/>
            <a:chOff x="864" y="2496"/>
            <a:chExt cx="3984" cy="1708"/>
          </a:xfrm>
        </p:grpSpPr>
        <p:sp>
          <p:nvSpPr>
            <p:cNvPr id="14342" name="Rectangle 3"/>
            <p:cNvSpPr>
              <a:spLocks noChangeArrowheads="1"/>
            </p:cNvSpPr>
            <p:nvPr/>
          </p:nvSpPr>
          <p:spPr bwMode="auto">
            <a:xfrm>
              <a:off x="912" y="2496"/>
              <a:ext cx="3936" cy="16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1056" y="2544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Clan</a:t>
              </a:r>
              <a:r>
                <a:rPr lang="sr-Latn-CS" altLang="en-US" sz="2000"/>
                <a:t>P</a:t>
              </a:r>
              <a:r>
                <a:rPr lang="en-US" altLang="en-US" sz="2000"/>
                <a:t>orodice</a:t>
              </a:r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1104" y="2976"/>
              <a:ext cx="10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prezime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2016" y="3024"/>
              <a:ext cx="1824" cy="240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200" y="3456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sin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1152" y="384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otac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872" y="3504"/>
              <a:ext cx="23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1824" y="3888"/>
              <a:ext cx="24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1968" y="3264"/>
              <a:ext cx="2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uzrast 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     </a:t>
              </a:r>
              <a:r>
                <a:rPr lang="en-US" altLang="en-US" sz="2000"/>
                <a:t>ime</a:t>
              </a:r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292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2928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3" name="Freeform 14"/>
            <p:cNvSpPr>
              <a:spLocks/>
            </p:cNvSpPr>
            <p:nvPr/>
          </p:nvSpPr>
          <p:spPr bwMode="auto">
            <a:xfrm>
              <a:off x="3840" y="3032"/>
              <a:ext cx="696" cy="656"/>
            </a:xfrm>
            <a:custGeom>
              <a:avLst/>
              <a:gdLst>
                <a:gd name="T0" fmla="*/ 115 w 744"/>
                <a:gd name="T1" fmla="*/ 616 h 656"/>
                <a:gd name="T2" fmla="*/ 190 w 744"/>
                <a:gd name="T3" fmla="*/ 568 h 656"/>
                <a:gd name="T4" fmla="*/ 151 w 744"/>
                <a:gd name="T5" fmla="*/ 88 h 656"/>
                <a:gd name="T6" fmla="*/ 0 w 744"/>
                <a:gd name="T7" fmla="*/ 40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656"/>
                <a:gd name="T14" fmla="*/ 744 w 744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656">
                  <a:moveTo>
                    <a:pt x="432" y="616"/>
                  </a:moveTo>
                  <a:cubicBezTo>
                    <a:pt x="564" y="636"/>
                    <a:pt x="696" y="656"/>
                    <a:pt x="720" y="568"/>
                  </a:cubicBezTo>
                  <a:cubicBezTo>
                    <a:pt x="744" y="480"/>
                    <a:pt x="696" y="176"/>
                    <a:pt x="576" y="88"/>
                  </a:cubicBezTo>
                  <a:cubicBezTo>
                    <a:pt x="456" y="0"/>
                    <a:pt x="96" y="48"/>
                    <a:pt x="0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4" name="Freeform 15"/>
            <p:cNvSpPr>
              <a:spLocks/>
            </p:cNvSpPr>
            <p:nvPr/>
          </p:nvSpPr>
          <p:spPr bwMode="auto">
            <a:xfrm>
              <a:off x="3840" y="3120"/>
              <a:ext cx="1008" cy="912"/>
            </a:xfrm>
            <a:custGeom>
              <a:avLst/>
              <a:gdLst>
                <a:gd name="T0" fmla="*/ 432 w 1008"/>
                <a:gd name="T1" fmla="*/ 912 h 912"/>
                <a:gd name="T2" fmla="*/ 816 w 1008"/>
                <a:gd name="T3" fmla="*/ 816 h 912"/>
                <a:gd name="T4" fmla="*/ 864 w 1008"/>
                <a:gd name="T5" fmla="*/ 480 h 912"/>
                <a:gd name="T6" fmla="*/ 864 w 1008"/>
                <a:gd name="T7" fmla="*/ 192 h 912"/>
                <a:gd name="T8" fmla="*/ 0 w 1008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12"/>
                <a:gd name="T17" fmla="*/ 1008 w 100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12">
                  <a:moveTo>
                    <a:pt x="432" y="912"/>
                  </a:moveTo>
                  <a:cubicBezTo>
                    <a:pt x="588" y="900"/>
                    <a:pt x="744" y="888"/>
                    <a:pt x="816" y="816"/>
                  </a:cubicBezTo>
                  <a:cubicBezTo>
                    <a:pt x="888" y="744"/>
                    <a:pt x="856" y="584"/>
                    <a:pt x="864" y="480"/>
                  </a:cubicBezTo>
                  <a:cubicBezTo>
                    <a:pt x="872" y="376"/>
                    <a:pt x="1008" y="272"/>
                    <a:pt x="864" y="192"/>
                  </a:cubicBezTo>
                  <a:cubicBezTo>
                    <a:pt x="720" y="112"/>
                    <a:pt x="144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1968" y="3600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2016" y="3504"/>
              <a:ext cx="5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21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3024" y="3504"/>
              <a:ext cx="105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</a:t>
              </a:r>
              <a:r>
                <a:rPr lang="en-US" altLang="en-US" sz="2000"/>
                <a:t>Petar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2016" y="3936"/>
              <a:ext cx="7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52</a:t>
              </a:r>
            </a:p>
          </p:txBody>
        </p:sp>
        <p:sp>
          <p:nvSpPr>
            <p:cNvPr id="14359" name="Text Box 20"/>
            <p:cNvSpPr txBox="1">
              <a:spLocks noChangeArrowheads="1"/>
            </p:cNvSpPr>
            <p:nvPr/>
          </p:nvSpPr>
          <p:spPr bwMode="auto">
            <a:xfrm>
              <a:off x="3072" y="3936"/>
              <a:ext cx="8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Nikola</a:t>
              </a:r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864" y="3312"/>
              <a:ext cx="3936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38650" y="4884738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000"/>
              <a:t>Jankovic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54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417638"/>
            <a:ext cx="8915400" cy="51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За приступ класној променљивој се користи тачка-нотација, </a:t>
            </a:r>
            <a: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 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чему се као прималац поруке може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користити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класе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или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неке инстанце класе</a:t>
            </a:r>
            <a:r>
              <a:rPr lang="sr-Cyrl-R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Препоручује се </a:t>
            </a:r>
            <a:r>
              <a:rPr lang="en-US" alt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коришћење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имена класе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1438"/>
              </a:spcBef>
              <a:buClrTx/>
              <a:buNone/>
            </a:pPr>
            <a:r>
              <a:rPr lang="sr-Cyrl-RS" altLang="en-US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Пример</a:t>
            </a:r>
            <a:r>
              <a:rPr lang="sr-Cyrl-RS" altLang="en-US" sz="2400" b="1" dirty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r>
              <a:rPr lang="sr-Cyrl-RS" altLang="en-US" sz="2400" b="1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креиран примерак </a:t>
            </a:r>
            <a:r>
              <a:rPr lang="sr-Latn-CS" altLang="en-US" sz="1800" dirty="0"/>
              <a:t>sin</a:t>
            </a:r>
            <a:r>
              <a:rPr lang="sr-Latn-CS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ClanPorodice 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Класној </a:t>
            </a:r>
            <a:r>
              <a:rPr lang="sr-Cyrl-RS" altLang="en-US" sz="2400" dirty="0">
                <a:latin typeface="Garamond" panose="02020404030301010803" pitchFamily="18" charset="0"/>
              </a:rPr>
              <a:t>променљивој </a:t>
            </a:r>
            <a:r>
              <a:rPr lang="sr-Latn-RS" altLang="en-US" sz="1800" dirty="0"/>
              <a:t>prezime</a:t>
            </a:r>
            <a:r>
              <a:rPr lang="sr-Latn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можемо приступити на следеће начине: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5029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04800" y="5181600"/>
            <a:ext cx="47244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268664" y="5973763"/>
            <a:ext cx="7960936" cy="533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у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9154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Константе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финалне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одификатор </a:t>
            </a:r>
            <a:r>
              <a:rPr lang="en-US" sz="2000" dirty="0" smtClean="0"/>
              <a:t>final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дефинише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једном променљива </a:t>
            </a:r>
            <a:r>
              <a:rPr lang="sr-Cyrl-RS" dirty="0">
                <a:latin typeface="Garamond" pitchFamily="18" charset="0"/>
              </a:rPr>
              <a:t>добије вредност није допуштена даља промена </a:t>
            </a:r>
            <a:r>
              <a:rPr lang="en-US" dirty="0" err="1" smtClean="0">
                <a:latin typeface="Garamond" pitchFamily="18" charset="0"/>
              </a:rPr>
              <a:t>њене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вредности</a:t>
            </a:r>
            <a:r>
              <a:rPr lang="sr-Cyrl-RS" dirty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Може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примењивати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класних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инстанцних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као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локалн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sr-Cyrl-RS" dirty="0" smtClean="0">
                <a:latin typeface="Garamond" pitchFamily="18" charset="0"/>
              </a:rPr>
              <a:t> променљив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sr-Latn-CS" sz="1800" dirty="0" smtClean="0"/>
              <a:t>                </a:t>
            </a:r>
            <a:r>
              <a:rPr lang="sr-Cyrl-RS" sz="1800" dirty="0" smtClean="0"/>
              <a:t>	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STOPA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2.3f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NETACNO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BROJ_STRANA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800" dirty="0"/>
          </a:p>
          <a:p>
            <a:pPr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en-US" sz="3600" b="1" kern="0" dirty="0">
                <a:solidFill>
                  <a:srgbClr val="0070C0"/>
                </a:solidFill>
              </a:rPr>
              <a:t>8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114800"/>
            <a:ext cx="4343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оквиру метода примерка или конструктора,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променљива </a:t>
            </a:r>
            <a:r>
              <a:rPr lang="en-US" sz="1800" dirty="0" smtClean="0">
                <a:latin typeface="+mn-lt"/>
              </a:rPr>
              <a:t>this</a:t>
            </a:r>
            <a:r>
              <a:rPr lang="sr-Cyrl-R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 референцу на сам тај објекат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Коришћењем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може реферисати на ма које поље текућег објекта над којим се позива метод примерка или конструктор.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претходном</a:t>
            </a:r>
            <a:r>
              <a:rPr lang="ru-RU" dirty="0" smtClean="0">
                <a:latin typeface="Garamond" pitchFamily="18" charset="0"/>
              </a:rPr>
              <a:t> примеру се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изоставити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45000"/>
              </a:spcBef>
              <a:defRPr/>
            </a:pPr>
            <a:endParaRPr lang="sr-Latn-CS" sz="18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Најчешћи разлог за коришћење ове променљиве је то што поље класе буде сакривено параметром метода или параметром конструктора.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pomeri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Овде</a:t>
            </a:r>
            <a:r>
              <a:rPr lang="ru-RU" dirty="0" smtClean="0">
                <a:latin typeface="Garamond" pitchFamily="18" charset="0"/>
              </a:rPr>
              <a:t> је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неопходна да подвуче разлику између инстанцних променљивих и параметара метода.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од аргумента метода сакрива по једно поље објекта, тако да је унутар метода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ознака локалне копије првог аргумента.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Да би се реферисало на поље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примерка класе </a:t>
            </a:r>
            <a:r>
              <a:rPr lang="en-US" sz="1800" dirty="0" smtClean="0">
                <a:latin typeface="+mn-lt"/>
              </a:rPr>
              <a:t>Point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унутар метода се мора користити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this.x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971800"/>
            <a:ext cx="4038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7543800" cy="3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Примери: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које следе се користи кључна </a:t>
            </a:r>
            <a:r>
              <a:rPr lang="ru-RU" dirty="0" err="1" smtClean="0">
                <a:latin typeface="Garamond" pitchFamily="18" charset="0"/>
              </a:rPr>
              <a:t>реч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err="1" smtClean="0">
                <a:latin typeface="+mn-lt"/>
              </a:rPr>
              <a:t>this</a:t>
            </a:r>
            <a:r>
              <a:rPr lang="sr-Latn-CS" dirty="0" smtClean="0">
                <a:latin typeface="Garamond" pitchFamily="18" charset="0"/>
              </a:rPr>
              <a:t>:</a:t>
            </a:r>
            <a:endParaRPr lang="sr-Cyrl-RS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sr-Latn-CS" sz="800" dirty="0" smtClean="0">
              <a:latin typeface="Garamond" pitchFamily="18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 -instancna promenljiva tekućeg objekta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poziva se metod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//vraća se tekući objekt iz metoda</a:t>
            </a:r>
          </a:p>
          <a:p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 од наведених случајева може се </a:t>
            </a:r>
            <a:r>
              <a:rPr lang="ru-RU" dirty="0" err="1" smtClean="0">
                <a:latin typeface="Garamond" pitchFamily="18" charset="0"/>
              </a:rPr>
              <a:t>изоставити</a:t>
            </a:r>
            <a:r>
              <a:rPr lang="ru-RU" dirty="0" smtClean="0">
                <a:latin typeface="Garamond" pitchFamily="18" charset="0"/>
              </a:rPr>
              <a:t>: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sr-Latn-CS" dirty="0" smtClean="0"/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некима не може: 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r>
              <a:rPr lang="sr-Latn-CS" dirty="0" smtClean="0"/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6629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228600" y="4114800"/>
            <a:ext cx="297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228600" y="5181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9154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дефинисана</a:t>
            </a:r>
            <a:r>
              <a:rPr lang="ru-RU" altLang="en-US" sz="2400" dirty="0">
                <a:latin typeface="Garamond" panose="02020404030301010803" pitchFamily="18" charset="0"/>
              </a:rPr>
              <a:t> од места где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jos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mogu pozivati a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se ne mogu koristiti niti a, niti b!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ru-RU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6553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382554"/>
            <a:ext cx="8915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Класним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тренутку</a:t>
            </a:r>
            <a:r>
              <a:rPr lang="ru-RU" altLang="en-US" sz="2400" dirty="0">
                <a:latin typeface="Garamond" panose="02020404030301010803" pitchFamily="18" charset="0"/>
              </a:rPr>
              <a:t> рада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док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Opseg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stampaProbnu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“Lokalna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треба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унутар</a:t>
            </a:r>
            <a:r>
              <a:rPr lang="ru-RU" altLang="en-US" sz="2400" dirty="0">
                <a:latin typeface="Garamond" panose="02020404030301010803" pitchFamily="18" charset="0"/>
              </a:rPr>
              <a:t> метода приступи </a:t>
            </a:r>
            <a:r>
              <a:rPr lang="ru-RU" altLang="en-US" sz="2400" dirty="0" err="1">
                <a:latin typeface="Garamond" panose="02020404030301010803" pitchFamily="18" charset="0"/>
              </a:rPr>
              <a:t>сакривеном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пољу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probna</a:t>
            </a:r>
            <a:r>
              <a:rPr lang="ru-RU" altLang="en-US" sz="2400" dirty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постиже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помоћу </a:t>
            </a:r>
            <a:r>
              <a:rPr lang="en-US" altLang="en-US" sz="1800" dirty="0" err="1"/>
              <a:t>this.p</a:t>
            </a:r>
            <a:r>
              <a:rPr lang="sr-Latn-CS" altLang="en-US" sz="1800" dirty="0"/>
              <a:t>robna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276600"/>
            <a:ext cx="7391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8582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телу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извршавају</a:t>
            </a:r>
            <a:r>
              <a:rPr lang="ru-RU" altLang="en-US" sz="2400" dirty="0">
                <a:latin typeface="Garamond" panose="02020404030301010803" pitchFamily="18" charset="0"/>
              </a:rPr>
              <a:t> 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Аргументи метода 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заградама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иза</a:t>
            </a:r>
            <a:r>
              <a:rPr lang="ru-RU" altLang="en-US" sz="2400" dirty="0">
                <a:latin typeface="Garamond" panose="02020404030301010803" pitchFamily="18" charset="0"/>
              </a:rPr>
              <a:t> имена метода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нула</a:t>
            </a:r>
            <a:r>
              <a:rPr lang="ru-RU" altLang="en-US" sz="2400" dirty="0">
                <a:latin typeface="Garamond" panose="02020404030301010803" pitchFamily="18" charset="0"/>
              </a:rPr>
              <a:t>).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наводи се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- методи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" y="4495800"/>
            <a:ext cx="8788401" cy="20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41275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9050" y="1417638"/>
            <a:ext cx="9037638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Метод је самостални блок кода који има </a:t>
            </a:r>
            <a:r>
              <a:rPr lang="ru-RU" dirty="0" err="1">
                <a:latin typeface="Garamond" pitchFamily="18" charset="0"/>
              </a:rPr>
              <a:t>име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</a:t>
            </a:r>
            <a:r>
              <a:rPr lang="ru-RU" dirty="0">
                <a:latin typeface="Garamond" pitchFamily="18" charset="0"/>
              </a:rPr>
              <a:t>својство вишеструке употребљивости. </a:t>
            </a:r>
            <a:endParaRPr lang="sr-Latn-CS" dirty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Параметри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омогућавају</a:t>
            </a:r>
            <a:r>
              <a:rPr lang="ru-RU" dirty="0" smtClean="0">
                <a:latin typeface="Garamond" pitchFamily="18" charset="0"/>
              </a:rPr>
              <a:t> да се унесу вредности у метод: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Металингвистичка</a:t>
            </a:r>
            <a:r>
              <a:rPr lang="ru-RU" dirty="0" smtClean="0">
                <a:latin typeface="Garamond" pitchFamily="18" charset="0"/>
              </a:rPr>
              <a:t> променљива </a:t>
            </a:r>
            <a:r>
              <a:rPr lang="ru-RU" sz="1800" dirty="0" smtClean="0">
                <a:latin typeface="+mn-lt"/>
              </a:rPr>
              <a:t>blok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једној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од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претходних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презентација</a:t>
            </a:r>
            <a:r>
              <a:rPr lang="ru-RU" dirty="0" smtClean="0">
                <a:latin typeface="Garamond" pitchFamily="18" charset="0"/>
              </a:rPr>
              <a:t>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2425" y="2725738"/>
            <a:ext cx="8181975" cy="1693862"/>
            <a:chOff x="18298" y="1916832"/>
            <a:chExt cx="9037624" cy="2126921"/>
          </a:xfrm>
        </p:grpSpPr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8" y="1916832"/>
              <a:ext cx="9037624" cy="212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TextBox 1"/>
            <p:cNvSpPr txBox="1">
              <a:spLocks noChangeArrowheads="1"/>
            </p:cNvSpPr>
            <p:nvPr/>
          </p:nvSpPr>
          <p:spPr bwMode="auto">
            <a:xfrm>
              <a:off x="1885702" y="2132856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(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0" name="TextBox 3"/>
            <p:cNvSpPr txBox="1">
              <a:spLocks noChangeArrowheads="1"/>
            </p:cNvSpPr>
            <p:nvPr/>
          </p:nvSpPr>
          <p:spPr bwMode="auto">
            <a:xfrm>
              <a:off x="6632193" y="2132855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355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може вратити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r>
              <a:rPr lang="ru-RU" dirty="0" smtClean="0">
                <a:latin typeface="Garamond" pitchFamily="18" charset="0"/>
              </a:rPr>
              <a:t>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онда је потребно навести тип повратне врености.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Уколико метод не враћа вредност, његов тип је </a:t>
            </a:r>
            <a:r>
              <a:rPr lang="en-US" sz="1800" dirty="0" smtClean="0">
                <a:latin typeface="+mn-lt"/>
              </a:rPr>
              <a:t>void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Повратна вредност из метода се </a:t>
            </a:r>
            <a:r>
              <a:rPr lang="sr-Cyrl-RS" dirty="0" smtClean="0">
                <a:latin typeface="Garamond" pitchFamily="18" charset="0"/>
              </a:rPr>
              <a:t>враћа</a:t>
            </a:r>
            <a:r>
              <a:rPr lang="ru-RU" dirty="0" smtClean="0">
                <a:latin typeface="Garamond" pitchFamily="18" charset="0"/>
              </a:rPr>
              <a:t> преко </a:t>
            </a:r>
            <a:r>
              <a:rPr lang="en-US" sz="1800" dirty="0" smtClean="0">
                <a:latin typeface="+mn-lt"/>
              </a:rPr>
              <a:t>return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наредбе: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израза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на слајдовима претходне презентације.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500438"/>
            <a:ext cx="88915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458913"/>
            <a:ext cx="8915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Методи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инстанцни (метод примерка) 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 класни (статички).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Класни методи се не односе на </a:t>
            </a:r>
            <a:r>
              <a:rPr lang="ru-RU" dirty="0" err="1" smtClean="0">
                <a:latin typeface="Garamond" pitchFamily="18" charset="0"/>
              </a:rPr>
              <a:t>инстанцне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тј</a:t>
            </a:r>
            <a:r>
              <a:rPr lang="ru-RU" dirty="0" smtClean="0">
                <a:latin typeface="Garamond" pitchFamily="18" charset="0"/>
              </a:rPr>
              <a:t>. не мора постојати ни једна инстанца, а метод се може користити!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телу класног метода се не може реферисати на променљиве примерка дате класе, већ само на класне променљиве за дату класу.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sz="1800" dirty="0" smtClean="0">
                <a:latin typeface="+mn-lt"/>
              </a:rPr>
              <a:t>(</a:t>
            </a:r>
            <a:r>
              <a:rPr lang="en-US" sz="1800" dirty="0" smtClean="0">
                <a:latin typeface="+mn-lt"/>
              </a:rPr>
              <a:t>String</a:t>
            </a:r>
            <a:r>
              <a:rPr lang="ru-RU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args</a:t>
            </a:r>
            <a:r>
              <a:rPr lang="ru-RU" sz="1800" dirty="0" smtClean="0">
                <a:latin typeface="+mn-lt"/>
              </a:rPr>
              <a:t>[])</a:t>
            </a:r>
            <a:r>
              <a:rPr lang="ru-RU" dirty="0" smtClean="0">
                <a:latin typeface="Garamond" pitchFamily="18" charset="0"/>
              </a:rPr>
              <a:t>, који је неопходан у апликацијама, је увек класни, јер пре његовог стартовања не постоји ни једна инстанца.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прави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копија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класног</a:t>
            </a:r>
            <a:r>
              <a:rPr lang="ru-RU" dirty="0" smtClean="0">
                <a:latin typeface="Garamond" pitchFamily="18" charset="0"/>
              </a:rPr>
              <a:t> метода за сваку инстанцу,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већ</a:t>
            </a:r>
            <a:r>
              <a:rPr lang="ru-RU" dirty="0" smtClean="0">
                <a:latin typeface="Garamond" pitchFamily="18" charset="0"/>
              </a:rPr>
              <a:t> се он једанпут дефинише.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Цео Јава код се налази унутар класа.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Једној класи одговара једна датотека са екстензијом </a:t>
            </a:r>
            <a:r>
              <a:rPr lang="sr-Cyrl-RS" sz="2000" dirty="0" smtClean="0">
                <a:latin typeface="+mn-lt"/>
              </a:rPr>
              <a:t>.</a:t>
            </a:r>
            <a:r>
              <a:rPr lang="sr-Latn-CS" sz="2000" dirty="0" smtClean="0">
                <a:latin typeface="+mn-lt"/>
              </a:rPr>
              <a:t>java</a:t>
            </a:r>
            <a:r>
              <a:rPr lang="sr-Latn-CS" dirty="0" smtClean="0">
                <a:latin typeface="Garamond" pitchFamily="18" charset="0"/>
              </a:rPr>
              <a:t>.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Назив класе и назив датотеке треба да буду исти.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дефинише коришћењем кључне речи </a:t>
            </a:r>
            <a:r>
              <a:rPr lang="sr-Latn-CS" sz="1800" dirty="0" smtClean="0">
                <a:latin typeface="+mn-lt"/>
              </a:rPr>
              <a:t>class</a:t>
            </a:r>
            <a:r>
              <a:rPr lang="sr-Latn-CS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 пример, наредбом: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Latn-CS" sz="1800" dirty="0" smtClean="0">
                <a:latin typeface="+mn-lt"/>
              </a:rPr>
              <a:t>class Duzina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дефинисана нова класа са називом </a:t>
            </a:r>
            <a:r>
              <a:rPr lang="sr-Latn-CS" sz="1800" dirty="0" smtClean="0">
                <a:latin typeface="+mn-lt"/>
              </a:rPr>
              <a:t>Duzina</a:t>
            </a:r>
            <a:r>
              <a:rPr lang="sr-Latn-CS" dirty="0" smtClean="0">
                <a:latin typeface="Garamond" pitchFamily="18" charset="0"/>
              </a:rPr>
              <a:t>,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блок (тј. к</a:t>
            </a:r>
            <a:r>
              <a:rPr lang="sr-Latn-CS" dirty="0" smtClean="0">
                <a:latin typeface="Garamond" pitchFamily="18" charset="0"/>
              </a:rPr>
              <a:t>ô</a:t>
            </a:r>
            <a:r>
              <a:rPr lang="sr-Cyrl-RS" dirty="0" smtClean="0">
                <a:latin typeface="Garamond" pitchFamily="18" charset="0"/>
              </a:rPr>
              <a:t>д између витичастих заграда), који следи,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описује каква је структура новонаправљене класе.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заједно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типом и </a:t>
            </a:r>
            <a:r>
              <a:rPr lang="ru-RU" altLang="en-US" sz="2400" dirty="0" err="1">
                <a:latin typeface="Garamond" panose="02020404030301010803" pitchFamily="18" charset="0"/>
              </a:rPr>
              <a:t>редоследом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чини </a:t>
            </a:r>
            <a:r>
              <a:rPr lang="ru-RU" altLang="en-US" sz="2400" dirty="0" err="1">
                <a:solidFill>
                  <a:srgbClr val="CC0099"/>
                </a:solidFill>
                <a:latin typeface="Garamond" panose="02020404030301010803" pitchFamily="18" charset="0"/>
              </a:rPr>
              <a:t>потпис</a:t>
            </a:r>
            <a:r>
              <a:rPr lang="ru-RU" altLang="en-US" sz="2400" dirty="0">
                <a:solidFill>
                  <a:srgbClr val="CC0099"/>
                </a:solidFill>
                <a:latin typeface="Garamond" panose="02020404030301010803" pitchFamily="18" charset="0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Потпис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два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различит,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би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могао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метод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povratni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tip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imeMetoda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Kod metoda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 метода, на место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),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навођења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, за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сваки</a:t>
            </a:r>
            <a:r>
              <a:rPr lang="ru-RU" altLang="en-US" sz="2400" dirty="0">
                <a:latin typeface="Garamond" panose="02020404030301010803" pitchFamily="18" charset="0"/>
              </a:rPr>
              <a:t> аргумент мора се навести тип </a:t>
            </a:r>
            <a:r>
              <a:rPr lang="ru-RU" altLang="en-US" sz="2400" dirty="0" smtClean="0">
                <a:latin typeface="Garamond" panose="02020404030301010803" pitchFamily="18" charset="0"/>
              </a:rPr>
              <a:t>аргумента.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3903806"/>
            <a:ext cx="2895600" cy="422275"/>
            <a:chOff x="3456" y="2112"/>
            <a:chExt cx="1824" cy="266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4176" y="2160"/>
              <a:ext cx="110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 dirty="0">
                  <a:solidFill>
                    <a:schemeClr val="tx2"/>
                  </a:solidFill>
                </a:rPr>
                <a:t>Potpis metoda</a:t>
              </a: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H="1" flipV="1">
              <a:off x="3456" y="2112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3581400"/>
            <a:ext cx="525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01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у телу метода се могу користити четири  потенцијална извора података: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ф</a:t>
            </a:r>
            <a:r>
              <a:rPr lang="ru-RU" dirty="0" smtClean="0">
                <a:latin typeface="Garamond" pitchFamily="18" charset="0"/>
              </a:rPr>
              <a:t>ормални аргументи метода,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инстанцне и класне променљиве,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локалне променљиве, дефинисане у телу метода и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вредности које враћу други методи који су позвани у текућем.</a:t>
            </a:r>
          </a:p>
          <a:p>
            <a:pPr eaLnBrk="1" hangingPunct="1">
              <a:spcBef>
                <a:spcPct val="50000"/>
              </a:spcBef>
              <a:defRPr/>
            </a:pPr>
            <a:endParaRPr lang="sr-Latn-C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6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520825"/>
            <a:ext cx="8991600" cy="537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Дефинисање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именом</a:t>
            </a:r>
            <a:r>
              <a:rPr lang="ru-RU" altLang="en-US" sz="2400" dirty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различитим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параметрима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  <a:hlinkClick r:id="rId2"/>
              </a:rPr>
              <a:t>преоптерећење</a:t>
            </a:r>
            <a:r>
              <a:rPr lang="ru-RU" altLang="en-US" sz="2400" dirty="0">
                <a:latin typeface="Garamond" panose="02020404030301010803" pitchFamily="18" charset="0"/>
                <a:hlinkClick r:id="rId2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C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743200"/>
            <a:ext cx="73914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868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Point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“Pravougaonik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905000"/>
            <a:ext cx="8686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67818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Pravougaonik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72005"/>
            <a:ext cx="6096000" cy="243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креирања конкретног примерка неке класе (преко оператора </a:t>
            </a:r>
            <a:r>
              <a:rPr lang="en-US" sz="1800" dirty="0">
                <a:latin typeface="+mn-lt"/>
              </a:rPr>
              <a:t>new</a:t>
            </a:r>
            <a:r>
              <a:rPr lang="ru-RU" dirty="0">
                <a:latin typeface="Garamond" pitchFamily="18" charset="0"/>
              </a:rPr>
              <a:t>), увек 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конструктор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те </a:t>
            </a:r>
            <a:r>
              <a:rPr lang="ru-RU" dirty="0">
                <a:latin typeface="Garamond" pitchFamily="18" charset="0"/>
              </a:rPr>
              <a:t>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Конструктор је метод класе који се позива приликом креирања новог примерка дате 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Карактеристике конструктора: </a:t>
            </a: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никад не </a:t>
            </a:r>
            <a:r>
              <a:rPr lang="ru-RU" dirty="0" err="1">
                <a:latin typeface="Garamond" pitchFamily="18" charset="0"/>
              </a:rPr>
              <a:t>враћа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његово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име се поклапа са именом класе.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и код </a:t>
            </a:r>
            <a:r>
              <a:rPr lang="ru-RU" dirty="0" err="1" smtClean="0">
                <a:latin typeface="Garamond" pitchFamily="18" charset="0"/>
              </a:rPr>
              <a:t>осталих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типова</a:t>
            </a:r>
            <a:r>
              <a:rPr lang="ru-RU" dirty="0" smtClean="0">
                <a:latin typeface="Garamond" pitchFamily="18" charset="0"/>
              </a:rPr>
              <a:t> метода, </a:t>
            </a:r>
            <a:r>
              <a:rPr lang="ru-RU" dirty="0" err="1" smtClean="0">
                <a:latin typeface="Garamond" pitchFamily="18" charset="0"/>
              </a:rPr>
              <a:t>типови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бројеви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формалних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параметара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при </a:t>
            </a:r>
            <a:r>
              <a:rPr lang="ru-RU" dirty="0" err="1" smtClean="0">
                <a:latin typeface="Garamond" pitchFamily="18" charset="0"/>
              </a:rPr>
              <a:t>декларацији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позиву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морају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поклапати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Уколико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програмер није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конструктор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конструктор: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нема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аргумената</a:t>
            </a:r>
            <a:r>
              <a:rPr lang="en-US" altLang="en-US" sz="1900" dirty="0" smtClean="0">
                <a:latin typeface="Garamond" panose="02020404030301010803" pitchFamily="18" charset="0"/>
              </a:rPr>
              <a:t>;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иницијализује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1900" dirty="0">
                <a:latin typeface="Garamond" panose="02020404030301010803" pitchFamily="18" charset="0"/>
              </a:rPr>
              <a:t> и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en-US" altLang="en-US" sz="1900" dirty="0" smtClean="0">
                <a:latin typeface="Garamond" panose="02020404030301010803" pitchFamily="18" charset="0"/>
              </a:rPr>
              <a:t/>
            </a:r>
            <a:br>
              <a:rPr lang="en-U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на </a:t>
            </a:r>
            <a:r>
              <a:rPr lang="ru-RU" altLang="en-US" sz="1900" dirty="0" err="1">
                <a:latin typeface="Garamond" panose="02020404030301010803" pitchFamily="18" charset="0"/>
              </a:rPr>
              <a:t>подразумеване</a:t>
            </a:r>
            <a:r>
              <a:rPr lang="ru-RU" altLang="en-US" sz="1900" dirty="0">
                <a:latin typeface="Garamond" panose="02020404030301010803" pitchFamily="18" charset="0"/>
              </a:rPr>
              <a:t> вредности.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59169" y="1417638"/>
            <a:ext cx="737523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stampaPod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jedina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”Ivo Andric”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</a:t>
            </a:r>
            <a:r>
              <a:rPr lang="en-US" sz="3600" b="1" kern="0" dirty="0" smtClean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169" y="1417638"/>
            <a:ext cx="7222831" cy="536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6106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Конструктори могу бити преоптерећени,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исто као и остали методи.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постоји додатни конструктор, који има неке нове особине, у њему се може позвати већ постојећи конструктор </a:t>
            </a:r>
            <a:r>
              <a:rPr lang="sr-Cyrl-RS" dirty="0" smtClean="0">
                <a:latin typeface="Garamond" pitchFamily="18" charset="0"/>
              </a:rPr>
              <a:t>употребом кључне речи </a:t>
            </a:r>
            <a:r>
              <a:rPr lang="sr-Latn-RS" dirty="0" smtClean="0">
                <a:latin typeface="Garamond" pitchFamily="18" charset="0"/>
              </a:rPr>
              <a:t>this </a:t>
            </a:r>
            <a:r>
              <a:rPr lang="sr-Cyrl-RS" dirty="0" smtClean="0">
                <a:latin typeface="Garamond" pitchFamily="18" charset="0"/>
              </a:rPr>
              <a:t>на следећи начин:</a:t>
            </a:r>
            <a:endParaRPr lang="ru-RU" dirty="0" smtClean="0">
              <a:latin typeface="Garamond" pitchFamily="18" charset="0"/>
            </a:endParaRPr>
          </a:p>
          <a:p>
            <a:r>
              <a:rPr lang="sr-Cyrl-R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b="1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38862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11344" y="1284166"/>
            <a:ext cx="6561056" cy="557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Knjiga2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Njegos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1344" y="1284166"/>
            <a:ext cx="6027656" cy="549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Модификатор је резервисана реч која мења основно значење неке конструкције у </a:t>
            </a:r>
            <a:r>
              <a:rPr lang="ru-RU" dirty="0" err="1" smtClean="0">
                <a:latin typeface="Garamond" pitchFamily="18" charset="0"/>
              </a:rPr>
              <a:t>Јави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modifikator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native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strictfp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synchronized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transient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747" y="5867400"/>
            <a:ext cx="853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9248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stampaPod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“Ivo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Andric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50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Dzordz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Orvel“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“Borislav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Pekic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“Atlantida“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6934200" cy="464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6868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Објекат чије унутрашње стање (тј. в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редност неког поља</a:t>
            </a:r>
            <a:r>
              <a:rPr lang="sr-Cyrl-RS" altLang="en-US" sz="2400" dirty="0">
                <a:latin typeface="Garamond" panose="02020404030301010803" pitchFamily="18" charset="0"/>
              </a:rPr>
              <a:t>) може да се промени назива се </a:t>
            </a:r>
            <a:r>
              <a:rPr lang="sr-Cyrl-RS" altLang="en-US" sz="2400" u="sng" dirty="0">
                <a:latin typeface="Garamond" panose="02020404030301010803" pitchFamily="18" charset="0"/>
              </a:rPr>
              <a:t>мутирајући</a:t>
            </a:r>
            <a:r>
              <a:rPr lang="sr-Cyrl-RS" altLang="en-US" sz="2400" dirty="0">
                <a:latin typeface="Garamond" panose="02020404030301010803" pitchFamily="18" charset="0"/>
              </a:rPr>
              <a:t> објекат.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супротном се ради о </a:t>
            </a:r>
            <a:r>
              <a:rPr lang="sr-Cyrl-RS" altLang="en-US" sz="2400" u="sng" dirty="0">
                <a:latin typeface="Garamond" panose="02020404030301010803" pitchFamily="18" charset="0"/>
              </a:rPr>
              <a:t>немутирајућем</a:t>
            </a:r>
            <a:r>
              <a:rPr lang="sr-Cyrl-RS" altLang="en-US" sz="2400" dirty="0">
                <a:latin typeface="Garamond" panose="02020404030301010803" pitchFamily="18" charset="0"/>
              </a:rPr>
              <a:t> објекту.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треба пажљиво радити са конструкторима мутирајућих објеката.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Наиме, може се догодити да се, при извршавању конструктора, вредност поља новокреираног објекта постави тако да садржи вредност аргумента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конструктора: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1900" dirty="0">
                <a:latin typeface="Garamond" panose="02020404030301010803" pitchFamily="18" charset="0"/>
              </a:rPr>
              <a:t>том случају стварни аргумент конструктора и поље новокреираног објекта постају „везани“ и реферишу на исти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објекат.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Због тога </a:t>
            </a:r>
            <a:r>
              <a:rPr lang="sr-Cyrl-RS" altLang="en-US" sz="1900" dirty="0">
                <a:latin typeface="Garamond" panose="02020404030301010803" pitchFamily="18" charset="0"/>
              </a:rPr>
              <a:t>промена објекта аргумента конструктора доводи до промене поља новокреираног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објекта и обрнуто. </a:t>
            </a:r>
            <a:endParaRPr lang="sr-Cyrl-R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8610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je doslo do promene vrednosti linijaAB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[(19,20)-(7, 52)]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[(200,20)-(7, 52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)]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iako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nije radjeno sa linijaAB, vec sa tackaA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904999"/>
            <a:ext cx="7239000" cy="447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Да би се избегле такве ситуације,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потребно је уместо употребе референце на исти објекат направити копију објекта.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Пример</a:t>
            </a:r>
            <a:r>
              <a:rPr lang="ru-RU" altLang="en-US" sz="2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GeometryObject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3124200"/>
            <a:ext cx="5562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Сада више нема „везивања“ поља и аргумента.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</a:t>
            </a:r>
            <a:r>
              <a:rPr lang="sr-Cyrl-RS" dirty="0">
                <a:latin typeface="Garamond" pitchFamily="18" charset="0"/>
              </a:rPr>
              <a:t>, запис је </a:t>
            </a:r>
            <a:r>
              <a:rPr lang="sr-Cyrl-RS" dirty="0" smtClean="0">
                <a:latin typeface="Garamond" pitchFamily="18" charset="0"/>
              </a:rPr>
              <a:t>рогобатан: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нарочито </a:t>
            </a:r>
            <a:r>
              <a:rPr lang="sr-Cyrl-RS" sz="2000" dirty="0">
                <a:latin typeface="Garamond" pitchFamily="18" charset="0"/>
              </a:rPr>
              <a:t>у случају када мутирајући објекат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sr-Cyrl-RS" sz="2000" dirty="0" smtClean="0">
                <a:latin typeface="Garamond" pitchFamily="18" charset="0"/>
              </a:rPr>
              <a:t>који </a:t>
            </a:r>
            <a:r>
              <a:rPr lang="sr-Cyrl-RS" sz="2000" dirty="0">
                <a:latin typeface="Garamond" pitchFamily="18" charset="0"/>
              </a:rPr>
              <a:t>представља поље новог објекта има сложену структуру.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прошлом </a:t>
            </a:r>
            <a:r>
              <a:rPr lang="sr-Cyrl-RS" dirty="0">
                <a:latin typeface="Garamond" pitchFamily="18" charset="0"/>
              </a:rPr>
              <a:t>случају било би јако добро када би постојала могућност да се једноставном наредбом направи </a:t>
            </a:r>
            <a:r>
              <a:rPr lang="sr-Cyrl-RS" dirty="0" smtClean="0">
                <a:latin typeface="Garamond" pitchFamily="18" charset="0"/>
              </a:rPr>
              <a:t>нова копија.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то постигло, потребно је да у класи која описује тип поља постоји тзв. </a:t>
            </a:r>
            <a:r>
              <a:rPr lang="sr-Cyrl-RS" dirty="0">
                <a:solidFill>
                  <a:srgbClr val="FF3300"/>
                </a:solidFill>
                <a:latin typeface="Garamond" pitchFamily="18" charset="0"/>
              </a:rPr>
              <a:t>копирајући конструктор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истакло да копирајући конструктор не може да модификује своје </a:t>
            </a:r>
            <a:r>
              <a:rPr lang="sr-Cyrl-RS" dirty="0" smtClean="0">
                <a:latin typeface="Garamond" pitchFamily="18" charset="0"/>
              </a:rPr>
              <a:t>аргументе користи се модификатор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(5)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4419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promena kod tackaA ne menja vrednost linijaAB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(6)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76399"/>
            <a:ext cx="7696200" cy="40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дефинисања метода у поткласи који има исти потпис као и метод у наткласи назива се </a:t>
            </a:r>
            <a:r>
              <a:rPr lang="ru-RU" u="sng" dirty="0" err="1">
                <a:solidFill>
                  <a:srgbClr val="C00000"/>
                </a:solidFill>
                <a:latin typeface="Garamond" pitchFamily="18" charset="0"/>
              </a:rPr>
              <a:t>превазилажење</a:t>
            </a:r>
            <a:r>
              <a:rPr lang="ru-RU" u="sng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ru-RU" u="sng" dirty="0" smtClean="0">
                <a:solidFill>
                  <a:srgbClr val="C00000"/>
                </a:solidFill>
                <a:latin typeface="Garamond" pitchFamily="18" charset="0"/>
              </a:rPr>
              <a:t>метода</a:t>
            </a:r>
            <a:r>
              <a:rPr lang="ru-RU" dirty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Способност подкласе да превазиђе метод омогућује да нека </a:t>
            </a:r>
            <a:r>
              <a:rPr lang="sr-Cyrl-RS" dirty="0" smtClean="0">
                <a:latin typeface="Garamond" pitchFamily="18" charset="0"/>
              </a:rPr>
              <a:t>класа:</a:t>
            </a: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наследи </a:t>
            </a:r>
            <a:r>
              <a:rPr lang="sr-Cyrl-RS" dirty="0">
                <a:latin typeface="Garamond" pitchFamily="18" charset="0"/>
              </a:rPr>
              <a:t>„довољно блиску“ надкласу </a:t>
            </a:r>
            <a:endParaRPr lang="sr-Cyrl-RS" dirty="0" smtClean="0">
              <a:latin typeface="Garamond" pitchFamily="18" charset="0"/>
            </a:endParaRP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 </a:t>
            </a:r>
            <a:r>
              <a:rPr lang="sr-Cyrl-RS" dirty="0">
                <a:latin typeface="Garamond" pitchFamily="18" charset="0"/>
              </a:rPr>
              <a:t>да по потреби модификује њено понашање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има исто име, исти број и типове параметара и враће резултат истог типа као метод надкласе који се превазилази.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може да врати и подтип типа који враћа метод надкласе, што се назива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solidFill>
                  <a:srgbClr val="7030A0"/>
                </a:solidFill>
                <a:latin typeface="Garamond" pitchFamily="18" charset="0"/>
              </a:rPr>
              <a:t>коваријантни тип </a:t>
            </a:r>
            <a:r>
              <a:rPr lang="sr-Cyrl-RS" dirty="0">
                <a:latin typeface="Garamond" pitchFamily="18" charset="0"/>
              </a:rPr>
              <a:t>резултата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92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</a:t>
            </a:r>
            <a:r>
              <a:rPr lang="sr-Cyrl-RS" dirty="0">
                <a:latin typeface="Garamond" pitchFamily="18" charset="0"/>
              </a:rPr>
              <a:t>се превазилази </a:t>
            </a:r>
            <a:r>
              <a:rPr lang="sr-Cyrl-RS" dirty="0" smtClean="0">
                <a:latin typeface="Garamond" pitchFamily="18" charset="0"/>
              </a:rPr>
              <a:t>метод пожељно је користи анотацију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@</a:t>
            </a:r>
            <a:r>
              <a:rPr lang="en-US" sz="2000" dirty="0" smtClean="0">
                <a:latin typeface="+mn-lt"/>
              </a:rPr>
              <a:t>Override</a:t>
            </a:r>
            <a:r>
              <a:rPr lang="sr-Cyrl-RS" sz="2000" dirty="0" smtClean="0">
                <a:latin typeface="+mn-lt"/>
              </a:rPr>
              <a:t>. 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На тај начин се даје компајлеру да желимо да урадимо превазилажење и он нас упозорава уколико метод са таквим потписом не постоји у надкласи. </a:t>
            </a:r>
          </a:p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implementacija crtanja linije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DottedLine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prevazilazimo implementaciju iz nadklase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spcBef>
                <a:spcPct val="60000"/>
              </a:spcBef>
              <a:defRPr/>
            </a:pP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7086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97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Позивање одговарајућег метода дефинисаног у наткласи дате класе, а који је превазиђен у поткласи, </a:t>
            </a:r>
            <a:r>
              <a:rPr lang="ru-RU" dirty="0" err="1" smtClean="0">
                <a:latin typeface="Garamond" pitchFamily="18" charset="0"/>
              </a:rPr>
              <a:t>реализује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коришћењем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кључне речи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 smtClean="0"/>
              <a:t>. </a:t>
            </a:r>
            <a:endParaRPr lang="sr-Latn-CS" dirty="0"/>
          </a:p>
          <a:p>
            <a:pPr eaLnBrk="0" hangingPunct="0">
              <a:spcBef>
                <a:spcPts val="6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Пример.</a:t>
            </a:r>
            <a:endParaRPr lang="sr-Latn-CS" b="1" dirty="0">
              <a:latin typeface="Garamond" pitchFamily="18" charset="0"/>
            </a:endParaRPr>
          </a:p>
          <a:p>
            <a:r>
              <a:rPr lang="sr-Latn-CS" sz="1800" dirty="0">
                <a:latin typeface="Arial" charset="0"/>
              </a:rPr>
              <a:t>      </a:t>
            </a:r>
            <a:endParaRPr lang="sr-Cyrl-RS" sz="1800" dirty="0" smtClean="0">
              <a:latin typeface="Arial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Arial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istoj ovoj klasi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defRPr/>
            </a:pPr>
            <a:endParaRPr lang="sr-Latn-CS" sz="18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6477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err="1" smtClean="0">
                <a:latin typeface="+mn-lt"/>
              </a:rPr>
              <a:t>pridruživanje</a:t>
            </a:r>
            <a:r>
              <a:rPr lang="ru-RU" sz="1800" dirty="0" smtClean="0">
                <a:latin typeface="Garamond" pitchFamily="18" charset="0"/>
              </a:rPr>
              <a:t> </a:t>
            </a:r>
            <a:br>
              <a:rPr lang="ru-RU" sz="1800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oдређује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из које </a:t>
            </a:r>
            <a:r>
              <a:rPr lang="ru-RU" dirty="0" smtClean="0">
                <a:latin typeface="Garamond" pitchFamily="18" charset="0"/>
              </a:rPr>
              <a:t>класе је дата класа изведена,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, да ли дата класа имплементира неке интерфејсе: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smtClean="0">
                <a:latin typeface="+mn-lt"/>
              </a:rPr>
              <a:t>ime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бити индентификатор или идентикатори раздвојени тачком,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док је </a:t>
            </a:r>
            <a:r>
              <a:rPr lang="ru-RU" sz="1800" dirty="0" smtClean="0">
                <a:latin typeface="+mn-lt"/>
              </a:rPr>
              <a:t>lista imena </a:t>
            </a:r>
            <a:r>
              <a:rPr lang="ru-RU" dirty="0" smtClean="0">
                <a:latin typeface="Garamond" pitchFamily="18" charset="0"/>
              </a:rPr>
              <a:t>низ имена раздвојених зарезима: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73688"/>
            <a:ext cx="896461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28600" y="1379538"/>
            <a:ext cx="876300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Превазилажење</a:t>
            </a:r>
            <a:r>
              <a:rPr lang="ru-RU" dirty="0" smtClean="0">
                <a:latin typeface="Garamond" pitchFamily="18" charset="0"/>
              </a:rPr>
              <a:t> конструктора се не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извршити</a:t>
            </a:r>
            <a:r>
              <a:rPr lang="ru-RU" dirty="0" smtClean="0">
                <a:latin typeface="Garamond" pitchFamily="18" charset="0"/>
              </a:rPr>
              <a:t>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конструктор има исто име као класа у којој се налази.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конструисања примерка поткласе, тј. извршења конструктора поткласе бива позван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</a:t>
            </a:r>
            <a:r>
              <a:rPr lang="ru-RU" dirty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наткласи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дефинисан конструктор, тада бива позван подразумевани имплицитни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Експлицитно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позивање</a:t>
            </a:r>
            <a:r>
              <a:rPr lang="ru-RU" dirty="0" smtClean="0">
                <a:latin typeface="Garamond" pitchFamily="18" charset="0"/>
              </a:rPr>
              <a:t> конструктора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реализовати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кључном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речју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у случају позива метода. 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CS" sz="2000" dirty="0" smtClean="0">
                <a:latin typeface="+mn-lt"/>
              </a:rPr>
              <a:t>                </a:t>
            </a:r>
            <a:endParaRPr lang="sr-Cyrl-RS" sz="2000" dirty="0" smtClean="0">
              <a:latin typeface="+mn-lt"/>
            </a:endParaRPr>
          </a:p>
          <a:p>
            <a:r>
              <a:rPr lang="sr-Cyrl-RS" sz="2000" dirty="0">
                <a:latin typeface="+mn-lt"/>
              </a:rPr>
              <a:t>	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sz="20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4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48006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10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i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Latn-CS" altLang="en-US" sz="2400" b="1" i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5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438400"/>
            <a:ext cx="6019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001000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Јава омогућава креирање рекурзивних метода.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Шта је то рекурзија?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Рекурзивни методи се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извршавају:</a:t>
            </a:r>
          </a:p>
          <a:p>
            <a:pPr marL="1200150" lvl="1" indent="-457200">
              <a:lnSpc>
                <a:spcPct val="8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>
                <a:latin typeface="Garamond" panose="02020404030301010803" pitchFamily="18" charset="0"/>
              </a:rPr>
              <a:t>или тако што метод позива самога себе (тзв. саморекурзија)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тако што се у оквиру једног метода позива неки други, који опет позива овај први итд. (тзв. узајамна рекурзија)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Који концепти код Јава виртуелне машине омогућавају успешан рад рекурзивних метода у Јави?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Навести као илустрацију пример неког метода који је реализован на рекурзивни начин.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Рекурзивни методи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458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sr-Cyrl-RS" u="sng" dirty="0">
                <a:latin typeface="Garamond" pitchFamily="18" charset="0"/>
              </a:rPr>
              <a:t>Метод финализатор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</a:t>
            </a:r>
            <a:r>
              <a:rPr lang="sr-Cyrl-RS" dirty="0">
                <a:latin typeface="Garamond" pitchFamily="18" charset="0"/>
              </a:rPr>
              <a:t>дефинисан у оквиру класе </a:t>
            </a:r>
            <a:r>
              <a:rPr lang="en-US" sz="1800" dirty="0">
                <a:latin typeface="+mn-lt"/>
              </a:rPr>
              <a:t>Object</a:t>
            </a:r>
            <a:r>
              <a:rPr lang="sr-Cyrl-RS" dirty="0">
                <a:latin typeface="Garamond" pitchFamily="18" charset="0"/>
              </a:rPr>
              <a:t>,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па </a:t>
            </a:r>
            <a:r>
              <a:rPr lang="sr-Cyrl-RS" dirty="0">
                <a:latin typeface="Garamond" pitchFamily="18" charset="0"/>
              </a:rPr>
              <a:t>свака класа у Јави може да га превазиђе.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</a:t>
            </a:r>
            <a:r>
              <a:rPr lang="sr-Cyrl-RS" dirty="0">
                <a:latin typeface="Garamond" pitchFamily="18" charset="0"/>
              </a:rPr>
              <a:t>метод се може бити позван при сакупљању </a:t>
            </a:r>
            <a:r>
              <a:rPr lang="sr-Cyrl-RS" dirty="0" smtClean="0">
                <a:latin typeface="Garamond" pitchFamily="18" charset="0"/>
              </a:rPr>
              <a:t>отпадака.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Имплементација </a:t>
            </a:r>
            <a:r>
              <a:rPr lang="sr-Cyrl-RS" dirty="0">
                <a:latin typeface="Garamond" pitchFamily="18" charset="0"/>
              </a:rPr>
              <a:t>овог метода у класи </a:t>
            </a:r>
            <a:r>
              <a:rPr lang="en-US" sz="1800" dirty="0">
                <a:latin typeface="+mn-lt"/>
              </a:rPr>
              <a:t>Object</a:t>
            </a:r>
            <a:r>
              <a:rPr lang="en-US" sz="1800" dirty="0"/>
              <a:t> </a:t>
            </a:r>
            <a:r>
              <a:rPr lang="sr-Cyrl-RS" dirty="0">
                <a:latin typeface="Garamond" pitchFamily="18" charset="0"/>
              </a:rPr>
              <a:t>не ради </a:t>
            </a:r>
            <a:r>
              <a:rPr lang="sr-Cyrl-RS" dirty="0" smtClean="0">
                <a:latin typeface="Garamond" pitchFamily="18" charset="0"/>
              </a:rPr>
              <a:t>ништа.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рограмер </a:t>
            </a:r>
            <a:r>
              <a:rPr lang="sr-Cyrl-RS" dirty="0">
                <a:latin typeface="Garamond" pitchFamily="18" charset="0"/>
              </a:rPr>
              <a:t>може одлучити да у методу класе који га превазилази извршава нпр. ослобађање ресурса са којима не управља Јава виртуелна машина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ru-RU" dirty="0">
                <a:latin typeface="Garamond" pitchFamily="18" charset="0"/>
              </a:rPr>
              <a:t>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са</a:t>
            </a:r>
            <a:r>
              <a:rPr lang="sr-Latn-CS" sz="2000" dirty="0" smtClean="0">
                <a:latin typeface="+mn-lt"/>
              </a:rPr>
              <a:t> finalize(</a:t>
            </a:r>
            <a:r>
              <a:rPr lang="sr-Cyrl-RS" sz="2000" dirty="0" smtClean="0">
                <a:latin typeface="+mn-lt"/>
              </a:rPr>
              <a:t>).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превазићи у сопственој класи </a:t>
            </a:r>
            <a:r>
              <a:rPr lang="ru-RU" dirty="0" err="1">
                <a:latin typeface="Garamond" pitchFamily="18" charset="0"/>
              </a:rPr>
              <a:t>са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finalize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Обично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неопходно његово коришћење.</a:t>
            </a:r>
            <a:endParaRPr lang="sr-Latn-C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финализатор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81600"/>
            <a:ext cx="3276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1528763"/>
            <a:ext cx="8915400" cy="481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Свака Јава апликација се састоји из одређеног броја класа и обавезног метода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dirty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Заглавље</a:t>
            </a:r>
            <a:r>
              <a:rPr lang="ru-RU" dirty="0" smtClean="0">
                <a:latin typeface="Garamond" pitchFamily="18" charset="0"/>
              </a:rPr>
              <a:t> метода </a:t>
            </a:r>
            <a:r>
              <a:rPr lang="en-US" sz="1800" dirty="0" smtClean="0">
                <a:latin typeface="+mn-lt"/>
              </a:rPr>
              <a:t>main</a:t>
            </a:r>
            <a:r>
              <a:rPr lang="en-US" sz="1800" dirty="0" smtClean="0"/>
              <a:t> </a:t>
            </a:r>
            <a:r>
              <a:rPr lang="ru-RU" dirty="0" smtClean="0">
                <a:latin typeface="Garamond" pitchFamily="18" charset="0"/>
              </a:rPr>
              <a:t>има облик:</a:t>
            </a:r>
          </a:p>
          <a:p>
            <a:pPr>
              <a:spcBef>
                <a:spcPct val="50000"/>
              </a:spcBef>
              <a:defRPr/>
            </a:pPr>
            <a:r>
              <a:rPr lang="sr-Latn-CS" sz="2000" i="1" dirty="0" smtClean="0"/>
              <a:t>                               </a:t>
            </a:r>
            <a:r>
              <a:rPr lang="sr-Cyrl-RS" sz="2000" i="1" dirty="0" smtClean="0"/>
              <a:t>     име</a:t>
            </a:r>
            <a:r>
              <a:rPr lang="sr-Latn-CS" sz="2000" i="1" dirty="0" smtClean="0"/>
              <a:t> </a:t>
            </a:r>
            <a:r>
              <a:rPr lang="sr-Cyrl-RS" sz="2000" i="1" dirty="0" smtClean="0"/>
              <a:t>    низ аргумената типа</a:t>
            </a:r>
            <a:r>
              <a:rPr lang="sr-Latn-CS" sz="2000" i="1" dirty="0" smtClean="0"/>
              <a:t> String</a:t>
            </a:r>
          </a:p>
          <a:p>
            <a:r>
              <a:rPr lang="sr-Latn-CS" b="1" dirty="0" smtClean="0"/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.}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800"/>
              </a:spcBef>
              <a:defRPr/>
            </a:pPr>
            <a:r>
              <a:rPr lang="sr-Cyrl-RS" sz="2000" i="1" dirty="0" smtClean="0"/>
              <a:t>јавни</a:t>
            </a:r>
            <a:r>
              <a:rPr lang="sr-Latn-CS" sz="2000" i="1" dirty="0" smtClean="0"/>
              <a:t>    </a:t>
            </a:r>
            <a:r>
              <a:rPr lang="sr-Cyrl-RS" sz="2000" i="1" dirty="0" smtClean="0"/>
              <a:t>класни</a:t>
            </a:r>
            <a:r>
              <a:rPr lang="sr-Latn-CS" sz="2000" i="1" dirty="0" smtClean="0"/>
              <a:t>  </a:t>
            </a:r>
            <a:r>
              <a:rPr lang="sr-Cyrl-RS" sz="2000" i="1" dirty="0" smtClean="0"/>
              <a:t>не враћа вредност</a:t>
            </a:r>
            <a:r>
              <a:rPr lang="sr-Latn-CS" sz="2000" i="1" dirty="0" smtClean="0"/>
              <a:t> 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Јава апликацији се могу </a:t>
            </a:r>
            <a:r>
              <a:rPr lang="ru-RU" dirty="0" err="1" smtClean="0">
                <a:latin typeface="Garamond" pitchFamily="18" charset="0"/>
              </a:rPr>
              <a:t>проследити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аргументи</a:t>
            </a:r>
            <a:r>
              <a:rPr lang="ru-RU" dirty="0" smtClean="0">
                <a:latin typeface="Garamond" pitchFamily="18" charset="0"/>
              </a:rPr>
              <a:t> типа </a:t>
            </a:r>
            <a:r>
              <a:rPr lang="sr-Latn-RS" sz="2000" dirty="0" smtClean="0">
                <a:latin typeface="+mj-lt"/>
              </a:rPr>
              <a:t>String</a:t>
            </a:r>
            <a:r>
              <a:rPr lang="ru-RU" dirty="0" smtClean="0">
                <a:latin typeface="Garamond" pitchFamily="18" charset="0"/>
              </a:rPr>
              <a:t> са </a:t>
            </a:r>
            <a:r>
              <a:rPr lang="ru-RU" dirty="0" err="1" smtClean="0">
                <a:latin typeface="Garamond" pitchFamily="18" charset="0"/>
              </a:rPr>
              <a:t>командне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линије</a:t>
            </a:r>
            <a:r>
              <a:rPr lang="sr-Latn-CS" dirty="0" smtClean="0"/>
              <a:t>            </a:t>
            </a:r>
          </a:p>
          <a:p>
            <a:pPr lvl="1" indent="0">
              <a:spcBef>
                <a:spcPct val="50000"/>
              </a:spcBef>
              <a:defRPr/>
            </a:pPr>
            <a:r>
              <a:rPr lang="sr-Latn-CS" sz="1800" dirty="0">
                <a:latin typeface="Arial" charset="0"/>
              </a:rPr>
              <a:t>	</a:t>
            </a:r>
            <a:r>
              <a:rPr lang="sr-Latn-CS" sz="1800" dirty="0" smtClean="0">
                <a:latin typeface="Arial" charset="0"/>
              </a:rPr>
              <a:t>C:&gt; java MojaAplikacija  prvi   3   5.34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sr-Latn-CS" sz="1800" dirty="0" smtClean="0">
                <a:latin typeface="Arial" charset="0"/>
              </a:rPr>
              <a:t>              C:&gt; java Prvi  Ovo su argumenti  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sr-Latn-CS" sz="1800" dirty="0" smtClean="0">
                <a:latin typeface="Arial" charset="0"/>
              </a:rPr>
              <a:t>              C:&gt; java Prvi “Ovo su argumenti”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3276600"/>
            <a:ext cx="3810000" cy="791308"/>
            <a:chOff x="480" y="1824"/>
            <a:chExt cx="2400" cy="432"/>
          </a:xfrm>
        </p:grpSpPr>
        <p:sp>
          <p:nvSpPr>
            <p:cNvPr id="51205" name="Line 3"/>
            <p:cNvSpPr>
              <a:spLocks noChangeShapeType="1"/>
            </p:cNvSpPr>
            <p:nvPr/>
          </p:nvSpPr>
          <p:spPr bwMode="auto">
            <a:xfrm flipV="1">
              <a:off x="480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6" name="Line 4"/>
            <p:cNvSpPr>
              <a:spLocks noChangeShapeType="1"/>
            </p:cNvSpPr>
            <p:nvPr/>
          </p:nvSpPr>
          <p:spPr bwMode="auto">
            <a:xfrm flipV="1">
              <a:off x="110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7" name="Line 5"/>
            <p:cNvSpPr>
              <a:spLocks noChangeShapeType="1"/>
            </p:cNvSpPr>
            <p:nvPr/>
          </p:nvSpPr>
          <p:spPr bwMode="auto">
            <a:xfrm flipH="1" flipV="1">
              <a:off x="1536" y="206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>
              <a:off x="1920" y="182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 flipH="1">
              <a:off x="2448" y="1848"/>
              <a:ext cx="43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Апликација  и метод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main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352430"/>
            <a:ext cx="525780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68300" y="1524000"/>
            <a:ext cx="8458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За креирање </a:t>
            </a:r>
            <a:r>
              <a:rPr lang="ru-RU" dirty="0" err="1" smtClean="0">
                <a:latin typeface="Garamond" pitchFamily="18" charset="0"/>
              </a:rPr>
              <a:t>примерака</a:t>
            </a:r>
            <a:r>
              <a:rPr lang="ru-RU" dirty="0" smtClean="0">
                <a:latin typeface="Garamond" pitchFamily="18" charset="0"/>
              </a:rPr>
              <a:t> (конкретних објекта неке класе) користи се оператор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new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Примери</a:t>
            </a:r>
            <a:r>
              <a:rPr lang="sr-Latn-CS" b="1" dirty="0" smtClean="0">
                <a:latin typeface="Garamond" pitchFamily="18" charset="0"/>
              </a:rPr>
              <a:t>:</a:t>
            </a:r>
          </a:p>
          <a:p>
            <a:r>
              <a:rPr lang="sr-Latn-CS" dirty="0" smtClean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аутоматско управљање меморијом за објекте.</a:t>
            </a:r>
            <a:endParaRPr lang="sr-Latn-C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улогу сакупљача отпадака.</a:t>
            </a:r>
            <a:r>
              <a:rPr lang="sr-Latn-CS" dirty="0" smtClean="0">
                <a:latin typeface="Garamond" pitchFamily="18" charset="0"/>
              </a:rPr>
              <a:t>  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971800"/>
            <a:ext cx="3657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507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Компоненте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су: </a:t>
            </a:r>
            <a:r>
              <a:rPr lang="ru-RU" altLang="en-US" sz="24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већ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приступа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тачка-</a:t>
            </a:r>
            <a:r>
              <a:rPr lang="ru-RU" altLang="en-US" sz="2400" dirty="0" err="1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(а)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примерка:</a:t>
            </a:r>
          </a:p>
          <a:p>
            <a:pPr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prviObjekt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C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>
                <a:latin typeface="Garamond" panose="02020404030301010803" pitchFamily="18" charset="0"/>
              </a:rPr>
              <a:t>б</a:t>
            </a:r>
            <a:r>
              <a:rPr lang="sr-Latn-CS" altLang="en-US" sz="2400" dirty="0">
                <a:latin typeface="Garamond" panose="02020404030301010803" pitchFamily="18" charset="0"/>
              </a:rPr>
              <a:t>) </a:t>
            </a:r>
            <a:r>
              <a:rPr lang="sr-Cyrl-RS" altLang="en-US" sz="2400" dirty="0">
                <a:latin typeface="Garamond" panose="02020404030301010803" pitchFamily="18" charset="0"/>
              </a:rPr>
              <a:t>Приступ методима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uzmiIme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postaviVelicinu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metod3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pozvan preko promen.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metod iz metoda</a:t>
            </a:r>
            <a:endParaRPr lang="sr-Latn-C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r>
              <a:rPr lang="sr-Latn-CS" altLang="en-US" sz="1800" dirty="0">
                <a:latin typeface="Times New Roman" panose="02020603050405020304" pitchFamily="18" charset="0"/>
              </a:rPr>
              <a:t>    </a:t>
            </a: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4290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110006" y="4724400"/>
            <a:ext cx="777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688388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Када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креира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показивач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референцу</a:t>
            </a:r>
            <a:r>
              <a:rPr lang="ru-RU" altLang="en-US" sz="2400" dirty="0">
                <a:latin typeface="Garamond" panose="02020404030301010803" pitchFamily="18" charset="0"/>
              </a:rPr>
              <a:t>) 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метода, у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а </a:t>
            </a:r>
            <a:r>
              <a:rPr lang="ru-RU" altLang="en-US" sz="2400" dirty="0">
                <a:latin typeface="Garamond" panose="02020404030301010803" pitchFamily="18" charset="0"/>
              </a:rPr>
              <a:t>не сам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sr-Latn-RS" altLang="en-US" sz="2400" dirty="0">
                <a:latin typeface="Garamond" panose="02020404030301010803" pitchFamily="18" charset="0"/>
              </a:rPr>
              <a:t>!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Обрнуто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важи</a:t>
            </a:r>
            <a:r>
              <a:rPr lang="ru-RU" altLang="en-US" sz="2400" dirty="0">
                <a:latin typeface="Garamond" panose="02020404030301010803" pitchFamily="18" charset="0"/>
              </a:rPr>
              <a:t> за аргументе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примитивног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</a:t>
            </a: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податак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дупликат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текуће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податка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методу.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у оба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врши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супституција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вредности,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само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питању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54100" y="4689476"/>
            <a:ext cx="5041900" cy="2141538"/>
            <a:chOff x="332" y="2186"/>
            <a:chExt cx="3176" cy="1349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332" y="2186"/>
              <a:ext cx="317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tacka1                    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tacka2</a:t>
              </a: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1920" y="2767"/>
              <a:ext cx="134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2064" y="2928"/>
              <a:ext cx="9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y: 20</a:t>
              </a:r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1012" y="2736"/>
              <a:ext cx="9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 flipV="1">
              <a:off x="1012" y="3072"/>
              <a:ext cx="9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99160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Поређење објеката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Могуће је примењивати два оператора за поређење: </a:t>
            </a:r>
          </a:p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 </a:t>
            </a:r>
            <a:r>
              <a:rPr lang="sr-Latn-CS" b="1" dirty="0" smtClean="0">
                <a:latin typeface="Garamond" pitchFamily="18" charset="0"/>
              </a:rPr>
              <a:t>    </a:t>
            </a:r>
            <a:r>
              <a:rPr lang="sr-Latn-CS" sz="1800" dirty="0" smtClean="0">
                <a:latin typeface="+mn-lt"/>
              </a:rPr>
              <a:t>= =    !=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овом случају, објекти се сматрају једнаким ако заузимају исти простор у </a:t>
            </a:r>
            <a:r>
              <a:rPr lang="ru-RU" dirty="0" err="1" smtClean="0">
                <a:latin typeface="Garamond" pitchFamily="18" charset="0"/>
              </a:rPr>
              <a:t>меморији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Не постоји могућност преоптерећења оператора у програмском језику Јава, па самим тим ни оператора</a:t>
            </a:r>
            <a:r>
              <a:rPr lang="sr-Latn-CS" b="1" dirty="0" smtClean="0">
                <a:latin typeface="Garamond" pitchFamily="18" charset="0"/>
              </a:rPr>
              <a:t> </a:t>
            </a:r>
            <a:r>
              <a:rPr lang="sr-Latn-CS" sz="1800" dirty="0">
                <a:latin typeface="+mn-lt"/>
              </a:rPr>
              <a:t>= = </a:t>
            </a:r>
            <a:r>
              <a:rPr lang="sr-Latn-CS" dirty="0"/>
              <a:t> </a:t>
            </a:r>
            <a:r>
              <a:rPr lang="sr-Cyrl-RS" dirty="0" smtClean="0">
                <a:latin typeface="Garamond" panose="02020404030301010803" pitchFamily="18" charset="0"/>
              </a:rPr>
              <a:t>и</a:t>
            </a:r>
            <a:r>
              <a:rPr lang="sr-Latn-CS" dirty="0" smtClean="0"/>
              <a:t>  </a:t>
            </a:r>
            <a:r>
              <a:rPr lang="sr-Latn-CS" sz="1800" dirty="0">
                <a:latin typeface="+mn-lt"/>
              </a:rPr>
              <a:t>!=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 начин не употребом м</a:t>
            </a:r>
            <a:r>
              <a:rPr lang="ru-RU" dirty="0" err="1" smtClean="0">
                <a:latin typeface="Garamond" pitchFamily="18" charset="0"/>
              </a:rPr>
              <a:t>етода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equals</a:t>
            </a:r>
            <a:r>
              <a:rPr lang="sr-Cyrl-RS" sz="1800" dirty="0" smtClean="0">
                <a:latin typeface="+mn-lt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</a:t>
            </a:r>
            <a:r>
              <a:rPr lang="ru-RU" dirty="0" smtClean="0">
                <a:latin typeface="Garamond" pitchFamily="18" charset="0"/>
              </a:rPr>
              <a:t> у оквиру класе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dirty="0" smtClean="0">
                <a:latin typeface="Garamond" pitchFamily="18" charset="0"/>
              </a:rPr>
              <a:t>, па свака класа у Јави може да га </a:t>
            </a:r>
            <a:r>
              <a:rPr lang="ru-RU" dirty="0" err="1" smtClean="0">
                <a:latin typeface="Garamond" pitchFamily="18" charset="0"/>
              </a:rPr>
              <a:t>превазиђе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Имплементација</a:t>
            </a:r>
            <a:r>
              <a:rPr lang="ru-RU" dirty="0" smtClean="0">
                <a:latin typeface="Garamond" pitchFamily="18" charset="0"/>
              </a:rPr>
              <a:t> овог метода у класи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проверава да ли су објекти </a:t>
            </a:r>
            <a:r>
              <a:rPr lang="ru-RU" dirty="0" err="1" smtClean="0">
                <a:latin typeface="Garamond" pitchFamily="18" charset="0"/>
              </a:rPr>
              <a:t>идентички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једнаки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</a:t>
            </a:r>
            <a:r>
              <a:rPr lang="ru-RU" dirty="0" err="1" smtClean="0">
                <a:latin typeface="Garamond" pitchFamily="18" charset="0"/>
              </a:rPr>
              <a:t>рограмер</a:t>
            </a:r>
            <a:r>
              <a:rPr lang="ru-RU" dirty="0" smtClean="0">
                <a:latin typeface="Garamond" pitchFamily="18" charset="0"/>
              </a:rPr>
              <a:t> може одлучити да у својој класи превазиђе овај метод нпр. тако да </a:t>
            </a:r>
            <a:r>
              <a:rPr lang="ru-RU" dirty="0" err="1" smtClean="0">
                <a:latin typeface="Garamond" pitchFamily="18" charset="0"/>
              </a:rPr>
              <a:t>враће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true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нпр. када су садржаји свих поља исти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sr-Latn-CS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Одређивање класе објекта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 се постићи коришћењем метода </a:t>
            </a:r>
            <a:r>
              <a:rPr lang="en-US" sz="1800" dirty="0" err="1" smtClean="0">
                <a:latin typeface="+mn-lt"/>
              </a:rPr>
              <a:t>getClass</a:t>
            </a:r>
            <a:r>
              <a:rPr lang="sr-Cyrl-RS" dirty="0" smtClean="0">
                <a:latin typeface="Garamond" pitchFamily="18" charset="0"/>
              </a:rPr>
              <a:t>, који је дефинисан 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и тај метод се не може се превазићи.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 враће објекат типа </a:t>
            </a:r>
            <a:r>
              <a:rPr lang="en-US" sz="1800" dirty="0" smtClean="0">
                <a:latin typeface="+mn-lt"/>
              </a:rPr>
              <a:t>Class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који садржи методе (више од 50) помоћу којих се могу добити информације о датој класи. О томе ће бити више речи у делу који се односи на рефлексију.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Latn-CS" b="1" dirty="0" smtClean="0"/>
              <a:t> </a:t>
            </a: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     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runtimeClassName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Припадност објекта класи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Реализује се помоћу оператора </a:t>
            </a:r>
            <a:r>
              <a:rPr lang="sr-Latn-CS" sz="1800" dirty="0" smtClean="0">
                <a:latin typeface="Arial" charset="0"/>
              </a:rPr>
              <a:t>instanceof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bilo sta”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267200"/>
            <a:ext cx="640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219200" y="601980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362200"/>
            <a:ext cx="83169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1" y="1417638"/>
            <a:ext cx="7061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Тело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разне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538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Када се говори о конверзији типова, може се говорити о: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u="sng" dirty="0">
                <a:latin typeface="Garamond" panose="02020404030301010803" pitchFamily="18" charset="0"/>
              </a:rPr>
              <a:t>а) конвертовању примитивних типова у примитивне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imetipa) vrednost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Пример.</a:t>
            </a:r>
          </a:p>
          <a:p>
            <a:pPr>
              <a:buNone/>
            </a:pPr>
            <a:r>
              <a:rPr lang="sr-Cyrl-RS" sz="2400" b="1" dirty="0" smtClean="0">
                <a:latin typeface="Garamond" panose="02020404030301010803" pitchFamily="18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en-US" sz="2400" u="sng" dirty="0" smtClean="0">
                <a:latin typeface="Garamond" panose="02020404030301010803" pitchFamily="18" charset="0"/>
              </a:rPr>
              <a:t>(</a:t>
            </a:r>
            <a:r>
              <a:rPr lang="ru-RU" altLang="en-US" sz="2400" u="sng" dirty="0">
                <a:latin typeface="Garamond" panose="02020404030301010803" pitchFamily="18" charset="0"/>
              </a:rPr>
              <a:t>б)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конвертовању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објеката</a:t>
            </a:r>
            <a:r>
              <a:rPr lang="ru-RU" altLang="en-US" sz="2400" u="sng" dirty="0">
                <a:latin typeface="Garamond" panose="02020404030301010803" pitchFamily="18" charset="0"/>
              </a:rPr>
              <a:t> у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објекте</a:t>
            </a:r>
            <a:endParaRPr lang="ru-RU" altLang="en-US" sz="2400" u="sng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 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само код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повезаних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повезаних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имплементацијом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imeklase) objekat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</a:t>
            </a:r>
            <a:r>
              <a:rPr lang="sr-Cyrl-RS" altLang="en-US" sz="2400" b="1" dirty="0">
                <a:latin typeface="Garamond" panose="02020404030301010803" pitchFamily="18" charset="0"/>
              </a:rPr>
              <a:t>.</a:t>
            </a:r>
            <a:r>
              <a:rPr lang="sr-Latn-CS" altLang="en-US" sz="2400" b="1" dirty="0">
                <a:latin typeface="Garamond" panose="02020404030301010803" pitchFamily="18" charset="0"/>
              </a:rPr>
              <a:t>             </a:t>
            </a:r>
            <a:endParaRPr lang="en-U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Eksplicitna konverzija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е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potrebn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381000" y="5410200"/>
            <a:ext cx="4953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5791200" y="5418306"/>
            <a:ext cx="2971800" cy="90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7772400" cy="4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u="sng" dirty="0" smtClean="0">
                <a:latin typeface="Garamond" pitchFamily="18" charset="0"/>
              </a:rPr>
              <a:t>(в) конвертовању примитивних типова у објекте и обрнуто.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принципу, није могуће, осим код тзв. класа-омотача примитивних типова.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sr-Latn-C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пакету</a:t>
            </a:r>
            <a:r>
              <a:rPr lang="sr-Latn-CS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java.lang</a:t>
            </a:r>
            <a:r>
              <a:rPr lang="sr-Latn-C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постоје класе</a:t>
            </a:r>
            <a:r>
              <a:rPr lang="sr-Latn-CS" dirty="0" smtClean="0">
                <a:latin typeface="Garamond" pitchFamily="18" charset="0"/>
              </a:rPr>
              <a:t>: </a:t>
            </a:r>
            <a:r>
              <a:rPr lang="sr-Latn-CS" sz="1800" dirty="0" smtClean="0">
                <a:latin typeface="+mn-lt"/>
              </a:rPr>
              <a:t>Integer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Float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Boolean</a:t>
            </a:r>
            <a:r>
              <a:rPr lang="sr-Latn-CS" dirty="0" smtClean="0">
                <a:latin typeface="Garamond" pitchFamily="18" charset="0"/>
              </a:rPr>
              <a:t>, …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	</a:t>
            </a: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Latn-CS" b="1" dirty="0" smtClean="0">
                <a:latin typeface="Garamond" pitchFamily="18" charset="0"/>
              </a:rPr>
              <a:t>               </a:t>
            </a:r>
          </a:p>
          <a:p>
            <a:r>
              <a:rPr lang="en-US" sz="1500" dirty="0" smtClean="0"/>
              <a:t>                 </a:t>
            </a:r>
            <a:r>
              <a:rPr lang="sr-Cyrl-RS" sz="1500" dirty="0" smtClean="0"/>
              <a:t> 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intValue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Почев од верзије 6, Јава подржава и аутоматску конверзију између података примитивног типа и објеката у одговарајућим класама-омотачима.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4038600"/>
            <a:ext cx="457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је блок који се налази у оквиру дефиниције класе. Разликују се: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Иницјализациони блок примерка </a:t>
            </a:r>
            <a: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(инстанцни инцијализациони блок)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класе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(статички инцијализациони блок)</a:t>
            </a:r>
            <a:endParaRPr lang="sr-Cyrl-RS" dirty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nonStaticVariable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Staticki inic. blok se izvrsava jednom po klasi.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"Static initalization."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Instanci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 poziva pre konstruktora</a:t>
            </a: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sr-Latn-R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"Instance initialization."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nonStaticVariable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indent="0"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886200"/>
            <a:ext cx="6019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834437" cy="42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Стринговни тип је објектни тип који се користи за представљање текста, који се чува као низ знакова.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Примерци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могу да мутирају,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тј. да мењају вредност. 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</a:t>
            </a:r>
            <a:r>
              <a:rPr lang="ru-RU" dirty="0" smtClean="0">
                <a:latin typeface="Garamond" pitchFamily="18" charset="0"/>
              </a:rPr>
              <a:t>када </a:t>
            </a:r>
            <a:r>
              <a:rPr lang="ru-RU" dirty="0">
                <a:latin typeface="Garamond" pitchFamily="18" charset="0"/>
              </a:rPr>
              <a:t>се извршава операција над постојећим стринг објектом, као резултат се увек </a:t>
            </a:r>
            <a:r>
              <a:rPr lang="ru-RU" dirty="0" smtClean="0">
                <a:latin typeface="Garamond" pitchFamily="18" charset="0"/>
              </a:rPr>
              <a:t>креира нови примерак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Као код других објеката, може се користити литерал </a:t>
            </a:r>
            <a:r>
              <a:rPr lang="sr-Latn-CS" sz="2000" dirty="0" smtClean="0">
                <a:latin typeface="+mn-lt"/>
              </a:rPr>
              <a:t>null</a:t>
            </a:r>
            <a:r>
              <a:rPr lang="sr-Latn-C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за одбацивање објекта на који тренутно реферише дата </a:t>
            </a:r>
            <a:r>
              <a:rPr lang="en-US" sz="2000" dirty="0">
                <a:latin typeface="+mn-lt"/>
              </a:rPr>
              <a:t>String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променљива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 </a:t>
            </a:r>
            <a:r>
              <a:rPr lang="sr-Cyrl-RS" dirty="0" smtClean="0">
                <a:latin typeface="Garamond" pitchFamily="18" charset="0"/>
              </a:rPr>
              <a:t>Постављање променљиве тако да не указује ни на шта.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dirty="0" smtClean="0">
              <a:latin typeface="+mn-lt"/>
            </a:endParaRPr>
          </a:p>
          <a:p>
            <a:pPr lvl="1"/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nulaString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String promenljiva koja ne referiše ni na jedan string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800600"/>
            <a:ext cx="701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73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Дужина стринга одређује се позивом метода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length()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Надовезивање, тј. конкатенација </a:t>
            </a:r>
            <a:r>
              <a:rPr lang="ru-RU" dirty="0">
                <a:latin typeface="Garamond" pitchFamily="18" charset="0"/>
              </a:rPr>
              <a:t>стрингова врши се </a:t>
            </a:r>
            <a:r>
              <a:rPr lang="ru-RU" dirty="0" smtClean="0">
                <a:latin typeface="Garamond" pitchFamily="18" charset="0"/>
              </a:rPr>
              <a:t>оператором </a:t>
            </a:r>
            <a:r>
              <a:rPr lang="en-US" b="1" dirty="0" smtClean="0">
                <a:latin typeface="Garamond" pitchFamily="18" charset="0"/>
              </a:rPr>
              <a:t>+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резултат се креира нови објекат класе </a:t>
            </a:r>
            <a:r>
              <a:rPr lang="ru-RU" sz="2000" dirty="0">
                <a:latin typeface="+mn-lt"/>
              </a:rPr>
              <a:t>String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који садржи новодобијени </a:t>
            </a:r>
            <a:r>
              <a:rPr lang="ru-RU" dirty="0" smtClean="0">
                <a:latin typeface="Garamond" pitchFamily="18" charset="0"/>
              </a:rPr>
              <a:t>стринг.</a:t>
            </a: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Cyrl-RS" dirty="0" smtClean="0">
                <a:latin typeface="Garamond" pitchFamily="18" charset="0"/>
              </a:rPr>
              <a:t> Пример надовезивања стрингова. </a:t>
            </a: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“13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month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“May”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day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rezultat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je “13. May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доделу надовезаних стрингова се може користити и оператор</a:t>
            </a:r>
            <a:r>
              <a:rPr lang="sr-Latn-CS" dirty="0" smtClean="0">
                <a:latin typeface="Garamond" panose="02020404030301010803" pitchFamily="18" charset="0"/>
              </a:rPr>
              <a:t> </a:t>
            </a:r>
            <a:r>
              <a:rPr lang="sr-Latn-CS" b="1" dirty="0" smtClean="0">
                <a:latin typeface="Garamond" panose="02020404030301010803" pitchFamily="18" charset="0"/>
              </a:rPr>
              <a:t>+=</a:t>
            </a:r>
            <a:endParaRPr lang="sr-Latn-CS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</a:t>
            </a:r>
            <a:r>
              <a:rPr lang="sr-Cyrl-RS" b="1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Пример </a:t>
            </a:r>
            <a:r>
              <a:rPr lang="sr-Cyrl-RS" dirty="0" smtClean="0">
                <a:latin typeface="Garamond" pitchFamily="18" charset="0"/>
              </a:rPr>
              <a:t>коришћења доделе уз надовезивање стрингова. </a:t>
            </a:r>
            <a:endParaRPr lang="sr-Cyrl-RS" dirty="0">
              <a:latin typeface="Garamond" pitchFamily="18" charset="0"/>
            </a:endParaRPr>
          </a:p>
          <a:p>
            <a:r>
              <a:rPr lang="sr-Cyrl-RS" sz="1800" dirty="0" smtClean="0">
                <a:latin typeface="+mn-lt"/>
              </a:rPr>
              <a:t> 	</a:t>
            </a:r>
          </a:p>
          <a:p>
            <a:r>
              <a:rPr lang="sr-Cyrl-RS" sz="18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“The quick brown fox”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jumps over the lazy dog”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/>
          </a:p>
          <a:p>
            <a:pPr>
              <a:lnSpc>
                <a:spcPct val="80000"/>
              </a:lnSpc>
              <a:spcBef>
                <a:spcPts val="300"/>
              </a:spcBef>
              <a:defRPr/>
            </a:pPr>
            <a:endParaRPr lang="sr-Latn-CS" sz="18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5943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371600" y="5257800"/>
            <a:ext cx="4495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00100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за превођење у стринг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 у оквиру класе </a:t>
            </a:r>
            <a:r>
              <a:rPr lang="en-US" sz="1800" dirty="0" smtClean="0"/>
              <a:t>Object</a:t>
            </a:r>
            <a:r>
              <a:rPr lang="sr-Cyrl-RS" dirty="0" smtClean="0">
                <a:latin typeface="Garamond" pitchFamily="18" charset="0"/>
              </a:rPr>
              <a:t>, па свака класа у Јави може да га превазиђе.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враће стринг репрезентацију датог објекта.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Стринг репрезентација сваког од објеката потпуно зависи од структуре тог објекта и то је разлог због код се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обично превазилази у новонаправљеним класама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препоручује се да свака од класа има своју реализацију метода за превођење у стринг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toString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sr-Cyrl-RS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05400"/>
            <a:ext cx="3124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Израз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string1 == string2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проверава да ли две променљиве типа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реферишу на исти објекат у меморији</a:t>
            </a:r>
            <a:r>
              <a:rPr lang="vi-VN" sz="2800" dirty="0" smtClean="0">
                <a:latin typeface="Garamond" pitchFamily="18" charset="0"/>
              </a:rPr>
              <a:t>. </a:t>
            </a:r>
            <a:endParaRPr lang="en-US" sz="28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не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пореде се садржаји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објеката</a:t>
            </a:r>
            <a:r>
              <a:rPr lang="vi-VN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већ се пореде референце на стринг објекте</a:t>
            </a:r>
            <a:r>
              <a:rPr lang="vi-VN" dirty="0" smtClean="0">
                <a:latin typeface="Garamond" pitchFamily="18" charset="0"/>
              </a:rPr>
              <a:t>.</a:t>
            </a:r>
            <a:endParaRPr lang="vi-VN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поређење </a:t>
            </a:r>
            <a:r>
              <a:rPr lang="vi-VN" sz="2000" dirty="0" smtClean="0">
                <a:latin typeface="+mn-lt"/>
              </a:rPr>
              <a:t>String</a:t>
            </a:r>
            <a:r>
              <a:rPr lang="vi-VN" sz="2000" dirty="0" smtClean="0">
                <a:latin typeface="Garamond" pitchFamily="18" charset="0"/>
              </a:rPr>
              <a:t> </a:t>
            </a:r>
            <a:r>
              <a:rPr lang="vi-VN" dirty="0" smtClean="0">
                <a:latin typeface="Garamond" pitchFamily="18" charset="0"/>
              </a:rPr>
              <a:t>o</a:t>
            </a:r>
            <a:r>
              <a:rPr lang="sr-Cyrl-RS" dirty="0" smtClean="0">
                <a:latin typeface="Garamond" pitchFamily="18" charset="0"/>
              </a:rPr>
              <a:t>бјеката у односу на садржај користи се </a:t>
            </a:r>
            <a:r>
              <a:rPr lang="vi-VN" sz="2000" dirty="0" smtClean="0">
                <a:latin typeface="+mn-lt"/>
              </a:rPr>
              <a:t>equals()</a:t>
            </a:r>
            <a:r>
              <a:rPr lang="sr-Cyrl-R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или </a:t>
            </a:r>
            <a:r>
              <a:rPr lang="vi-VN" dirty="0" smtClean="0"/>
              <a:t>equalsIgnoreCase</a:t>
            </a:r>
            <a:r>
              <a:rPr lang="vi-VN" dirty="0"/>
              <a:t>().</a:t>
            </a:r>
            <a:endParaRPr lang="sr-Cyrl-RS" sz="2800" dirty="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Лексикографско поређење стрингова врши се позивом метода</a:t>
            </a:r>
            <a:r>
              <a:rPr lang="vi-VN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compareTo(String</a:t>
            </a:r>
            <a:r>
              <a:rPr lang="vi-VN" sz="2000" dirty="0" smtClean="0">
                <a:latin typeface="+mn-lt"/>
              </a:rPr>
              <a:t>)</a:t>
            </a:r>
            <a:r>
              <a:rPr lang="sr-Cyrl-RS" sz="2000" dirty="0" smtClean="0">
                <a:latin typeface="Garamond" panose="02020404030301010803" pitchFamily="18" charset="0"/>
              </a:rPr>
              <a:t>,</a:t>
            </a:r>
            <a:endParaRPr lang="sr-Cyrl-RS" dirty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Метод враће следећу вредност</a:t>
            </a:r>
            <a:r>
              <a:rPr lang="vi-VN" dirty="0" smtClean="0">
                <a:latin typeface="Garamond" panose="02020404030301010803" pitchFamily="18" charset="0"/>
              </a:rPr>
              <a:t>:</a:t>
            </a:r>
            <a:endParaRPr lang="vi-VN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&lt;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„испред“ тј. „мањи“ од аргумента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=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sr-Cyrl-RS" sz="2000" dirty="0" smtClean="0">
                <a:latin typeface="Garamond" panose="02020404030301010803" pitchFamily="18" charset="0"/>
              </a:rPr>
              <a:t>објекат је једнак аргументу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&gt;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„иза“ тј. „већи“ од аргумента</a:t>
            </a:r>
            <a:endParaRPr lang="sr-Latn-CS" sz="2000" dirty="0" smtClean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3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Остале методе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sr-Latn-RS" sz="22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valueOf()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који креира</a:t>
            </a:r>
            <a:r>
              <a:rPr lang="vi-VN" sz="2200" dirty="0" smtClean="0">
                <a:latin typeface="+mn-lt"/>
              </a:rPr>
              <a:t> </a:t>
            </a:r>
            <a:r>
              <a:rPr lang="vi-VN" sz="2200" dirty="0">
                <a:latin typeface="+mn-lt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објекат од вредности произвољног примитивног типа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startsWith(</a:t>
            </a:r>
            <a:r>
              <a:rPr lang="sr-Latn-RS" sz="2200" dirty="0" smtClean="0">
                <a:latin typeface="Garamond" panose="02020404030301010803" pitchFamily="18" charset="0"/>
              </a:rPr>
              <a:t>String s</a:t>
            </a:r>
            <a:r>
              <a:rPr lang="vi-VN" sz="2200" dirty="0" smtClean="0">
                <a:latin typeface="+mn-lt"/>
              </a:rPr>
              <a:t>)</a:t>
            </a:r>
            <a:r>
              <a:rPr lang="sr-Latn-RS" sz="2200" dirty="0" smtClean="0">
                <a:latin typeface="Garamond" panose="02020404030301010803" pitchFamily="18" charset="0"/>
              </a:rPr>
              <a:t>, </a:t>
            </a:r>
            <a:r>
              <a:rPr lang="vi-VN" sz="2200" dirty="0" smtClean="0">
                <a:latin typeface="+mn-lt"/>
              </a:rPr>
              <a:t>endsWith(</a:t>
            </a:r>
            <a:r>
              <a:rPr lang="sr-Latn-RS" sz="2200" dirty="0" smtClean="0">
                <a:latin typeface="Garamond" panose="02020404030301010803" pitchFamily="18" charset="0"/>
              </a:rPr>
              <a:t>String)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провера да ли стринг има прослеђени стринг као део садржаја на свом почетку или крају. </a:t>
            </a:r>
            <a:endParaRPr lang="sr-Latn-RS" sz="22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indexOf(int ch)</a:t>
            </a:r>
            <a:r>
              <a:rPr lang="sr-Latn-RS" sz="2200" dirty="0" smtClean="0">
                <a:latin typeface="Garamond" panose="02020404030301010803" pitchFamily="18" charset="0"/>
              </a:rPr>
              <a:t>, </a:t>
            </a:r>
            <a:r>
              <a:rPr lang="vi-VN" sz="2200" dirty="0" smtClean="0">
                <a:latin typeface="+mn-lt"/>
              </a:rPr>
              <a:t>indexOf(String </a:t>
            </a:r>
            <a:r>
              <a:rPr lang="vi-VN" sz="2200" dirty="0">
                <a:latin typeface="+mn-lt"/>
              </a:rPr>
              <a:t>str</a:t>
            </a:r>
            <a:r>
              <a:rPr lang="vi-VN" sz="2200" dirty="0" smtClean="0">
                <a:latin typeface="+mn-lt"/>
              </a:rPr>
              <a:t>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реализује претраживање датог стринга, слева удесно тј. од почетка према крају.</a:t>
            </a:r>
            <a:r>
              <a:rPr lang="vi-VN" sz="2200" dirty="0" smtClean="0">
                <a:latin typeface="+mn-lt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Метод враћа (нула-базиран) индекс прве појаве датог елемента или </a:t>
            </a:r>
            <a:r>
              <a:rPr lang="vi-VN" sz="2200" dirty="0" smtClean="0">
                <a:latin typeface="+mn-lt"/>
              </a:rPr>
              <a:t>-</a:t>
            </a:r>
            <a:r>
              <a:rPr lang="vi-VN" sz="2200" dirty="0">
                <a:latin typeface="+mn-lt"/>
              </a:rPr>
              <a:t>1 </a:t>
            </a:r>
            <a:r>
              <a:rPr lang="sr-Cyrl-RS" sz="2200" dirty="0" smtClean="0">
                <a:latin typeface="Garamond" panose="02020404030301010803" pitchFamily="18" charset="0"/>
              </a:rPr>
              <a:t>елеменат ниј пронађен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lastIndexOf(int ch)</a:t>
            </a:r>
            <a:r>
              <a:rPr lang="sr-Latn-RS" sz="2200" dirty="0" smtClean="0">
                <a:latin typeface="+mn-lt"/>
              </a:rPr>
              <a:t>, </a:t>
            </a:r>
            <a:r>
              <a:rPr lang="vi-VN" sz="2200" dirty="0" smtClean="0">
                <a:latin typeface="+mn-lt"/>
              </a:rPr>
              <a:t>lastIndexOf(String str)</a:t>
            </a:r>
            <a:r>
              <a:rPr lang="sr-Latn-RS" sz="2200" dirty="0" smtClean="0">
                <a:latin typeface="+mn-lt"/>
              </a:rPr>
              <a:t> </a:t>
            </a:r>
            <a:r>
              <a:rPr lang="sr-Cyrl-RS" sz="2200" dirty="0" smtClean="0">
                <a:latin typeface="+mn-lt"/>
              </a:rPr>
              <a:t/>
            </a:r>
            <a:br>
              <a:rPr lang="sr-Cyrl-RS" sz="2200" dirty="0" smtClean="0">
                <a:latin typeface="+mn-lt"/>
              </a:rPr>
            </a:br>
            <a:r>
              <a:rPr lang="ru-RU" sz="2200" dirty="0" err="1" smtClean="0">
                <a:latin typeface="Garamond" panose="02020404030301010803" pitchFamily="18" charset="0"/>
              </a:rPr>
              <a:t>Овим</a:t>
            </a:r>
            <a:r>
              <a:rPr lang="ru-RU" sz="2200" dirty="0" smtClean="0">
                <a:latin typeface="Garamond" panose="02020404030301010803" pitchFamily="18" charset="0"/>
              </a:rPr>
              <a:t> метод</a:t>
            </a:r>
            <a:r>
              <a:rPr lang="sr-Cyrl-RS" sz="2200" dirty="0" smtClean="0">
                <a:latin typeface="Garamond" panose="02020404030301010803" pitchFamily="18" charset="0"/>
              </a:rPr>
              <a:t>ама</a:t>
            </a:r>
            <a:r>
              <a:rPr lang="ru-RU" sz="2200" dirty="0" smtClean="0">
                <a:latin typeface="Garamond" panose="02020404030301010803" pitchFamily="18" charset="0"/>
              </a:rPr>
              <a:t> </a:t>
            </a:r>
            <a:r>
              <a:rPr lang="ru-RU" sz="2200" dirty="0">
                <a:latin typeface="Garamond" panose="02020404030301010803" pitchFamily="18" charset="0"/>
              </a:rPr>
              <a:t>се реализује претраживање датог стринга, </a:t>
            </a:r>
            <a:r>
              <a:rPr lang="ru-RU" sz="2200" dirty="0" smtClean="0">
                <a:latin typeface="Garamond" panose="02020404030301010803" pitchFamily="18" charset="0"/>
              </a:rPr>
              <a:t>сдесна улево </a:t>
            </a:r>
            <a:r>
              <a:rPr lang="ru-RU" sz="2200" dirty="0">
                <a:latin typeface="Garamond" panose="02020404030301010803" pitchFamily="18" charset="0"/>
              </a:rPr>
              <a:t>тј. од </a:t>
            </a:r>
            <a:r>
              <a:rPr lang="ru-RU" sz="2200" dirty="0" smtClean="0">
                <a:latin typeface="Garamond" panose="02020404030301010803" pitchFamily="18" charset="0"/>
              </a:rPr>
              <a:t>краја </a:t>
            </a:r>
            <a:r>
              <a:rPr lang="ru-RU" sz="2200" dirty="0">
                <a:latin typeface="Garamond" panose="02020404030301010803" pitchFamily="18" charset="0"/>
              </a:rPr>
              <a:t>према </a:t>
            </a:r>
            <a:r>
              <a:rPr lang="ru-RU" sz="2200" dirty="0" smtClean="0">
                <a:latin typeface="Garamond" panose="02020404030301010803" pitchFamily="18" charset="0"/>
              </a:rPr>
              <a:t>почетку. </a:t>
            </a:r>
            <a:r>
              <a:rPr lang="ru-RU" sz="2200" dirty="0">
                <a:latin typeface="Garamond" panose="02020404030301010803" pitchFamily="18" charset="0"/>
              </a:rPr>
              <a:t>Метод враћа (нула-базиран) индекс прве појаве датог елемента или -1 елеменат ниј пронађен</a:t>
            </a:r>
            <a:r>
              <a:rPr lang="vi-VN" sz="2200" dirty="0" smtClean="0">
                <a:latin typeface="+mn-lt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54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Остале методе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b="1" dirty="0" smtClean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String </a:t>
            </a:r>
            <a:r>
              <a:rPr lang="vi-VN" sz="2200" dirty="0">
                <a:latin typeface="+mn-lt"/>
              </a:rPr>
              <a:t>substring(int)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враћа подстринг датог стринга који почиње од (нула базираног) индекса </a:t>
            </a:r>
            <a:r>
              <a:rPr lang="en-US" sz="2200" dirty="0" smtClean="0">
                <a:latin typeface="Garamond" panose="02020404030301010803" pitchFamily="18" charset="0"/>
              </a:rPr>
              <a:t>start</a:t>
            </a:r>
            <a:r>
              <a:rPr lang="sr-Cyrl-RS" sz="2200" dirty="0" smtClean="0">
                <a:latin typeface="Garamond" panose="02020404030301010803" pitchFamily="18" charset="0"/>
              </a:rPr>
              <a:t> задатог као аргумент.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>
                <a:latin typeface="+mn-lt"/>
              </a:rPr>
              <a:t>String substring(int start, int end)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ru-RU" sz="2200" dirty="0">
                <a:latin typeface="Garamond" panose="02020404030301010803" pitchFamily="18" charset="0"/>
              </a:rPr>
              <a:t>Метод враћа подстринг датог стринга који почиње од (нула базираног) индекса </a:t>
            </a:r>
            <a:r>
              <a:rPr lang="ru-RU" sz="2200" dirty="0" smtClean="0">
                <a:latin typeface="Garamond" panose="02020404030301010803" pitchFamily="18" charset="0"/>
              </a:rPr>
              <a:t>start</a:t>
            </a:r>
            <a:r>
              <a:rPr lang="vi-VN" sz="2200" dirty="0" smtClean="0">
                <a:latin typeface="+mn-lt"/>
              </a:rPr>
              <a:t>, a</a:t>
            </a:r>
            <a:r>
              <a:rPr lang="sr-Cyrl-RS" sz="2200" dirty="0" smtClean="0">
                <a:latin typeface="Garamond" panose="02020404030301010803" pitchFamily="18" charset="0"/>
              </a:rPr>
              <a:t> завршава са индексом </a:t>
            </a:r>
            <a:r>
              <a:rPr lang="vi-VN" sz="2200" dirty="0" smtClean="0">
                <a:latin typeface="+mn-lt"/>
              </a:rPr>
              <a:t>end-1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String </a:t>
            </a:r>
            <a:r>
              <a:rPr lang="vi-VN" sz="2200" dirty="0">
                <a:latin typeface="+mn-lt"/>
              </a:rPr>
              <a:t>replace(char, char)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сваку појаву првог знакау стрингу замењује другим знаком</a:t>
            </a:r>
            <a:r>
              <a:rPr lang="sr-Cyrl-RS" sz="2200" dirty="0" smtClean="0">
                <a:latin typeface="+mn-lt"/>
              </a:rPr>
              <a:t>, </a:t>
            </a:r>
            <a:br>
              <a:rPr lang="sr-Cyrl-RS" sz="2200" dirty="0" smtClean="0">
                <a:latin typeface="+mn-lt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и као резултат вратити новодобијени стринг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>
                <a:latin typeface="+mn-lt"/>
              </a:rPr>
              <a:t>String trim</a:t>
            </a:r>
            <a:r>
              <a:rPr lang="vi-VN" sz="2200" dirty="0" smtClean="0">
                <a:latin typeface="+mn-lt"/>
              </a:rPr>
              <a:t>()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брише белине са почетка/краја стринга</a:t>
            </a:r>
            <a:r>
              <a:rPr lang="sr-Cyrl-RS" sz="2200" dirty="0">
                <a:latin typeface="Garamond" panose="02020404030301010803" pitchFamily="18" charset="0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и као резултат враћа новодобијени стринг</a:t>
            </a:r>
            <a:r>
              <a:rPr lang="vi-VN" sz="2200" dirty="0" smtClean="0">
                <a:latin typeface="+mn-lt"/>
              </a:rPr>
              <a:t>.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200" dirty="0" smtClean="0">
                <a:latin typeface="+mj-lt"/>
              </a:rPr>
              <a:t>char</a:t>
            </a:r>
            <a:r>
              <a:rPr lang="sr-Latn-CS" sz="2200" dirty="0">
                <a:latin typeface="+mj-lt"/>
              </a:rPr>
              <a:t>[] </a:t>
            </a:r>
            <a:r>
              <a:rPr lang="sr-Latn-CS" sz="2200" dirty="0" smtClean="0">
                <a:latin typeface="+mj-lt"/>
              </a:rPr>
              <a:t>toCharArray()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прави низ знакова на основу садржаја датог </a:t>
            </a:r>
            <a:r>
              <a:rPr lang="sr-Latn-CS" sz="2200" dirty="0" smtClean="0">
                <a:latin typeface="Garamond" panose="02020404030301010803" pitchFamily="18" charset="0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објекта</a:t>
            </a:r>
            <a:endParaRPr lang="sr-Latn-CS" sz="22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200" dirty="0">
                <a:latin typeface="+mj-lt"/>
              </a:rPr>
              <a:t>String.copyValueOf(char</a:t>
            </a:r>
            <a:r>
              <a:rPr lang="sr-Latn-CS" sz="2200" dirty="0" smtClean="0">
                <a:latin typeface="+mj-lt"/>
              </a:rPr>
              <a:t>[]);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креира </a:t>
            </a:r>
            <a:r>
              <a:rPr lang="en-US" sz="2200" dirty="0" smtClean="0">
                <a:latin typeface="Garamond" panose="02020404030301010803" pitchFamily="18" charset="0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објект на основу низа знакова који су прослеђени као аргумент.</a:t>
            </a:r>
            <a:endParaRPr lang="sr-Latn-CS" sz="22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(6)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4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6"/>
          <a:stretch>
            <a:fillRect/>
          </a:stretch>
        </p:blipFill>
        <p:spPr>
          <a:xfrm>
            <a:off x="2915816" y="3544888"/>
            <a:ext cx="3849688" cy="3313112"/>
          </a:xfrm>
          <a:noFill/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81538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Програмери групишу сличне тј. повезане типове у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пакете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на тај начин избегавају конфликте у именима и контролишу приступ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1000" dirty="0">
              <a:latin typeface="Garamond" panose="02020404030301010803" pitchFamily="18" charset="0"/>
            </a:endParaRPr>
          </a:p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Пакет је група повезаних типова (класа, интерфејса, енумерисаних типова и типова нотације)за коју је обезбеђује заштита при приступу и управљање простором имена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 (2)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Разлози за паковање класа и интерфејса у пакете су </a:t>
            </a:r>
            <a:r>
              <a:rPr lang="en-US" dirty="0" smtClean="0">
                <a:latin typeface="Garamond" pitchFamily="18" charset="0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одређивање да ли су типови повезани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се могу пронаћи тражени типови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Нема именских конфликта са другим типовима истог назива, јер пакет креира нови простор имена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Допуштање да типови унутар пакета имају неограничен приступ један другом. </a:t>
            </a:r>
            <a:endParaRPr lang="sr-Latn-CS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6868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креирања сопствених пакета  се може описати у три корака.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Први корак </a:t>
            </a:r>
            <a:r>
              <a:rPr lang="ru-RU" dirty="0">
                <a:latin typeface="Garamond" pitchFamily="18" charset="0"/>
              </a:rPr>
              <a:t>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избор имена пакета</a:t>
            </a:r>
            <a:r>
              <a:rPr lang="ru-RU" dirty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Препорука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произвoђaчa</a:t>
            </a:r>
            <a:r>
              <a:rPr lang="ru-RU" dirty="0" smtClean="0">
                <a:latin typeface="Garamond" pitchFamily="18" charset="0"/>
              </a:rPr>
              <a:t>: </a:t>
            </a:r>
            <a:r>
              <a:rPr lang="ru-RU" dirty="0" err="1" smtClean="0">
                <a:latin typeface="Garamond" pitchFamily="18" charset="0"/>
              </a:rPr>
              <a:t>коришћење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назива Интернет домена са елементима поређаним по обрнутом редоследу. 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ако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домена: </a:t>
            </a:r>
            <a:r>
              <a:rPr lang="en-US" sz="1800" dirty="0" smtClean="0">
                <a:latin typeface="+mn-lt"/>
              </a:rPr>
              <a:t>matf.bg.ac.rs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пакета би </a:t>
            </a:r>
            <a:r>
              <a:rPr lang="ru-RU" dirty="0" err="1" smtClean="0">
                <a:latin typeface="Garamond" pitchFamily="18" charset="0"/>
              </a:rPr>
              <a:t>требало</a:t>
            </a:r>
            <a:r>
              <a:rPr lang="ru-RU" dirty="0" smtClean="0">
                <a:latin typeface="Garamond" pitchFamily="18" charset="0"/>
              </a:rPr>
              <a:t> да </a:t>
            </a:r>
            <a:r>
              <a:rPr lang="sr-Cyrl-RS" dirty="0" smtClean="0">
                <a:latin typeface="Garamond" pitchFamily="18" charset="0"/>
              </a:rPr>
              <a:t>почне са </a:t>
            </a:r>
            <a:r>
              <a:rPr lang="en-US" sz="1800" dirty="0" err="1" smtClean="0">
                <a:latin typeface="+mn-lt"/>
              </a:rPr>
              <a:t>rs.ac.bg.matf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тај начин се постиже да назив пакета буде јединствен.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 конвенцији, називи пакета почињу малим словима.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5781</Words>
  <Application>Microsoft Office PowerPoint</Application>
  <PresentationFormat>On-screen Show (4:3)</PresentationFormat>
  <Paragraphs>713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Wingdings</vt:lpstr>
      <vt:lpstr>Courier New</vt:lpstr>
      <vt:lpstr>Times New Roman</vt:lpstr>
      <vt:lpstr>Garamond</vt:lpstr>
      <vt:lpstr>4_Watermark</vt:lpstr>
      <vt:lpstr>Објектно орјентисано програмирање</vt:lpstr>
      <vt:lpstr>Класе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Пакети</vt:lpstr>
      <vt:lpstr>Пакети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365</cp:revision>
  <dcterms:created xsi:type="dcterms:W3CDTF">2003-11-08T20:42:39Z</dcterms:created>
  <dcterms:modified xsi:type="dcterms:W3CDTF">2020-03-23T12:25:54Z</dcterms:modified>
</cp:coreProperties>
</file>