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66"/>
  </p:notesMasterIdLst>
  <p:sldIdLst>
    <p:sldId id="319" r:id="rId2"/>
    <p:sldId id="320" r:id="rId3"/>
    <p:sldId id="322" r:id="rId4"/>
    <p:sldId id="323" r:id="rId5"/>
    <p:sldId id="324" r:id="rId6"/>
    <p:sldId id="325" r:id="rId7"/>
    <p:sldId id="365" r:id="rId8"/>
    <p:sldId id="366" r:id="rId9"/>
    <p:sldId id="367" r:id="rId10"/>
    <p:sldId id="368" r:id="rId11"/>
    <p:sldId id="369" r:id="rId12"/>
    <p:sldId id="370" r:id="rId13"/>
    <p:sldId id="372" r:id="rId14"/>
    <p:sldId id="373" r:id="rId15"/>
    <p:sldId id="374" r:id="rId16"/>
    <p:sldId id="375" r:id="rId17"/>
    <p:sldId id="376" r:id="rId18"/>
    <p:sldId id="377" r:id="rId19"/>
    <p:sldId id="329" r:id="rId20"/>
    <p:sldId id="287" r:id="rId21"/>
    <p:sldId id="330" r:id="rId22"/>
    <p:sldId id="342" r:id="rId23"/>
    <p:sldId id="331" r:id="rId24"/>
    <p:sldId id="340" r:id="rId25"/>
    <p:sldId id="341" r:id="rId26"/>
    <p:sldId id="332" r:id="rId27"/>
    <p:sldId id="333" r:id="rId28"/>
    <p:sldId id="337" r:id="rId29"/>
    <p:sldId id="289" r:id="rId30"/>
    <p:sldId id="338" r:id="rId31"/>
    <p:sldId id="339" r:id="rId32"/>
    <p:sldId id="334" r:id="rId33"/>
    <p:sldId id="335" r:id="rId34"/>
    <p:sldId id="336" r:id="rId35"/>
    <p:sldId id="292" r:id="rId36"/>
    <p:sldId id="294" r:id="rId37"/>
    <p:sldId id="295" r:id="rId38"/>
    <p:sldId id="296" r:id="rId39"/>
    <p:sldId id="297" r:id="rId40"/>
    <p:sldId id="298" r:id="rId41"/>
    <p:sldId id="356" r:id="rId42"/>
    <p:sldId id="299" r:id="rId43"/>
    <p:sldId id="343" r:id="rId44"/>
    <p:sldId id="301" r:id="rId45"/>
    <p:sldId id="300" r:id="rId46"/>
    <p:sldId id="344" r:id="rId47"/>
    <p:sldId id="345" r:id="rId48"/>
    <p:sldId id="307" r:id="rId49"/>
    <p:sldId id="347" r:id="rId50"/>
    <p:sldId id="348" r:id="rId51"/>
    <p:sldId id="349" r:id="rId52"/>
    <p:sldId id="351" r:id="rId53"/>
    <p:sldId id="350" r:id="rId54"/>
    <p:sldId id="352" r:id="rId55"/>
    <p:sldId id="364" r:id="rId56"/>
    <p:sldId id="302" r:id="rId57"/>
    <p:sldId id="303" r:id="rId58"/>
    <p:sldId id="357" r:id="rId59"/>
    <p:sldId id="304" r:id="rId60"/>
    <p:sldId id="318" r:id="rId61"/>
    <p:sldId id="358" r:id="rId62"/>
    <p:sldId id="371" r:id="rId63"/>
    <p:sldId id="305" r:id="rId64"/>
    <p:sldId id="321" r:id="rId65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67"/>
      <p:bold r:id="rId68"/>
      <p:italic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6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4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484313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Други корак </a:t>
            </a:r>
            <a:r>
              <a:rPr lang="ru-RU" dirty="0" smtClean="0">
                <a:latin typeface="Garamond" pitchFamily="18" charset="0"/>
              </a:rPr>
              <a:t>је 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креирање структуре </a:t>
            </a:r>
            <a:r>
              <a:rPr lang="ru-RU" dirty="0" err="1" smtClean="0">
                <a:solidFill>
                  <a:srgbClr val="FF0000"/>
                </a:solidFill>
                <a:latin typeface="Garamond" pitchFamily="18" charset="0"/>
              </a:rPr>
              <a:t>директоријума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br>
              <a:rPr lang="ru-RU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(фасцикли, фолдера).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је назив пакета из једног дела (нема тачака у називу),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директоријума поклапа се са називом пакета. 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се назив пакета састоји из више делова (одвојених тачком), тада за сваки део треба формирати поддиректоријум.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за </a:t>
            </a:r>
            <a:r>
              <a:rPr lang="en-US" sz="1800" dirty="0" err="1" smtClean="0">
                <a:latin typeface="+mn-lt"/>
              </a:rPr>
              <a:t>rs.ac.bg.matf</a:t>
            </a:r>
            <a:r>
              <a:rPr lang="ru-RU" dirty="0" smtClean="0">
                <a:latin typeface="Garamond" pitchFamily="18" charset="0"/>
              </a:rPr>
              <a:t>, главни директоријум треба да се зове </a:t>
            </a:r>
            <a:r>
              <a:rPr lang="en-US" sz="1800" dirty="0" err="1" smtClean="0">
                <a:latin typeface="+mn-lt"/>
              </a:rPr>
              <a:t>rs</a:t>
            </a:r>
            <a:r>
              <a:rPr lang="ru-RU" dirty="0" smtClean="0">
                <a:latin typeface="Garamond" pitchFamily="18" charset="0"/>
              </a:rPr>
              <a:t>, његов под</a:t>
            </a:r>
            <a:r>
              <a:rPr lang="sr-Cyrl-RS" dirty="0" smtClean="0">
                <a:latin typeface="Garamond" pitchFamily="18" charset="0"/>
              </a:rPr>
              <a:t>директоријум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ac</a:t>
            </a:r>
            <a:r>
              <a:rPr lang="ru-RU" dirty="0" smtClean="0">
                <a:latin typeface="Garamond" pitchFamily="18" charset="0"/>
              </a:rPr>
              <a:t>, његов поддиректоријум </a:t>
            </a:r>
            <a:r>
              <a:rPr lang="en-US" sz="1800" dirty="0" err="1" smtClean="0">
                <a:latin typeface="+mn-lt"/>
              </a:rPr>
              <a:t>bg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и у њему треба да постоји директоријум </a:t>
            </a:r>
            <a:r>
              <a:rPr lang="en-US" sz="1800" dirty="0" err="1" smtClean="0">
                <a:latin typeface="+mn-lt"/>
              </a:rPr>
              <a:t>matf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sr-Cyrl-RS" dirty="0" smtClean="0">
                <a:latin typeface="Garamond" pitchFamily="18" charset="0"/>
              </a:rPr>
              <a:t>сваки од ових директоријума се могу убацити датотеке, односно класе, интерфејси итд. </a:t>
            </a:r>
            <a:endParaRPr lang="ru-RU" b="1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Трећи корак</a:t>
            </a:r>
            <a:r>
              <a:rPr lang="ru-RU" dirty="0">
                <a:latin typeface="Garamond" pitchFamily="18" charset="0"/>
              </a:rPr>
              <a:t> 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додавање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rgbClr val="FF0000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ru-RU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Ово</a:t>
            </a:r>
            <a:r>
              <a:rPr lang="ru-RU" dirty="0" smtClean="0">
                <a:latin typeface="Garamond" pitchFamily="18" charset="0"/>
              </a:rPr>
              <a:t> треба да буде </a:t>
            </a:r>
            <a:r>
              <a:rPr lang="ru-RU" dirty="0" err="1" smtClean="0">
                <a:latin typeface="Garamond" pitchFamily="18" charset="0"/>
              </a:rPr>
              <a:t>прва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наредба Јава </a:t>
            </a:r>
            <a:r>
              <a:rPr lang="ru-RU" dirty="0" err="1">
                <a:latin typeface="Garamond" pitchFamily="18" charset="0"/>
              </a:rPr>
              <a:t>програма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 пре </a:t>
            </a:r>
            <a:r>
              <a:rPr lang="ru-RU" dirty="0">
                <a:latin typeface="Garamond" pitchFamily="18" charset="0"/>
              </a:rPr>
              <a:t>прве </a:t>
            </a:r>
            <a:r>
              <a:rPr lang="ru-RU" dirty="0" err="1">
                <a:latin typeface="Garamond" pitchFamily="18" charset="0"/>
              </a:rPr>
              <a:t>наредбе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import</a:t>
            </a:r>
            <a:r>
              <a:rPr lang="sr-Cyrl-RS" sz="1800" dirty="0" smtClean="0">
                <a:latin typeface="+mn-lt"/>
              </a:rPr>
              <a:t>.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пример, ако је назив пакета </a:t>
            </a:r>
            <a:r>
              <a:rPr lang="ru-RU" sz="1800" dirty="0">
                <a:latin typeface="+mn-lt"/>
              </a:rPr>
              <a:t>rs.</a:t>
            </a:r>
            <a:r>
              <a:rPr lang="en-US" sz="1800" dirty="0" err="1">
                <a:latin typeface="+mn-lt"/>
              </a:rPr>
              <a:t>ac.bg.matf</a:t>
            </a:r>
            <a:r>
              <a:rPr lang="ru-RU" dirty="0">
                <a:latin typeface="Garamond" pitchFamily="18" charset="0"/>
              </a:rPr>
              <a:t>, на почетку сваке датотеке у том пакету мора писати:</a:t>
            </a:r>
          </a:p>
          <a:p>
            <a:pPr>
              <a:spcBef>
                <a:spcPct val="50000"/>
              </a:spcBef>
              <a:defRPr/>
            </a:pPr>
            <a:r>
              <a:rPr lang="sr-Latn-ME" sz="1800" dirty="0">
                <a:latin typeface="+mn-lt"/>
              </a:rPr>
              <a:t>    </a:t>
            </a:r>
            <a:r>
              <a:rPr lang="sr-Cyrl-RS" sz="1800" dirty="0" smtClean="0">
                <a:latin typeface="+mn-lt"/>
              </a:rPr>
              <a:t>		</a:t>
            </a:r>
            <a:r>
              <a:rPr lang="en-US" sz="1800" dirty="0" smtClean="0">
                <a:latin typeface="+mn-lt"/>
              </a:rPr>
              <a:t>package </a:t>
            </a:r>
            <a:r>
              <a:rPr lang="sr-Latn-ME" sz="1800" dirty="0">
                <a:latin typeface="+mn-lt"/>
              </a:rPr>
              <a:t>rs</a:t>
            </a:r>
            <a:r>
              <a:rPr lang="en-US" sz="1800" dirty="0">
                <a:latin typeface="+mn-lt"/>
              </a:rPr>
              <a:t>.</a:t>
            </a:r>
            <a:r>
              <a:rPr lang="en-US" sz="1800" dirty="0" err="1">
                <a:latin typeface="+mn-lt"/>
              </a:rPr>
              <a:t>ac.bg.matf</a:t>
            </a:r>
            <a:r>
              <a:rPr lang="en-US" sz="1800" dirty="0">
                <a:latin typeface="+mn-lt"/>
              </a:rPr>
              <a:t>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534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Да би могло да се </a:t>
            </a:r>
            <a:r>
              <a:rPr lang="ru-RU" dirty="0" err="1">
                <a:latin typeface="Garamond" pitchFamily="18" charset="0"/>
              </a:rPr>
              <a:t>рукује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уграђеним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Јава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класама</a:t>
            </a:r>
            <a:r>
              <a:rPr lang="ru-RU" dirty="0">
                <a:latin typeface="Garamond" pitchFamily="18" charset="0"/>
              </a:rPr>
              <a:t>, мора се знати где се класе налазе у оквиру система.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Место </a:t>
            </a:r>
            <a:r>
              <a:rPr lang="ru-RU" dirty="0">
                <a:latin typeface="Garamond" pitchFamily="18" charset="0"/>
              </a:rPr>
              <a:t>где се класе налазе одре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ru-RU" dirty="0">
                <a:latin typeface="Garamond" pitchFamily="18" charset="0"/>
              </a:rPr>
              <a:t>ује се преко команде оперативног система </a:t>
            </a:r>
            <a:r>
              <a:rPr lang="en-US" sz="1800" dirty="0">
                <a:latin typeface="+mn-lt"/>
              </a:rPr>
              <a:t>CLASSPATH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Овом </a:t>
            </a:r>
            <a:r>
              <a:rPr lang="sr-Cyrl-RS" dirty="0">
                <a:latin typeface="Garamond" pitchFamily="18" charset="0"/>
              </a:rPr>
              <a:t>командом се дефинише путања до директоријума у ком Јава окружење за извршавање тражи класе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Ако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CLASSPATH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није дефинисан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 се директоријум</a:t>
            </a:r>
            <a:r>
              <a:rPr lang="sr-Latn-ME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java\lib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конкретној инсталацији Јаве</a:t>
            </a:r>
            <a:r>
              <a:rPr lang="en-U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Комбиновањем путање дате у </a:t>
            </a:r>
            <a:r>
              <a:rPr lang="en-US" sz="1800" dirty="0">
                <a:latin typeface="+mn-lt"/>
              </a:rPr>
              <a:t>CLASSPATH-</a:t>
            </a:r>
            <a:r>
              <a:rPr lang="sr-Cyrl-RS" dirty="0">
                <a:latin typeface="Garamond" pitchFamily="18" charset="0"/>
              </a:rPr>
              <a:t>у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назива пакета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Јава Виртуелна Машина проналази класе са којима се оперише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аутоматско управљање меморијом за објекте.</a:t>
            </a:r>
            <a:endParaRPr lang="sr-Latn-C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улогу сакупљача отпадака.</a:t>
            </a:r>
            <a:r>
              <a:rPr lang="sr-Latn-CS" dirty="0" smtClean="0">
                <a:latin typeface="Garamond" pitchFamily="18" charset="0"/>
              </a:rPr>
              <a:t>  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3657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10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507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су: </a:t>
            </a:r>
            <a:r>
              <a:rPr lang="ru-RU" altLang="en-US" sz="24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prviObjekt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1800" dirty="0">
                <a:latin typeface="Times New Roman" panose="02020603050405020304" pitchFamily="18" charset="0"/>
              </a:rPr>
              <a:t>    </a:t>
            </a: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4290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7244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051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Када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показивач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референцу</a:t>
            </a:r>
            <a:r>
              <a:rPr lang="ru-RU" altLang="en-US" sz="2400" dirty="0">
                <a:latin typeface="Garamond" panose="02020404030301010803" pitchFamily="18" charset="0"/>
              </a:rPr>
              <a:t>) 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метода, у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а </a:t>
            </a:r>
            <a:r>
              <a:rPr lang="ru-RU" altLang="en-US" sz="2400" dirty="0">
                <a:latin typeface="Garamond" panose="02020404030301010803" pitchFamily="18" charset="0"/>
              </a:rPr>
              <a:t>не сам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sr-Latn-RS" altLang="en-US" sz="2400" dirty="0">
                <a:latin typeface="Garamond" panose="02020404030301010803" pitchFamily="18" charset="0"/>
              </a:rPr>
              <a:t>!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Обрнуто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важи</a:t>
            </a:r>
            <a:r>
              <a:rPr lang="ru-RU" altLang="en-US" sz="2400" dirty="0">
                <a:latin typeface="Garamond" panose="02020404030301010803" pitchFamily="18" charset="0"/>
              </a:rPr>
              <a:t> за аргументе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примитивног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дупликат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текуће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податка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у оба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врши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супституција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питању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54100" y="4689476"/>
            <a:ext cx="5041900" cy="2141538"/>
            <a:chOff x="332" y="2186"/>
            <a:chExt cx="3176" cy="1349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332" y="2186"/>
              <a:ext cx="317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1920" y="2767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064" y="2928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012" y="2736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012" y="3072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Припадност </a:t>
            </a:r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објекта класи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bilo 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</a:t>
            </a:r>
            <a:r>
              <a:rPr lang="en-US" sz="3600" b="1" kern="0" dirty="0" smtClean="0">
                <a:solidFill>
                  <a:srgbClr val="0070C0"/>
                </a:solidFill>
              </a:rPr>
              <a:t>4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02255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48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534400" cy="56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  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Има смисла </a:t>
            </a:r>
            <a:r>
              <a:rPr lang="ru-RU" altLang="en-US" sz="2400" dirty="0">
                <a:latin typeface="Garamond" panose="02020404030301010803" pitchFamily="18" charset="0"/>
              </a:rPr>
              <a:t>само код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класа/интерфејса </a:t>
            </a:r>
            <a:r>
              <a:rPr lang="ru-RU" altLang="en-US" sz="2400" dirty="0">
                <a:latin typeface="Garamond" panose="02020404030301010803" pitchFamily="18" charset="0"/>
              </a:rPr>
              <a:t>повезаних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наслеђивањем, те </a:t>
            </a:r>
            <a:r>
              <a:rPr lang="ru-RU" altLang="en-US" sz="2400" dirty="0">
                <a:latin typeface="Garamond" panose="02020404030301010803" pitchFamily="18" charset="0"/>
              </a:rPr>
              <a:t>класа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интерфејса повезаних имплементацијом.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objekat</a:t>
            </a:r>
            <a:endParaRPr lang="sr-Cyrl-RS" altLang="en-US" sz="2400" i="1" dirty="0" smtClean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је сваки примерак неке класе истовреено и примерак надкласе, нема потребе за експлицитном конверзијом у надкласу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</a:t>
            </a:r>
            <a:r>
              <a:rPr lang="sr-Latn-C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Нека је класа </a:t>
            </a:r>
            <a:r>
              <a:rPr lang="sr-Latn-RS" sz="2000" dirty="0" smtClean="0">
                <a:solidFill>
                  <a:srgbClr val="000000"/>
                </a:solidFill>
                <a:latin typeface="+mn-lt"/>
              </a:rPr>
              <a:t>Kamion</a:t>
            </a:r>
            <a:r>
              <a:rPr lang="sr-Cyrl-RS" sz="2400" dirty="0">
                <a:latin typeface="Garamond" panose="02020404030301010803" pitchFamily="18" charset="0"/>
              </a:rPr>
              <a:t> поткласа класе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+mn-lt"/>
              </a:rPr>
              <a:t>Vozilo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CS" altLang="en-US" sz="2000" dirty="0">
                <a:solidFill>
                  <a:srgbClr val="000000"/>
                </a:solidFill>
                <a:latin typeface="+mn-lt"/>
              </a:rPr>
              <a:t>           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26670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86400"/>
            <a:ext cx="5105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86400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56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47800"/>
            <a:ext cx="7772400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	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</a:t>
            </a:r>
            <a:r>
              <a:rPr lang="sr-Cyrl-RS" dirty="0" smtClean="0">
                <a:latin typeface="Garamond" pitchFamily="18" charset="0"/>
              </a:rPr>
              <a:t>програмски језика Јава </a:t>
            </a:r>
            <a:r>
              <a:rPr lang="sr-Cyrl-RS" dirty="0" smtClean="0">
                <a:latin typeface="Garamond" pitchFamily="18" charset="0"/>
              </a:rPr>
              <a:t>подржава и аутоматску конверзију између података примитивног типа и објеката у одговарајућим класама-омотачима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Напомена. </a:t>
            </a:r>
            <a:r>
              <a:rPr lang="sr-Cyrl-RS" dirty="0" smtClean="0">
                <a:latin typeface="Garamond" pitchFamily="18" charset="0"/>
              </a:rPr>
              <a:t>Експлицитна конверзија крије многе опасности!</a:t>
            </a:r>
            <a:endParaRPr lang="sr-Cyrl-R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9624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975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 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/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smtClean="0">
                <a:latin typeface="+mn-lt"/>
              </a:rPr>
              <a:t>class Duzina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dirty="0" smtClean="0">
                <a:latin typeface="+mn-lt"/>
              </a:rPr>
              <a:t>Duzina</a:t>
            </a:r>
            <a:r>
              <a:rPr lang="sr-Latn-CS" dirty="0" smtClean="0">
                <a:latin typeface="Garamond" pitchFamily="18" charset="0"/>
              </a:rPr>
              <a:t>,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3763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err="1">
                <a:latin typeface="Garamond" pitchFamily="18" charset="0"/>
              </a:rPr>
              <a:t>име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омогућавају</a:t>
            </a:r>
            <a:r>
              <a:rPr lang="ru-RU" dirty="0" smtClean="0">
                <a:latin typeface="Garamond" pitchFamily="18" charset="0"/>
              </a:rPr>
              <a:t> да се унесу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27257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r>
              <a:rPr lang="ru-RU" dirty="0" smtClean="0">
                <a:latin typeface="Garamond" pitchFamily="18" charset="0"/>
              </a:rPr>
              <a:t>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онда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методи се не односе на </a:t>
            </a:r>
            <a:r>
              <a:rPr lang="ru-RU" dirty="0" err="1" smtClean="0">
                <a:latin typeface="Garamond" pitchFamily="18" charset="0"/>
              </a:rPr>
              <a:t>инстанцне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тј</a:t>
            </a:r>
            <a:r>
              <a:rPr lang="ru-RU" dirty="0" smtClean="0">
                <a:latin typeface="Garamond" pitchFamily="18" charset="0"/>
              </a:rPr>
              <a:t>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је увек класни, јер пре његовог стартовања не постоји ни једна инстанца.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прави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копија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класног</a:t>
            </a:r>
            <a:r>
              <a:rPr lang="ru-RU" dirty="0" smtClean="0">
                <a:latin typeface="Garamond" pitchFamily="18" charset="0"/>
              </a:rPr>
              <a:t> метода за сваку инстанцу,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већ</a:t>
            </a:r>
            <a:r>
              <a:rPr lang="ru-RU" dirty="0" smtClean="0">
                <a:latin typeface="Garamond" pitchFamily="18" charset="0"/>
              </a:rPr>
              <a:t> се он једанпут дефинише.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заједно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типом и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 err="1">
                <a:solidFill>
                  <a:srgbClr val="CC0099"/>
                </a:solidFill>
                <a:latin typeface="Garamond" panose="02020404030301010803" pitchFamily="18" charset="0"/>
              </a:rPr>
              <a:t>потпис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 метода, на место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),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навођења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, за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сваки</a:t>
            </a:r>
            <a:r>
              <a:rPr lang="ru-RU" altLang="en-US" sz="2400" dirty="0">
                <a:latin typeface="Garamond" panose="02020404030301010803" pitchFamily="18" charset="0"/>
              </a:rPr>
              <a:t> аргумент мора се навести тип </a:t>
            </a:r>
            <a:r>
              <a:rPr lang="ru-RU" altLang="en-US" sz="2400" dirty="0" smtClean="0">
                <a:latin typeface="Garamond" panose="02020404030301010803" pitchFamily="18" charset="0"/>
              </a:rPr>
              <a:t>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3903806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35814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класе. 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блок)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8862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Njegos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“Ivo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Andric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50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Dzordz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Orvel“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Pekic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“Atlantida“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објекат.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објекту.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 err="1">
                <a:solidFill>
                  <a:srgbClr val="C00000"/>
                </a:solidFill>
                <a:latin typeface="Garamond" pitchFamily="18" charset="0"/>
              </a:rPr>
              <a:t>превазилажење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компајлеру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97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4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5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</a:t>
            </a:r>
            <a:r>
              <a:rPr lang="ru-RU" dirty="0" smtClean="0">
                <a:latin typeface="Garamond" pitchFamily="18" charset="0"/>
              </a:rPr>
              <a:t>је примењивати два оператора за </a:t>
            </a:r>
            <a:r>
              <a:rPr lang="ru-RU" dirty="0" smtClean="0">
                <a:latin typeface="Garamond" pitchFamily="18" charset="0"/>
              </a:rPr>
              <a:t>поређење објеката: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27037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</a:t>
            </a:r>
            <a:r>
              <a:rPr lang="sr-Cyrl-RS" dirty="0" smtClean="0">
                <a:latin typeface="Garamond" pitchFamily="18" charset="0"/>
              </a:rPr>
              <a:t>ниску </a:t>
            </a:r>
            <a:r>
              <a:rPr lang="sr-Cyrl-RS" dirty="0" smtClean="0">
                <a:latin typeface="Garamond" pitchFamily="18" charset="0"/>
              </a:rPr>
              <a:t>је дефинисан у оквиру класе </a:t>
            </a:r>
            <a:r>
              <a:rPr lang="en-US" sz="2000" dirty="0" smtClean="0">
                <a:latin typeface="+mn-lt"/>
              </a:rPr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</a:t>
            </a:r>
            <a:r>
              <a:rPr lang="sr-Cyrl-RS" dirty="0" smtClean="0">
                <a:latin typeface="Garamond" pitchFamily="18" charset="0"/>
              </a:rPr>
              <a:t>ниска-репрезентацију </a:t>
            </a:r>
            <a:r>
              <a:rPr lang="sr-Cyrl-RS" dirty="0" smtClean="0">
                <a:latin typeface="Garamond" pitchFamily="18" charset="0"/>
              </a:rPr>
              <a:t>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Ниска-репрезентација </a:t>
            </a:r>
            <a:r>
              <a:rPr lang="sr-Cyrl-RS" dirty="0" smtClean="0">
                <a:latin typeface="Garamond" pitchFamily="18" charset="0"/>
              </a:rPr>
              <a:t>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Одређивање класе </a:t>
            </a:r>
            <a:r>
              <a:rPr lang="sr-Cyrl-RS" dirty="0" smtClean="0">
                <a:latin typeface="Garamond" pitchFamily="18" charset="0"/>
              </a:rPr>
              <a:t>објекта се м</a:t>
            </a:r>
            <a:r>
              <a:rPr lang="sr-Cyrl-RS" dirty="0" smtClean="0">
                <a:latin typeface="Garamond" pitchFamily="18" charset="0"/>
              </a:rPr>
              <a:t>оже </a:t>
            </a:r>
            <a:r>
              <a:rPr lang="sr-Cyrl-RS" dirty="0" smtClean="0">
                <a:latin typeface="Garamond" pitchFamily="18" charset="0"/>
              </a:rPr>
              <a:t>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sz="1800" dirty="0" smtClean="0">
                <a:latin typeface="+mn-lt"/>
              </a:rPr>
              <a:t>()</a:t>
            </a:r>
            <a:r>
              <a:rPr lang="sr-Cyrl-R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</a:t>
            </a:r>
            <a:r>
              <a:rPr lang="sr-Cyrl-RS" dirty="0" smtClean="0">
                <a:latin typeface="Garamond" pitchFamily="18" charset="0"/>
              </a:rPr>
              <a:t>превазићи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метод </a:t>
            </a:r>
            <a:r>
              <a:rPr lang="sr-Cyrl-RS" dirty="0" smtClean="0">
                <a:latin typeface="Garamond" pitchFamily="18" charset="0"/>
              </a:rPr>
              <a:t>враће </a:t>
            </a:r>
            <a:r>
              <a:rPr lang="sr-Cyrl-RS" dirty="0" smtClean="0">
                <a:latin typeface="Garamond" pitchFamily="18" charset="0"/>
              </a:rPr>
              <a:t>имутабилни објекат </a:t>
            </a:r>
            <a:r>
              <a:rPr lang="sr-Cyrl-RS" dirty="0" smtClean="0">
                <a:latin typeface="Garamond" pitchFamily="18" charset="0"/>
              </a:rPr>
              <a:t>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</a:t>
            </a:r>
            <a:r>
              <a:rPr lang="sr-Cyrl-RS" dirty="0" smtClean="0">
                <a:latin typeface="Garamond" pitchFamily="18" charset="0"/>
              </a:rPr>
              <a:t>класи (надкласама, интерфејсима, пољима, методама, њиховим параметрима итд.) и/или вршити све операције над примерцима класе (креирање, повдешавање вредности поља, позивање метода и сл.)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 </a:t>
            </a:r>
            <a:r>
              <a:rPr lang="sr-Cyrl-RS" dirty="0" smtClean="0">
                <a:latin typeface="Garamond" pitchFamily="18" charset="0"/>
              </a:rPr>
              <a:t>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>
                <a:solidFill>
                  <a:srgbClr val="0070C0"/>
                </a:solidFill>
              </a:rPr>
              <a:t>Object </a:t>
            </a:r>
            <a:r>
              <a:rPr lang="en-U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en-U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6172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72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49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Тип </a:t>
            </a:r>
            <a:r>
              <a:rPr lang="en-US" sz="2000" dirty="0">
                <a:latin typeface="+mn-lt"/>
              </a:rPr>
              <a:t>String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 smtClean="0">
                <a:latin typeface="Garamond" pitchFamily="18" charset="0"/>
              </a:rPr>
              <a:t>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Не може се правити поткласа класе </a:t>
            </a:r>
            <a:r>
              <a:rPr lang="en-US" sz="2000" dirty="0">
                <a:latin typeface="+mn-lt"/>
              </a:rPr>
              <a:t>String</a:t>
            </a:r>
            <a:r>
              <a:rPr lang="sr-Cyrl-R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</a:t>
            </a:r>
            <a:r>
              <a:rPr lang="ru-RU" dirty="0" smtClean="0">
                <a:latin typeface="Garamond" pitchFamily="18" charset="0"/>
              </a:rPr>
              <a:t>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381000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String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1054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4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6"/>
          <a:stretch>
            <a:fillRect/>
          </a:stretch>
        </p:blipFill>
        <p:spPr>
          <a:xfrm>
            <a:off x="2915816" y="3544888"/>
            <a:ext cx="3849688" cy="3313112"/>
          </a:xfrm>
          <a:noFill/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81538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Програмери групишу сличне тј. повезане типове у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пакете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на тај начин избегавају конфликте у именима и контролишу приступ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000" dirty="0">
              <a:latin typeface="Garamond" panose="02020404030301010803" pitchFamily="18" charset="0"/>
            </a:endParaRPr>
          </a:p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Пакет је група повезаних типова (класа, интерфејса, енумерисаних типова и типова нотације)за коју је обезбеђује заштита при приступу и управљање простором имена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Разлози за паковање класа и интерфејса у пакете су </a:t>
            </a:r>
            <a:r>
              <a:rPr lang="en-US" dirty="0" smtClean="0">
                <a:latin typeface="Garamond" pitchFamily="18" charset="0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одређивање да ли су типови повезани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се могу пронаћи тражени типови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Нема именских конфликта са другим типовима истог назива, јер пакет креира нови простор имена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Допуштање да типови унутар пакета имају неограничен приступ један другом. </a:t>
            </a:r>
            <a:endParaRPr lang="sr-Latn-C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686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креирања сопствених пакета  се може описати у три корака.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Први корак </a:t>
            </a:r>
            <a:r>
              <a:rPr lang="ru-RU" dirty="0">
                <a:latin typeface="Garamond" pitchFamily="18" charset="0"/>
              </a:rPr>
              <a:t>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избор имена пакета</a:t>
            </a:r>
            <a:r>
              <a:rPr lang="ru-RU" dirty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Препорука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произвoђaчa</a:t>
            </a:r>
            <a:r>
              <a:rPr lang="ru-RU" dirty="0" smtClean="0">
                <a:latin typeface="Garamond" pitchFamily="18" charset="0"/>
              </a:rPr>
              <a:t>: </a:t>
            </a:r>
            <a:r>
              <a:rPr lang="ru-RU" dirty="0" err="1" smtClean="0">
                <a:latin typeface="Garamond" pitchFamily="18" charset="0"/>
              </a:rPr>
              <a:t>коришћење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назива Интернет домена са елементима поређаним по обрнутом редоследу. 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домена: </a:t>
            </a:r>
            <a:r>
              <a:rPr lang="en-US" sz="1800" dirty="0" smtClean="0">
                <a:latin typeface="+mn-lt"/>
              </a:rPr>
              <a:t>matf.bg.ac.rs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пакета би </a:t>
            </a:r>
            <a:r>
              <a:rPr lang="ru-RU" dirty="0" err="1" smtClean="0">
                <a:latin typeface="Garamond" pitchFamily="18" charset="0"/>
              </a:rPr>
              <a:t>требало</a:t>
            </a:r>
            <a:r>
              <a:rPr lang="ru-RU" dirty="0" smtClean="0">
                <a:latin typeface="Garamond" pitchFamily="18" charset="0"/>
              </a:rPr>
              <a:t> да </a:t>
            </a:r>
            <a:r>
              <a:rPr lang="sr-Cyrl-RS" dirty="0" smtClean="0">
                <a:latin typeface="Garamond" pitchFamily="18" charset="0"/>
              </a:rPr>
              <a:t>почне са </a:t>
            </a:r>
            <a:r>
              <a:rPr lang="en-US" sz="1800" dirty="0" err="1" smtClean="0">
                <a:latin typeface="+mn-lt"/>
              </a:rPr>
              <a:t>rs.ac.bg.matf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тај начин се постиже да назив пакета буде јединствен.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 конвенцији, називи пакета почињу малим словима.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Words>5205</Words>
  <Application>Microsoft Office PowerPoint</Application>
  <PresentationFormat>On-screen Show (4:3)</PresentationFormat>
  <Paragraphs>658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Wingdings</vt:lpstr>
      <vt:lpstr>Courier New</vt:lpstr>
      <vt:lpstr>Times New Roman</vt:lpstr>
      <vt:lpstr>Garamond</vt:lpstr>
      <vt:lpstr>4_Watermark</vt:lpstr>
      <vt:lpstr>Објектно орјентисано програмирање</vt:lpstr>
      <vt:lpstr>Класе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Пакети</vt:lpstr>
      <vt:lpstr>Пакети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373</cp:revision>
  <dcterms:created xsi:type="dcterms:W3CDTF">2003-11-08T20:42:39Z</dcterms:created>
  <dcterms:modified xsi:type="dcterms:W3CDTF">2020-04-13T09:37:47Z</dcterms:modified>
</cp:coreProperties>
</file>