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56" r:id="rId4"/>
    <p:sldId id="280" r:id="rId5"/>
    <p:sldId id="287" r:id="rId6"/>
    <p:sldId id="288" r:id="rId7"/>
    <p:sldId id="281" r:id="rId8"/>
    <p:sldId id="257" r:id="rId9"/>
    <p:sldId id="258" r:id="rId10"/>
    <p:sldId id="259" r:id="rId11"/>
    <p:sldId id="269" r:id="rId12"/>
    <p:sldId id="262" r:id="rId13"/>
    <p:sldId id="264" r:id="rId14"/>
    <p:sldId id="268" r:id="rId15"/>
    <p:sldId id="265" r:id="rId16"/>
    <p:sldId id="285" r:id="rId17"/>
    <p:sldId id="286" r:id="rId18"/>
    <p:sldId id="301" r:id="rId19"/>
    <p:sldId id="289" r:id="rId20"/>
    <p:sldId id="290" r:id="rId21"/>
    <p:sldId id="291" r:id="rId22"/>
    <p:sldId id="292" r:id="rId23"/>
    <p:sldId id="293" r:id="rId24"/>
    <p:sldId id="271" r:id="rId25"/>
    <p:sldId id="275" r:id="rId26"/>
    <p:sldId id="276" r:id="rId27"/>
    <p:sldId id="277" r:id="rId28"/>
    <p:sldId id="278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27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1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36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+mn-lt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+mn-lt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+mn-lt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+mn-lt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+mn-lt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+mn-lt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</a:t>
            </a:r>
            <a:r>
              <a:rPr lang="sr-Cyrl-RS" kern="0" dirty="0" smtClean="0">
                <a:solidFill>
                  <a:srgbClr val="3366FF"/>
                </a:solidFill>
              </a:rPr>
              <a:t>ЈДК</a:t>
            </a:r>
            <a:r>
              <a:rPr lang="en-US" kern="0" dirty="0" smtClean="0">
                <a:solidFill>
                  <a:srgbClr val="3366FF"/>
                </a:solidFill>
              </a:rPr>
              <a:t> </a:t>
            </a:r>
            <a:r>
              <a:rPr lang="sr-Cyrl-RS" kern="0" dirty="0" smtClean="0">
                <a:solidFill>
                  <a:srgbClr val="3366FF"/>
                </a:solidFill>
              </a:rPr>
              <a:t>- уређење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</a:t>
            </a:r>
            <a:r>
              <a:rPr lang="sr-Cyrl-RS" kern="0" dirty="0" smtClean="0">
                <a:solidFill>
                  <a:srgbClr val="3366FF"/>
                </a:solidFill>
              </a:rPr>
              <a:t>ЈДК – уређење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K</a:t>
            </a:r>
            <a:r>
              <a:rPr lang="sr-Cyrl-RS" dirty="0">
                <a:latin typeface="Garamond" panose="02020404030301010803" pitchFamily="18" charset="0"/>
              </a:rPr>
              <a:t>ласа </a:t>
            </a:r>
            <a:r>
              <a:rPr lang="en-US" sz="2000" dirty="0">
                <a:latin typeface="+mn-lt"/>
              </a:rPr>
              <a:t>Object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sr-Cyrl-RS" dirty="0">
                <a:latin typeface="Garamond" panose="02020404030301010803" pitchFamily="18" charset="0"/>
              </a:rPr>
              <a:t>садржи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, који се може искористити за прављење копије датог објекта 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Реализација тог метода у класи </a:t>
            </a:r>
            <a:r>
              <a:rPr lang="en-US" dirty="0" smtClean="0">
                <a:latin typeface="Garamond" panose="02020404030301010803" pitchFamily="18" charset="0"/>
              </a:rPr>
              <a:t>Object</a:t>
            </a:r>
            <a:r>
              <a:rPr lang="sr-Cyrl-RS" dirty="0" smtClean="0">
                <a:latin typeface="Garamond" panose="02020404030301010803" pitchFamily="18" charset="0"/>
              </a:rPr>
              <a:t> врши тзв. плитко копирање, које је ефикасно и нема бочног ефекта ако су поља објекта који се клонира примитивног типа или имутабилна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Међутим, плитко клонирање у случају када објекат који се клонира садржи мутабилне објектне податке доводи до бочног ефекта</a:t>
            </a: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Горњи проблем се може превазићи тако што ће се у самој класи где је потребно дубоко клонирање превазићи метод </a:t>
            </a:r>
            <a:r>
              <a:rPr lang="en-US" sz="2000" dirty="0" smtClean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је декларисан као заштићен метод</a:t>
            </a:r>
            <a:r>
              <a:rPr lang="sr-Latn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у </a:t>
            </a:r>
            <a:r>
              <a:rPr lang="en-US" sz="2000" dirty="0">
                <a:latin typeface="+mn-lt"/>
              </a:rPr>
              <a:t>Object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се одлучи да ће бити допуштено клонирање примерака дате класе, тада та класа мора имплементирати интерфејс </a:t>
            </a:r>
            <a:r>
              <a:rPr lang="en-US" sz="2000" dirty="0" err="1" smtClean="0">
                <a:latin typeface="+mn-lt"/>
              </a:rPr>
              <a:t>Cloneable</a:t>
            </a:r>
            <a:endParaRPr lang="sr-Cyrl-RS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</a:t>
            </a:r>
            <a:r>
              <a:rPr lang="sr-Cyrl-RS" kern="0" dirty="0" smtClean="0">
                <a:solidFill>
                  <a:srgbClr val="3366FF"/>
                </a:solidFill>
              </a:rPr>
              <a:t>ЈДК – клонирање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Напредни рад са класама и објектима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88409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sr-Cyrl-R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променљивој.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</a:t>
            </a:r>
            <a:r>
              <a:rPr lang="sr-Cyrl-RS" dirty="0" smtClean="0">
                <a:latin typeface="Garamond" pitchFamily="18" charset="0"/>
              </a:rPr>
              <a:t>поткласама</a:t>
            </a:r>
            <a:r>
              <a:rPr lang="en-US" dirty="0" smtClean="0">
                <a:latin typeface="Garamond" pitchFamily="18" charset="0"/>
              </a:rPr>
              <a:t> (</a:t>
            </a:r>
            <a:r>
              <a:rPr lang="sr-Cyrl-RS" dirty="0" smtClean="0">
                <a:latin typeface="Garamond" pitchFamily="18" charset="0"/>
              </a:rPr>
              <a:t>као код </a:t>
            </a:r>
            <a:r>
              <a:rPr lang="en-US" sz="1800" dirty="0" err="1" smtClean="0">
                <a:latin typeface="+mn-lt"/>
              </a:rPr>
              <a:t>Cloneable</a:t>
            </a:r>
            <a:r>
              <a:rPr lang="en-US" dirty="0" smtClean="0">
                <a:latin typeface="Garamond" pitchFamily="18" charset="0"/>
              </a:rPr>
              <a:t>)</a:t>
            </a:r>
            <a:r>
              <a:rPr lang="sr-Cyrl-RS" dirty="0" smtClean="0">
                <a:latin typeface="Garamond" pitchFamily="18" charset="0"/>
              </a:rPr>
              <a:t>.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240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20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r>
              <a:rPr lang="en-US" b="1" u="sng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</a:t>
            </a:r>
            <a:r>
              <a:rPr lang="sr-Cyrl-RS" sz="2000" dirty="0">
                <a:latin typeface="Garamond" pitchFamily="18" charset="0"/>
              </a:rPr>
              <a:t>п</a:t>
            </a:r>
            <a:r>
              <a:rPr lang="sr-Cyrl-RS" sz="2000" dirty="0" smtClean="0">
                <a:latin typeface="Garamond" pitchFamily="18" charset="0"/>
              </a:rPr>
              <a:t>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LocalDate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christmas.plusDays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221088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733256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u="sng" dirty="0" smtClean="0">
                <a:latin typeface="Garamond" pitchFamily="18" charset="0"/>
              </a:rPr>
              <a:t>SOL</a:t>
            </a:r>
            <a:r>
              <a:rPr lang="en-US" sz="2000" dirty="0" smtClean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замене се примењује и на синтаксу и на понашање.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plusDays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datum2.until(datum1,ChronoUnit.DAYS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20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су променљиве </a:t>
            </a:r>
            <a:r>
              <a:rPr lang="en-US" sz="2000" dirty="0" smtClean="0">
                <a:latin typeface="+mn-lt"/>
              </a:rPr>
              <a:t>d1</a:t>
            </a:r>
            <a:r>
              <a:rPr lang="en-US" sz="2000" dirty="0" smtClean="0"/>
              <a:t> </a:t>
            </a:r>
            <a:r>
              <a:rPr lang="sr-Cyrl-RS" sz="2000" dirty="0" smtClean="0">
                <a:latin typeface="Garamond" pitchFamily="18" charset="0"/>
              </a:rPr>
              <a:t>и </a:t>
            </a:r>
            <a:r>
              <a:rPr lang="en-US" sz="2000" dirty="0" smtClean="0">
                <a:latin typeface="+mn-lt"/>
              </a:rPr>
              <a:t>d2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25144"/>
            <a:ext cx="845185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 год се наиђе на код облика:</a:t>
            </a:r>
            <a:endParaRPr lang="en-US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dirty="0" smtClean="0">
                <a:latin typeface="Garamond" pitchFamily="18" charset="0"/>
              </a:rPr>
              <a:t>    треба размотрити могућност полиморфизма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dirty="0" smtClean="0">
                <a:latin typeface="Garamond" pitchFamily="18" charset="0"/>
              </a:rPr>
              <a:t>?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6672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догађаја прослђује референцу на један приемрак 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догађаје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</TotalTime>
  <Words>3067</Words>
  <Application>Microsoft Office PowerPoint</Application>
  <PresentationFormat>On-screen Show (4:3)</PresentationFormat>
  <Paragraphs>311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Напредни рад са класама и објектима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285</cp:revision>
  <dcterms:created xsi:type="dcterms:W3CDTF">2003-12-23T00:19:00Z</dcterms:created>
  <dcterms:modified xsi:type="dcterms:W3CDTF">2020-04-13T10:00:22Z</dcterms:modified>
</cp:coreProperties>
</file>