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3" r:id="rId2"/>
    <p:sldId id="274" r:id="rId3"/>
    <p:sldId id="256" r:id="rId4"/>
    <p:sldId id="280" r:id="rId5"/>
    <p:sldId id="287" r:id="rId6"/>
    <p:sldId id="288" r:id="rId7"/>
    <p:sldId id="281" r:id="rId8"/>
    <p:sldId id="257" r:id="rId9"/>
    <p:sldId id="258" r:id="rId10"/>
    <p:sldId id="268" r:id="rId11"/>
    <p:sldId id="259" r:id="rId12"/>
    <p:sldId id="262" r:id="rId13"/>
    <p:sldId id="264" r:id="rId14"/>
    <p:sldId id="269" r:id="rId15"/>
    <p:sldId id="265" r:id="rId16"/>
    <p:sldId id="285" r:id="rId17"/>
    <p:sldId id="286" r:id="rId18"/>
    <p:sldId id="289" r:id="rId19"/>
    <p:sldId id="290" r:id="rId20"/>
    <p:sldId id="291" r:id="rId21"/>
    <p:sldId id="292" r:id="rId22"/>
    <p:sldId id="293" r:id="rId23"/>
    <p:sldId id="271" r:id="rId24"/>
    <p:sldId id="275" r:id="rId25"/>
    <p:sldId id="276" r:id="rId26"/>
    <p:sldId id="277" r:id="rId27"/>
    <p:sldId id="278" r:id="rId28"/>
    <p:sldId id="272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00"/>
    <a:srgbClr val="CC0066"/>
    <a:srgbClr val="FF33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1" autoAdjust="0"/>
    <p:restoredTop sz="94610" autoAdjust="0"/>
  </p:normalViewPr>
  <p:slideViewPr>
    <p:cSldViewPr>
      <p:cViewPr varScale="1">
        <p:scale>
          <a:sx n="109" d="100"/>
          <a:sy n="109" d="100"/>
        </p:scale>
        <p:origin x="16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l_fa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395288" y="3357563"/>
            <a:ext cx="2881312" cy="198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000">
                <a:solidFill>
                  <a:srgbClr val="FFFFFF"/>
                </a:solidFill>
                <a:cs typeface="Arial" panose="020B0604020202020204" pitchFamily="34" charset="0"/>
              </a:defRPr>
            </a:lvl1pPr>
          </a:lstStyle>
          <a:p>
            <a:fld id="{3B0A3900-F3E2-4126-9006-718579D87171}" type="slidenum">
              <a:rPr lang="sr-Latn-CS" altLang="sr-Latn-RS"/>
              <a:pPr/>
              <a:t>‹#›</a:t>
            </a:fld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028813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90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339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4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07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13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3639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150" y="549275"/>
            <a:ext cx="6851650" cy="868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8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text styles</a:t>
            </a:r>
          </a:p>
          <a:p>
            <a:pPr lvl="1"/>
            <a:r>
              <a:rPr lang="sr-Latn-CS" altLang="en-US" smtClean="0"/>
              <a:t>Second level</a:t>
            </a:r>
          </a:p>
          <a:p>
            <a:pPr lvl="2"/>
            <a:r>
              <a:rPr lang="sr-Latn-CS" altLang="en-US" smtClean="0"/>
              <a:t>Third level</a:t>
            </a:r>
          </a:p>
          <a:p>
            <a:pPr lvl="3"/>
            <a:r>
              <a:rPr lang="sr-Latn-CS" altLang="en-US" smtClean="0"/>
              <a:t>Fourth level</a:t>
            </a:r>
          </a:p>
          <a:p>
            <a:pPr lvl="4"/>
            <a:r>
              <a:rPr lang="sr-Latn-CS" altLang="en-US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93121" y="274072"/>
            <a:ext cx="4603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sr-Latn-RS" sz="800" dirty="0">
                <a:solidFill>
                  <a:srgbClr val="6767FF"/>
                </a:solidFill>
                <a:cs typeface="Arial" panose="020B0604020202020204" pitchFamily="34" charset="0"/>
              </a:rPr>
              <a:t> </a:t>
            </a:r>
            <a:fld id="{2AAF965A-07E2-4909-8FFC-07DEC430C6DF}" type="slidenum">
              <a:rPr lang="en-US" altLang="sr-Latn-RS" sz="800">
                <a:solidFill>
                  <a:srgbClr val="6767FF"/>
                </a:solidFill>
                <a:cs typeface="Arial" panose="020B0604020202020204" pitchFamily="34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‹#›</a:t>
            </a:fld>
            <a:r>
              <a:rPr lang="en-US" altLang="sr-Latn-RS" sz="800" dirty="0">
                <a:solidFill>
                  <a:srgbClr val="6767FF"/>
                </a:solidFill>
                <a:cs typeface="Arial" panose="020B0604020202020204" pitchFamily="34" charset="0"/>
              </a:rPr>
              <a:t>/</a:t>
            </a:r>
            <a:r>
              <a:rPr lang="sr-Cyrl-RS" altLang="sr-Latn-RS" sz="800" smtClean="0">
                <a:solidFill>
                  <a:srgbClr val="6767FF"/>
                </a:solidFill>
                <a:cs typeface="Arial" panose="020B0604020202020204" pitchFamily="34" charset="0"/>
              </a:rPr>
              <a:t>23</a:t>
            </a:r>
            <a:endParaRPr lang="en-US" altLang="sr-Latn-RS" sz="800">
              <a:solidFill>
                <a:srgbClr val="6767FF"/>
              </a:solidFill>
              <a:cs typeface="Arial" panose="020B0604020202020204" pitchFamily="34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altLang="en-US" sz="800" dirty="0" smtClean="0">
                <a:solidFill>
                  <a:srgbClr val="000000"/>
                </a:solidFill>
                <a:cs typeface="Arial" charset="0"/>
              </a:rPr>
              <a:t>{</a:t>
            </a:r>
            <a:r>
              <a:rPr lang="sr-Latn-CS" altLang="en-US" sz="800" dirty="0" smtClean="0">
                <a:solidFill>
                  <a:srgbClr val="000000"/>
                </a:solidFill>
                <a:cs typeface="Arial" charset="0"/>
              </a:rPr>
              <a:t>vladaf</a:t>
            </a:r>
            <a:r>
              <a:rPr lang="en-US" altLang="en-US" sz="800" dirty="0" smtClean="0">
                <a:solidFill>
                  <a:srgbClr val="000000"/>
                </a:solidFill>
                <a:cs typeface="Arial" charset="0"/>
              </a:rPr>
              <a:t>,</a:t>
            </a:r>
            <a:r>
              <a:rPr lang="en-US" altLang="en-US" sz="800" dirty="0" err="1" smtClean="0">
                <a:solidFill>
                  <a:srgbClr val="000000"/>
                </a:solidFill>
                <a:cs typeface="Arial" charset="0"/>
              </a:rPr>
              <a:t>kartelj</a:t>
            </a:r>
            <a:r>
              <a:rPr lang="en-US" altLang="en-US" sz="800" dirty="0" smtClean="0">
                <a:solidFill>
                  <a:srgbClr val="000000"/>
                </a:solidFill>
                <a:cs typeface="Arial" charset="0"/>
              </a:rPr>
              <a:t>}</a:t>
            </a:r>
            <a:r>
              <a:rPr lang="sr-Latn-CS" altLang="en-US" sz="800" dirty="0" smtClean="0">
                <a:solidFill>
                  <a:srgbClr val="000000"/>
                </a:solidFill>
                <a:cs typeface="Arial" charset="0"/>
              </a:rPr>
              <a:t>@matf.bg.ac.</a:t>
            </a:r>
            <a:r>
              <a:rPr lang="en-US" altLang="en-US" sz="800" dirty="0" err="1" smtClean="0">
                <a:solidFill>
                  <a:srgbClr val="000000"/>
                </a:solidFill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342900" y="260350"/>
            <a:ext cx="12969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Cyrl-RS" sz="800" smtClean="0"/>
              <a:t>Математички факултет</a:t>
            </a:r>
            <a:endParaRPr lang="en-US" sz="80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Cyrl-RS" smtClean="0"/>
              <a:t>Објектно орјентисано програмирање</a:t>
            </a:r>
            <a:endParaRPr lang="sr-Latn-C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3700" y="1628775"/>
            <a:ext cx="8062913" cy="1144588"/>
          </a:xfrm>
        </p:spPr>
        <p:txBody>
          <a:bodyPr/>
          <a:lstStyle/>
          <a:p>
            <a:pPr eaLnBrk="1" hangingPunct="1"/>
            <a:r>
              <a:rPr lang="sr-Cyrl-RS" altLang="en-US" sz="5400" smtClean="0">
                <a:solidFill>
                  <a:srgbClr val="3366FF"/>
                </a:solidFill>
              </a:rPr>
              <a:t>Објектно орјентисано програмирање</a:t>
            </a:r>
            <a:endParaRPr lang="sr-Latn-CS" altLang="en-US" sz="540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611188" y="1412875"/>
            <a:ext cx="8305800" cy="4385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vi-VN" dirty="0">
                <a:latin typeface="Garamond" pitchFamily="18" charset="0"/>
              </a:rPr>
              <a:t>Код интерфејса нема хијерархијске организације.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Како </a:t>
            </a:r>
            <a:r>
              <a:rPr lang="sr-Cyrl-RS" dirty="0">
                <a:latin typeface="Garamond" pitchFamily="18" charset="0"/>
              </a:rPr>
              <a:t>би </a:t>
            </a:r>
            <a:r>
              <a:rPr lang="vi-VN" dirty="0">
                <a:latin typeface="Garamond" pitchFamily="18" charset="0"/>
              </a:rPr>
              <a:t>нагласили да један интерфејс насле</a:t>
            </a:r>
            <a:r>
              <a:rPr lang="sr-Cyrl-RS" dirty="0">
                <a:latin typeface="Garamond" pitchFamily="18" charset="0"/>
              </a:rPr>
              <a:t>ђ</a:t>
            </a:r>
            <a:r>
              <a:rPr lang="vi-VN" dirty="0">
                <a:latin typeface="Garamond" pitchFamily="18" charset="0"/>
              </a:rPr>
              <a:t>ује ви</a:t>
            </a:r>
            <a:r>
              <a:rPr lang="sr-Cyrl-RS" dirty="0">
                <a:latin typeface="Garamond" pitchFamily="18" charset="0"/>
              </a:rPr>
              <a:t>ш</a:t>
            </a:r>
            <a:r>
              <a:rPr lang="vi-VN" dirty="0">
                <a:latin typeface="Garamond" pitchFamily="18" charset="0"/>
              </a:rPr>
              <a:t>е других, иза кљу</a:t>
            </a:r>
            <a:r>
              <a:rPr lang="sr-Cyrl-RS" dirty="0">
                <a:latin typeface="Garamond" pitchFamily="18" charset="0"/>
              </a:rPr>
              <a:t>ч</a:t>
            </a:r>
            <a:r>
              <a:rPr lang="vi-VN" dirty="0">
                <a:latin typeface="Garamond" pitchFamily="18" charset="0"/>
              </a:rPr>
              <a:t>не ре</a:t>
            </a:r>
            <a:r>
              <a:rPr lang="sr-Cyrl-RS" dirty="0">
                <a:latin typeface="Garamond" pitchFamily="18" charset="0"/>
              </a:rPr>
              <a:t>ч</a:t>
            </a:r>
            <a:r>
              <a:rPr lang="vi-VN" dirty="0">
                <a:latin typeface="Garamond" pitchFamily="18" charset="0"/>
              </a:rPr>
              <a:t>и </a:t>
            </a:r>
            <a:r>
              <a:rPr lang="en-US" sz="1800" dirty="0">
                <a:latin typeface="+mn-lt"/>
              </a:rPr>
              <a:t>extends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наводимо све интерфејсе које овај </a:t>
            </a:r>
            <a:r>
              <a:rPr lang="ru-RU" dirty="0" err="1">
                <a:latin typeface="Garamond" pitchFamily="18" charset="0"/>
              </a:rPr>
              <a:t>наслеђује</a:t>
            </a:r>
            <a:r>
              <a:rPr lang="en-US" dirty="0" smtClean="0">
                <a:latin typeface="Garamond" pitchFamily="18" charset="0"/>
              </a:rPr>
              <a:t>.</a:t>
            </a:r>
            <a:endParaRPr lang="sr-Cyrl-RS" dirty="0" smtClean="0">
              <a:latin typeface="Garamond" pitchFamily="18" charset="0"/>
            </a:endParaRPr>
          </a:p>
          <a:p>
            <a:endParaRPr lang="sr-Cyrl-RS" sz="1500" dirty="0" smtClean="0">
              <a:solidFill>
                <a:srgbClr val="8000FF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interface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DrugiInterfejs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Prvi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Primarni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svi metodi su public i abstract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//sve promenljive su: public, static i final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ME" sz="1500" dirty="0">
              <a:latin typeface="Garamond" pitchFamily="18" charset="0"/>
            </a:endParaRP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Интерфејси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се, као и класе, смештају у пакете.</a:t>
            </a: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Ако се за методе и променљиве у интерфејсу не </a:t>
            </a:r>
            <a:r>
              <a:rPr lang="ru-RU" dirty="0" err="1" smtClean="0">
                <a:latin typeface="Garamond" pitchFamily="18" charset="0"/>
              </a:rPr>
              <a:t>нагласи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да су </a:t>
            </a:r>
            <a:r>
              <a:rPr lang="en-US" sz="1800" dirty="0">
                <a:latin typeface="+mn-lt"/>
              </a:rPr>
              <a:t>abstract</a:t>
            </a:r>
            <a:r>
              <a:rPr lang="en-US" dirty="0">
                <a:latin typeface="Garamond" pitchFamily="18" charset="0"/>
              </a:rPr>
              <a:t>, </a:t>
            </a:r>
            <a:r>
              <a:rPr lang="en-US" sz="1800" dirty="0">
                <a:latin typeface="+mn-lt"/>
              </a:rPr>
              <a:t>public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и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final</a:t>
            </a:r>
            <a:r>
              <a:rPr lang="en-US" dirty="0">
                <a:latin typeface="Garamond" pitchFamily="18" charset="0"/>
              </a:rPr>
              <a:t>, </a:t>
            </a:r>
            <a:r>
              <a:rPr lang="sr-Cyrl-RS" dirty="0">
                <a:latin typeface="Garamond" pitchFamily="18" charset="0"/>
              </a:rPr>
              <a:t>подразумеваће се да је тако</a:t>
            </a:r>
            <a:r>
              <a:rPr lang="en-US" dirty="0">
                <a:latin typeface="Garamond" pitchFamily="18" charset="0"/>
              </a:rPr>
              <a:t>.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(4)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47664" y="3284984"/>
            <a:ext cx="6624736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79388" y="1371600"/>
            <a:ext cx="8382000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Дефинисани интерфејси се имплементирају од стране Јава класа.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Можемо </a:t>
            </a:r>
            <a:r>
              <a:rPr lang="sr-Cyrl-RS" dirty="0">
                <a:latin typeface="Garamond" pitchFamily="18" charset="0"/>
              </a:rPr>
              <a:t>користити већ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раније дефинисане интерфејсе (који већ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постоје у Јава-библиотеци) или направити своје.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Када класа имплементира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интерфејс, тада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с</a:t>
            </a:r>
            <a:r>
              <a:rPr lang="en-US" dirty="0">
                <a:latin typeface="Garamond" pitchFamily="18" charset="0"/>
              </a:rPr>
              <a:t>e </a:t>
            </a:r>
            <a:r>
              <a:rPr lang="sr-Cyrl-RS" dirty="0">
                <a:latin typeface="Garamond" pitchFamily="18" charset="0"/>
              </a:rPr>
              <a:t>морају имплементирати сви методи интерфејса (не могу се бирати само </a:t>
            </a:r>
            <a:r>
              <a:rPr lang="sr-Cyrl-RS" dirty="0" smtClean="0">
                <a:latin typeface="Garamond" pitchFamily="18" charset="0"/>
              </a:rPr>
              <a:t>неки међу њима да се имплементирају, а неки да се оставе </a:t>
            </a:r>
            <a:r>
              <a:rPr lang="sr-Cyrl-RS" dirty="0" err="1" smtClean="0">
                <a:latin typeface="Garamond" pitchFamily="18" charset="0"/>
              </a:rPr>
              <a:t>неимплементираним</a:t>
            </a:r>
            <a:r>
              <a:rPr lang="sr-Cyrl-RS" dirty="0" smtClean="0">
                <a:latin typeface="Garamond" pitchFamily="18" charset="0"/>
              </a:rPr>
              <a:t>).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sr-Cyrl-RS" sz="800" dirty="0" smtClean="0">
                <a:latin typeface="Garamond" pitchFamily="18" charset="0"/>
              </a:rPr>
              <a:t> </a:t>
            </a:r>
            <a:endParaRPr lang="sr-Cyrl-RS" sz="800" dirty="0">
              <a:latin typeface="Garamond" pitchFamily="18" charset="0"/>
            </a:endParaRPr>
          </a:p>
          <a:p>
            <a:r>
              <a:rPr lang="sr-Cyrl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MojAplet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java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applet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Applet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implements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Runnable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……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//implementacije svih metoda iz interfejsa Runnable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500" dirty="0" smtClean="0">
              <a:effectLst/>
            </a:endParaRPr>
          </a:p>
          <a:p>
            <a:pPr eaLnBrk="0" hangingPunct="0">
              <a:spcBef>
                <a:spcPct val="50000"/>
              </a:spcBef>
              <a:defRPr/>
            </a:pPr>
            <a:endParaRPr lang="sr-Cyrl-RS" b="1" dirty="0">
              <a:latin typeface="Garamond" pitchFamily="18" charset="0"/>
            </a:endParaRPr>
          </a:p>
          <a:p>
            <a:pPr eaLnBrk="0" hangingPunct="0">
              <a:spcBef>
                <a:spcPts val="0"/>
              </a:spcBef>
              <a:defRPr/>
            </a:pPr>
            <a:endParaRPr lang="sr-Cyrl-RS" sz="1800" dirty="0">
              <a:latin typeface="+mn-lt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(5)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5616" y="4797152"/>
            <a:ext cx="7344816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-3175" y="1484313"/>
            <a:ext cx="9144000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vi-VN" dirty="0">
                <a:latin typeface="Garamond" pitchFamily="18" charset="0"/>
              </a:rPr>
              <a:t>Ka</a:t>
            </a:r>
            <a:r>
              <a:rPr lang="sr-Cyrl-RS" dirty="0">
                <a:latin typeface="Garamond" pitchFamily="18" charset="0"/>
              </a:rPr>
              <a:t>д</a:t>
            </a:r>
            <a:r>
              <a:rPr lang="vi-VN" dirty="0">
                <a:latin typeface="Garamond" pitchFamily="18" charset="0"/>
              </a:rPr>
              <a:t>a </a:t>
            </a:r>
            <a:r>
              <a:rPr lang="sr-Cyrl-RS" dirty="0">
                <a:latin typeface="Garamond" pitchFamily="18" charset="0"/>
              </a:rPr>
              <a:t>с</a:t>
            </a:r>
            <a:r>
              <a:rPr lang="vi-VN" dirty="0">
                <a:latin typeface="Garamond" pitchFamily="18" charset="0"/>
              </a:rPr>
              <a:t>e интерфеј</a:t>
            </a:r>
            <a:r>
              <a:rPr lang="sr-Cyrl-RS" dirty="0">
                <a:latin typeface="Garamond" pitchFamily="18" charset="0"/>
              </a:rPr>
              <a:t>с</a:t>
            </a:r>
            <a:r>
              <a:rPr lang="vi-VN" dirty="0">
                <a:latin typeface="Garamond" pitchFamily="18" charset="0"/>
              </a:rPr>
              <a:t> имплеме</a:t>
            </a:r>
            <a:r>
              <a:rPr lang="sr-Cyrl-RS" dirty="0">
                <a:latin typeface="Garamond" pitchFamily="18" charset="0"/>
              </a:rPr>
              <a:t>н</a:t>
            </a:r>
            <a:r>
              <a:rPr lang="vi-VN" dirty="0">
                <a:latin typeface="Garamond" pitchFamily="18" charset="0"/>
              </a:rPr>
              <a:t>т</a:t>
            </a:r>
            <a:r>
              <a:rPr lang="sr-Cyrl-RS" dirty="0">
                <a:latin typeface="Garamond" pitchFamily="18" charset="0"/>
              </a:rPr>
              <a:t>ира</a:t>
            </a:r>
            <a:r>
              <a:rPr lang="vi-VN" dirty="0">
                <a:latin typeface="Garamond" pitchFamily="18" charset="0"/>
              </a:rPr>
              <a:t> у некој класи, њена поткласа насле</a:t>
            </a:r>
            <a:r>
              <a:rPr lang="sr-Cyrl-RS" dirty="0">
                <a:latin typeface="Garamond" pitchFamily="18" charset="0"/>
              </a:rPr>
              <a:t>ђ</a:t>
            </a:r>
            <a:r>
              <a:rPr lang="vi-VN" dirty="0">
                <a:latin typeface="Garamond" pitchFamily="18" charset="0"/>
              </a:rPr>
              <a:t>ује све методе и мо</a:t>
            </a:r>
            <a:r>
              <a:rPr lang="sr-Cyrl-RS" dirty="0">
                <a:latin typeface="Garamond" pitchFamily="18" charset="0"/>
              </a:rPr>
              <a:t>ж</a:t>
            </a:r>
            <a:r>
              <a:rPr lang="vi-VN" dirty="0">
                <a:latin typeface="Garamond" pitchFamily="18" charset="0"/>
              </a:rPr>
              <a:t>е их пре</a:t>
            </a:r>
            <a:r>
              <a:rPr lang="sr-Cyrl-RS" dirty="0">
                <a:latin typeface="Garamond" pitchFamily="18" charset="0"/>
              </a:rPr>
              <a:t>вазићи (предефинисати)</a:t>
            </a:r>
            <a:r>
              <a:rPr lang="vi-VN" dirty="0">
                <a:latin typeface="Garamond" pitchFamily="18" charset="0"/>
              </a:rPr>
              <a:t>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vi-VN" dirty="0" smtClean="0">
                <a:latin typeface="Garamond" pitchFamily="18" charset="0"/>
              </a:rPr>
              <a:t>Ако </a:t>
            </a:r>
            <a:r>
              <a:rPr lang="vi-VN" dirty="0">
                <a:latin typeface="Garamond" pitchFamily="18" charset="0"/>
              </a:rPr>
              <a:t>је у класи имплеметиран интерфејс, </a:t>
            </a:r>
            <a:r>
              <a:rPr lang="sr-Cyrl-RS" dirty="0">
                <a:latin typeface="Garamond" pitchFamily="18" charset="0"/>
              </a:rPr>
              <a:t>није неопходно да се реч </a:t>
            </a:r>
            <a:r>
              <a:rPr lang="en-US" sz="1800" dirty="0">
                <a:latin typeface="+mn-lt"/>
              </a:rPr>
              <a:t>implements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vi-VN" dirty="0">
                <a:latin typeface="Garamond" pitchFamily="18" charset="0"/>
              </a:rPr>
              <a:t>јави </a:t>
            </a:r>
            <a:r>
              <a:rPr lang="sr-Cyrl-RS" dirty="0">
                <a:latin typeface="Garamond" pitchFamily="18" charset="0"/>
              </a:rPr>
              <a:t>и</a:t>
            </a:r>
            <a:r>
              <a:rPr lang="vi-VN" dirty="0">
                <a:latin typeface="Garamond" pitchFamily="18" charset="0"/>
              </a:rPr>
              <a:t> у дефиницији поткласе.</a:t>
            </a:r>
            <a:endParaRPr lang="en-US" dirty="0">
              <a:latin typeface="Garamond" pitchFamily="18" charset="0"/>
            </a:endParaRPr>
          </a:p>
          <a:p>
            <a:pPr>
              <a:spcBef>
                <a:spcPts val="0"/>
              </a:spcBef>
              <a:defRPr/>
            </a:pPr>
            <a:r>
              <a:rPr lang="vi-VN" b="1" dirty="0">
                <a:latin typeface="Garamond" pitchFamily="18" charset="0"/>
              </a:rPr>
              <a:t>Пример: </a:t>
            </a:r>
            <a:r>
              <a:rPr lang="en-US" sz="1800" b="1" dirty="0">
                <a:latin typeface="+mn-lt"/>
              </a:rPr>
              <a:t>       </a:t>
            </a:r>
            <a:endParaRPr lang="sr-Cyrl-RS" sz="1800" b="1" dirty="0">
              <a:latin typeface="+mn-lt"/>
            </a:endParaRPr>
          </a:p>
          <a:p>
            <a:r>
              <a:rPr lang="sr-Cyrl-RS" sz="18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interface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Radoznao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pita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interesuje_se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//…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Naucnik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implements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Radoznao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ime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…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Istrazivac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Naucnik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Ovde se mogu koristiti metodi pita() i Interesuje_se() </a:t>
            </a:r>
            <a:r>
              <a:rPr lang="sr-Cyrl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</a:t>
            </a: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  <a:defRPr/>
            </a:pPr>
            <a:endParaRPr lang="en-US" sz="1800" dirty="0">
              <a:latin typeface="+mn-lt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(6)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9592" y="3429000"/>
            <a:ext cx="6696744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1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19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19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50825" y="1484313"/>
            <a:ext cx="8893175" cy="443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Једна класа може имплементирати више интерфејса.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На пример, </a:t>
            </a:r>
            <a:r>
              <a:rPr lang="ru-RU" dirty="0" err="1" smtClean="0">
                <a:latin typeface="Garamond" pitchFamily="18" charset="0"/>
              </a:rPr>
              <a:t>може</a:t>
            </a:r>
            <a:r>
              <a:rPr lang="ru-RU" dirty="0" smtClean="0">
                <a:latin typeface="Garamond" pitchFamily="18" charset="0"/>
              </a:rPr>
              <a:t> се </a:t>
            </a:r>
            <a:r>
              <a:rPr lang="ru-RU" dirty="0" err="1">
                <a:latin typeface="Garamond" pitchFamily="18" charset="0"/>
              </a:rPr>
              <a:t>писати</a:t>
            </a:r>
            <a:r>
              <a:rPr lang="ru-RU" dirty="0" smtClean="0">
                <a:latin typeface="Garamond" pitchFamily="18" charset="0"/>
              </a:rPr>
              <a:t>:</a:t>
            </a:r>
          </a:p>
          <a:p>
            <a:r>
              <a:rPr lang="sr-Cyrl-RS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</a:t>
            </a:r>
          </a:p>
          <a:p>
            <a:r>
              <a:rPr lang="sr-Cyrl-RS" dirty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Moja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implements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Prvi</a:t>
            </a:r>
            <a:r>
              <a:rPr lang="en-U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Drugi</a:t>
            </a:r>
            <a:r>
              <a:rPr lang="en-U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Treci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…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ru-RU" dirty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Овде </a:t>
            </a:r>
            <a:r>
              <a:rPr lang="sr-Cyrl-RS" dirty="0">
                <a:latin typeface="Garamond" pitchFamily="18" charset="0"/>
              </a:rPr>
              <a:t>се могу појавити иста имена метода (са истим потписом!) у различитим интерфејсима. 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Тада се коришћењем кратког имена може имплементирати само један од два таква метода </a:t>
            </a:r>
            <a:r>
              <a:rPr lang="en-US" dirty="0">
                <a:latin typeface="Garamond" pitchFamily="18" charset="0"/>
              </a:rPr>
              <a:t>(</a:t>
            </a:r>
            <a:r>
              <a:rPr lang="sr-Cyrl-RS" dirty="0">
                <a:latin typeface="Garamond" pitchFamily="18" charset="0"/>
              </a:rPr>
              <a:t>ако се редефинишу оба метода унутар класе, неопходно је користити пуна имена</a:t>
            </a:r>
            <a:r>
              <a:rPr lang="en-US" dirty="0">
                <a:latin typeface="Garamond" pitchFamily="18" charset="0"/>
              </a:rPr>
              <a:t>).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(7)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5616" y="2780928"/>
            <a:ext cx="5832648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95288" y="1557338"/>
            <a:ext cx="8497887" cy="324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Могу се декларитати променљиве које ће бити типа интерфејс (јер скоро свуда где користимо класе, можемо користити и интерфејсе!)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На пример, </a:t>
            </a:r>
            <a:r>
              <a:rPr lang="ru-RU" dirty="0" err="1" smtClean="0">
                <a:latin typeface="Garamond" pitchFamily="18" charset="0"/>
              </a:rPr>
              <a:t>могуће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је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креирати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објекат</a:t>
            </a:r>
            <a:r>
              <a:rPr lang="ru-RU" dirty="0" smtClean="0">
                <a:latin typeface="Garamond" pitchFamily="18" charset="0"/>
              </a:rPr>
              <a:t> на </a:t>
            </a:r>
            <a:r>
              <a:rPr lang="ru-RU" dirty="0" err="1" smtClean="0">
                <a:latin typeface="Garamond" pitchFamily="18" charset="0"/>
              </a:rPr>
              <a:t>следећи</a:t>
            </a:r>
            <a:r>
              <a:rPr lang="ru-RU" dirty="0" smtClean="0">
                <a:latin typeface="Garamond" pitchFamily="18" charset="0"/>
              </a:rPr>
              <a:t> начин:</a:t>
            </a:r>
          </a:p>
          <a:p>
            <a:pPr>
              <a:spcBef>
                <a:spcPct val="50000"/>
              </a:spcBef>
              <a:defRPr/>
            </a:pPr>
            <a:endParaRPr lang="ru-RU" sz="800" dirty="0">
              <a:latin typeface="Garamond" pitchFamily="18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Runnable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trceci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MojObjekat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endParaRPr lang="sr-Cyrl-RS" sz="1500" dirty="0" smtClean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Од </a:t>
            </a:r>
            <a:r>
              <a:rPr lang="sr-Cyrl-RS" dirty="0">
                <a:latin typeface="Garamond" pitchFamily="18" charset="0"/>
              </a:rPr>
              <a:t>објекта</a:t>
            </a:r>
            <a:r>
              <a:rPr lang="en-US" sz="2800" dirty="0">
                <a:latin typeface="Garamond" pitchFamily="18" charset="0"/>
              </a:rPr>
              <a:t> </a:t>
            </a:r>
            <a:r>
              <a:rPr lang="en-US" sz="1800" dirty="0" err="1">
                <a:latin typeface="+mn-lt"/>
              </a:rPr>
              <a:t>trceci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се очекује да извршава метод </a:t>
            </a:r>
            <a:r>
              <a:rPr lang="en-US" sz="1800" dirty="0">
                <a:latin typeface="+mn-lt"/>
              </a:rPr>
              <a:t>run()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интерфејса</a:t>
            </a:r>
            <a:r>
              <a:rPr lang="en-US" sz="2800" dirty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R</a:t>
            </a:r>
            <a:r>
              <a:rPr lang="sr-Latn-ME" sz="1800" dirty="0">
                <a:latin typeface="+mn-lt"/>
              </a:rPr>
              <a:t>u</a:t>
            </a:r>
            <a:r>
              <a:rPr lang="en-US" sz="1800" dirty="0" err="1">
                <a:latin typeface="+mn-lt"/>
              </a:rPr>
              <a:t>nnable</a:t>
            </a:r>
            <a:r>
              <a:rPr lang="en-US" sz="2800" dirty="0">
                <a:latin typeface="Garamond" pitchFamily="18" charset="0"/>
              </a:rPr>
              <a:t>.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(8)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31640" y="3356992"/>
            <a:ext cx="417646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539750" y="1419225"/>
            <a:ext cx="8134350" cy="5321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Како се могу користити параметри у методима интерфејса ако ће их имплементирати различите класе? </a:t>
            </a:r>
            <a:endParaRPr lang="ru-RU" dirty="0" smtClean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Једна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од могућности је да се параметри декларишу тако да буду типа </a:t>
            </a:r>
            <a:r>
              <a:rPr lang="ru-RU" dirty="0" err="1">
                <a:latin typeface="Garamond" pitchFamily="18" charset="0"/>
              </a:rPr>
              <a:t>интерфејса</a:t>
            </a:r>
            <a:r>
              <a:rPr lang="ru-RU" dirty="0" smtClean="0">
                <a:latin typeface="Garamond" pitchFamily="18" charset="0"/>
              </a:rPr>
              <a:t>.</a:t>
            </a:r>
            <a:endParaRPr lang="en-US" sz="2800" b="1" dirty="0">
              <a:latin typeface="Garamond" pitchFamily="18" charset="0"/>
            </a:endParaRPr>
          </a:p>
          <a:p>
            <a:r>
              <a:rPr lang="sr-Latn-ME" sz="1800" dirty="0">
                <a:latin typeface="+mn-lt"/>
              </a:rPr>
              <a:t>       </a:t>
            </a:r>
            <a:endParaRPr lang="sr-Cyrl-RS" sz="1800" dirty="0" smtClean="0">
              <a:latin typeface="+mn-lt"/>
            </a:endParaRPr>
          </a:p>
          <a:p>
            <a:r>
              <a:rPr lang="sr-Cyrl-RS" sz="1800" dirty="0">
                <a:solidFill>
                  <a:srgbClr val="8000FF"/>
                </a:solidFill>
                <a:effectLst/>
                <a:latin typeface="+mn-lt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interface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Radoznao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void pita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Radozn</a:t>
            </a: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а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 neko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//… </a:t>
            </a:r>
          </a:p>
          <a:p>
            <a:r>
              <a:rPr lang="sr-Latn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sr-Latn-RS" sz="15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Naucnik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implements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Radoznao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pita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Radoznao neko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Naucnik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pravi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Naucnik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neko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… </a:t>
            </a:r>
          </a:p>
          <a:p>
            <a:r>
              <a:rPr lang="sr-Latn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sr-Latn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500" dirty="0" smtClean="0">
              <a:effectLst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endParaRPr lang="en-US" sz="2800" dirty="0">
              <a:solidFill>
                <a:schemeClr val="accent2"/>
              </a:solidFill>
              <a:latin typeface="Garamond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</a:t>
            </a:r>
            <a:r>
              <a:rPr lang="sr-Cyrl-RS" kern="0" dirty="0">
                <a:solidFill>
                  <a:srgbClr val="3366FF"/>
                </a:solidFill>
              </a:rPr>
              <a:t>9</a:t>
            </a:r>
            <a:r>
              <a:rPr lang="sr-Cyrl-RS" kern="0" dirty="0" smtClean="0">
                <a:solidFill>
                  <a:srgbClr val="3366FF"/>
                </a:solidFill>
              </a:rPr>
              <a:t>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47800" y="3429000"/>
            <a:ext cx="5428456" cy="2808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2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2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2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2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26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0" y="1439863"/>
            <a:ext cx="9144000" cy="4370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Обично испоручилац сервиса тврди:</a:t>
            </a:r>
            <a:r>
              <a:rPr lang="en-US" dirty="0">
                <a:latin typeface="Garamond" pitchFamily="18" charset="0"/>
              </a:rPr>
              <a:t> “</a:t>
            </a:r>
            <a:r>
              <a:rPr lang="sr-Cyrl-RS" dirty="0">
                <a:latin typeface="Garamond" pitchFamily="18" charset="0"/>
              </a:rPr>
              <a:t>Ако ваша класа испуњава конкретни интерфејс, ја ћу онда пружити услугу</a:t>
            </a:r>
            <a:r>
              <a:rPr lang="en-US" dirty="0">
                <a:latin typeface="Garamond" pitchFamily="18" charset="0"/>
              </a:rPr>
              <a:t>.” </a:t>
            </a:r>
            <a:endParaRPr lang="sr-Cyrl-RS" dirty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Размотримо конкретан пример</a:t>
            </a:r>
            <a:r>
              <a:rPr lang="en-US" dirty="0">
                <a:latin typeface="Garamond" pitchFamily="18" charset="0"/>
              </a:rPr>
              <a:t>. </a:t>
            </a:r>
            <a:r>
              <a:rPr lang="sr-Cyrl-RS" dirty="0">
                <a:latin typeface="Garamond" pitchFamily="18" charset="0"/>
              </a:rPr>
              <a:t>Метод </a:t>
            </a:r>
            <a:r>
              <a:rPr lang="en-US" sz="1800" dirty="0">
                <a:latin typeface="+mn-lt"/>
              </a:rPr>
              <a:t>sort</a:t>
            </a:r>
            <a:r>
              <a:rPr lang="sr-Cyrl-RS" sz="1800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у класи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Arrays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обећава да ће сортирати низ објеката</a:t>
            </a:r>
            <a:r>
              <a:rPr lang="en-US" dirty="0">
                <a:latin typeface="Garamond" pitchFamily="18" charset="0"/>
              </a:rPr>
              <a:t>, </a:t>
            </a:r>
            <a:r>
              <a:rPr lang="sr-Cyrl-RS" dirty="0">
                <a:latin typeface="Garamond" pitchFamily="18" charset="0"/>
              </a:rPr>
              <a:t>али под једним </a:t>
            </a:r>
            <a:r>
              <a:rPr lang="sr-Cyrl-RS" dirty="0" smtClean="0">
                <a:latin typeface="Garamond" pitchFamily="18" charset="0"/>
              </a:rPr>
              <a:t>условом</a:t>
            </a:r>
            <a:r>
              <a:rPr lang="sr-Latn-RS" dirty="0" smtClean="0">
                <a:latin typeface="Garamond" pitchFamily="18" charset="0"/>
              </a:rPr>
              <a:t>:</a:t>
            </a:r>
          </a:p>
          <a:p>
            <a:pPr marL="800100" lvl="1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sz="2000" dirty="0" smtClean="0">
                <a:latin typeface="Garamond" pitchFamily="18" charset="0"/>
              </a:rPr>
              <a:t>објекти </a:t>
            </a:r>
            <a:r>
              <a:rPr lang="sr-Cyrl-RS" sz="2000" dirty="0">
                <a:latin typeface="Garamond" pitchFamily="18" charset="0"/>
              </a:rPr>
              <a:t>у низу морају сами знати како да се упореде тј. морају припадати класи која имплементира интерфејс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>
                <a:latin typeface="+mn-lt"/>
              </a:rPr>
              <a:t>Comparable</a:t>
            </a:r>
            <a:r>
              <a:rPr lang="en-US" sz="2000" dirty="0" smtClean="0">
                <a:latin typeface="Garamond" pitchFamily="18" charset="0"/>
              </a:rPr>
              <a:t>.</a:t>
            </a:r>
            <a:r>
              <a:rPr lang="sr-Latn-RS" sz="2000" dirty="0" smtClean="0">
                <a:latin typeface="Garamond" pitchFamily="18" charset="0"/>
              </a:rPr>
              <a:t> </a:t>
            </a:r>
          </a:p>
          <a:p>
            <a:endParaRPr lang="sr-Latn-RS" sz="1500" dirty="0" smtClean="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interface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Comparable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compareTo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Object other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Cyrl-RS" sz="1800" dirty="0">
              <a:latin typeface="+mn-lt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Да </a:t>
            </a:r>
            <a:r>
              <a:rPr lang="sr-Cyrl-RS" dirty="0">
                <a:latin typeface="Garamond" pitchFamily="18" charset="0"/>
              </a:rPr>
              <a:t>би класа имплементирала интерфејс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Comparable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она мора да садржи метод </a:t>
            </a:r>
            <a:r>
              <a:rPr lang="en-US" sz="1800" dirty="0" err="1" smtClean="0">
                <a:latin typeface="+mn-lt"/>
              </a:rPr>
              <a:t>compareTo</a:t>
            </a:r>
            <a:r>
              <a:rPr lang="sr-Latn-RS" sz="1800" dirty="0" smtClean="0">
                <a:latin typeface="+mn-lt"/>
              </a:rPr>
              <a:t>. </a:t>
            </a:r>
            <a:endParaRPr lang="sr-Cyrl-RS" dirty="0">
              <a:latin typeface="+mn-lt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у ЈДК-у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9592" y="4077072"/>
            <a:ext cx="432048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98438" y="1422400"/>
            <a:ext cx="8869362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 err="1" smtClean="0">
                <a:latin typeface="+mn-lt"/>
              </a:rPr>
              <a:t>java.lang.Comparable</a:t>
            </a:r>
            <a:endParaRPr lang="sr-Cyrl-RS" sz="1800" b="1" dirty="0" smtClean="0">
              <a:latin typeface="+mn-lt"/>
            </a:endParaRPr>
          </a:p>
          <a:p>
            <a:pPr marL="1028700" lvl="1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err="1">
                <a:latin typeface="+mn-lt"/>
              </a:rPr>
              <a:t>int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compareTo</a:t>
            </a:r>
            <a:r>
              <a:rPr lang="en-US" sz="1800" dirty="0" smtClean="0">
                <a:latin typeface="+mn-lt"/>
              </a:rPr>
              <a:t>(</a:t>
            </a:r>
            <a:r>
              <a:rPr lang="sr-Latn-RS" sz="1800" dirty="0" smtClean="0">
                <a:latin typeface="+mn-lt"/>
              </a:rPr>
              <a:t>Object</a:t>
            </a:r>
            <a:r>
              <a:rPr lang="en-US" sz="1800" dirty="0" smtClean="0">
                <a:latin typeface="+mn-lt"/>
              </a:rPr>
              <a:t> other)</a:t>
            </a:r>
            <a:endParaRPr lang="sr-Latn-RS" sz="1800" b="1" dirty="0" smtClean="0">
              <a:latin typeface="+mn-lt"/>
            </a:endParaRP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sr-Latn-CS" sz="1800" b="1" dirty="0" smtClean="0">
                <a:latin typeface="+mn-lt"/>
              </a:rPr>
              <a:t>java.util.Arrays</a:t>
            </a:r>
            <a:endParaRPr lang="sr-Cyrl-RS" sz="1800" b="1" dirty="0" smtClean="0">
              <a:latin typeface="+mn-lt"/>
            </a:endParaRPr>
          </a:p>
          <a:p>
            <a:pPr marL="1028700" lvl="1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static </a:t>
            </a:r>
            <a:r>
              <a:rPr lang="en-US" sz="1800" dirty="0">
                <a:latin typeface="+mn-lt"/>
              </a:rPr>
              <a:t>void sort(Object[] a</a:t>
            </a:r>
            <a:r>
              <a:rPr lang="en-US" sz="1800" dirty="0" smtClean="0">
                <a:latin typeface="+mn-lt"/>
              </a:rPr>
              <a:t>)</a:t>
            </a:r>
            <a:r>
              <a:rPr lang="sr-Cyrl-RS" sz="1800" dirty="0" smtClean="0">
                <a:latin typeface="+mn-lt"/>
              </a:rPr>
              <a:t> </a:t>
            </a:r>
            <a:endParaRPr lang="en-US" sz="1800" dirty="0">
              <a:latin typeface="+mn-lt"/>
            </a:endParaRPr>
          </a:p>
          <a:p>
            <a:pPr marL="1428750" lvl="2">
              <a:spcBef>
                <a:spcPts val="0"/>
              </a:spcBef>
              <a:buFontTx/>
              <a:buChar char="-"/>
              <a:defRPr/>
            </a:pPr>
            <a:r>
              <a:rPr lang="sr-Cyrl-RS" sz="1800" dirty="0" smtClean="0">
                <a:latin typeface="+mn-lt"/>
              </a:rPr>
              <a:t>Сортира елементе низа побољшаном верзијом сортирања учешљавањем (енг. </a:t>
            </a:r>
            <a:r>
              <a:rPr lang="sr-Latn-RS" sz="1800" dirty="0" smtClean="0">
                <a:latin typeface="+mn-lt"/>
              </a:rPr>
              <a:t>Merge sort). </a:t>
            </a:r>
          </a:p>
          <a:p>
            <a:pPr marL="1428750" lvl="2">
              <a:spcBef>
                <a:spcPts val="0"/>
              </a:spcBef>
              <a:buFontTx/>
              <a:buChar char="-"/>
              <a:defRPr/>
            </a:pPr>
            <a:r>
              <a:rPr lang="sr-Cyrl-RS" sz="1800" dirty="0" smtClean="0">
                <a:latin typeface="+mn-lt"/>
              </a:rPr>
              <a:t>Елементи низа морају имплементирати </a:t>
            </a:r>
            <a:r>
              <a:rPr lang="sr-Latn-RS" sz="1800" dirty="0" smtClean="0">
                <a:latin typeface="+mn-lt"/>
              </a:rPr>
              <a:t>Comparable </a:t>
            </a:r>
            <a:r>
              <a:rPr lang="sr-Cyrl-RS" sz="1800" dirty="0" smtClean="0">
                <a:latin typeface="+mn-lt"/>
              </a:rPr>
              <a:t>интерфејс. </a:t>
            </a:r>
          </a:p>
          <a:p>
            <a:pPr marL="1028700" lvl="1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>
                <a:latin typeface="+mn-lt"/>
              </a:rPr>
              <a:t>static void sort(Object[] </a:t>
            </a:r>
            <a:r>
              <a:rPr lang="en-US" sz="1800" dirty="0" smtClean="0">
                <a:latin typeface="+mn-lt"/>
              </a:rPr>
              <a:t>a</a:t>
            </a:r>
            <a:r>
              <a:rPr lang="sr-Cyrl-RS" sz="1800" dirty="0" smtClean="0">
                <a:latin typeface="+mn-lt"/>
              </a:rPr>
              <a:t>, </a:t>
            </a:r>
            <a:r>
              <a:rPr lang="en-US" sz="1800" dirty="0" smtClean="0">
                <a:latin typeface="+mn-lt"/>
              </a:rPr>
              <a:t>Comparator c)</a:t>
            </a:r>
            <a:r>
              <a:rPr lang="sr-Cyrl-RS" sz="1800" dirty="0" smtClean="0">
                <a:latin typeface="+mn-lt"/>
              </a:rPr>
              <a:t> </a:t>
            </a:r>
          </a:p>
          <a:p>
            <a:pPr lvl="1" indent="0">
              <a:spcBef>
                <a:spcPts val="0"/>
              </a:spcBef>
              <a:defRPr/>
            </a:pPr>
            <a:r>
              <a:rPr lang="sr-Latn-RS" sz="1800" dirty="0" smtClean="0">
                <a:latin typeface="+mn-lt"/>
              </a:rPr>
              <a:t>	</a:t>
            </a:r>
            <a:r>
              <a:rPr lang="sr-Cyrl-RS" sz="1800" dirty="0" smtClean="0">
                <a:latin typeface="+mn-lt"/>
              </a:rPr>
              <a:t>- Друга варијанта која користи експлицитни начин поређења дефинисан </a:t>
            </a:r>
            <a:r>
              <a:rPr lang="sr-Latn-RS" sz="1800" dirty="0" smtClean="0">
                <a:latin typeface="+mn-lt"/>
              </a:rPr>
              <a:t>	</a:t>
            </a:r>
            <a:r>
              <a:rPr lang="sr-Cyrl-RS" sz="1800" dirty="0" smtClean="0">
                <a:latin typeface="+mn-lt"/>
              </a:rPr>
              <a:t>класом </a:t>
            </a:r>
            <a:r>
              <a:rPr lang="sr-Latn-RS" sz="1800" dirty="0" smtClean="0">
                <a:latin typeface="+mn-lt"/>
              </a:rPr>
              <a:t>Comparator</a:t>
            </a:r>
            <a:endParaRPr lang="sr-Latn-RS" sz="1800" dirty="0" smtClean="0"/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err="1" smtClean="0">
                <a:latin typeface="+mn-lt"/>
              </a:rPr>
              <a:t>java.util.Comparator</a:t>
            </a:r>
            <a:r>
              <a:rPr lang="en-US" sz="1800" b="1" dirty="0" smtClean="0">
                <a:latin typeface="+mn-lt"/>
              </a:rPr>
              <a:t> </a:t>
            </a:r>
            <a:endParaRPr lang="sr-Cyrl-RS" sz="1800" b="1" dirty="0">
              <a:latin typeface="+mn-lt"/>
            </a:endParaRPr>
          </a:p>
          <a:p>
            <a:pPr marL="1028700" lvl="1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err="1">
                <a:latin typeface="+mn-lt"/>
              </a:rPr>
              <a:t>int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smtClean="0">
                <a:latin typeface="+mn-lt"/>
              </a:rPr>
              <a:t>compare(</a:t>
            </a:r>
            <a:r>
              <a:rPr lang="sr-Latn-RS" sz="1800" dirty="0" smtClean="0">
                <a:latin typeface="+mn-lt"/>
              </a:rPr>
              <a:t>Object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o1, </a:t>
            </a:r>
            <a:r>
              <a:rPr lang="sr-Latn-RS" sz="1800" dirty="0" smtClean="0">
                <a:latin typeface="+mn-lt"/>
              </a:rPr>
              <a:t>Object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o2)</a:t>
            </a:r>
            <a:r>
              <a:rPr lang="sr-Cyrl-RS" sz="1800" dirty="0">
                <a:latin typeface="+mn-lt"/>
              </a:rPr>
              <a:t/>
            </a:r>
            <a:br>
              <a:rPr lang="sr-Cyrl-RS" sz="1800" dirty="0">
                <a:latin typeface="+mn-lt"/>
              </a:rPr>
            </a:br>
            <a:r>
              <a:rPr lang="sr-Cyrl-RS" sz="1800" dirty="0" smtClean="0">
                <a:latin typeface="+mn-lt"/>
              </a:rPr>
              <a:t>- Пореди два објекта и враћа:</a:t>
            </a:r>
          </a:p>
          <a:p>
            <a:pPr marL="1543050" lvl="2" indent="-342900">
              <a:spcBef>
                <a:spcPts val="0"/>
              </a:spcBef>
              <a:buFont typeface="+mj-lt"/>
              <a:buAutoNum type="arabicPeriod"/>
              <a:defRPr/>
            </a:pPr>
            <a:r>
              <a:rPr lang="sr-Cyrl-RS" sz="1800" dirty="0" smtClean="0">
                <a:latin typeface="+mn-lt"/>
              </a:rPr>
              <a:t>негативан број ако први претходи другом, </a:t>
            </a:r>
          </a:p>
          <a:p>
            <a:pPr marL="1543050" lvl="2" indent="-342900">
              <a:spcBef>
                <a:spcPts val="0"/>
              </a:spcBef>
              <a:buFont typeface="+mj-lt"/>
              <a:buAutoNum type="arabicPeriod"/>
              <a:defRPr/>
            </a:pPr>
            <a:r>
              <a:rPr lang="sr-Cyrl-RS" sz="1800" dirty="0" smtClean="0">
                <a:latin typeface="+mn-lt"/>
              </a:rPr>
              <a:t>враћа нулу ако су исти по уређењу</a:t>
            </a:r>
          </a:p>
          <a:p>
            <a:pPr marL="1543050" lvl="2" indent="-342900">
              <a:spcBef>
                <a:spcPts val="0"/>
              </a:spcBef>
              <a:buFont typeface="+mj-lt"/>
              <a:buAutoNum type="arabicPeriod"/>
              <a:defRPr/>
            </a:pPr>
            <a:r>
              <a:rPr lang="sr-Cyrl-RS" sz="1800" dirty="0" smtClean="0">
                <a:latin typeface="+mn-lt"/>
              </a:rPr>
              <a:t>или позитиван број ако други претходи првом. </a:t>
            </a:r>
            <a:endParaRPr lang="sr-Latn-CS" sz="1800" dirty="0" smtClean="0"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у ЈДК-у (5)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5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5724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dirty="0" smtClean="0">
                <a:latin typeface="Garamond" pitchFamily="18" charset="0"/>
              </a:rPr>
              <a:t>Принцип једнозначне одговорности (</a:t>
            </a:r>
            <a:r>
              <a:rPr lang="en-US" b="1" u="sng" dirty="0" smtClean="0">
                <a:latin typeface="Garamond" pitchFamily="18" charset="0"/>
              </a:rPr>
              <a:t>S</a:t>
            </a:r>
            <a:r>
              <a:rPr lang="en-US" dirty="0" smtClean="0">
                <a:latin typeface="Garamond" pitchFamily="18" charset="0"/>
              </a:rPr>
              <a:t>ingle responsibility) – </a:t>
            </a:r>
            <a:r>
              <a:rPr lang="sr-Cyrl-RS" dirty="0" smtClean="0">
                <a:latin typeface="Garamond" pitchFamily="18" charset="0"/>
              </a:rPr>
              <a:t>свака класа треба да има тачно једну одговорност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По овом принципу</a:t>
            </a:r>
            <a:r>
              <a:rPr lang="en-US" dirty="0" smtClean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може постојати само један разлог због ког класа треба да буде промењена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Класа треба да реализује само један задатак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ако </a:t>
            </a:r>
            <a:r>
              <a:rPr lang="sr-Cyrl-RS" dirty="0" smtClean="0">
                <a:latin typeface="Garamond" pitchFamily="18" charset="0"/>
              </a:rPr>
              <a:t>би се у оквиру једне класе налазила функционалност за пословну логику и за чување података примерка у датотеку или у базу, то би нарушавало овај принцип</a:t>
            </a:r>
            <a:r>
              <a:rPr lang="en-US" dirty="0" smtClean="0">
                <a:latin typeface="Garamond" pitchFamily="18" charset="0"/>
              </a:rPr>
              <a:t> </a:t>
            </a:r>
            <a:endParaRPr lang="en-U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Када се поштује овај принцип, тестирање је једноставније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Мање функционалности у једној класи такође значи да има мање зависности од осталих класа, што доводи до боље организације кода, јер се мање класе са јасном сврхом могу лакше пронаћи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US" dirty="0" smtClean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b="1" kern="0" dirty="0">
                <a:solidFill>
                  <a:srgbClr val="0070C0"/>
                </a:solidFill>
              </a:rPr>
              <a:t>SOLID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принципи - </a:t>
            </a:r>
            <a:r>
              <a:rPr lang="en-US" sz="3600" b="1" kern="0" dirty="0" smtClean="0">
                <a:solidFill>
                  <a:srgbClr val="0070C0"/>
                </a:solidFill>
              </a:rPr>
              <a:t>S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90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907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dirty="0" smtClean="0">
                <a:latin typeface="Garamond" pitchFamily="18" charset="0"/>
              </a:rPr>
              <a:t>Принцип </a:t>
            </a:r>
            <a:r>
              <a:rPr lang="sr-Cyrl-RS" dirty="0">
                <a:latin typeface="Garamond" pitchFamily="18" charset="0"/>
              </a:rPr>
              <a:t>отворености и затворености </a:t>
            </a:r>
            <a:r>
              <a:rPr lang="sr-Cyrl-RS" dirty="0" smtClean="0">
                <a:latin typeface="Garamond" pitchFamily="18" charset="0"/>
              </a:rPr>
              <a:t>(</a:t>
            </a:r>
            <a:r>
              <a:rPr lang="en-US" b="1" u="sng" dirty="0" smtClean="0">
                <a:latin typeface="Garamond" pitchFamily="18" charset="0"/>
              </a:rPr>
              <a:t>O</a:t>
            </a:r>
            <a:r>
              <a:rPr lang="en-US" b="1" dirty="0" smtClean="0">
                <a:latin typeface="Garamond" pitchFamily="18" charset="0"/>
              </a:rPr>
              <a:t>pen closed</a:t>
            </a:r>
            <a:r>
              <a:rPr lang="en-US" dirty="0" smtClean="0">
                <a:latin typeface="Garamond" pitchFamily="18" charset="0"/>
              </a:rPr>
              <a:t>) </a:t>
            </a:r>
            <a:r>
              <a:rPr lang="en-US" dirty="0" smtClean="0">
                <a:latin typeface="Garamond" pitchFamily="18" charset="0"/>
              </a:rPr>
              <a:t>– </a:t>
            </a:r>
            <a:r>
              <a:rPr lang="sr-Cyrl-RS" dirty="0" smtClean="0">
                <a:latin typeface="Garamond" pitchFamily="18" charset="0"/>
              </a:rPr>
              <a:t> 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По овом принципу</a:t>
            </a:r>
            <a:r>
              <a:rPr lang="en-US" dirty="0" smtClean="0">
                <a:latin typeface="Garamond" pitchFamily="18" charset="0"/>
              </a:rPr>
              <a:t>,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b="1" kern="0" dirty="0">
                <a:solidFill>
                  <a:srgbClr val="0070C0"/>
                </a:solidFill>
              </a:rPr>
              <a:t>SOLID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принципи - </a:t>
            </a:r>
            <a:r>
              <a:rPr lang="sr-Cyrl-RS" sz="3600" b="1" kern="0" dirty="0">
                <a:solidFill>
                  <a:srgbClr val="0070C0"/>
                </a:solidFill>
              </a:rPr>
              <a:t>О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68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smtClean="0">
                <a:solidFill>
                  <a:srgbClr val="3366FF"/>
                </a:solidFill>
              </a:rPr>
              <a:t>Апстрактне класе и интерфејси</a:t>
            </a:r>
            <a:endParaRPr lang="sr-Latn-CS" altLang="en-US" sz="540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5724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dirty="0" smtClean="0">
                <a:latin typeface="Garamond" pitchFamily="18" charset="0"/>
              </a:rPr>
              <a:t>Принцип једнозначне одговорности (</a:t>
            </a:r>
            <a:r>
              <a:rPr lang="en-US" b="1" u="sng" dirty="0" smtClean="0">
                <a:latin typeface="Garamond" pitchFamily="18" charset="0"/>
              </a:rPr>
              <a:t>S</a:t>
            </a:r>
            <a:r>
              <a:rPr lang="en-US" dirty="0" smtClean="0">
                <a:latin typeface="Garamond" pitchFamily="18" charset="0"/>
              </a:rPr>
              <a:t>ingle responsibility) – </a:t>
            </a:r>
            <a:r>
              <a:rPr lang="sr-Cyrl-RS" dirty="0" smtClean="0">
                <a:latin typeface="Garamond" pitchFamily="18" charset="0"/>
              </a:rPr>
              <a:t>свака класа треба да има тачно једну одговорност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По овом принципу</a:t>
            </a:r>
            <a:r>
              <a:rPr lang="en-US" dirty="0" smtClean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може постојати само један разлог због ког класа треба да буде промењена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Класа треба да реализује само један задатак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ако </a:t>
            </a:r>
            <a:r>
              <a:rPr lang="sr-Cyrl-RS" dirty="0" smtClean="0">
                <a:latin typeface="Garamond" pitchFamily="18" charset="0"/>
              </a:rPr>
              <a:t>би се у оквиру једне класе налазила функционалност за пословну логику и за чување података примерка у датотеку или у базу, то би нарушавало овај принцип</a:t>
            </a:r>
            <a:r>
              <a:rPr lang="en-US" dirty="0" smtClean="0">
                <a:latin typeface="Garamond" pitchFamily="18" charset="0"/>
              </a:rPr>
              <a:t> </a:t>
            </a:r>
            <a:endParaRPr lang="en-U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Када се поштује овај принцип, тестирање је једноставније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Мање функционалности у једној класи такође значи да има мање зависности од осталих класа, што доводи до боље организације кода, јер се мање класе са јасном сврхом могу лакше пронаћи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US" dirty="0" smtClean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b="1" kern="0" dirty="0">
                <a:solidFill>
                  <a:srgbClr val="0070C0"/>
                </a:solidFill>
              </a:rPr>
              <a:t>SOLID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принципи - </a:t>
            </a:r>
            <a:r>
              <a:rPr lang="en-US" sz="3600" b="1" kern="0" dirty="0" smtClean="0">
                <a:solidFill>
                  <a:srgbClr val="0070C0"/>
                </a:solidFill>
              </a:rPr>
              <a:t>L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21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5724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dirty="0" smtClean="0">
                <a:latin typeface="Garamond" pitchFamily="18" charset="0"/>
              </a:rPr>
              <a:t>Принцип једнозначне одговорности (</a:t>
            </a:r>
            <a:r>
              <a:rPr lang="en-US" b="1" u="sng" dirty="0" smtClean="0">
                <a:latin typeface="Garamond" pitchFamily="18" charset="0"/>
              </a:rPr>
              <a:t>S</a:t>
            </a:r>
            <a:r>
              <a:rPr lang="en-US" dirty="0" smtClean="0">
                <a:latin typeface="Garamond" pitchFamily="18" charset="0"/>
              </a:rPr>
              <a:t>ingle responsibility) – </a:t>
            </a:r>
            <a:r>
              <a:rPr lang="sr-Cyrl-RS" dirty="0" smtClean="0">
                <a:latin typeface="Garamond" pitchFamily="18" charset="0"/>
              </a:rPr>
              <a:t>свака класа треба да има тачно једну одговорност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По овом принципу</a:t>
            </a:r>
            <a:r>
              <a:rPr lang="en-US" dirty="0" smtClean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може постојати само један разлог због ког класа треба да буде промењена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Класа треба да реализује само један задатак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ако </a:t>
            </a:r>
            <a:r>
              <a:rPr lang="sr-Cyrl-RS" dirty="0" smtClean="0">
                <a:latin typeface="Garamond" pitchFamily="18" charset="0"/>
              </a:rPr>
              <a:t>би се у оквиру једне класе налазила функционалност за пословну логику и за чување података примерка у датотеку или у базу, то би нарушавало овај принцип</a:t>
            </a:r>
            <a:r>
              <a:rPr lang="en-US" dirty="0" smtClean="0">
                <a:latin typeface="Garamond" pitchFamily="18" charset="0"/>
              </a:rPr>
              <a:t> </a:t>
            </a:r>
            <a:endParaRPr lang="en-U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Када се поштује овај принцип, тестирање је једноставније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Мање функционалности у једној класи такође значи да има мање зависности од осталих класа, што доводи до боље организације кода, јер се мање класе са јасном сврхом могу лакше пронаћи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US" dirty="0" smtClean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b="1" kern="0" dirty="0">
                <a:solidFill>
                  <a:srgbClr val="0070C0"/>
                </a:solidFill>
              </a:rPr>
              <a:t>SOLID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принципи - </a:t>
            </a:r>
            <a:r>
              <a:rPr lang="en-US" sz="3600" b="1" kern="0" dirty="0">
                <a:solidFill>
                  <a:srgbClr val="0070C0"/>
                </a:solidFill>
              </a:rPr>
              <a:t>I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973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5724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dirty="0" smtClean="0">
                <a:latin typeface="Garamond" pitchFamily="18" charset="0"/>
              </a:rPr>
              <a:t>Принцип једнозначне одговорности (</a:t>
            </a:r>
            <a:r>
              <a:rPr lang="en-US" b="1" u="sng" dirty="0" smtClean="0">
                <a:latin typeface="Garamond" pitchFamily="18" charset="0"/>
              </a:rPr>
              <a:t>S</a:t>
            </a:r>
            <a:r>
              <a:rPr lang="en-US" dirty="0" smtClean="0">
                <a:latin typeface="Garamond" pitchFamily="18" charset="0"/>
              </a:rPr>
              <a:t>ingle responsibility) – </a:t>
            </a:r>
            <a:r>
              <a:rPr lang="sr-Cyrl-RS" dirty="0" smtClean="0">
                <a:latin typeface="Garamond" pitchFamily="18" charset="0"/>
              </a:rPr>
              <a:t>свака класа треба да има тачно једну одговорност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По овом принципу</a:t>
            </a:r>
            <a:r>
              <a:rPr lang="en-US" dirty="0" smtClean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може постојати само један разлог због ког класа треба да буде промењена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Класа треба да реализује само један задатак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ако </a:t>
            </a:r>
            <a:r>
              <a:rPr lang="sr-Cyrl-RS" dirty="0" smtClean="0">
                <a:latin typeface="Garamond" pitchFamily="18" charset="0"/>
              </a:rPr>
              <a:t>би се у оквиру једне класе налазила функционалност за пословну логику и за чување података примерка у датотеку или у базу, то би нарушавало овај принцип</a:t>
            </a:r>
            <a:r>
              <a:rPr lang="en-US" dirty="0" smtClean="0">
                <a:latin typeface="Garamond" pitchFamily="18" charset="0"/>
              </a:rPr>
              <a:t> </a:t>
            </a:r>
            <a:endParaRPr lang="en-U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Када се поштује овај принцип, тестирање је једноставније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Мање функционалности у једној класи такође значи да има мање зависности од осталих класа, што доводи до боље организације кода, јер се мање класе са јасном сврхом могу лакше пронаћи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US" dirty="0" smtClean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b="1" kern="0" dirty="0">
                <a:solidFill>
                  <a:srgbClr val="0070C0"/>
                </a:solidFill>
              </a:rPr>
              <a:t>SOLID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принципи - </a:t>
            </a:r>
            <a:r>
              <a:rPr lang="en-US" sz="3600" b="1" kern="0" dirty="0">
                <a:solidFill>
                  <a:srgbClr val="0070C0"/>
                </a:solidFill>
              </a:rPr>
              <a:t>D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59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07504" y="1557338"/>
            <a:ext cx="8884096" cy="498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>
              <a:spcBef>
                <a:spcPts val="600"/>
              </a:spcBef>
              <a:buFontTx/>
              <a:buAutoNum type="arabicPeriod"/>
              <a:defRPr/>
            </a:pPr>
            <a:r>
              <a:rPr lang="sr-Cyrl-RS" b="1" u="sng" dirty="0" smtClean="0">
                <a:latin typeface="Garamond" pitchFamily="18" charset="0"/>
              </a:rPr>
              <a:t>Заједничке операције и поља сместити у надкласе</a:t>
            </a:r>
            <a:r>
              <a:rPr lang="en-US" b="1" u="sng" dirty="0" smtClean="0">
                <a:latin typeface="Garamond" pitchFamily="18" charset="0"/>
              </a:rPr>
              <a:t>.</a:t>
            </a:r>
            <a:endParaRPr lang="sr-Cyrl-RS" b="1" u="sng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dirty="0" smtClean="0">
                <a:latin typeface="Garamond" pitchFamily="18" charset="0"/>
              </a:rPr>
              <a:t>Тако је оформљена класа </a:t>
            </a:r>
            <a:r>
              <a:rPr lang="en-US" sz="1800" dirty="0" smtClean="0">
                <a:latin typeface="+mn-lt"/>
              </a:rPr>
              <a:t>Person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као надкласа </a:t>
            </a:r>
            <a:r>
              <a:rPr lang="en-US" sz="1800" dirty="0" smtClean="0">
                <a:latin typeface="+mn-lt"/>
              </a:rPr>
              <a:t>Employee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и </a:t>
            </a:r>
            <a:r>
              <a:rPr lang="en-US" sz="1800" dirty="0" smtClean="0">
                <a:latin typeface="+mn-lt"/>
              </a:rPr>
              <a:t>Student</a:t>
            </a:r>
            <a:r>
              <a:rPr lang="en-US" dirty="0" smtClean="0">
                <a:latin typeface="Garamond" pitchFamily="18" charset="0"/>
              </a:rPr>
              <a:t>.</a:t>
            </a:r>
            <a:endParaRPr lang="en-US" dirty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b="1" u="sng" dirty="0" smtClean="0">
                <a:latin typeface="Garamond" pitchFamily="18" charset="0"/>
              </a:rPr>
              <a:t>2</a:t>
            </a:r>
            <a:r>
              <a:rPr lang="en-US" b="1" u="sng" dirty="0">
                <a:latin typeface="Garamond" pitchFamily="18" charset="0"/>
              </a:rPr>
              <a:t>. </a:t>
            </a:r>
            <a:r>
              <a:rPr lang="sr-Cyrl-RS" b="1" u="sng" dirty="0" smtClean="0">
                <a:latin typeface="Garamond" pitchFamily="18" charset="0"/>
              </a:rPr>
              <a:t>Избегавати употребу заштићених поља</a:t>
            </a:r>
            <a:r>
              <a:rPr lang="en-US" b="1" u="sng" dirty="0" smtClean="0">
                <a:latin typeface="Garamond" pitchFamily="18" charset="0"/>
              </a:rPr>
              <a:t>.</a:t>
            </a:r>
            <a:endParaRPr lang="en-US" b="1" u="sng" dirty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Модификатор </a:t>
            </a:r>
            <a:r>
              <a:rPr lang="en-US" sz="1800" dirty="0" smtClean="0">
                <a:latin typeface="+mn-lt"/>
              </a:rPr>
              <a:t>protected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не пружа много заштите, из два разлога:</a:t>
            </a:r>
          </a:p>
          <a:p>
            <a:pPr marL="1200150" lvl="1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sr-Cyrl-RS" dirty="0" smtClean="0">
                <a:latin typeface="Garamond" pitchFamily="18" charset="0"/>
              </a:rPr>
              <a:t>Може се увек направити поткласа неке класе и тиме приступити </a:t>
            </a:r>
            <a:r>
              <a:rPr lang="sr-Latn-RS" dirty="0" smtClean="0">
                <a:latin typeface="Garamond" pitchFamily="18" charset="0"/>
              </a:rPr>
              <a:t>protected </a:t>
            </a:r>
            <a:r>
              <a:rPr lang="sr-Cyrl-RS" dirty="0" smtClean="0">
                <a:latin typeface="Garamond" pitchFamily="18" charset="0"/>
              </a:rPr>
              <a:t>променљивој. </a:t>
            </a:r>
          </a:p>
          <a:p>
            <a:pPr marL="1200150" lvl="1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sr-Cyrl-RS" dirty="0" smtClean="0">
                <a:latin typeface="Garamond" pitchFamily="18" charset="0"/>
              </a:rPr>
              <a:t>У програмском језику Јава све класе у истом пакету имају приступ 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protected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пољима, тако да се класа може сместити у исти пакет и тиме омогућити приступ.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Међутим, </a:t>
            </a:r>
            <a:r>
              <a:rPr lang="en-US" sz="1800" dirty="0">
                <a:latin typeface="+mn-lt"/>
              </a:rPr>
              <a:t>protected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методи могу бити корисни за назначавање да дати метод није спреман за општу употребу и да треба да буде редефинисан у поткласама. </a:t>
            </a:r>
            <a:endParaRPr lang="en-US" sz="1800" dirty="0" smtClean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47240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Додатне препоруке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за наслеђивање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552" y="1628800"/>
            <a:ext cx="8451850" cy="5062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b="1" u="sng" dirty="0" smtClean="0">
                <a:latin typeface="Garamond" pitchFamily="18" charset="0"/>
              </a:rPr>
              <a:t>3. Користити наслеђивање за моделирање односа</a:t>
            </a:r>
            <a:r>
              <a:rPr lang="en-US" b="1" u="sng" dirty="0" smtClean="0">
                <a:latin typeface="Garamond" pitchFamily="18" charset="0"/>
              </a:rPr>
              <a:t> “</a:t>
            </a:r>
            <a:r>
              <a:rPr lang="sr-Cyrl-RS" b="1" u="sng" dirty="0" smtClean="0">
                <a:latin typeface="Garamond" pitchFamily="18" charset="0"/>
              </a:rPr>
              <a:t>јесте</a:t>
            </a:r>
            <a:r>
              <a:rPr lang="en-US" b="1" u="sng" dirty="0" smtClean="0">
                <a:latin typeface="Garamond" pitchFamily="18" charset="0"/>
              </a:rPr>
              <a:t>”.</a:t>
            </a:r>
            <a:endParaRPr lang="en-US" b="1" u="sng" dirty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Понекад програмери претерују у коришћењу наслеђивања</a:t>
            </a:r>
            <a:r>
              <a:rPr lang="en-US" dirty="0" smtClean="0">
                <a:latin typeface="Garamond" pitchFamily="18" charset="0"/>
              </a:rPr>
              <a:t>. </a:t>
            </a:r>
            <a:endParaRPr lang="sr-Cyrl-RS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endParaRPr lang="sr-Cyrl-RS" sz="2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Претпоставимо да нам требају радници по уговору, тј. класа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 smtClean="0">
                <a:latin typeface="+mn-lt"/>
              </a:rPr>
              <a:t>Contractor</a:t>
            </a:r>
            <a:r>
              <a:rPr lang="en-US" sz="2000" dirty="0" smtClean="0">
                <a:latin typeface="Garamond" pitchFamily="18" charset="0"/>
              </a:rPr>
              <a:t>. </a:t>
            </a:r>
            <a:r>
              <a:rPr lang="sr-Cyrl-RS" sz="2000" dirty="0" smtClean="0">
                <a:latin typeface="Garamond" pitchFamily="18" charset="0"/>
              </a:rPr>
              <a:t>Радници под уговором садрже имена и датум запослења, али не садрже плату</a:t>
            </a:r>
            <a:r>
              <a:rPr lang="en-US" sz="2000" dirty="0" smtClean="0">
                <a:latin typeface="Garamond" pitchFamily="18" charset="0"/>
              </a:rPr>
              <a:t>, </a:t>
            </a:r>
            <a:r>
              <a:rPr lang="sr-Cyrl-RS" sz="2000" dirty="0" smtClean="0">
                <a:latin typeface="Garamond" pitchFamily="18" charset="0"/>
              </a:rPr>
              <a:t>већ се плаћају по сату</a:t>
            </a:r>
            <a:r>
              <a:rPr lang="en-US" sz="2000" dirty="0" smtClean="0">
                <a:latin typeface="Garamond" pitchFamily="18" charset="0"/>
              </a:rPr>
              <a:t>. </a:t>
            </a:r>
            <a:endParaRPr lang="sr-Cyrl-RS" sz="2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endParaRPr lang="sr-Cyrl-RS" sz="2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Иако постоји изазов да се класа </a:t>
            </a:r>
            <a:r>
              <a:rPr lang="en-US" sz="2000" dirty="0" smtClean="0">
                <a:latin typeface="+mn-lt"/>
              </a:rPr>
              <a:t>Contractor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sr-Cyrl-RS" sz="2000" dirty="0" smtClean="0">
                <a:latin typeface="Garamond" pitchFamily="18" charset="0"/>
              </a:rPr>
              <a:t>направи као подкласа класе </a:t>
            </a:r>
            <a:r>
              <a:rPr lang="en-US" sz="2000" dirty="0" smtClean="0">
                <a:latin typeface="+mn-lt"/>
              </a:rPr>
              <a:t>Employee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sr-Cyrl-RS" sz="2000" dirty="0" smtClean="0">
                <a:latin typeface="Garamond" pitchFamily="18" charset="0"/>
              </a:rPr>
              <a:t>којој је додато поље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 err="1" smtClean="0">
                <a:latin typeface="+mn-lt"/>
              </a:rPr>
              <a:t>hourlyWage</a:t>
            </a:r>
            <a:r>
              <a:rPr lang="sr-Cyrl-RS" sz="2000" dirty="0" smtClean="0">
                <a:latin typeface="Garamond" pitchFamily="18" charset="0"/>
              </a:rPr>
              <a:t>, то не би била добра идеја јер би тада примерак класе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>
                <a:latin typeface="+mn-lt"/>
              </a:rPr>
              <a:t>Contractor</a:t>
            </a:r>
            <a:r>
              <a:rPr lang="sr-Cyrl-RS" sz="2000" dirty="0" smtClean="0">
                <a:latin typeface="Garamond" pitchFamily="18" charset="0"/>
              </a:rPr>
              <a:t> садржао и поље за плату и поље за сатницу, а то би водило у проблеме</a:t>
            </a:r>
            <a:r>
              <a:rPr lang="en-US" sz="2000" dirty="0" smtClean="0">
                <a:latin typeface="Garamond" pitchFamily="18" charset="0"/>
              </a:rPr>
              <a:t>.</a:t>
            </a:r>
            <a:endParaRPr lang="sr-Cyrl-RS" sz="2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endParaRPr lang="sr-Cyrl-RS" sz="2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Наиме однос између ентитета радник по уговору и запослени не пролази тест</a:t>
            </a:r>
            <a:r>
              <a:rPr lang="en-US" sz="2000" dirty="0" smtClean="0">
                <a:latin typeface="Garamond" pitchFamily="18" charset="0"/>
              </a:rPr>
              <a:t> “</a:t>
            </a:r>
            <a:r>
              <a:rPr lang="sr-Cyrl-RS" sz="2000" dirty="0" smtClean="0">
                <a:latin typeface="Garamond" pitchFamily="18" charset="0"/>
              </a:rPr>
              <a:t>јесте</a:t>
            </a:r>
            <a:r>
              <a:rPr lang="en-US" sz="2000" dirty="0" smtClean="0">
                <a:latin typeface="Garamond" pitchFamily="18" charset="0"/>
              </a:rPr>
              <a:t>”. </a:t>
            </a:r>
            <a:r>
              <a:rPr lang="sr-Cyrl-RS" sz="2000" dirty="0" smtClean="0">
                <a:latin typeface="Garamond" pitchFamily="18" charset="0"/>
              </a:rPr>
              <a:t>Радник по уговору није специјалан случај запосленог</a:t>
            </a:r>
            <a:r>
              <a:rPr lang="en-US" sz="2000" dirty="0" smtClean="0">
                <a:latin typeface="Garamond" pitchFamily="18" charset="0"/>
              </a:rPr>
              <a:t>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Препоруке за наслеђивање (2)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557338"/>
            <a:ext cx="8451850" cy="504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en-US" b="1" u="sng" dirty="0" smtClean="0">
                <a:latin typeface="Garamond" pitchFamily="18" charset="0"/>
              </a:rPr>
              <a:t>4. </a:t>
            </a:r>
            <a:r>
              <a:rPr lang="sr-Cyrl-RS" b="1" u="sng" dirty="0" smtClean="0">
                <a:latin typeface="Garamond" pitchFamily="18" charset="0"/>
              </a:rPr>
              <a:t>Не користити наслеђивање сем уколико оно има смисла за све методе класе из које се наслеђује</a:t>
            </a:r>
            <a:r>
              <a:rPr lang="en-US" b="1" u="sng" dirty="0" smtClean="0">
                <a:latin typeface="Garamond" pitchFamily="18" charset="0"/>
              </a:rPr>
              <a:t>.</a:t>
            </a:r>
          </a:p>
          <a:p>
            <a:pPr>
              <a:spcBef>
                <a:spcPts val="600"/>
              </a:spcBef>
              <a:defRPr/>
            </a:pPr>
            <a:endParaRPr lang="sr-Cyrl-RS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Претпоставимо да желимо да направимо класу за празнике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 smtClean="0">
                <a:latin typeface="+mn-lt"/>
              </a:rPr>
              <a:t>Holiday</a:t>
            </a:r>
            <a:r>
              <a:rPr lang="en-US" sz="2000" dirty="0" smtClean="0">
                <a:latin typeface="Garamond" pitchFamily="18" charset="0"/>
              </a:rPr>
              <a:t>. </a:t>
            </a:r>
            <a:endParaRPr lang="sr-Cyrl-RS" sz="2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Будући да је сваки празник да</a:t>
            </a:r>
            <a:r>
              <a:rPr lang="sr-Cyrl-RS" sz="2000" dirty="0">
                <a:latin typeface="Garamond" pitchFamily="18" charset="0"/>
              </a:rPr>
              <a:t>н</a:t>
            </a:r>
            <a:r>
              <a:rPr lang="sr-Cyrl-RS" sz="2000" dirty="0" smtClean="0">
                <a:latin typeface="Garamond" pitchFamily="18" charset="0"/>
              </a:rPr>
              <a:t>, а да су дани примерци класе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 err="1" smtClean="0">
                <a:latin typeface="+mn-lt"/>
              </a:rPr>
              <a:t>GregorianCalendar</a:t>
            </a:r>
            <a:r>
              <a:rPr lang="en-US" sz="2000" dirty="0" smtClean="0">
                <a:latin typeface="Garamond" pitchFamily="18" charset="0"/>
              </a:rPr>
              <a:t>, </a:t>
            </a:r>
            <a:r>
              <a:rPr lang="sr-Cyrl-RS" sz="2000" dirty="0" smtClean="0">
                <a:latin typeface="Garamond" pitchFamily="18" charset="0"/>
              </a:rPr>
              <a:t>то можемо користити наслеђивање</a:t>
            </a:r>
            <a:r>
              <a:rPr lang="en-US" sz="2000" dirty="0" smtClean="0">
                <a:latin typeface="Garamond" pitchFamily="18" charset="0"/>
              </a:rPr>
              <a:t>.</a:t>
            </a:r>
            <a:endParaRPr lang="sr-Cyrl-RS" sz="2000" dirty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endParaRPr lang="sr-Cyrl-RS" sz="2000" dirty="0" smtClean="0">
              <a:latin typeface="Garamond" pitchFamily="18" charset="0"/>
            </a:endParaRPr>
          </a:p>
          <a:p>
            <a:r>
              <a:rPr lang="sr-Cyrl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Holiday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extends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GregorianCalendar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sz="2000" dirty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На несрећу, скуп празника није затворен у односу на наслеђене операције</a:t>
            </a:r>
            <a:r>
              <a:rPr lang="en-US" sz="2000" dirty="0" smtClean="0">
                <a:latin typeface="Garamond" pitchFamily="18" charset="0"/>
              </a:rPr>
              <a:t>. </a:t>
            </a:r>
            <a:r>
              <a:rPr lang="sr-Cyrl-RS" sz="2000" dirty="0" smtClean="0">
                <a:latin typeface="Garamond" pitchFamily="18" charset="0"/>
              </a:rPr>
              <a:t>Један од јавних метода класе </a:t>
            </a:r>
            <a:r>
              <a:rPr lang="en-US" sz="2000" dirty="0" err="1" smtClean="0">
                <a:latin typeface="+mn-lt"/>
              </a:rPr>
              <a:t>GregorianCalendar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sr-Cyrl-RS" sz="2000" dirty="0" smtClean="0">
                <a:latin typeface="Garamond" pitchFamily="18" charset="0"/>
              </a:rPr>
              <a:t>је метод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>
                <a:latin typeface="+mn-lt"/>
              </a:rPr>
              <a:t>add</a:t>
            </a:r>
            <a:r>
              <a:rPr lang="en-US" sz="2000" dirty="0">
                <a:latin typeface="Garamond" pitchFamily="18" charset="0"/>
              </a:rPr>
              <a:t>. </a:t>
            </a:r>
            <a:endParaRPr lang="sr-Cyrl-RS" sz="2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Међутим, овај метод може да претвори празник у нерадни дан</a:t>
            </a:r>
            <a:r>
              <a:rPr lang="en-US" sz="2000" dirty="0" smtClean="0">
                <a:latin typeface="Garamond" pitchFamily="18" charset="0"/>
              </a:rPr>
              <a:t>:</a:t>
            </a:r>
            <a:endParaRPr lang="sr-Cyrl-RS" sz="2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Holiday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christmas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christmas</a:t>
            </a:r>
            <a:r>
              <a:rPr lang="en-US" sz="15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add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Calendar</a:t>
            </a:r>
            <a:r>
              <a:rPr lang="en-US" sz="15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DAY_OF_MONTH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12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sz="1500" dirty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Стога, у овом примеру наслеђивање није адекватно</a:t>
            </a:r>
            <a:r>
              <a:rPr lang="en-US" sz="2000" dirty="0" smtClean="0">
                <a:latin typeface="Garamond" pitchFamily="18" charset="0"/>
              </a:rPr>
              <a:t>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Препоруке за наслеђивање (3)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71600" y="4077072"/>
            <a:ext cx="600871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" name="Rectangle 3"/>
          <p:cNvSpPr/>
          <p:nvPr/>
        </p:nvSpPr>
        <p:spPr>
          <a:xfrm>
            <a:off x="1371600" y="5589240"/>
            <a:ext cx="492859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66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552" y="1417638"/>
            <a:ext cx="8451850" cy="4909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b="1" u="sng" dirty="0" smtClean="0">
                <a:latin typeface="Garamond" pitchFamily="18" charset="0"/>
              </a:rPr>
              <a:t>5. Приликом превазилажења метода не мењати очекивано понашање тј. поштовати принцип замене</a:t>
            </a:r>
            <a:r>
              <a:rPr lang="en-US" b="1" u="sng" dirty="0" smtClean="0">
                <a:latin typeface="Garamond" pitchFamily="18" charset="0"/>
              </a:rPr>
              <a:t>.</a:t>
            </a:r>
            <a:endParaRPr lang="en-US" b="1" u="sng" dirty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Принцип замене се примењује и на синтаксу и на понашање.</a:t>
            </a:r>
            <a:endParaRPr lang="en-US" sz="2000" dirty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При превазилажењу метода се не сме неразумно мењати његово понашање</a:t>
            </a:r>
            <a:r>
              <a:rPr lang="en-US" sz="2000" dirty="0" smtClean="0">
                <a:latin typeface="Garamond" pitchFamily="18" charset="0"/>
              </a:rPr>
              <a:t>. </a:t>
            </a:r>
            <a:r>
              <a:rPr lang="sr-Cyrl-RS" sz="2000" dirty="0" smtClean="0">
                <a:latin typeface="Garamond" pitchFamily="18" charset="0"/>
              </a:rPr>
              <a:t>На пример, ако се „поправи“ проблем са методом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>
                <a:latin typeface="+mn-lt"/>
              </a:rPr>
              <a:t>add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sr-Cyrl-RS" sz="2000" dirty="0" smtClean="0">
                <a:latin typeface="Garamond" pitchFamily="18" charset="0"/>
              </a:rPr>
              <a:t>у класи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>
                <a:latin typeface="+mn-lt"/>
              </a:rPr>
              <a:t>Holiday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sr-Cyrl-RS" sz="2000" dirty="0" smtClean="0">
                <a:latin typeface="Garamond" pitchFamily="18" charset="0"/>
              </a:rPr>
              <a:t>тако да сада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 smtClean="0">
                <a:latin typeface="+mn-lt"/>
              </a:rPr>
              <a:t>add</a:t>
            </a:r>
            <a:r>
              <a:rPr lang="sr-Cyrl-RS" sz="2000" dirty="0" smtClean="0">
                <a:latin typeface="Garamond" pitchFamily="18" charset="0"/>
              </a:rPr>
              <a:t> пребацује на следећи празник</a:t>
            </a:r>
            <a:r>
              <a:rPr lang="en-US" sz="2000" dirty="0" smtClean="0">
                <a:latin typeface="Garamond" pitchFamily="18" charset="0"/>
              </a:rPr>
              <a:t>, </a:t>
            </a:r>
            <a:r>
              <a:rPr lang="sr-Cyrl-RS" sz="2000" dirty="0" smtClean="0">
                <a:latin typeface="Garamond" pitchFamily="18" charset="0"/>
              </a:rPr>
              <a:t>тада бива нарушен принцип замене</a:t>
            </a:r>
            <a:r>
              <a:rPr lang="en-US" sz="2000" dirty="0" smtClean="0">
                <a:latin typeface="Garamond" pitchFamily="18" charset="0"/>
              </a:rPr>
              <a:t>.</a:t>
            </a:r>
            <a:r>
              <a:rPr lang="sr-Cyrl-RS" sz="2000" dirty="0" smtClean="0">
                <a:latin typeface="Garamond" pitchFamily="18" charset="0"/>
              </a:rPr>
              <a:t> </a:t>
            </a: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Наиме, секвенца нареби:</a:t>
            </a:r>
          </a:p>
          <a:p>
            <a:pPr>
              <a:spcBef>
                <a:spcPts val="600"/>
              </a:spcBef>
              <a:defRPr/>
            </a:pPr>
            <a:endParaRPr lang="en-US" sz="800" dirty="0">
              <a:latin typeface="Garamond" pitchFamily="18" charset="0"/>
            </a:endParaRPr>
          </a:p>
          <a:p>
            <a:r>
              <a:rPr lang="sr-Cyrl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d1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5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Calendar</a:t>
            </a:r>
            <a:r>
              <a:rPr lang="en-US" sz="15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DAY_OF_MONTH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5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add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Calendar</a:t>
            </a:r>
            <a:r>
              <a:rPr lang="en-US" sz="15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DAY_OF_MONTH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d2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5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get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Calendar</a:t>
            </a:r>
            <a:r>
              <a:rPr lang="en-US" sz="1500" b="1" dirty="0" err="1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DAY_OF_MONTH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en-US" sz="15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sz="15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d2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d1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sr-Cyrl-RS" sz="2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треба да има очекивано понашање, тј. да врати </a:t>
            </a:r>
            <a:r>
              <a:rPr lang="sr-Cyrl-RS" sz="2000" dirty="0" smtClean="0">
                <a:latin typeface="+mn-lt"/>
              </a:rPr>
              <a:t>1</a:t>
            </a:r>
            <a:r>
              <a:rPr lang="sr-Cyrl-RS" sz="2000" dirty="0" smtClean="0">
                <a:latin typeface="Garamond" pitchFamily="18" charset="0"/>
              </a:rPr>
              <a:t>, без обзира да ли је променљива </a:t>
            </a:r>
            <a:r>
              <a:rPr lang="en-US" sz="2000" dirty="0" smtClean="0">
                <a:latin typeface="+mn-lt"/>
              </a:rPr>
              <a:t>x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sr-Cyrl-RS" sz="2000" dirty="0" smtClean="0">
                <a:latin typeface="Garamond" pitchFamily="18" charset="0"/>
              </a:rPr>
              <a:t>типа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 err="1">
                <a:latin typeface="+mn-lt"/>
              </a:rPr>
              <a:t>GregorianCalendar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sr-Cyrl-RS" sz="2000" dirty="0" smtClean="0">
                <a:latin typeface="Garamond" pitchFamily="18" charset="0"/>
              </a:rPr>
              <a:t>или </a:t>
            </a:r>
            <a:r>
              <a:rPr lang="en-US" sz="2000" dirty="0" smtClean="0">
                <a:latin typeface="+mn-lt"/>
              </a:rPr>
              <a:t>Holiday</a:t>
            </a:r>
            <a:r>
              <a:rPr lang="en-US" sz="2000" dirty="0">
                <a:latin typeface="Garamond" pitchFamily="18" charset="0"/>
              </a:rPr>
              <a:t>.</a:t>
            </a:r>
            <a:endParaRPr lang="en-US" sz="2000" dirty="0" smtClean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Препоруке за наслеђивање (4)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71600" y="4365104"/>
            <a:ext cx="4640560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5247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b="1" u="sng" dirty="0" smtClean="0">
                <a:latin typeface="Garamond" pitchFamily="18" charset="0"/>
              </a:rPr>
              <a:t>6. Користити полиморфизам, а не информације о типу</a:t>
            </a:r>
            <a:r>
              <a:rPr lang="en-US" b="1" u="sng" dirty="0" smtClean="0">
                <a:latin typeface="Garamond" pitchFamily="18" charset="0"/>
              </a:rPr>
              <a:t>.</a:t>
            </a:r>
            <a:endParaRPr lang="en-US" b="1" u="sng" dirty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Кад год се наиђе на код облика:</a:t>
            </a:r>
            <a:endParaRPr lang="en-US" dirty="0">
              <a:latin typeface="Garamond" pitchFamily="18" charset="0"/>
            </a:endParaRPr>
          </a:p>
          <a:p>
            <a:endParaRPr lang="sr-Cyrl-RS" sz="8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 is of type </a:t>
            </a: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action1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 is of type </a:t>
            </a: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action2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defRPr/>
            </a:pPr>
            <a:r>
              <a:rPr lang="sr-Cyrl-RS" dirty="0" smtClean="0">
                <a:latin typeface="Garamond" pitchFamily="18" charset="0"/>
              </a:rPr>
              <a:t>    треба размотрити могућност полиморфизма</a:t>
            </a:r>
            <a:r>
              <a:rPr lang="en-US" dirty="0" smtClean="0">
                <a:latin typeface="Garamond" pitchFamily="18" charset="0"/>
              </a:rPr>
              <a:t>.</a:t>
            </a:r>
            <a:r>
              <a:rPr lang="sr-Cyrl-RS" dirty="0" smtClean="0">
                <a:latin typeface="Garamond" pitchFamily="18" charset="0"/>
              </a:rPr>
              <a:t>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Да ли </a:t>
            </a:r>
            <a:r>
              <a:rPr lang="en-US" sz="1800" dirty="0" smtClean="0">
                <a:latin typeface="+mn-lt"/>
              </a:rPr>
              <a:t>action1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и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action2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представљају заједничке концепте</a:t>
            </a:r>
            <a:r>
              <a:rPr lang="en-US" dirty="0" smtClean="0">
                <a:latin typeface="Garamond" pitchFamily="18" charset="0"/>
              </a:rPr>
              <a:t>? </a:t>
            </a:r>
            <a:endParaRPr lang="sr-Cyrl-RS" dirty="0" smtClean="0">
              <a:latin typeface="Garamond" pitchFamily="18" charset="0"/>
            </a:endParaRP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Ако је одговор да, тај заједнички концепт треба да буде метод заједничке надкласе или интерфејса</a:t>
            </a:r>
            <a:r>
              <a:rPr lang="en-US" dirty="0" smtClean="0">
                <a:latin typeface="Garamond" pitchFamily="18" charset="0"/>
              </a:rPr>
              <a:t>. </a:t>
            </a:r>
            <a:endParaRPr lang="sr-Cyrl-RS" dirty="0" smtClean="0">
              <a:latin typeface="Garamond" pitchFamily="18" charset="0"/>
            </a:endParaRP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Потом се једноставно треба позвати </a:t>
            </a:r>
            <a:r>
              <a:rPr lang="en-US" sz="1800" dirty="0" err="1" smtClean="0">
                <a:latin typeface="+mn-lt"/>
              </a:rPr>
              <a:t>x.action</a:t>
            </a:r>
            <a:r>
              <a:rPr lang="en-US" sz="1800" dirty="0" smtClean="0">
                <a:latin typeface="+mn-lt"/>
              </a:rPr>
              <a:t>();</a:t>
            </a:r>
            <a:r>
              <a:rPr lang="sr-Cyrl-RS" dirty="0" smtClean="0">
                <a:latin typeface="Garamond" pitchFamily="18" charset="0"/>
              </a:rPr>
              <a:t> па да механизам динамичког активирања који је инхерентан полиморфизму покреће одговарајућу акцију</a:t>
            </a:r>
            <a:r>
              <a:rPr lang="en-US" dirty="0" smtClean="0">
                <a:latin typeface="Garamond" pitchFamily="18" charset="0"/>
              </a:rPr>
              <a:t>.</a:t>
            </a:r>
            <a:endParaRPr lang="en-US" dirty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endParaRPr lang="en-US" dirty="0" smtClean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Препоруке за наслеђивање (5)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6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11525" y="427038"/>
            <a:ext cx="5832475" cy="914400"/>
          </a:xfrm>
        </p:spPr>
        <p:txBody>
          <a:bodyPr/>
          <a:lstStyle/>
          <a:p>
            <a:pPr eaLnBrk="1" hangingPunct="1"/>
            <a:r>
              <a:rPr lang="sr-Cyrl-RS" altLang="en-US" smtClean="0">
                <a:solidFill>
                  <a:srgbClr val="3366FF"/>
                </a:solidFill>
              </a:rPr>
              <a:t>Захвалница</a:t>
            </a:r>
            <a:endParaRPr lang="sr-Latn-CS" altLang="en-US" smtClean="0">
              <a:solidFill>
                <a:srgbClr val="3366FF"/>
              </a:solidFill>
            </a:endParaRP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304800" y="1628775"/>
            <a:ext cx="8610600" cy="345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Велики део материјала који је укључен у ову презентацију је преузет из презентације коју је раније (у време када је он држао курс Објектно орјентисано програмирање) направио проф. др Душан Тошић.</a:t>
            </a:r>
          </a:p>
          <a:p>
            <a:pPr eaLnBrk="1" hangingPunct="1">
              <a:buClrTx/>
              <a:buFontTx/>
              <a:buNone/>
            </a:pPr>
            <a:endParaRPr lang="sr-Cyrl-RS" altLang="en-US" sz="2600">
              <a:solidFill>
                <a:srgbClr val="000073"/>
              </a:solidFill>
              <a:latin typeface="Garamond" panose="02020404030301010803" pitchFamily="18" charset="0"/>
            </a:endParaRPr>
          </a:p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Хвала проф. Тошићу што се сагласио са укључивањем тог материјала у садашњу презентацији, као и на помоћи коју ми је пружио током конципцирања и реализације курса. </a:t>
            </a:r>
            <a:endParaRPr lang="sr-Latn-CS" altLang="en-US" sz="2600">
              <a:solidFill>
                <a:srgbClr val="000073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1658938"/>
            <a:ext cx="9144000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Како се крећемо уз хијерархију наслеђивања, класе постају све општије и све апстрактније</a:t>
            </a:r>
            <a:r>
              <a:rPr lang="en-US" altLang="en-US" sz="2400" dirty="0">
                <a:latin typeface="Garamond" panose="02020404030301010803" pitchFamily="18" charset="0"/>
              </a:rPr>
              <a:t>. </a:t>
            </a:r>
            <a:endParaRPr lang="en-US" altLang="en-US" sz="2400" dirty="0" smtClean="0"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У </a:t>
            </a:r>
            <a:r>
              <a:rPr lang="sr-Cyrl-RS" altLang="en-US" sz="2400" dirty="0">
                <a:latin typeface="Garamond" panose="02020404030301010803" pitchFamily="18" charset="0"/>
              </a:rPr>
              <a:t>неком тренутку наткласа постаје у тој мери општа да више представља основу за друге класе него класу чије конкретне примерке желимо да користимо</a:t>
            </a:r>
            <a:r>
              <a:rPr lang="en-US" altLang="en-US" sz="2400" dirty="0">
                <a:latin typeface="Garamond" panose="02020404030301010803" pitchFamily="18" charset="0"/>
              </a:rPr>
              <a:t>.</a:t>
            </a:r>
            <a:endParaRPr lang="sr-Cyrl-RS" altLang="en-US" sz="2400" dirty="0">
              <a:latin typeface="Garamond" panose="02020404030301010803" pitchFamily="18" charset="0"/>
            </a:endParaRP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sr-Cyrl-RS" altLang="en-US" sz="2400" b="1" dirty="0">
                <a:latin typeface="Garamond" panose="02020404030301010803" pitchFamily="18" charset="0"/>
              </a:rPr>
              <a:t>Пример:</a:t>
            </a:r>
          </a:p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Проширење хијерархије класа за запослене и студенте. </a:t>
            </a:r>
          </a:p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Иако свака </a:t>
            </a:r>
            <a:r>
              <a:rPr lang="sr-Cyrl-RS" altLang="en-US" sz="2400" dirty="0">
                <a:latin typeface="Garamond" panose="02020404030301010803" pitchFamily="18" charset="0"/>
              </a:rPr>
              <a:t>особа има опис,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/>
            </a:r>
            <a:br>
              <a:rPr lang="sr-Cyrl-RS" altLang="en-US" sz="2400" dirty="0" smtClean="0">
                <a:latin typeface="Garamond" panose="02020404030301010803" pitchFamily="18" charset="0"/>
              </a:rPr>
            </a:br>
            <a:r>
              <a:rPr lang="sr-Cyrl-RS" altLang="en-US" sz="2400" dirty="0" smtClean="0">
                <a:latin typeface="Garamond" panose="02020404030301010803" pitchFamily="18" charset="0"/>
              </a:rPr>
              <a:t>ипак тај </a:t>
            </a:r>
            <a:r>
              <a:rPr lang="sr-Cyrl-RS" altLang="en-US" sz="2400" dirty="0">
                <a:latin typeface="Garamond" panose="02020404030301010803" pitchFamily="18" charset="0"/>
              </a:rPr>
              <a:t>опис зависи од тога шта и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/>
            </a:r>
            <a:br>
              <a:rPr lang="sr-Cyrl-RS" altLang="en-US" sz="2400" dirty="0" smtClean="0">
                <a:latin typeface="Garamond" panose="02020404030301010803" pitchFamily="18" charset="0"/>
              </a:rPr>
            </a:br>
            <a:r>
              <a:rPr lang="sr-Cyrl-RS" altLang="en-US" sz="2400" dirty="0" smtClean="0">
                <a:latin typeface="Garamond" panose="02020404030301010803" pitchFamily="18" charset="0"/>
              </a:rPr>
              <a:t>како </a:t>
            </a:r>
            <a:r>
              <a:rPr lang="sr-Cyrl-RS" altLang="en-US" sz="2400" dirty="0">
                <a:latin typeface="Garamond" panose="02020404030301010803" pitchFamily="18" charset="0"/>
              </a:rPr>
              <a:t>дата особа ради.</a:t>
            </a:r>
            <a:endParaRPr lang="en-US" altLang="en-US" sz="2400" b="1" dirty="0">
              <a:solidFill>
                <a:schemeClr val="accent2"/>
              </a:solidFill>
              <a:latin typeface="Times_Lat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Апстрактне класе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437112"/>
            <a:ext cx="3744416" cy="2290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1658938"/>
            <a:ext cx="9144000" cy="4693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Апстрактне класе и методе карактерише кључна реч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sz="1800" dirty="0">
                <a:solidFill>
                  <a:srgbClr val="FF33CC"/>
                </a:solidFill>
                <a:latin typeface="+mn-lt"/>
              </a:rPr>
              <a:t>abstract</a:t>
            </a:r>
            <a:r>
              <a:rPr lang="en-US" dirty="0">
                <a:solidFill>
                  <a:srgbClr val="FF33CC"/>
                </a:solidFill>
                <a:latin typeface="Garamond" pitchFamily="18" charset="0"/>
              </a:rPr>
              <a:t>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Класа мора бити апстрактна ако садржи бар један апстрактни метод.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Класа може бити апстрактна чак иако не садржи ни један апстрактни метод</a:t>
            </a:r>
            <a:r>
              <a:rPr lang="ru-RU" dirty="0" smtClean="0">
                <a:latin typeface="Garamond" pitchFamily="18" charset="0"/>
              </a:rPr>
              <a:t>.</a:t>
            </a:r>
          </a:p>
          <a:p>
            <a:pPr>
              <a:spcBef>
                <a:spcPts val="600"/>
              </a:spcBef>
              <a:defRPr/>
            </a:pPr>
            <a:endParaRPr lang="ru-RU" dirty="0">
              <a:latin typeface="Garamond" pitchFamily="18" charset="0"/>
            </a:endParaRPr>
          </a:p>
          <a:p>
            <a:r>
              <a:rPr lang="sr-Cyrl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abstract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Person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jmbg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checkJMBG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"JMBG checking"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abstract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doMedicalTreatment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dirty="0" smtClean="0">
                <a:latin typeface="Garamond" pitchFamily="18" charset="0"/>
              </a:rPr>
              <a:t>  </a:t>
            </a:r>
            <a:endParaRPr lang="en-US" b="1" dirty="0">
              <a:solidFill>
                <a:schemeClr val="accent2"/>
              </a:solidFill>
              <a:latin typeface="Times_Lat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Апстрактне класе (2)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27584" y="3717032"/>
            <a:ext cx="6192688" cy="216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1658938"/>
            <a:ext cx="9144000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Примерак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конкретне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класе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може</a:t>
            </a:r>
            <a:r>
              <a:rPr lang="ru-RU" dirty="0">
                <a:latin typeface="Garamond" pitchFamily="18" charset="0"/>
              </a:rPr>
              <a:t> да </a:t>
            </a:r>
            <a:r>
              <a:rPr lang="ru-RU" dirty="0" err="1">
                <a:latin typeface="Garamond" pitchFamily="18" charset="0"/>
              </a:rPr>
              <a:t>користи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неапстрактне</a:t>
            </a:r>
            <a:r>
              <a:rPr lang="ru-RU" dirty="0">
                <a:latin typeface="Garamond" pitchFamily="18" charset="0"/>
              </a:rPr>
              <a:t> методе </a:t>
            </a:r>
            <a:r>
              <a:rPr lang="ru-RU" dirty="0" err="1">
                <a:latin typeface="Garamond" pitchFamily="18" charset="0"/>
              </a:rPr>
              <a:t>апстрактне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наткласе</a:t>
            </a:r>
            <a:r>
              <a:rPr lang="ru-RU" dirty="0">
                <a:latin typeface="Garamond" pitchFamily="18" charset="0"/>
              </a:rPr>
              <a:t>. </a:t>
            </a:r>
            <a:endParaRPr lang="ru-RU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endParaRPr lang="ru-RU" dirty="0">
              <a:latin typeface="Garamond" pitchFamily="18" charset="0"/>
            </a:endParaRPr>
          </a:p>
          <a:p>
            <a:r>
              <a:rPr lang="sr-Cyrl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Student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Person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index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@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Override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doMedicalTreatment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"Going to student clinic"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checkJMBG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checkIndex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checkIndex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"Checking index"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500" dirty="0" smtClean="0">
              <a:effectLst/>
            </a:endParaRPr>
          </a:p>
          <a:p>
            <a:pPr>
              <a:spcBef>
                <a:spcPts val="600"/>
              </a:spcBef>
              <a:defRPr/>
            </a:pPr>
            <a:endParaRPr lang="ru-RU" sz="1500" dirty="0">
              <a:latin typeface="Garamond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Апстрактне класе (3)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9592" y="2780928"/>
            <a:ext cx="7344816" cy="3168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65398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1658938"/>
            <a:ext cx="9144000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>
                <a:latin typeface="Garamond" pitchFamily="18" charset="0"/>
              </a:rPr>
              <a:t>Тај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примерак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може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бити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декларисан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као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инстанца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апстрактне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класе</a:t>
            </a:r>
            <a:r>
              <a:rPr lang="ru-RU" dirty="0">
                <a:latin typeface="Garamond" pitchFamily="18" charset="0"/>
              </a:rPr>
              <a:t>.</a:t>
            </a:r>
            <a:endParaRPr lang="en-US" dirty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О</a:t>
            </a:r>
            <a:r>
              <a:rPr lang="ru-RU" dirty="0">
                <a:latin typeface="Garamond" pitchFamily="18" charset="0"/>
              </a:rPr>
              <a:t>н </a:t>
            </a:r>
            <a:r>
              <a:rPr lang="ru-RU" dirty="0" err="1">
                <a:latin typeface="Garamond" pitchFamily="18" charset="0"/>
              </a:rPr>
              <a:t>може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бити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креиран</a:t>
            </a:r>
            <a:r>
              <a:rPr lang="ru-RU" dirty="0">
                <a:latin typeface="Garamond" pitchFamily="18" charset="0"/>
              </a:rPr>
              <a:t> само </a:t>
            </a:r>
            <a:r>
              <a:rPr lang="ru-RU" dirty="0" err="1">
                <a:latin typeface="Garamond" pitchFamily="18" charset="0"/>
              </a:rPr>
              <a:t>помоћу</a:t>
            </a:r>
            <a:r>
              <a:rPr lang="ru-RU" dirty="0">
                <a:latin typeface="Garamond" pitchFamily="18" charset="0"/>
              </a:rPr>
              <a:t> конструктора </a:t>
            </a:r>
            <a:r>
              <a:rPr lang="ru-RU" dirty="0" err="1">
                <a:latin typeface="Garamond" pitchFamily="18" charset="0"/>
              </a:rPr>
              <a:t>конкретне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класе</a:t>
            </a:r>
            <a:r>
              <a:rPr lang="ru-RU" dirty="0">
                <a:latin typeface="Garamond" pitchFamily="18" charset="0"/>
              </a:rPr>
              <a:t>.</a:t>
            </a:r>
            <a:endParaRPr lang="sr-Cyrl-RS" dirty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Апстрактна класа може да има конструктор којим дефинише сопствена поља, а тај контруктор се потом позива од стране конструктора конкретне поткласе</a:t>
            </a:r>
            <a:r>
              <a:rPr lang="sr-Cyrl-RS" dirty="0" smtClean="0">
                <a:latin typeface="Garamond" pitchFamily="18" charset="0"/>
              </a:rPr>
              <a:t>.</a:t>
            </a:r>
          </a:p>
          <a:p>
            <a:r>
              <a:rPr lang="sr-Cyrl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abstract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Person 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sr-Cyrl-RS" sz="1200" b="1" dirty="0" smtClean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		</a:t>
            </a:r>
            <a:r>
              <a:rPr lang="sr-Cyrl-R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sr-Cyrl-R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Person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String jmbg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jmbg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jmbg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...</a:t>
            </a:r>
          </a:p>
          <a:p>
            <a:r>
              <a:rPr lang="sr-Cyrl-R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Cyrl-RS" sz="1200" b="1" dirty="0" smtClean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endParaRPr lang="sr-Cyrl-RS" sz="12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Student </a:t>
            </a:r>
            <a:r>
              <a:rPr lang="sr-Latn-RS" sz="12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Person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...</a:t>
            </a:r>
          </a:p>
          <a:p>
            <a:r>
              <a:rPr lang="sr-Cyrl-R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2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Student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String jmbg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String index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2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2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super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jmbg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2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2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index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index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2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2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</a:p>
          <a:p>
            <a:r>
              <a:rPr lang="sr-Cyrl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main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[]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args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Person 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2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Student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2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"xxxxxxxxxxxxx"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"yyyyy"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2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	</a:t>
            </a:r>
            <a:endParaRPr lang="sr-Latn-RS" sz="1500" dirty="0" smtClean="0">
              <a:effectLst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US" b="1" dirty="0">
              <a:solidFill>
                <a:schemeClr val="accent2"/>
              </a:solidFill>
              <a:latin typeface="Times_Lat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Апстрактне класе (4)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9592" y="3717032"/>
            <a:ext cx="6336704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5498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7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7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7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7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7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7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395288" y="1557338"/>
            <a:ext cx="8353425" cy="540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ct val="500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У развоју </a:t>
            </a:r>
            <a:r>
              <a:rPr lang="sr-Cyrl-RS" altLang="en-US" sz="2400" dirty="0">
                <a:latin typeface="Garamond" panose="02020404030301010803" pitchFamily="18" charset="0"/>
              </a:rPr>
              <a:t>софтвера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је често </a:t>
            </a:r>
            <a:r>
              <a:rPr lang="sr-Cyrl-RS" altLang="en-US" sz="2400" dirty="0">
                <a:latin typeface="Garamond" panose="02020404030301010803" pitchFamily="18" charset="0"/>
              </a:rPr>
              <a:t>важно да се различите групе програмера договоре око „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уговора“ о интеракцији софтвера.</a:t>
            </a:r>
          </a:p>
          <a:p>
            <a:pPr marL="342900" indent="-342900">
              <a:spcBef>
                <a:spcPct val="500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>
                <a:latin typeface="Garamond" panose="02020404030301010803" pitchFamily="18" charset="0"/>
              </a:rPr>
              <a:t>Свака од тих група треба да буде у могућности да напише свој део кода, а да при томе нема информације како је писан код друге стране. 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spcBef>
                <a:spcPct val="500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У </a:t>
            </a:r>
            <a:r>
              <a:rPr lang="sr-Cyrl-RS" altLang="en-US" sz="2400" dirty="0">
                <a:latin typeface="Garamond" panose="02020404030301010803" pitchFamily="18" charset="0"/>
              </a:rPr>
              <a:t>језику Јава, интерфејс је референтни тип, сличан класи, али може садржати само константе и потписе метода. 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spcBef>
                <a:spcPct val="500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Интерфејс </a:t>
            </a:r>
            <a:r>
              <a:rPr lang="sr-Cyrl-RS" altLang="en-US" sz="2400" dirty="0">
                <a:latin typeface="Garamond" panose="02020404030301010803" pitchFamily="18" charset="0"/>
              </a:rPr>
              <a:t>не може да садржи тела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метода (изузетак су подразумевани методи, почев од Јава 8).</a:t>
            </a:r>
            <a:endParaRPr lang="sr-Cyrl-RS" altLang="en-US" sz="2400" dirty="0">
              <a:latin typeface="Garamond" panose="02020404030301010803" pitchFamily="18" charset="0"/>
            </a:endParaRPr>
          </a:p>
          <a:p>
            <a:pPr marL="342900" indent="-342900">
              <a:spcBef>
                <a:spcPct val="500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Није могуће директно правити примерак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интерфејса:</a:t>
            </a:r>
          </a:p>
          <a:p>
            <a:pPr marL="1085850" lvl="1" indent="-342900">
              <a:spcBef>
                <a:spcPct val="50000"/>
              </a:spcBef>
              <a:buClrTx/>
            </a:pPr>
            <a:r>
              <a:rPr lang="sr-Cyrl-RS" altLang="en-US" sz="1900" dirty="0" smtClean="0">
                <a:latin typeface="Garamond" panose="02020404030301010803" pitchFamily="18" charset="0"/>
              </a:rPr>
              <a:t>он </a:t>
            </a:r>
            <a:r>
              <a:rPr lang="sr-Cyrl-RS" altLang="en-US" sz="1900" dirty="0">
                <a:latin typeface="Garamond" panose="02020404030301010803" pitchFamily="18" charset="0"/>
              </a:rPr>
              <a:t>само може да буде имплементиран од стране класе </a:t>
            </a:r>
            <a:endParaRPr lang="sr-Cyrl-RS" altLang="en-US" sz="1900" dirty="0" smtClean="0">
              <a:latin typeface="Garamond" panose="02020404030301010803" pitchFamily="18" charset="0"/>
            </a:endParaRPr>
          </a:p>
          <a:p>
            <a:pPr marL="1085850" lvl="1" indent="-342900">
              <a:spcBef>
                <a:spcPct val="50000"/>
              </a:spcBef>
              <a:buClrTx/>
            </a:pPr>
            <a:r>
              <a:rPr lang="sr-Cyrl-RS" altLang="en-US" sz="1900" dirty="0" smtClean="0">
                <a:latin typeface="Garamond" panose="02020404030301010803" pitchFamily="18" charset="0"/>
              </a:rPr>
              <a:t>или </a:t>
            </a:r>
            <a:r>
              <a:rPr lang="sr-Cyrl-RS" altLang="en-US" sz="1900" dirty="0">
                <a:latin typeface="Garamond" panose="02020404030301010803" pitchFamily="18" charset="0"/>
              </a:rPr>
              <a:t>наслеђен од стране другог </a:t>
            </a:r>
            <a:r>
              <a:rPr lang="sr-Cyrl-RS" altLang="en-US" sz="1900" dirty="0" smtClean="0">
                <a:latin typeface="Garamond" panose="02020404030301010803" pitchFamily="18" charset="0"/>
              </a:rPr>
              <a:t>интерфејса</a:t>
            </a:r>
            <a:endParaRPr lang="en-US" altLang="en-US" sz="1900" dirty="0">
              <a:latin typeface="Garamond" panose="02020404030301010803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395288" y="1557338"/>
            <a:ext cx="856920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Интерфејси</a:t>
            </a:r>
            <a:r>
              <a:rPr lang="ru-RU" altLang="en-US" sz="2400" dirty="0">
                <a:latin typeface="Garamond" panose="02020404030301010803" pitchFamily="18" charset="0"/>
              </a:rPr>
              <a:t> (</a:t>
            </a:r>
            <a:r>
              <a:rPr lang="ru-RU" altLang="en-US" sz="2400" dirty="0" err="1">
                <a:latin typeface="Garamond" panose="02020404030301010803" pitchFamily="18" charset="0"/>
              </a:rPr>
              <a:t>као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апстрактне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класе</a:t>
            </a:r>
            <a:r>
              <a:rPr lang="ru-RU" altLang="en-US" sz="2400" dirty="0">
                <a:latin typeface="Garamond" panose="02020404030301010803" pitchFamily="18" charset="0"/>
              </a:rPr>
              <a:t> и </a:t>
            </a:r>
            <a:r>
              <a:rPr lang="ru-RU" altLang="en-US" sz="2400" dirty="0" err="1">
                <a:latin typeface="Garamond" panose="02020404030301010803" pitchFamily="18" charset="0"/>
              </a:rPr>
              <a:t>методи</a:t>
            </a:r>
            <a:r>
              <a:rPr lang="ru-RU" altLang="en-US" sz="2400" dirty="0">
                <a:latin typeface="Garamond" panose="02020404030301010803" pitchFamily="18" charset="0"/>
              </a:rPr>
              <a:t>) </a:t>
            </a:r>
            <a:r>
              <a:rPr lang="ru-RU" altLang="en-US" sz="2400" dirty="0" err="1">
                <a:latin typeface="Garamond" panose="02020404030301010803" pitchFamily="18" charset="0"/>
              </a:rPr>
              <a:t>обезбеђују</a:t>
            </a:r>
            <a:r>
              <a:rPr lang="ru-RU" altLang="en-US" sz="2400" dirty="0">
                <a:latin typeface="Garamond" panose="02020404030301010803" pitchFamily="18" charset="0"/>
              </a:rPr>
              <a:t> шаблоне за </a:t>
            </a:r>
            <a:r>
              <a:rPr lang="ru-RU" altLang="en-US" sz="2400" dirty="0" err="1">
                <a:latin typeface="Garamond" panose="02020404030301010803" pitchFamily="18" charset="0"/>
              </a:rPr>
              <a:t>неко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понашање</a:t>
            </a:r>
            <a:r>
              <a:rPr lang="ru-RU" altLang="en-US" sz="2400" dirty="0">
                <a:latin typeface="Garamond" panose="02020404030301010803" pitchFamily="18" charset="0"/>
              </a:rPr>
              <a:t>, а </a:t>
            </a:r>
            <a:r>
              <a:rPr lang="ru-RU" altLang="en-US" sz="2400" dirty="0" err="1">
                <a:latin typeface="Garamond" panose="02020404030301010803" pitchFamily="18" charset="0"/>
              </a:rPr>
              <a:t>које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ће</a:t>
            </a:r>
            <a:r>
              <a:rPr lang="ru-RU" altLang="en-US" sz="2400" dirty="0">
                <a:latin typeface="Garamond" panose="02020404030301010803" pitchFamily="18" charset="0"/>
              </a:rPr>
              <a:t> друге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користити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</a:p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Преко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интерфејса</a:t>
            </a:r>
            <a:r>
              <a:rPr lang="ru-RU" altLang="en-US" sz="2400" dirty="0">
                <a:latin typeface="Garamond" panose="02020404030301010803" pitchFamily="18" charset="0"/>
              </a:rPr>
              <a:t> уводи се </a:t>
            </a:r>
            <a:r>
              <a:rPr lang="ru-RU" altLang="en-US" sz="2400" dirty="0" err="1">
                <a:latin typeface="Garamond" panose="02020404030301010803" pitchFamily="18" charset="0"/>
              </a:rPr>
              <a:t>неки</a:t>
            </a:r>
            <a:r>
              <a:rPr lang="ru-RU" altLang="en-US" sz="2400" dirty="0">
                <a:latin typeface="Garamond" panose="02020404030301010803" pitchFamily="18" charset="0"/>
              </a:rPr>
              <a:t> вид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ограниченог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вишеструког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наслеђивања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</a:p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Интерфејс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обезбеђује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апстрактно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понашање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које</a:t>
            </a:r>
            <a:r>
              <a:rPr lang="ru-RU" altLang="en-US" sz="2400" dirty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</a:rPr>
              <a:t>додаје</a:t>
            </a:r>
            <a:r>
              <a:rPr lang="ru-RU" altLang="en-US" sz="2400" dirty="0">
                <a:latin typeface="Garamond" panose="02020404030301010803" pitchFamily="18" charset="0"/>
              </a:rPr>
              <a:t> било </a:t>
            </a:r>
            <a:r>
              <a:rPr lang="ru-RU" altLang="en-US" sz="2400" dirty="0" err="1">
                <a:latin typeface="Garamond" panose="02020404030301010803" pitchFamily="18" charset="0"/>
              </a:rPr>
              <a:t>којој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класи</a:t>
            </a:r>
            <a:r>
              <a:rPr lang="ru-RU" altLang="en-US" sz="2400" dirty="0">
                <a:latin typeface="Garamond" panose="02020404030301010803" pitchFamily="18" charset="0"/>
              </a:rPr>
              <a:t>, а </a:t>
            </a:r>
            <a:r>
              <a:rPr lang="ru-RU" altLang="en-US" sz="2400" dirty="0" err="1">
                <a:latin typeface="Garamond" panose="02020404030301010803" pitchFamily="18" charset="0"/>
              </a:rPr>
              <a:t>које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није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обезбеђено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преко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њених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надкласа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</a:p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>
                <a:latin typeface="Garamond" panose="02020404030301010803" pitchFamily="18" charset="0"/>
              </a:rPr>
              <a:t>Они </a:t>
            </a:r>
            <a:r>
              <a:rPr lang="ru-RU" altLang="en-US" sz="2400" dirty="0" err="1">
                <a:latin typeface="Garamond" panose="02020404030301010803" pitchFamily="18" charset="0"/>
              </a:rPr>
              <a:t>представљају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неку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врсту</a:t>
            </a:r>
            <a:r>
              <a:rPr lang="ru-RU" altLang="en-US" sz="2400" dirty="0">
                <a:latin typeface="Garamond" panose="02020404030301010803" pitchFamily="18" charset="0"/>
              </a:rPr>
              <a:t> протокола за </a:t>
            </a:r>
            <a:r>
              <a:rPr lang="ru-RU" altLang="en-US" sz="2400" dirty="0" err="1">
                <a:latin typeface="Garamond" panose="02020404030301010803" pitchFamily="18" charset="0"/>
              </a:rPr>
              <a:t>комуникацију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између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класа</a:t>
            </a:r>
            <a:r>
              <a:rPr lang="ru-RU" altLang="en-US" sz="2400" dirty="0">
                <a:latin typeface="Garamond" panose="02020404030301010803" pitchFamily="18" charset="0"/>
              </a:rPr>
              <a:t>, </a:t>
            </a:r>
            <a:r>
              <a:rPr lang="ru-RU" altLang="en-US" sz="2400" dirty="0" err="1">
                <a:latin typeface="Garamond" panose="02020404030301010803" pitchFamily="18" charset="0"/>
              </a:rPr>
              <a:t>тј</a:t>
            </a:r>
            <a:r>
              <a:rPr lang="ru-RU" altLang="en-US" sz="2400" dirty="0">
                <a:latin typeface="Garamond" panose="02020404030301010803" pitchFamily="18" charset="0"/>
              </a:rPr>
              <a:t>. </a:t>
            </a:r>
            <a:r>
              <a:rPr lang="ru-RU" altLang="en-US" sz="2400" dirty="0" err="1">
                <a:latin typeface="Garamond" panose="02020404030301010803" pitchFamily="18" charset="0"/>
              </a:rPr>
              <a:t>дефинишу</a:t>
            </a:r>
            <a:r>
              <a:rPr lang="ru-RU" altLang="en-US" sz="2400" dirty="0">
                <a:latin typeface="Garamond" panose="02020404030301010803" pitchFamily="18" charset="0"/>
              </a:rPr>
              <a:t> шаблоне за </a:t>
            </a:r>
            <a:r>
              <a:rPr lang="ru-RU" altLang="en-US" sz="2400" dirty="0" err="1">
                <a:latin typeface="Garamond" panose="02020404030301010803" pitchFamily="18" charset="0"/>
              </a:rPr>
              <a:t>понашање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класа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(2)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39750" y="1484313"/>
            <a:ext cx="8208963" cy="466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Интерфејс се понаша свуда као </a:t>
            </a:r>
            <a:r>
              <a:rPr lang="sr-Cyrl-RS" dirty="0" smtClean="0">
                <a:latin typeface="Garamond" pitchFamily="18" charset="0"/>
              </a:rPr>
              <a:t>класа, али </a:t>
            </a:r>
            <a:r>
              <a:rPr lang="sr-Cyrl-RS" dirty="0">
                <a:latin typeface="Garamond" pitchFamily="18" charset="0"/>
              </a:rPr>
              <a:t>не може имати инстанце (не може се на њега применити оператор </a:t>
            </a:r>
            <a:r>
              <a:rPr lang="en-US" sz="1800" dirty="0">
                <a:latin typeface="+mn-lt"/>
              </a:rPr>
              <a:t>new</a:t>
            </a:r>
            <a:r>
              <a:rPr lang="en-US" dirty="0">
                <a:latin typeface="Garamond" pitchFamily="18" charset="0"/>
              </a:rPr>
              <a:t>).</a:t>
            </a: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Интерфејс садржи апстрактне методе (што се не мора посебно нагласити јер се подразумева) и константе.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Дакле</a:t>
            </a:r>
            <a:r>
              <a:rPr lang="sr-Cyrl-RS" dirty="0">
                <a:latin typeface="Garamond" pitchFamily="18" charset="0"/>
              </a:rPr>
              <a:t>, интерфејс не може садржавати </a:t>
            </a:r>
            <a:r>
              <a:rPr lang="sr-Cyrl-RS" dirty="0" smtClean="0">
                <a:latin typeface="Garamond" pitchFamily="18" charset="0"/>
              </a:rPr>
              <a:t>променљиве. </a:t>
            </a: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Нови интерфејс </a:t>
            </a:r>
            <a:r>
              <a:rPr lang="sr-Cyrl-RS" dirty="0">
                <a:latin typeface="Garamond" pitchFamily="18" charset="0"/>
              </a:rPr>
              <a:t>се креира са</a:t>
            </a:r>
            <a:r>
              <a:rPr lang="sr-Cyrl-RS" dirty="0" smtClean="0">
                <a:latin typeface="Garamond" pitchFamily="18" charset="0"/>
              </a:rPr>
              <a:t>:</a:t>
            </a:r>
          </a:p>
          <a:p>
            <a:pPr eaLnBrk="0" hangingPunct="0">
              <a:spcBef>
                <a:spcPct val="50000"/>
              </a:spcBef>
              <a:defRPr/>
            </a:pPr>
            <a:endParaRPr lang="sr-Cyrl-RS" dirty="0">
              <a:latin typeface="Garamond" pitchFamily="18" charset="0"/>
            </a:endParaRPr>
          </a:p>
          <a:p>
            <a:r>
              <a:rPr lang="en-US" sz="1800" dirty="0">
                <a:latin typeface="+mn-lt"/>
              </a:rPr>
              <a:t>    </a:t>
            </a:r>
            <a:r>
              <a:rPr lang="sr-Latn-RS" sz="18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8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interface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MojInterfejs </a:t>
            </a:r>
            <a:r>
              <a:rPr lang="sr-Latn-RS" sz="1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……</a:t>
            </a:r>
            <a:r>
              <a:rPr lang="sr-Latn-RS" sz="1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8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sr-Latn-RS" sz="1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hangingPunct="0">
              <a:spcBef>
                <a:spcPct val="50000"/>
              </a:spcBef>
              <a:defRPr/>
            </a:pPr>
            <a:endParaRPr lang="en-US" sz="1800" dirty="0">
              <a:latin typeface="+mn-lt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(3)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5576" y="4797152"/>
            <a:ext cx="4536504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2128</TotalTime>
  <Words>2475</Words>
  <Application>Microsoft Office PowerPoint</Application>
  <PresentationFormat>On-screen Show (4:3)</PresentationFormat>
  <Paragraphs>265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Courier New</vt:lpstr>
      <vt:lpstr>Garamond</vt:lpstr>
      <vt:lpstr>Times New Roman</vt:lpstr>
      <vt:lpstr>Times_Lat</vt:lpstr>
      <vt:lpstr>Wingdings</vt:lpstr>
      <vt:lpstr>4_Watermark</vt:lpstr>
      <vt:lpstr>Објектно орјентисано програмирање</vt:lpstr>
      <vt:lpstr>Апстрактне класе и интерфејси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Захвалница</vt:lpstr>
    </vt:vector>
  </TitlesOfParts>
  <Company>Matf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Filipovic;Dusan Tosic</dc:creator>
  <cp:lastModifiedBy>vladofilipovic@hotmail.com</cp:lastModifiedBy>
  <cp:revision>233</cp:revision>
  <dcterms:created xsi:type="dcterms:W3CDTF">2003-12-23T00:19:00Z</dcterms:created>
  <dcterms:modified xsi:type="dcterms:W3CDTF">2020-03-31T09:20:57Z</dcterms:modified>
</cp:coreProperties>
</file>