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3" r:id="rId1"/>
  </p:sldMasterIdLst>
  <p:notesMasterIdLst>
    <p:notesMasterId r:id="rId66"/>
  </p:notesMasterIdLst>
  <p:sldIdLst>
    <p:sldId id="319" r:id="rId2"/>
    <p:sldId id="320" r:id="rId3"/>
    <p:sldId id="322" r:id="rId4"/>
    <p:sldId id="323" r:id="rId5"/>
    <p:sldId id="324" r:id="rId6"/>
    <p:sldId id="325" r:id="rId7"/>
    <p:sldId id="329" r:id="rId8"/>
    <p:sldId id="287" r:id="rId9"/>
    <p:sldId id="330" r:id="rId10"/>
    <p:sldId id="342" r:id="rId11"/>
    <p:sldId id="331" r:id="rId12"/>
    <p:sldId id="340" r:id="rId13"/>
    <p:sldId id="341" r:id="rId14"/>
    <p:sldId id="332" r:id="rId15"/>
    <p:sldId id="333" r:id="rId16"/>
    <p:sldId id="337" r:id="rId17"/>
    <p:sldId id="289" r:id="rId18"/>
    <p:sldId id="338" r:id="rId19"/>
    <p:sldId id="339" r:id="rId20"/>
    <p:sldId id="334" r:id="rId21"/>
    <p:sldId id="335" r:id="rId22"/>
    <p:sldId id="336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43" r:id="rId32"/>
    <p:sldId id="301" r:id="rId33"/>
    <p:sldId id="300" r:id="rId34"/>
    <p:sldId id="344" r:id="rId35"/>
    <p:sldId id="345" r:id="rId36"/>
    <p:sldId id="307" r:id="rId37"/>
    <p:sldId id="347" r:id="rId38"/>
    <p:sldId id="348" r:id="rId39"/>
    <p:sldId id="349" r:id="rId40"/>
    <p:sldId id="351" r:id="rId41"/>
    <p:sldId id="350" r:id="rId42"/>
    <p:sldId id="352" r:id="rId43"/>
    <p:sldId id="364" r:id="rId44"/>
    <p:sldId id="302" r:id="rId45"/>
    <p:sldId id="303" r:id="rId46"/>
    <p:sldId id="357" r:id="rId47"/>
    <p:sldId id="353" r:id="rId48"/>
    <p:sldId id="304" r:id="rId49"/>
    <p:sldId id="285" r:id="rId50"/>
    <p:sldId id="310" r:id="rId51"/>
    <p:sldId id="311" r:id="rId52"/>
    <p:sldId id="315" r:id="rId53"/>
    <p:sldId id="318" r:id="rId54"/>
    <p:sldId id="355" r:id="rId55"/>
    <p:sldId id="316" r:id="rId56"/>
    <p:sldId id="317" r:id="rId57"/>
    <p:sldId id="356" r:id="rId58"/>
    <p:sldId id="305" r:id="rId59"/>
    <p:sldId id="360" r:id="rId60"/>
    <p:sldId id="358" r:id="rId61"/>
    <p:sldId id="361" r:id="rId62"/>
    <p:sldId id="362" r:id="rId63"/>
    <p:sldId id="363" r:id="rId64"/>
    <p:sldId id="321" r:id="rId65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67"/>
      <p:bold r:id="rId68"/>
      <p:italic r:id="rId6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00CC"/>
    <a:srgbClr val="CC0099"/>
    <a:srgbClr val="008000"/>
    <a:srgbClr val="006600"/>
    <a:srgbClr val="009900"/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22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F3892F-1CA0-4B50-BB4E-C21A072D7E1D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4032416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282FB0-A760-47F2-B681-B0B84EAC04E8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400" b="1" smtClean="0"/>
              <a:t>// ovde se</a:t>
            </a:r>
          </a:p>
        </p:txBody>
      </p:sp>
    </p:spTree>
    <p:extLst>
      <p:ext uri="{BB962C8B-B14F-4D97-AF65-F5344CB8AC3E}">
        <p14:creationId xmlns:p14="http://schemas.microsoft.com/office/powerpoint/2010/main" val="352023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305445-F8AF-4E3A-AC49-211A468E94B3}" type="slidenum">
              <a:rPr lang="en-US" altLang="en-US"/>
              <a:pPr eaLnBrk="1" hangingPunct="1"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96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AC3DC7A7-5A9D-4BB9-BBA8-73C8B944489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9540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38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79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9987079F-5735-460A-B922-8121A6E529B3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6</a:t>
            </a:r>
            <a:r>
              <a:rPr lang="sr-Cyrl-R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t>4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pitchFamily="34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pitchFamily="34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RS" altLang="en-US" sz="800" dirty="0" smtClean="0">
                <a:solidFill>
                  <a:srgbClr val="000000"/>
                </a:solidFill>
                <a:cs typeface="Arial" pitchFamily="34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pitchFamily="34" charset="0"/>
              </a:rPr>
              <a:t>vladaf, kartelj}@matf.bg.ac.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pitchFamily="34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methods.html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61938" y="1447800"/>
            <a:ext cx="8915400" cy="488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раније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истакнуто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компонентама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приступа </a:t>
            </a:r>
            <a:r>
              <a:rPr lang="ru-RU" altLang="en-US" sz="2400" dirty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тзв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тачка-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нотације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sr-Latn-RS" altLang="en-US" sz="2400" dirty="0">
                <a:latin typeface="Garamond" panose="02020404030301010803" pitchFamily="18" charset="0"/>
              </a:rPr>
              <a:t>Т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 се односи и на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инстанцн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променљив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и на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инстанцн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метод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</a:t>
            </a:r>
            <a:r>
              <a:rPr lang="sr-Cyrl-RS" altLang="en-US" sz="2400" b="1" dirty="0" smtClean="0">
                <a:latin typeface="Garamond" panose="02020404030301010803" pitchFamily="18" charset="0"/>
              </a:rPr>
              <a:t>.</a:t>
            </a:r>
            <a:endParaRPr lang="sr-Latn-C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C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altLang="en-US" sz="1500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endParaRPr lang="sr-Latn-R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CS" altLang="en-US" sz="2400" dirty="0">
                <a:latin typeface="Times New Roman" panose="02020603050405020304" pitchFamily="18" charset="0"/>
              </a:rPr>
              <a:t>	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xKoord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”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1800" b="1" dirty="0">
              <a:solidFill>
                <a:schemeClr val="accent2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2971800"/>
            <a:ext cx="3733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135144" y="4495800"/>
            <a:ext cx="5567362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P:\Personal Data\My Folders\Courses\Matf OOP 2012-13\Vezbe\Materijali\07\chap0501-0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97101"/>
            <a:ext cx="51054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1295400"/>
            <a:ext cx="883920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Класне променљиве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садржи само једну копију класне променљиве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и та променљива је дељена међу свим објектима дате класе.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Она постоји чак иако се не креира ниједан примерак дате класе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Она припада класи и њу могу сви да референцирају,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не само примерци дате класе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Класна променљива се декларише коришћењем модификатора </a:t>
            </a:r>
            <a:r>
              <a:rPr lang="en-US" sz="2000" dirty="0" smtClean="0">
                <a:latin typeface="+mn-lt"/>
              </a:rPr>
              <a:t>static</a:t>
            </a:r>
            <a:r>
              <a:rPr lang="en-U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(5)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1473200"/>
            <a:ext cx="81534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5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“Jankovic”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klasna promenljiva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uzrast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instancna promenljiva.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instancna promenljiva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………………… </a:t>
            </a: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ClanPorodice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otac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“Nikola”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ClanPorodice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“Petar”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………………… </a:t>
            </a: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295400" y="4149725"/>
            <a:ext cx="6292850" cy="2527300"/>
            <a:chOff x="864" y="2496"/>
            <a:chExt cx="3984" cy="1708"/>
          </a:xfrm>
        </p:grpSpPr>
        <p:sp>
          <p:nvSpPr>
            <p:cNvPr id="14342" name="Rectangle 3"/>
            <p:cNvSpPr>
              <a:spLocks noChangeArrowheads="1"/>
            </p:cNvSpPr>
            <p:nvPr/>
          </p:nvSpPr>
          <p:spPr bwMode="auto">
            <a:xfrm>
              <a:off x="912" y="2496"/>
              <a:ext cx="3936" cy="16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3" name="Text Box 4"/>
            <p:cNvSpPr txBox="1">
              <a:spLocks noChangeArrowheads="1"/>
            </p:cNvSpPr>
            <p:nvPr/>
          </p:nvSpPr>
          <p:spPr bwMode="auto">
            <a:xfrm>
              <a:off x="1056" y="2544"/>
              <a:ext cx="17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Clan</a:t>
              </a:r>
              <a:r>
                <a:rPr lang="sr-Latn-CS" altLang="en-US" sz="2000"/>
                <a:t>P</a:t>
              </a:r>
              <a:r>
                <a:rPr lang="en-US" altLang="en-US" sz="2000"/>
                <a:t>orodice</a:t>
              </a:r>
            </a:p>
          </p:txBody>
        </p:sp>
        <p:sp>
          <p:nvSpPr>
            <p:cNvPr id="14344" name="Text Box 5"/>
            <p:cNvSpPr txBox="1">
              <a:spLocks noChangeArrowheads="1"/>
            </p:cNvSpPr>
            <p:nvPr/>
          </p:nvSpPr>
          <p:spPr bwMode="auto">
            <a:xfrm>
              <a:off x="1104" y="2976"/>
              <a:ext cx="100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prezime</a:t>
              </a:r>
            </a:p>
          </p:txBody>
        </p:sp>
        <p:sp>
          <p:nvSpPr>
            <p:cNvPr id="14345" name="Rectangle 6"/>
            <p:cNvSpPr>
              <a:spLocks noChangeArrowheads="1"/>
            </p:cNvSpPr>
            <p:nvPr/>
          </p:nvSpPr>
          <p:spPr bwMode="auto">
            <a:xfrm>
              <a:off x="2016" y="3024"/>
              <a:ext cx="1824" cy="240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1200" y="3456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sin</a:t>
              </a:r>
            </a:p>
          </p:txBody>
        </p:sp>
        <p:sp>
          <p:nvSpPr>
            <p:cNvPr id="14347" name="Text Box 8"/>
            <p:cNvSpPr txBox="1">
              <a:spLocks noChangeArrowheads="1"/>
            </p:cNvSpPr>
            <p:nvPr/>
          </p:nvSpPr>
          <p:spPr bwMode="auto">
            <a:xfrm>
              <a:off x="1152" y="3840"/>
              <a:ext cx="8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otac</a:t>
              </a:r>
            </a:p>
          </p:txBody>
        </p:sp>
        <p:sp>
          <p:nvSpPr>
            <p:cNvPr id="14348" name="Rectangle 9"/>
            <p:cNvSpPr>
              <a:spLocks noChangeArrowheads="1"/>
            </p:cNvSpPr>
            <p:nvPr/>
          </p:nvSpPr>
          <p:spPr bwMode="auto">
            <a:xfrm>
              <a:off x="1872" y="3504"/>
              <a:ext cx="23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9" name="Rectangle 10"/>
            <p:cNvSpPr>
              <a:spLocks noChangeArrowheads="1"/>
            </p:cNvSpPr>
            <p:nvPr/>
          </p:nvSpPr>
          <p:spPr bwMode="auto">
            <a:xfrm>
              <a:off x="1824" y="3888"/>
              <a:ext cx="24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0" name="Text Box 11"/>
            <p:cNvSpPr txBox="1">
              <a:spLocks noChangeArrowheads="1"/>
            </p:cNvSpPr>
            <p:nvPr/>
          </p:nvSpPr>
          <p:spPr bwMode="auto">
            <a:xfrm>
              <a:off x="1968" y="3264"/>
              <a:ext cx="220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uzrast </a:t>
              </a:r>
              <a:r>
                <a:rPr lang="en-US" altLang="en-US" sz="2400">
                  <a:latin typeface="Times New Roman" panose="02020603050405020304" pitchFamily="18" charset="0"/>
                </a:rPr>
                <a:t>                  </a:t>
              </a:r>
              <a:r>
                <a:rPr lang="en-US" altLang="en-US" sz="2000"/>
                <a:t>ime</a:t>
              </a:r>
            </a:p>
          </p:txBody>
        </p:sp>
        <p:sp>
          <p:nvSpPr>
            <p:cNvPr id="14351" name="Line 12"/>
            <p:cNvSpPr>
              <a:spLocks noChangeShapeType="1"/>
            </p:cNvSpPr>
            <p:nvPr/>
          </p:nvSpPr>
          <p:spPr bwMode="auto">
            <a:xfrm>
              <a:off x="2928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2" name="Line 13"/>
            <p:cNvSpPr>
              <a:spLocks noChangeShapeType="1"/>
            </p:cNvSpPr>
            <p:nvPr/>
          </p:nvSpPr>
          <p:spPr bwMode="auto">
            <a:xfrm>
              <a:off x="2928" y="39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3" name="Freeform 14"/>
            <p:cNvSpPr>
              <a:spLocks/>
            </p:cNvSpPr>
            <p:nvPr/>
          </p:nvSpPr>
          <p:spPr bwMode="auto">
            <a:xfrm>
              <a:off x="3840" y="3032"/>
              <a:ext cx="696" cy="656"/>
            </a:xfrm>
            <a:custGeom>
              <a:avLst/>
              <a:gdLst>
                <a:gd name="T0" fmla="*/ 115 w 744"/>
                <a:gd name="T1" fmla="*/ 616 h 656"/>
                <a:gd name="T2" fmla="*/ 190 w 744"/>
                <a:gd name="T3" fmla="*/ 568 h 656"/>
                <a:gd name="T4" fmla="*/ 151 w 744"/>
                <a:gd name="T5" fmla="*/ 88 h 656"/>
                <a:gd name="T6" fmla="*/ 0 w 744"/>
                <a:gd name="T7" fmla="*/ 40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656"/>
                <a:gd name="T14" fmla="*/ 744 w 744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656">
                  <a:moveTo>
                    <a:pt x="432" y="616"/>
                  </a:moveTo>
                  <a:cubicBezTo>
                    <a:pt x="564" y="636"/>
                    <a:pt x="696" y="656"/>
                    <a:pt x="720" y="568"/>
                  </a:cubicBezTo>
                  <a:cubicBezTo>
                    <a:pt x="744" y="480"/>
                    <a:pt x="696" y="176"/>
                    <a:pt x="576" y="88"/>
                  </a:cubicBezTo>
                  <a:cubicBezTo>
                    <a:pt x="456" y="0"/>
                    <a:pt x="96" y="48"/>
                    <a:pt x="0" y="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4" name="Freeform 15"/>
            <p:cNvSpPr>
              <a:spLocks/>
            </p:cNvSpPr>
            <p:nvPr/>
          </p:nvSpPr>
          <p:spPr bwMode="auto">
            <a:xfrm>
              <a:off x="3840" y="3120"/>
              <a:ext cx="1008" cy="912"/>
            </a:xfrm>
            <a:custGeom>
              <a:avLst/>
              <a:gdLst>
                <a:gd name="T0" fmla="*/ 432 w 1008"/>
                <a:gd name="T1" fmla="*/ 912 h 912"/>
                <a:gd name="T2" fmla="*/ 816 w 1008"/>
                <a:gd name="T3" fmla="*/ 816 h 912"/>
                <a:gd name="T4" fmla="*/ 864 w 1008"/>
                <a:gd name="T5" fmla="*/ 480 h 912"/>
                <a:gd name="T6" fmla="*/ 864 w 1008"/>
                <a:gd name="T7" fmla="*/ 192 h 912"/>
                <a:gd name="T8" fmla="*/ 0 w 1008"/>
                <a:gd name="T9" fmla="*/ 0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912"/>
                <a:gd name="T17" fmla="*/ 1008 w 1008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912">
                  <a:moveTo>
                    <a:pt x="432" y="912"/>
                  </a:moveTo>
                  <a:cubicBezTo>
                    <a:pt x="588" y="900"/>
                    <a:pt x="744" y="888"/>
                    <a:pt x="816" y="816"/>
                  </a:cubicBezTo>
                  <a:cubicBezTo>
                    <a:pt x="888" y="744"/>
                    <a:pt x="856" y="584"/>
                    <a:pt x="864" y="480"/>
                  </a:cubicBezTo>
                  <a:cubicBezTo>
                    <a:pt x="872" y="376"/>
                    <a:pt x="1008" y="272"/>
                    <a:pt x="864" y="192"/>
                  </a:cubicBezTo>
                  <a:cubicBezTo>
                    <a:pt x="720" y="112"/>
                    <a:pt x="144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5" name="Text Box 16"/>
            <p:cNvSpPr txBox="1">
              <a:spLocks noChangeArrowheads="1"/>
            </p:cNvSpPr>
            <p:nvPr/>
          </p:nvSpPr>
          <p:spPr bwMode="auto">
            <a:xfrm>
              <a:off x="1968" y="3600"/>
              <a:ext cx="76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6" name="Text Box 17"/>
            <p:cNvSpPr txBox="1">
              <a:spLocks noChangeArrowheads="1"/>
            </p:cNvSpPr>
            <p:nvPr/>
          </p:nvSpPr>
          <p:spPr bwMode="auto">
            <a:xfrm>
              <a:off x="2016" y="3504"/>
              <a:ext cx="52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21</a:t>
              </a:r>
            </a:p>
          </p:txBody>
        </p:sp>
        <p:sp>
          <p:nvSpPr>
            <p:cNvPr id="14357" name="Text Box 18"/>
            <p:cNvSpPr txBox="1">
              <a:spLocks noChangeArrowheads="1"/>
            </p:cNvSpPr>
            <p:nvPr/>
          </p:nvSpPr>
          <p:spPr bwMode="auto">
            <a:xfrm>
              <a:off x="3024" y="3504"/>
              <a:ext cx="105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 </a:t>
              </a:r>
              <a:r>
                <a:rPr lang="en-US" altLang="en-US" sz="2000"/>
                <a:t>Petar</a:t>
              </a:r>
            </a:p>
          </p:txBody>
        </p:sp>
        <p:sp>
          <p:nvSpPr>
            <p:cNvPr id="14358" name="Text Box 19"/>
            <p:cNvSpPr txBox="1">
              <a:spLocks noChangeArrowheads="1"/>
            </p:cNvSpPr>
            <p:nvPr/>
          </p:nvSpPr>
          <p:spPr bwMode="auto">
            <a:xfrm>
              <a:off x="2016" y="3936"/>
              <a:ext cx="72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52</a:t>
              </a:r>
            </a:p>
          </p:txBody>
        </p:sp>
        <p:sp>
          <p:nvSpPr>
            <p:cNvPr id="14359" name="Text Box 20"/>
            <p:cNvSpPr txBox="1">
              <a:spLocks noChangeArrowheads="1"/>
            </p:cNvSpPr>
            <p:nvPr/>
          </p:nvSpPr>
          <p:spPr bwMode="auto">
            <a:xfrm>
              <a:off x="3072" y="3936"/>
              <a:ext cx="81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Nikola</a:t>
              </a:r>
            </a:p>
          </p:txBody>
        </p:sp>
        <p:sp>
          <p:nvSpPr>
            <p:cNvPr id="14360" name="Line 21"/>
            <p:cNvSpPr>
              <a:spLocks noChangeShapeType="1"/>
            </p:cNvSpPr>
            <p:nvPr/>
          </p:nvSpPr>
          <p:spPr bwMode="auto">
            <a:xfrm>
              <a:off x="864" y="3312"/>
              <a:ext cx="3936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(6)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4438650" y="4884738"/>
            <a:ext cx="166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</a:t>
            </a:r>
            <a:r>
              <a:rPr lang="en-US" altLang="en-US" sz="2000"/>
              <a:t>Jankovic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7543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8600" y="1417638"/>
            <a:ext cx="8915400" cy="510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ts val="1438"/>
              </a:spcBef>
              <a:buClrTx/>
            </a:pP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За приступ класној променљивој се користи тачка-нотација, </a:t>
            </a:r>
            <a:r>
              <a:rPr lang="sr-Latn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/>
            </a:r>
            <a:br>
              <a:rPr lang="sr-Latn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при </a:t>
            </a: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чему се као прималац поруке може 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користити</a:t>
            </a:r>
            <a: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: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sr-Cyrl-RS" altLang="en-US" sz="2400" dirty="0" smtClean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име </a:t>
            </a:r>
            <a:r>
              <a:rPr lang="sr-Cyrl-RS" altLang="en-US" sz="2400" dirty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класе</a:t>
            </a: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или </a:t>
            </a:r>
            <a:r>
              <a:rPr lang="sr-Cyrl-RS" altLang="en-US" sz="2400" dirty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име неке инстанце класе</a:t>
            </a:r>
            <a:r>
              <a:rPr lang="sr-Cyrl-R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ts val="1438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Препоручује се </a:t>
            </a:r>
            <a:r>
              <a:rPr lang="en-US" altLang="en-US" sz="24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коришћење</a:t>
            </a:r>
            <a:r>
              <a:rPr lang="en-U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имена класе</a:t>
            </a:r>
            <a:r>
              <a:rPr lang="en-U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70000"/>
              </a:lnSpc>
              <a:spcBef>
                <a:spcPts val="1438"/>
              </a:spcBef>
              <a:buClrTx/>
              <a:buNone/>
            </a:pPr>
            <a:r>
              <a:rPr lang="sr-Cyrl-RS" altLang="en-US" sz="2400" b="1" dirty="0" smtClean="0">
                <a:solidFill>
                  <a:srgbClr val="008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Пример</a:t>
            </a:r>
            <a:r>
              <a:rPr lang="sr-Cyrl-RS" altLang="en-US" sz="2400" b="1" dirty="0">
                <a:solidFill>
                  <a:srgbClr val="008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  <a:r>
              <a:rPr lang="sr-Cyrl-RS" altLang="en-US" sz="2400" b="1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prezime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“Jankovic”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godine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2400" dirty="0">
                <a:latin typeface="Garamond" panose="02020404030301010803" pitchFamily="18" charset="0"/>
              </a:rPr>
              <a:t>креиран примерак </a:t>
            </a:r>
            <a:r>
              <a:rPr lang="sr-Latn-CS" altLang="en-US" sz="1800" dirty="0"/>
              <a:t>sin</a:t>
            </a:r>
            <a:r>
              <a:rPr lang="sr-Latn-CS" altLang="en-US" sz="2400" dirty="0">
                <a:latin typeface="Garamond" panose="02020404030301010803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ClanPorodice sin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Класној </a:t>
            </a:r>
            <a:r>
              <a:rPr lang="sr-Cyrl-RS" altLang="en-US" sz="2400" dirty="0">
                <a:latin typeface="Garamond" panose="02020404030301010803" pitchFamily="18" charset="0"/>
              </a:rPr>
              <a:t>променљивој </a:t>
            </a:r>
            <a:r>
              <a:rPr lang="sr-Latn-RS" altLang="en-US" sz="1800" dirty="0"/>
              <a:t>prezime</a:t>
            </a:r>
            <a:r>
              <a:rPr lang="sr-Latn-RS" altLang="en-US" sz="18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можемо приступити на следеће начине: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“Porodicno prezime 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System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“Porodicno prezime 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</a:t>
            </a:r>
            <a:r>
              <a:rPr lang="sr-Cyrl-RS" sz="3600" b="1" kern="0" dirty="0">
                <a:solidFill>
                  <a:srgbClr val="0070C0"/>
                </a:solidFill>
              </a:rPr>
              <a:t>7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124200"/>
            <a:ext cx="50292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304800" y="5181600"/>
            <a:ext cx="4724400" cy="33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268664" y="5973763"/>
            <a:ext cx="7960936" cy="533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1295400"/>
            <a:ext cx="89154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Константе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(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финалне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променљиве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)</a:t>
            </a:r>
            <a:endParaRPr lang="ru-RU" b="1" dirty="0" smtClean="0">
              <a:solidFill>
                <a:schemeClr val="accent5">
                  <a:lumMod val="50000"/>
                </a:schemeClr>
              </a:solidFill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itchFamily="18" charset="0"/>
              </a:rPr>
              <a:t>М</a:t>
            </a:r>
            <a:r>
              <a:rPr lang="sr-Cyrl-RS" dirty="0" smtClean="0">
                <a:latin typeface="Garamond" pitchFamily="18" charset="0"/>
              </a:rPr>
              <a:t>одификатор </a:t>
            </a:r>
            <a:r>
              <a:rPr lang="en-US" sz="2000" dirty="0" smtClean="0"/>
              <a:t>final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дефинише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да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када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једном променљива </a:t>
            </a:r>
            <a:r>
              <a:rPr lang="sr-Cyrl-RS" dirty="0">
                <a:latin typeface="Garamond" pitchFamily="18" charset="0"/>
              </a:rPr>
              <a:t>добије вредност није допуштена даља промена </a:t>
            </a:r>
            <a:r>
              <a:rPr lang="en-US" dirty="0" err="1" smtClean="0">
                <a:latin typeface="Garamond" pitchFamily="18" charset="0"/>
              </a:rPr>
              <a:t>њене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вредности</a:t>
            </a:r>
            <a:r>
              <a:rPr lang="sr-Cyrl-RS" dirty="0">
                <a:latin typeface="Garamond" pitchFamily="18" charset="0"/>
              </a:rPr>
              <a:t>. 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Garamond" pitchFamily="18" charset="0"/>
              </a:rPr>
              <a:t>Може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примењивати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класних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инстанцних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променљивих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као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локалн</a:t>
            </a:r>
            <a:r>
              <a:rPr lang="en-US" dirty="0" err="1" smtClean="0">
                <a:latin typeface="Garamond" pitchFamily="18" charset="0"/>
              </a:rPr>
              <a:t>их</a:t>
            </a:r>
            <a:r>
              <a:rPr lang="sr-Cyrl-RS" dirty="0" smtClean="0">
                <a:latin typeface="Garamond" pitchFamily="18" charset="0"/>
              </a:rPr>
              <a:t> променљив</a:t>
            </a:r>
            <a:r>
              <a:rPr lang="en-US" dirty="0" err="1" smtClean="0">
                <a:latin typeface="Garamond" pitchFamily="18" charset="0"/>
              </a:rPr>
              <a:t>их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dirty="0" smtClean="0">
              <a:latin typeface="Garamond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r>
              <a:rPr lang="sr-Latn-CS" sz="1800" dirty="0" smtClean="0"/>
              <a:t>                </a:t>
            </a:r>
            <a:r>
              <a:rPr lang="sr-Cyrl-RS" sz="1800" dirty="0" smtClean="0"/>
              <a:t>	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STOPA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2.3f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NETACNO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BROJ_STRANA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800" dirty="0"/>
          </a:p>
          <a:p>
            <a:pPr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</a:t>
            </a:r>
            <a:r>
              <a:rPr lang="en-US" sz="3600" b="1" kern="0" dirty="0">
                <a:solidFill>
                  <a:srgbClr val="0070C0"/>
                </a:solidFill>
              </a:rPr>
              <a:t>8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4114800"/>
            <a:ext cx="4343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372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оквиру метода примерка или конструктора, 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променљива </a:t>
            </a:r>
            <a:r>
              <a:rPr lang="en-US" sz="1800" dirty="0" smtClean="0">
                <a:latin typeface="+mn-lt"/>
              </a:rPr>
              <a:t>this</a:t>
            </a:r>
            <a:r>
              <a:rPr lang="sr-Cyrl-R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представља референцу на сам тај објекат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Коришћењем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се може реферисати на ма које поље текућег објекта над којим се позива метод примерка или конструктор.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pPr lvl="1"/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dirty="0" smtClean="0">
                <a:latin typeface="Garamond" pitchFamily="18" charset="0"/>
              </a:rPr>
              <a:t>У </a:t>
            </a:r>
            <a:r>
              <a:rPr lang="ru-RU" dirty="0" err="1" smtClean="0">
                <a:latin typeface="Garamond" pitchFamily="18" charset="0"/>
              </a:rPr>
              <a:t>претходном</a:t>
            </a:r>
            <a:r>
              <a:rPr lang="ru-RU" dirty="0" smtClean="0">
                <a:latin typeface="Garamond" pitchFamily="18" charset="0"/>
              </a:rPr>
              <a:t> примеру се кључна реч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може изоставити</a:t>
            </a:r>
            <a:r>
              <a:rPr lang="sr-Cyrl-R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45000"/>
              </a:spcBef>
              <a:defRPr/>
            </a:pPr>
            <a:endParaRPr lang="sr-Latn-CS" sz="1800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</a:t>
            </a: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3528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Најчешћи разлог за коришћење ове променљиве је то што поље класе буде сакривено параметром метода или параметром конструктора.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pomeri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Овде</a:t>
            </a:r>
            <a:r>
              <a:rPr lang="ru-RU" dirty="0" smtClean="0">
                <a:latin typeface="Garamond" pitchFamily="18" charset="0"/>
              </a:rPr>
              <a:t> је кључна реч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неопходна да подвуче разлику између инстанцних променљивих и параметара метода.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Сваки од аргумента метода сакрива по једно поље објекта, тако да је унутар метода </a:t>
            </a:r>
            <a:r>
              <a:rPr lang="en-US" sz="1800" dirty="0" smtClean="0">
                <a:latin typeface="+mn-lt"/>
              </a:rPr>
              <a:t>x </a:t>
            </a:r>
            <a:r>
              <a:rPr lang="sr-Cyrl-RS" dirty="0" smtClean="0">
                <a:latin typeface="Garamond" pitchFamily="18" charset="0"/>
              </a:rPr>
              <a:t>ознака локалне копије првог аргумента.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Да би се реферисало на поље </a:t>
            </a:r>
            <a:r>
              <a:rPr lang="en-US" sz="1800" dirty="0" smtClean="0">
                <a:latin typeface="+mn-lt"/>
              </a:rPr>
              <a:t>x </a:t>
            </a:r>
            <a:r>
              <a:rPr lang="sr-Cyrl-RS" dirty="0" smtClean="0">
                <a:latin typeface="Garamond" pitchFamily="18" charset="0"/>
              </a:rPr>
              <a:t>примерка класе </a:t>
            </a:r>
            <a:r>
              <a:rPr lang="en-US" sz="1800" dirty="0" smtClean="0">
                <a:latin typeface="+mn-lt"/>
              </a:rPr>
              <a:t>Point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унутар метода се мора користити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this.x</a:t>
            </a:r>
            <a:r>
              <a:rPr lang="en-U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</a:t>
            </a: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971800"/>
            <a:ext cx="4038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7543800" cy="3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Примери: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наредбама које следе се користи кључна </a:t>
            </a:r>
            <a:r>
              <a:rPr lang="ru-RU" dirty="0" err="1" smtClean="0">
                <a:latin typeface="Garamond" pitchFamily="18" charset="0"/>
              </a:rPr>
              <a:t>реч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Latn-CS" sz="1800" dirty="0" err="1" smtClean="0">
                <a:latin typeface="+mn-lt"/>
              </a:rPr>
              <a:t>this</a:t>
            </a:r>
            <a:r>
              <a:rPr lang="sr-Latn-CS" dirty="0" smtClean="0">
                <a:latin typeface="Garamond" pitchFamily="18" charset="0"/>
              </a:rPr>
              <a:t>:</a:t>
            </a:r>
            <a:endParaRPr lang="sr-Cyrl-RS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sr-Latn-CS" sz="800" dirty="0" smtClean="0">
              <a:latin typeface="Garamond" pitchFamily="18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a -instancna promenljiva tekućeg objekta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poziva se metod </a:t>
            </a:r>
          </a:p>
          <a:p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//vraća se tekući objekt iz metoda</a:t>
            </a:r>
          </a:p>
          <a:p>
            <a:endParaRPr lang="sr-Latn-CS" sz="1500" dirty="0" smtClean="0">
              <a:latin typeface="Arial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неким од наведених случајева може се </a:t>
            </a:r>
            <a:r>
              <a:rPr lang="ru-RU" dirty="0" err="1" smtClean="0">
                <a:latin typeface="Garamond" pitchFamily="18" charset="0"/>
              </a:rPr>
              <a:t>изоставити</a:t>
            </a:r>
            <a:r>
              <a:rPr lang="ru-RU" dirty="0" smtClean="0">
                <a:latin typeface="Garamond" pitchFamily="18" charset="0"/>
              </a:rPr>
              <a:t>:</a:t>
            </a:r>
            <a:endParaRPr lang="sr-Latn-RS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ru-RU" sz="800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sr-Latn-CS" dirty="0" smtClean="0"/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prviMetod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sr-Latn-CS" sz="1500" dirty="0" smtClean="0">
              <a:latin typeface="Arial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некима не може: </a:t>
            </a:r>
            <a:endParaRPr lang="sr-Latn-RS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ru-RU" sz="800" dirty="0" smtClean="0">
              <a:latin typeface="Garamond" pitchFamily="18" charset="0"/>
            </a:endParaRPr>
          </a:p>
          <a:p>
            <a:r>
              <a:rPr lang="sr-Latn-CS" dirty="0" smtClean="0"/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</a:t>
            </a: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590800"/>
            <a:ext cx="6629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228600" y="4114800"/>
            <a:ext cx="2971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228600" y="5181600"/>
            <a:ext cx="1752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891540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Опсег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користи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Код </a:t>
            </a:r>
            <a:r>
              <a:rPr lang="ru-RU" altLang="en-US" sz="2400" dirty="0" err="1">
                <a:latin typeface="Garamond" panose="02020404030301010803" pitchFamily="18" charset="0"/>
              </a:rPr>
              <a:t>локалних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опсег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блок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дефинисана</a:t>
            </a:r>
            <a:r>
              <a:rPr lang="ru-RU" altLang="en-US" sz="2400" dirty="0">
                <a:latin typeface="Garamond" panose="02020404030301010803" pitchFamily="18" charset="0"/>
              </a:rPr>
              <a:t> од места где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дефинисана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None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Пример.</a:t>
            </a:r>
          </a:p>
          <a:p>
            <a:pPr>
              <a:buNone/>
            </a:pP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//ovde se može pozivati a, ali ne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//ovde se može pozivati a, ali ne jos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ovde se mogu pozivati a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ovde se može pozivati a, ali ne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ovde se ne mogu koristiti niti a, niti b!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None/>
            </a:pPr>
            <a:endParaRPr lang="ru-RU" altLang="en-US" sz="2400" b="1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49275"/>
            <a:ext cx="72834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Опсег важења променљиве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3352800"/>
            <a:ext cx="6553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1382554"/>
            <a:ext cx="89154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Класним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приступати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сваком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тренутку</a:t>
            </a:r>
            <a:r>
              <a:rPr lang="ru-RU" altLang="en-US" sz="2400" dirty="0">
                <a:latin typeface="Garamond" panose="02020404030301010803" pitchFamily="18" charset="0"/>
              </a:rPr>
              <a:t> рада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примерка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приступати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сво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време</a:t>
            </a:r>
            <a:r>
              <a:rPr lang="ru-RU" altLang="en-US" sz="2400" dirty="0">
                <a:latin typeface="Garamond" panose="02020404030301010803" pitchFamily="18" charset="0"/>
              </a:rPr>
              <a:t> док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 – </a:t>
            </a:r>
            <a:r>
              <a:rPr lang="ru-RU" altLang="en-US" sz="2400" dirty="0" err="1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>
                <a:latin typeface="Garamond" panose="02020404030301010803" pitchFamily="18" charset="0"/>
              </a:rPr>
              <a:t> дате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en-US" sz="2400" b="1" dirty="0">
                <a:latin typeface="Garamond" panose="02020404030301010803" pitchFamily="18" charset="0"/>
              </a:rPr>
              <a:t>Пример.</a:t>
            </a: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Opseg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stampaProbnu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“Lokalna 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probna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probna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треба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унутар</a:t>
            </a:r>
            <a:r>
              <a:rPr lang="ru-RU" altLang="en-US" sz="2400" dirty="0">
                <a:latin typeface="Garamond" panose="02020404030301010803" pitchFamily="18" charset="0"/>
              </a:rPr>
              <a:t> метода приступи </a:t>
            </a:r>
            <a:r>
              <a:rPr lang="ru-RU" altLang="en-US" sz="2400" dirty="0" err="1">
                <a:latin typeface="Garamond" panose="02020404030301010803" pitchFamily="18" charset="0"/>
              </a:rPr>
              <a:t>сакривеном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пољу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CS" altLang="en-US" sz="1800" dirty="0"/>
              <a:t>probna</a:t>
            </a:r>
            <a:r>
              <a:rPr lang="ru-RU" altLang="en-US" sz="2400" dirty="0">
                <a:latin typeface="Garamond" panose="02020404030301010803" pitchFamily="18" charset="0"/>
              </a:rPr>
              <a:t>, то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постиже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помоћу </a:t>
            </a:r>
            <a:r>
              <a:rPr lang="en-US" altLang="en-US" sz="1800" dirty="0" err="1"/>
              <a:t>this.p</a:t>
            </a:r>
            <a:r>
              <a:rPr lang="sr-Latn-CS" altLang="en-US" sz="1800" dirty="0"/>
              <a:t>robna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49275"/>
            <a:ext cx="72834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Опсег важења променљиве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276600"/>
            <a:ext cx="73914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Класе и објекти у програмском језику Јава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8582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појављују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телу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садрже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локалних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Јава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извршавају</a:t>
            </a:r>
            <a:r>
              <a:rPr lang="ru-RU" altLang="en-US" sz="2400" dirty="0">
                <a:latin typeface="Garamond" panose="02020404030301010803" pitchFamily="18" charset="0"/>
              </a:rPr>
              <a:t> 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метода.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Аргументи метода 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заградама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иза</a:t>
            </a:r>
            <a:r>
              <a:rPr lang="ru-RU" altLang="en-US" sz="2400" dirty="0">
                <a:latin typeface="Garamond" panose="02020404030301010803" pitchFamily="18" charset="0"/>
              </a:rPr>
              <a:t> имена метода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(</a:t>
            </a:r>
            <a:r>
              <a:rPr lang="ru-RU" altLang="en-US" sz="2400" dirty="0" err="1">
                <a:latin typeface="Garamond" panose="02020404030301010803" pitchFamily="18" charset="0"/>
              </a:rPr>
              <a:t>број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</a:rPr>
              <a:t>  </a:t>
            </a:r>
            <a:r>
              <a:rPr lang="ru-RU" altLang="en-US" sz="2400" dirty="0" err="1">
                <a:latin typeface="Garamond" panose="02020404030301010803" pitchFamily="18" charset="0"/>
              </a:rPr>
              <a:t>нула</a:t>
            </a:r>
            <a:r>
              <a:rPr lang="ru-RU" altLang="en-US" sz="2400" dirty="0">
                <a:latin typeface="Garamond" panose="02020404030301010803" pitchFamily="18" charset="0"/>
              </a:rPr>
              <a:t>).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 метода 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наводи се тип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стварни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аргументи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- методи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9" y="4495800"/>
            <a:ext cx="8788401" cy="202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648200"/>
            <a:ext cx="41275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9050" y="1417638"/>
            <a:ext cx="9037638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Метод је самостални блок кода који има </a:t>
            </a:r>
            <a:r>
              <a:rPr lang="ru-RU" dirty="0" err="1">
                <a:latin typeface="Garamond" pitchFamily="18" charset="0"/>
              </a:rPr>
              <a:t>име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 </a:t>
            </a:r>
            <a:r>
              <a:rPr lang="ru-RU" dirty="0">
                <a:latin typeface="Garamond" pitchFamily="18" charset="0"/>
              </a:rPr>
              <a:t>својство вишеструке употребљивости. </a:t>
            </a:r>
            <a:endParaRPr lang="sr-Latn-CS" dirty="0">
              <a:latin typeface="Garamond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Параметри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омогућавају</a:t>
            </a:r>
            <a:r>
              <a:rPr lang="ru-RU" dirty="0" smtClean="0">
                <a:latin typeface="Garamond" pitchFamily="18" charset="0"/>
              </a:rPr>
              <a:t> да се унесу вредности у метод:</a:t>
            </a: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Металингвистичка</a:t>
            </a:r>
            <a:r>
              <a:rPr lang="ru-RU" dirty="0" smtClean="0">
                <a:latin typeface="Garamond" pitchFamily="18" charset="0"/>
              </a:rPr>
              <a:t> променљива </a:t>
            </a:r>
            <a:r>
              <a:rPr lang="ru-RU" sz="1800" dirty="0" smtClean="0">
                <a:latin typeface="+mn-lt"/>
              </a:rPr>
              <a:t>blok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дефинисана</a:t>
            </a:r>
            <a:r>
              <a:rPr lang="ru-RU" dirty="0" smtClean="0">
                <a:latin typeface="Garamond" pitchFamily="18" charset="0"/>
              </a:rPr>
              <a:t> у </a:t>
            </a:r>
            <a:r>
              <a:rPr lang="ru-RU" dirty="0" err="1" smtClean="0">
                <a:latin typeface="Garamond" pitchFamily="18" charset="0"/>
              </a:rPr>
              <a:t>једној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од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претходних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презентација</a:t>
            </a:r>
            <a:r>
              <a:rPr lang="ru-RU" dirty="0" smtClean="0">
                <a:latin typeface="Garamond" pitchFamily="18" charset="0"/>
              </a:rPr>
              <a:t>.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2425" y="2725738"/>
            <a:ext cx="8181975" cy="1693862"/>
            <a:chOff x="18298" y="1916832"/>
            <a:chExt cx="9037624" cy="2126921"/>
          </a:xfrm>
        </p:grpSpPr>
        <p:pic>
          <p:nvPicPr>
            <p:cNvPr id="2355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98" y="1916832"/>
              <a:ext cx="9037624" cy="2126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9" name="TextBox 1"/>
            <p:cNvSpPr txBox="1">
              <a:spLocks noChangeArrowheads="1"/>
            </p:cNvSpPr>
            <p:nvPr/>
          </p:nvSpPr>
          <p:spPr bwMode="auto">
            <a:xfrm>
              <a:off x="1885702" y="2132856"/>
              <a:ext cx="28725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sr-Cyrl-RS" altLang="en-US" sz="2400">
                  <a:latin typeface="Times New Roman" panose="02020603050405020304" pitchFamily="18" charset="0"/>
                </a:rPr>
                <a:t>(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0" name="TextBox 3"/>
            <p:cNvSpPr txBox="1">
              <a:spLocks noChangeArrowheads="1"/>
            </p:cNvSpPr>
            <p:nvPr/>
          </p:nvSpPr>
          <p:spPr bwMode="auto">
            <a:xfrm>
              <a:off x="6632193" y="2132855"/>
              <a:ext cx="28725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sr-Cyrl-RS" altLang="en-US" sz="2400">
                  <a:latin typeface="Times New Roman" panose="02020603050405020304" pitchFamily="18" charset="0"/>
                </a:rPr>
                <a:t>)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355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може вратити </a:t>
            </a:r>
            <a:r>
              <a:rPr lang="ru-RU" dirty="0" err="1" smtClean="0">
                <a:latin typeface="Garamond" pitchFamily="18" charset="0"/>
              </a:rPr>
              <a:t>вредност</a:t>
            </a:r>
            <a:r>
              <a:rPr lang="ru-RU" dirty="0" smtClean="0">
                <a:latin typeface="Garamond" pitchFamily="18" charset="0"/>
              </a:rPr>
              <a:t>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 онда је потребно навести тип повратне врености.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Уколико метод не враћа вредност, његов тип је </a:t>
            </a:r>
            <a:r>
              <a:rPr lang="en-US" sz="1800" dirty="0" smtClean="0">
                <a:latin typeface="+mn-lt"/>
              </a:rPr>
              <a:t>void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Повратна вредност из метода се </a:t>
            </a:r>
            <a:r>
              <a:rPr lang="sr-Cyrl-RS" dirty="0" smtClean="0">
                <a:latin typeface="Garamond" pitchFamily="18" charset="0"/>
              </a:rPr>
              <a:t>враћа</a:t>
            </a:r>
            <a:r>
              <a:rPr lang="ru-RU" dirty="0" smtClean="0">
                <a:latin typeface="Garamond" pitchFamily="18" charset="0"/>
              </a:rPr>
              <a:t> преко </a:t>
            </a:r>
            <a:r>
              <a:rPr lang="en-US" sz="1800" dirty="0" smtClean="0">
                <a:latin typeface="+mn-lt"/>
              </a:rPr>
              <a:t>return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наредбе: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Синтакса израза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дефинисана</a:t>
            </a:r>
            <a:r>
              <a:rPr lang="ru-RU" dirty="0" smtClean="0">
                <a:latin typeface="Garamond" pitchFamily="18" charset="0"/>
              </a:rPr>
              <a:t> на слајдовима претходне презентације.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500438"/>
            <a:ext cx="8891588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6200" y="1458913"/>
            <a:ext cx="8915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Методи могу </a:t>
            </a:r>
            <a:r>
              <a:rPr lang="ru-RU" dirty="0" err="1" smtClean="0">
                <a:latin typeface="Garamond" pitchFamily="18" charset="0"/>
              </a:rPr>
              <a:t>бити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pPr marL="120015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 инстанцни (метод примерка) </a:t>
            </a:r>
          </a:p>
          <a:p>
            <a:pPr marL="120015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и класни (статички).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Класни методи се не односе на </a:t>
            </a:r>
            <a:r>
              <a:rPr lang="ru-RU" dirty="0" err="1" smtClean="0">
                <a:latin typeface="Garamond" pitchFamily="18" charset="0"/>
              </a:rPr>
              <a:t>инстанцне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тј</a:t>
            </a:r>
            <a:r>
              <a:rPr lang="ru-RU" dirty="0" smtClean="0">
                <a:latin typeface="Garamond" pitchFamily="18" charset="0"/>
              </a:rPr>
              <a:t>. не мора постојати ни једна инстанца, а метод се може користити!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телу класног метода се не може реферисати на променљиве примерка дате класе, већ само на класне променљиве за дату класу.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</a:t>
            </a:r>
            <a:r>
              <a:rPr lang="en-US" sz="1800" dirty="0" smtClean="0">
                <a:latin typeface="+mn-lt"/>
              </a:rPr>
              <a:t>main</a:t>
            </a:r>
            <a:r>
              <a:rPr lang="ru-RU" sz="1800" dirty="0" smtClean="0">
                <a:latin typeface="+mn-lt"/>
              </a:rPr>
              <a:t>(</a:t>
            </a:r>
            <a:r>
              <a:rPr lang="en-US" sz="1800" dirty="0" smtClean="0">
                <a:latin typeface="+mn-lt"/>
              </a:rPr>
              <a:t>String</a:t>
            </a:r>
            <a:r>
              <a:rPr lang="ru-RU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args</a:t>
            </a:r>
            <a:r>
              <a:rPr lang="ru-RU" sz="1800" dirty="0" smtClean="0">
                <a:latin typeface="+mn-lt"/>
              </a:rPr>
              <a:t>[])</a:t>
            </a:r>
            <a:r>
              <a:rPr lang="ru-RU" dirty="0" smtClean="0">
                <a:latin typeface="Garamond" pitchFamily="18" charset="0"/>
              </a:rPr>
              <a:t>, који је неопходан у апликацијама, је увек класни, јер пре његовог стартовања не постоји ни једна инстанца.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Garamond" pitchFamily="18" charset="0"/>
              </a:rPr>
              <a:t>Не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прави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копија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класног</a:t>
            </a:r>
            <a:r>
              <a:rPr lang="ru-RU" dirty="0" smtClean="0">
                <a:latin typeface="Garamond" pitchFamily="18" charset="0"/>
              </a:rPr>
              <a:t> метода за сваку инстанцу,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већ</a:t>
            </a:r>
            <a:r>
              <a:rPr lang="ru-RU" dirty="0" smtClean="0">
                <a:latin typeface="Garamond" pitchFamily="18" charset="0"/>
              </a:rPr>
              <a:t> се он једанпут дефинише.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1447800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Методи</a:t>
            </a:r>
            <a:r>
              <a:rPr lang="en-US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омогућавају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дугачак</a:t>
            </a:r>
            <a:r>
              <a:rPr lang="ru-RU" altLang="en-US" sz="2400" dirty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>
                <a:latin typeface="Garamond" panose="02020404030301010803" pitchFamily="18" charset="0"/>
              </a:rPr>
              <a:t>разбије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целине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на </a:t>
            </a:r>
            <a:r>
              <a:rPr lang="ru-RU" altLang="en-US" sz="2400" dirty="0" err="1">
                <a:latin typeface="Garamond" panose="02020404030301010803" pitchFamily="18" charset="0"/>
              </a:rPr>
              <a:t>тај</a:t>
            </a:r>
            <a:r>
              <a:rPr lang="ru-RU" altLang="en-US" sz="2400" dirty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>
                <a:latin typeface="Garamond" panose="02020404030301010803" pitchFamily="18" charset="0"/>
              </a:rPr>
              <a:t>доприносе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прегледности</a:t>
            </a:r>
            <a:r>
              <a:rPr lang="ru-RU" altLang="en-US" sz="2400" dirty="0">
                <a:latin typeface="Garamond" panose="02020404030301010803" pitchFamily="18" charset="0"/>
              </a:rPr>
              <a:t> кода.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Основна</a:t>
            </a:r>
            <a:r>
              <a:rPr lang="ru-RU" altLang="en-US" sz="2400" dirty="0">
                <a:latin typeface="Garamond" panose="02020404030301010803" pitchFamily="18" charset="0"/>
              </a:rPr>
              <a:t> структура метода: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28600" y="4953000"/>
            <a:ext cx="8458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Да би метод </a:t>
            </a:r>
            <a:r>
              <a:rPr lang="ru-RU" altLang="en-US" sz="2400" dirty="0" err="1">
                <a:latin typeface="Garamond" panose="02020404030301010803" pitchFamily="18" charset="0"/>
              </a:rPr>
              <a:t>вратио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smtClean="0">
                <a:latin typeface="Garamond" panose="02020404030301010803" pitchFamily="18" charset="0"/>
              </a:rPr>
              <a:t>мора </a:t>
            </a:r>
            <a:r>
              <a:rPr lang="ru-RU" altLang="en-US" sz="2400" dirty="0" err="1">
                <a:latin typeface="Garamond" panose="02020404030301010803" pitchFamily="18" charset="0"/>
              </a:rPr>
              <a:t>имати</a:t>
            </a:r>
            <a:r>
              <a:rPr lang="ru-RU" altLang="en-US" sz="2400" dirty="0">
                <a:latin typeface="Garamond" panose="02020404030301010803" pitchFamily="18" charset="0"/>
              </a:rPr>
              <a:t> бар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CS" altLang="en-US" sz="1800" dirty="0"/>
              <a:t>return</a:t>
            </a:r>
            <a:r>
              <a:rPr lang="sr-Cyrl-RS" altLang="en-US" sz="1800" dirty="0"/>
              <a:t>.</a:t>
            </a:r>
            <a:endParaRPr lang="sr-Latn-CS" altLang="en-US" sz="1800" i="1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3048000"/>
            <a:ext cx="6723063" cy="1644650"/>
            <a:chOff x="476" y="2496"/>
            <a:chExt cx="4235" cy="1036"/>
          </a:xfrm>
        </p:grpSpPr>
        <p:sp>
          <p:nvSpPr>
            <p:cNvPr id="26630" name="Text Box 4"/>
            <p:cNvSpPr txBox="1">
              <a:spLocks noChangeArrowheads="1"/>
            </p:cNvSpPr>
            <p:nvPr/>
          </p:nvSpPr>
          <p:spPr bwMode="auto">
            <a:xfrm>
              <a:off x="3840" y="2880"/>
              <a:ext cx="87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Telo 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metoda</a:t>
              </a:r>
            </a:p>
          </p:txBody>
        </p:sp>
        <p:sp>
          <p:nvSpPr>
            <p:cNvPr id="26631" name="Rectangle 3"/>
            <p:cNvSpPr>
              <a:spLocks noChangeArrowheads="1"/>
            </p:cNvSpPr>
            <p:nvPr/>
          </p:nvSpPr>
          <p:spPr bwMode="auto">
            <a:xfrm>
              <a:off x="528" y="2706"/>
              <a:ext cx="3264" cy="7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32" name="Text Box 5"/>
            <p:cNvSpPr txBox="1">
              <a:spLocks noChangeArrowheads="1"/>
            </p:cNvSpPr>
            <p:nvPr/>
          </p:nvSpPr>
          <p:spPr bwMode="auto">
            <a:xfrm>
              <a:off x="476" y="2706"/>
              <a:ext cx="394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{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            // </a:t>
              </a:r>
              <a:r>
                <a:rPr lang="en-US" altLang="en-US" sz="2000" dirty="0" err="1"/>
                <a:t>Kod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metoda</a:t>
              </a:r>
              <a:endParaRPr lang="en-US" altLang="en-US" sz="2000" dirty="0"/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}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512" y="2496"/>
              <a:ext cx="3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povratni- tip imeMetoda(arg1, arg2,…,argn)</a:t>
              </a:r>
              <a:endParaRPr lang="sr-Latn-CS" altLang="en-US" sz="2000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sr-Latn-RS" sz="3600" b="1" kern="0" dirty="0" smtClean="0">
                <a:solidFill>
                  <a:srgbClr val="0070C0"/>
                </a:solidFill>
              </a:rPr>
              <a:t>5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6868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Име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заједно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типом и </a:t>
            </a:r>
            <a:r>
              <a:rPr lang="ru-RU" altLang="en-US" sz="2400" dirty="0" err="1">
                <a:latin typeface="Garamond" panose="02020404030301010803" pitchFamily="18" charset="0"/>
              </a:rPr>
              <a:t>редоследом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параметара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чини </a:t>
            </a:r>
            <a:r>
              <a:rPr lang="ru-RU" altLang="en-US" sz="2400" dirty="0" err="1">
                <a:solidFill>
                  <a:srgbClr val="CC0099"/>
                </a:solidFill>
                <a:latin typeface="Garamond" panose="02020404030301010803" pitchFamily="18" charset="0"/>
              </a:rPr>
              <a:t>потпис</a:t>
            </a:r>
            <a:r>
              <a:rPr lang="ru-RU" altLang="en-US" sz="2400" dirty="0">
                <a:solidFill>
                  <a:srgbClr val="CC0099"/>
                </a:solidFill>
                <a:latin typeface="Garamond" panose="02020404030301010803" pitchFamily="18" charset="0"/>
              </a:rPr>
              <a:t> метода</a:t>
            </a:r>
            <a:r>
              <a:rPr lang="ru-RU" altLang="en-US" sz="2400" dirty="0">
                <a:latin typeface="Garamond" panose="02020404030301010803" pitchFamily="18" charset="0"/>
              </a:rPr>
              <a:t>. 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Потпис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два метода 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 мора </a:t>
            </a:r>
            <a:r>
              <a:rPr lang="ru-RU" altLang="en-US" sz="2400" dirty="0" err="1">
                <a:latin typeface="Garamond" panose="02020404030301010803" pitchFamily="18" charset="0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</a:rPr>
              <a:t> различит, </a:t>
            </a:r>
            <a:r>
              <a:rPr lang="ru-RU" altLang="en-US" sz="2400" dirty="0" smtClean="0">
                <a:latin typeface="Garamond" panose="02020404030301010803" pitchFamily="18" charset="0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како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би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компајлер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могао</a:t>
            </a:r>
            <a:r>
              <a:rPr lang="ru-RU" altLang="en-US" sz="2400" dirty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>
                <a:latin typeface="Garamond" panose="02020404030301010803" pitchFamily="18" charset="0"/>
              </a:rPr>
              <a:t>одреди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</a:rPr>
              <a:t> метод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povratni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tip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imeMetoda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Kod metoda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позива</a:t>
            </a:r>
            <a:r>
              <a:rPr lang="ru-RU" altLang="en-US" sz="2400" dirty="0">
                <a:latin typeface="Garamond" panose="02020404030301010803" pitchFamily="18" charset="0"/>
              </a:rPr>
              <a:t> метода, на место </a:t>
            </a:r>
            <a:r>
              <a:rPr lang="ru-RU" altLang="en-US" sz="2400" dirty="0" err="1">
                <a:latin typeface="Garamond" panose="02020404030301010803" pitchFamily="18" charset="0"/>
              </a:rPr>
              <a:t>формалних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параметара</a:t>
            </a:r>
            <a:r>
              <a:rPr lang="ru-RU" altLang="en-US" sz="2400" dirty="0">
                <a:latin typeface="Garamond" panose="02020404030301010803" pitchFamily="18" charset="0"/>
              </a:rPr>
              <a:t>),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стварни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аргументи</a:t>
            </a:r>
            <a:r>
              <a:rPr lang="ru-RU" altLang="en-US" sz="2400" dirty="0">
                <a:latin typeface="Garamond" panose="02020404030301010803" pitchFamily="18" charset="0"/>
              </a:rPr>
              <a:t>. 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Код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навођења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формалних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, за </a:t>
            </a:r>
            <a:r>
              <a:rPr lang="ru-RU" altLang="en-US" sz="2400" dirty="0" err="1">
                <a:latin typeface="Garamond" panose="02020404030301010803" pitchFamily="18" charset="0"/>
              </a:rPr>
              <a:t>сваки</a:t>
            </a:r>
            <a:r>
              <a:rPr lang="ru-RU" altLang="en-US" sz="2400" dirty="0">
                <a:latin typeface="Garamond" panose="02020404030301010803" pitchFamily="18" charset="0"/>
              </a:rPr>
              <a:t> аргумент мора се навести тип </a:t>
            </a:r>
            <a:r>
              <a:rPr lang="ru-RU" altLang="en-US" sz="2400" dirty="0" smtClean="0">
                <a:latin typeface="Garamond" panose="02020404030301010803" pitchFamily="18" charset="0"/>
              </a:rPr>
              <a:t>аргумента.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86400" y="3903806"/>
            <a:ext cx="2895600" cy="422275"/>
            <a:chOff x="3456" y="2112"/>
            <a:chExt cx="1824" cy="266"/>
          </a:xfrm>
        </p:grpSpPr>
        <p:sp>
          <p:nvSpPr>
            <p:cNvPr id="27653" name="Text Box 4"/>
            <p:cNvSpPr txBox="1">
              <a:spLocks noChangeArrowheads="1"/>
            </p:cNvSpPr>
            <p:nvPr/>
          </p:nvSpPr>
          <p:spPr bwMode="auto">
            <a:xfrm>
              <a:off x="4176" y="2160"/>
              <a:ext cx="110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600" dirty="0">
                  <a:solidFill>
                    <a:schemeClr val="tx2"/>
                  </a:solidFill>
                </a:rPr>
                <a:t>Potpis metoda</a:t>
              </a:r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 flipH="1" flipV="1">
              <a:off x="3456" y="2112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en-US" sz="3600" b="1" kern="0" dirty="0">
                <a:solidFill>
                  <a:srgbClr val="0070C0"/>
                </a:solidFill>
              </a:rPr>
              <a:t>6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3581400"/>
            <a:ext cx="5257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8001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ru-RU" dirty="0" smtClean="0">
                <a:latin typeface="Garamond" pitchFamily="18" charset="0"/>
              </a:rPr>
              <a:t>У наредбама у телу метода се могу користити четири  потенцијална извора података: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ф</a:t>
            </a:r>
            <a:r>
              <a:rPr lang="ru-RU" dirty="0" smtClean="0">
                <a:latin typeface="Garamond" pitchFamily="18" charset="0"/>
              </a:rPr>
              <a:t>ормални аргументи метода,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инстанцне и класне променљиве,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локалне променљиве, дефинисане у телу метода и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вредности које враћу други методи који су позвани у текућем.</a:t>
            </a:r>
          </a:p>
          <a:p>
            <a:pPr eaLnBrk="1" hangingPunct="1">
              <a:spcBef>
                <a:spcPct val="50000"/>
              </a:spcBef>
              <a:defRPr/>
            </a:pPr>
            <a:endParaRPr lang="sr-Latn-C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en-US" sz="3600" b="1" kern="0" dirty="0" smtClean="0">
                <a:solidFill>
                  <a:srgbClr val="0070C0"/>
                </a:solidFill>
              </a:rPr>
              <a:t>7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6200" y="1520825"/>
            <a:ext cx="8991600" cy="537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Дефинисање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именом</a:t>
            </a:r>
            <a:r>
              <a:rPr lang="ru-RU" altLang="en-US" sz="2400" dirty="0">
                <a:latin typeface="Garamond" panose="02020404030301010803" pitchFamily="18" charset="0"/>
              </a:rPr>
              <a:t>, али </a:t>
            </a:r>
            <a:r>
              <a:rPr lang="ru-RU" altLang="en-US" sz="2400" dirty="0" err="1">
                <a:latin typeface="Garamond" panose="02020404030301010803" pitchFamily="18" charset="0"/>
              </a:rPr>
              <a:t>различитим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параметрима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  <a:hlinkClick r:id="rId2"/>
              </a:rPr>
              <a:t>преоптерећење</a:t>
            </a:r>
            <a:r>
              <a:rPr lang="ru-RU" altLang="en-US" sz="2400" dirty="0">
                <a:latin typeface="Garamond" panose="02020404030301010803" pitchFamily="18" charset="0"/>
                <a:hlinkClick r:id="rId2"/>
              </a:rPr>
              <a:t> метода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endParaRPr lang="sr-Latn-C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>
              <a:lnSpc>
                <a:spcPct val="50000"/>
              </a:lnSpc>
              <a:spcBef>
                <a:spcPct val="30000"/>
              </a:spcBef>
              <a:spcAft>
                <a:spcPct val="20000"/>
              </a:spcAft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2743200"/>
            <a:ext cx="73914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1905000"/>
            <a:ext cx="8686800" cy="496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Point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gradi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“Pravougaonik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:[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905000"/>
            <a:ext cx="86868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219200" y="1905000"/>
            <a:ext cx="67818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Pravougaonik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872005"/>
            <a:ext cx="6096000" cy="2433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Цео Јава код се налази унутар класа.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Једној класи одговара једна датотека са екстензијом </a:t>
            </a:r>
            <a:r>
              <a:rPr lang="sr-Cyrl-RS" sz="2000" dirty="0" smtClean="0">
                <a:latin typeface="+mn-lt"/>
              </a:rPr>
              <a:t>.</a:t>
            </a:r>
            <a:r>
              <a:rPr lang="sr-Latn-CS" sz="2000" dirty="0" smtClean="0">
                <a:latin typeface="+mn-lt"/>
              </a:rPr>
              <a:t>java</a:t>
            </a:r>
            <a:r>
              <a:rPr lang="sr-Latn-CS" dirty="0" smtClean="0">
                <a:latin typeface="Garamond" pitchFamily="18" charset="0"/>
              </a:rPr>
              <a:t>. </a:t>
            </a:r>
            <a:br>
              <a:rPr lang="sr-Latn-C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Назив класе и назив датотеке треба да буду исти.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се дефинише коришћењем кључне речи </a:t>
            </a:r>
            <a:r>
              <a:rPr lang="sr-Latn-CS" sz="1800" dirty="0" smtClean="0">
                <a:latin typeface="+mn-lt"/>
              </a:rPr>
              <a:t>class</a:t>
            </a:r>
            <a:r>
              <a:rPr lang="sr-Latn-CS" dirty="0" smtClean="0">
                <a:latin typeface="Garamond" pitchFamily="18" charset="0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 пример, наредбом: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Latn-CS" sz="1800" dirty="0" smtClean="0">
                <a:latin typeface="+mn-lt"/>
              </a:rPr>
              <a:t>class Duzina</a:t>
            </a:r>
            <a:r>
              <a:rPr lang="sr-Cyrl-R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дефинисана нова класа са називом </a:t>
            </a:r>
            <a:r>
              <a:rPr lang="sr-Latn-CS" sz="1800" dirty="0" smtClean="0">
                <a:latin typeface="+mn-lt"/>
              </a:rPr>
              <a:t>Duzina</a:t>
            </a:r>
            <a:r>
              <a:rPr lang="sr-Latn-CS" dirty="0" smtClean="0">
                <a:latin typeface="Garamond" pitchFamily="18" charset="0"/>
              </a:rPr>
              <a:t>, </a:t>
            </a:r>
            <a:br>
              <a:rPr lang="sr-Latn-C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блок (тј. к</a:t>
            </a:r>
            <a:r>
              <a:rPr lang="sr-Latn-CS" dirty="0" smtClean="0">
                <a:latin typeface="Garamond" pitchFamily="18" charset="0"/>
              </a:rPr>
              <a:t>ô</a:t>
            </a:r>
            <a:r>
              <a:rPr lang="sr-Cyrl-RS" dirty="0" smtClean="0">
                <a:latin typeface="Garamond" pitchFamily="18" charset="0"/>
              </a:rPr>
              <a:t>д између витичастих заграда), који следи,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описује каква је структура новонаправљене класе.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38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Приликом креирања конкретног примерка неке класе (преко оператора </a:t>
            </a:r>
            <a:r>
              <a:rPr lang="en-US" sz="1800" dirty="0">
                <a:latin typeface="+mn-lt"/>
              </a:rPr>
              <a:t>new</a:t>
            </a:r>
            <a:r>
              <a:rPr lang="ru-RU" dirty="0">
                <a:latin typeface="Garamond" pitchFamily="18" charset="0"/>
              </a:rPr>
              <a:t>), увек се </a:t>
            </a:r>
            <a:r>
              <a:rPr lang="ru-RU" dirty="0" err="1">
                <a:latin typeface="Garamond" pitchFamily="18" charset="0"/>
              </a:rPr>
              <a:t>позива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конструктор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те </a:t>
            </a:r>
            <a:r>
              <a:rPr lang="ru-RU" dirty="0">
                <a:latin typeface="Garamond" pitchFamily="18" charset="0"/>
              </a:rPr>
              <a:t>класе.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Конструктор је метод класе који се позива приликом креирања новог примерка дате класе.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Карактеристике конструктора: </a:t>
            </a:r>
          </a:p>
          <a:p>
            <a:pPr marL="800100" lvl="1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никад не </a:t>
            </a:r>
            <a:r>
              <a:rPr lang="ru-RU" dirty="0" err="1">
                <a:latin typeface="Garamond" pitchFamily="18" charset="0"/>
              </a:rPr>
              <a:t>враћа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вредност</a:t>
            </a:r>
            <a:endParaRPr lang="ru-RU" dirty="0" smtClean="0">
              <a:latin typeface="Garamond" pitchFamily="18" charset="0"/>
            </a:endParaRPr>
          </a:p>
          <a:p>
            <a:pPr marL="800100" lvl="1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његово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име се поклапа са именом класе.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Као</a:t>
            </a:r>
            <a:r>
              <a:rPr lang="ru-RU" dirty="0" smtClean="0">
                <a:latin typeface="Garamond" pitchFamily="18" charset="0"/>
              </a:rPr>
              <a:t> и код </a:t>
            </a:r>
            <a:r>
              <a:rPr lang="ru-RU" dirty="0" err="1" smtClean="0">
                <a:latin typeface="Garamond" pitchFamily="18" charset="0"/>
              </a:rPr>
              <a:t>осталих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типова</a:t>
            </a:r>
            <a:r>
              <a:rPr lang="ru-RU" dirty="0" smtClean="0">
                <a:latin typeface="Garamond" pitchFamily="18" charset="0"/>
              </a:rPr>
              <a:t> метода, </a:t>
            </a:r>
            <a:r>
              <a:rPr lang="ru-RU" dirty="0" err="1" smtClean="0">
                <a:latin typeface="Garamond" pitchFamily="18" charset="0"/>
              </a:rPr>
              <a:t>типови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бројеви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формалних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параметара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при </a:t>
            </a:r>
            <a:r>
              <a:rPr lang="ru-RU" dirty="0" err="1" smtClean="0">
                <a:latin typeface="Garamond" pitchFamily="18" charset="0"/>
              </a:rPr>
              <a:t>декларацији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позиву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морају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поклапати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Уколико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програмер није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дефинисао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за дату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преводилац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конструктор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конструктор: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нема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аргумената</a:t>
            </a:r>
            <a:r>
              <a:rPr lang="en-US" altLang="en-US" sz="1900" dirty="0" smtClean="0">
                <a:latin typeface="Garamond" panose="02020404030301010803" pitchFamily="18" charset="0"/>
              </a:rPr>
              <a:t>;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иницијализује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све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инстанцне</a:t>
            </a:r>
            <a:r>
              <a:rPr lang="ru-RU" altLang="en-US" sz="1900" dirty="0">
                <a:latin typeface="Garamond" panose="02020404030301010803" pitchFamily="18" charset="0"/>
              </a:rPr>
              <a:t> и </a:t>
            </a:r>
            <a:r>
              <a:rPr lang="ru-RU" altLang="en-US" sz="1900" dirty="0" err="1">
                <a:latin typeface="Garamond" panose="02020404030301010803" pitchFamily="18" charset="0"/>
              </a:rPr>
              <a:t>класне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en-US" altLang="en-US" sz="1900" dirty="0" smtClean="0">
                <a:latin typeface="Garamond" panose="02020404030301010803" pitchFamily="18" charset="0"/>
              </a:rPr>
              <a:t/>
            </a:r>
            <a:br>
              <a:rPr lang="en-US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smtClean="0">
                <a:latin typeface="Garamond" panose="02020404030301010803" pitchFamily="18" charset="0"/>
              </a:rPr>
              <a:t>на </a:t>
            </a:r>
            <a:r>
              <a:rPr lang="ru-RU" altLang="en-US" sz="1900" dirty="0" err="1">
                <a:latin typeface="Garamond" panose="02020404030301010803" pitchFamily="18" charset="0"/>
              </a:rPr>
              <a:t>подразумеване</a:t>
            </a:r>
            <a:r>
              <a:rPr lang="ru-RU" altLang="en-US" sz="1900" dirty="0">
                <a:latin typeface="Garamond" panose="02020404030301010803" pitchFamily="18" charset="0"/>
              </a:rPr>
              <a:t> вредности.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Ако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програмер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дефинисао</a:t>
            </a:r>
            <a:r>
              <a:rPr lang="ru-RU" altLang="en-US" sz="2400" dirty="0">
                <a:latin typeface="Garamond" panose="02020404030301010803" pitchFamily="18" charset="0"/>
              </a:rPr>
              <a:t> бар </a:t>
            </a:r>
            <a:r>
              <a:rPr lang="ru-RU" altLang="en-US" sz="2400" dirty="0" err="1">
                <a:latin typeface="Garamond" panose="02020404030301010803" pitchFamily="18" charset="0"/>
              </a:rPr>
              <a:t>један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за дату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онда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</a:t>
            </a:r>
            <a:r>
              <a:rPr lang="ru-RU" altLang="en-US" sz="2400" dirty="0" err="1">
                <a:latin typeface="Garamond" panose="02020404030301010803" pitchFamily="18" charset="0"/>
              </a:rPr>
              <a:t>више</a:t>
            </a:r>
            <a:r>
              <a:rPr lang="ru-RU" altLang="en-US" sz="2400" dirty="0">
                <a:latin typeface="Garamond" panose="02020404030301010803" pitchFamily="18" charset="0"/>
              </a:rPr>
              <a:t> не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159169" y="1417638"/>
            <a:ext cx="7375231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autor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naslov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brojStrana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stampaPod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“Bro 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jedina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jedina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”Ivo Andric”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Gospodjica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257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jedina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3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 (</a:t>
            </a:r>
            <a:r>
              <a:rPr lang="en-US" sz="3600" b="1" kern="0" dirty="0" smtClean="0">
                <a:solidFill>
                  <a:srgbClr val="0070C0"/>
                </a:solidFill>
              </a:rPr>
              <a:t>3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9169" y="1417638"/>
            <a:ext cx="7222831" cy="5364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1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81000" y="1524000"/>
            <a:ext cx="86106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Конструктори могу бити преоптерећени, 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исто као и остали методи.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постоји додатни конструктор, који има неке нове особине, у њему се може позвати већ постојећи конструктор </a:t>
            </a:r>
            <a:r>
              <a:rPr lang="sr-Cyrl-RS" dirty="0" smtClean="0">
                <a:latin typeface="Garamond" pitchFamily="18" charset="0"/>
              </a:rPr>
              <a:t>употребом кључне речи </a:t>
            </a:r>
            <a:r>
              <a:rPr lang="sr-Latn-RS" dirty="0" smtClean="0">
                <a:latin typeface="Garamond" pitchFamily="18" charset="0"/>
              </a:rPr>
              <a:t>this </a:t>
            </a:r>
            <a:r>
              <a:rPr lang="sr-Cyrl-RS" dirty="0" smtClean="0">
                <a:latin typeface="Garamond" pitchFamily="18" charset="0"/>
              </a:rPr>
              <a:t>на следећи начин:</a:t>
            </a:r>
            <a:endParaRPr lang="ru-RU" dirty="0" smtClean="0">
              <a:latin typeface="Garamond" pitchFamily="18" charset="0"/>
            </a:endParaRPr>
          </a:p>
          <a:p>
            <a:r>
              <a:rPr lang="sr-Cyrl-R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/>
          </a:p>
          <a:p>
            <a:pPr>
              <a:spcBef>
                <a:spcPts val="0"/>
              </a:spcBef>
              <a:defRPr/>
            </a:pPr>
            <a:endParaRPr lang="sr-Latn-CS" b="1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3886200"/>
            <a:ext cx="259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211344" y="1284166"/>
            <a:ext cx="6561056" cy="557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Knjiga2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autor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naslov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brojStrana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”Gorski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vijenac”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140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Njegos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“Gorski vijenac”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140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1344" y="1284166"/>
            <a:ext cx="6027656" cy="5497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01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924800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stampaPod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“Autor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“Bro strana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“Ivo 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Andric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Gospodjica</a:t>
            </a:r>
            <a:r>
              <a:rPr lang="sr-Latn-RS" sz="150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257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druga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Dzordz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Orvel“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“Borislav 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Pekic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Atlantida“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</a:t>
            </a:r>
            <a:r>
              <a:rPr lang="en-US" sz="3600" b="1" kern="0" dirty="0" smtClean="0">
                <a:solidFill>
                  <a:srgbClr val="0070C0"/>
                </a:solidFill>
              </a:rPr>
              <a:t> (3)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1905000"/>
            <a:ext cx="6934200" cy="4646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52400" y="1295400"/>
            <a:ext cx="868680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Објекат чије унутрашње стање (тј. в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редност неког поља</a:t>
            </a:r>
            <a:r>
              <a:rPr lang="sr-Cyrl-RS" altLang="en-US" sz="2400" dirty="0">
                <a:latin typeface="Garamond" panose="02020404030301010803" pitchFamily="18" charset="0"/>
              </a:rPr>
              <a:t>) може да се промени назива се </a:t>
            </a:r>
            <a:r>
              <a:rPr lang="sr-Cyrl-RS" altLang="en-US" sz="2400" u="sng" dirty="0">
                <a:latin typeface="Garamond" panose="02020404030301010803" pitchFamily="18" charset="0"/>
              </a:rPr>
              <a:t>мутирајући</a:t>
            </a:r>
            <a:r>
              <a:rPr lang="sr-Cyrl-RS" altLang="en-US" sz="2400" dirty="0">
                <a:latin typeface="Garamond" panose="02020404030301010803" pitchFamily="18" charset="0"/>
              </a:rPr>
              <a:t> објекат.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супротном се ради о </a:t>
            </a:r>
            <a:r>
              <a:rPr lang="sr-Cyrl-RS" altLang="en-US" sz="2400" u="sng" dirty="0">
                <a:latin typeface="Garamond" panose="02020404030301010803" pitchFamily="18" charset="0"/>
              </a:rPr>
              <a:t>немутирајућем</a:t>
            </a:r>
            <a:r>
              <a:rPr lang="sr-Cyrl-RS" altLang="en-US" sz="2400" dirty="0">
                <a:latin typeface="Garamond" panose="02020404030301010803" pitchFamily="18" charset="0"/>
              </a:rPr>
              <a:t> објекту.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Стога треба пажљиво радити са конструкторима мутирајућих објеката.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Наиме, може се догодити да се, при извршавању конструктора, вредност поља новокреираног објекта постави тако да садржи вредност аргумента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конструктора: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1900" dirty="0">
                <a:latin typeface="Garamond" panose="02020404030301010803" pitchFamily="18" charset="0"/>
              </a:rPr>
              <a:t>том случају стварни аргумент конструктора и поље новокреираног објекта постају „везани“ и реферишу на исти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објекат. 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Због тога </a:t>
            </a:r>
            <a:r>
              <a:rPr lang="sr-Cyrl-RS" altLang="en-US" sz="1900" dirty="0">
                <a:latin typeface="Garamond" panose="02020404030301010803" pitchFamily="18" charset="0"/>
              </a:rPr>
              <a:t>промена објекта аргумента конструктора доводи до промене поља новокреираног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објекта и обрнуто. </a:t>
            </a:r>
            <a:endParaRPr lang="sr-Cyrl-RS" altLang="en-US" sz="1900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143000" y="1905000"/>
            <a:ext cx="861060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argsKL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linijaAB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ovde je doslo do promene vrednosti linijaAB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sa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[(19,20)-(7, 52)]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na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[(200,20)-(7, 52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)]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iako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nije radjeno sa linijaAB, vec sa tackaA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904999"/>
            <a:ext cx="7239000" cy="4478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Да би се избегле такве ситуације,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потребно је уместо употребе референце на исти објекат направити копију објекта.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dirty="0">
                <a:latin typeface="Garamond" panose="02020404030301010803" pitchFamily="18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ru-RU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Пример</a:t>
            </a:r>
            <a:r>
              <a:rPr lang="ru-RU" altLang="en-US" sz="2400" b="1" dirty="0" smtClean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ru-RU" altLang="en-US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GeometryObject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dirty="0"/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ru-RU" altLang="en-US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(3)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3124200"/>
            <a:ext cx="55626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Сада више нема „везивања“ поља и аргумента.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</a:t>
            </a:r>
            <a:r>
              <a:rPr lang="sr-Cyrl-RS" dirty="0">
                <a:latin typeface="Garamond" pitchFamily="18" charset="0"/>
              </a:rPr>
              <a:t>, запис је </a:t>
            </a:r>
            <a:r>
              <a:rPr lang="sr-Cyrl-RS" dirty="0" smtClean="0">
                <a:latin typeface="Garamond" pitchFamily="18" charset="0"/>
              </a:rPr>
              <a:t>рогобатан: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нарочито </a:t>
            </a:r>
            <a:r>
              <a:rPr lang="sr-Cyrl-RS" sz="2000" dirty="0">
                <a:latin typeface="Garamond" pitchFamily="18" charset="0"/>
              </a:rPr>
              <a:t>у случају када мутирајући објекат </a:t>
            </a:r>
            <a:r>
              <a:rPr lang="sr-Cyrl-RS" sz="2000" dirty="0" smtClean="0">
                <a:latin typeface="Garamond" pitchFamily="18" charset="0"/>
              </a:rPr>
              <a:t/>
            </a:r>
            <a:br>
              <a:rPr lang="sr-Cyrl-RS" sz="2000" dirty="0" smtClean="0">
                <a:latin typeface="Garamond" pitchFamily="18" charset="0"/>
              </a:rPr>
            </a:br>
            <a:r>
              <a:rPr lang="sr-Cyrl-RS" sz="2000" dirty="0" smtClean="0">
                <a:latin typeface="Garamond" pitchFamily="18" charset="0"/>
              </a:rPr>
              <a:t>који </a:t>
            </a:r>
            <a:r>
              <a:rPr lang="sr-Cyrl-RS" sz="2000" dirty="0">
                <a:latin typeface="Garamond" pitchFamily="18" charset="0"/>
              </a:rPr>
              <a:t>представља поље новог објекта има сложену структуру.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прошлом </a:t>
            </a:r>
            <a:r>
              <a:rPr lang="sr-Cyrl-RS" dirty="0">
                <a:latin typeface="Garamond" pitchFamily="18" charset="0"/>
              </a:rPr>
              <a:t>случају било би јако добро када би постојала могућност да се једноставном наредбом направи </a:t>
            </a:r>
            <a:r>
              <a:rPr lang="sr-Cyrl-RS" dirty="0" smtClean="0">
                <a:latin typeface="Garamond" pitchFamily="18" charset="0"/>
              </a:rPr>
              <a:t>нова копија.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се то постигло, потребно је да у класи која описује тип поља постоји тзв. </a:t>
            </a:r>
            <a:r>
              <a:rPr lang="sr-Cyrl-RS" dirty="0">
                <a:solidFill>
                  <a:srgbClr val="FF3300"/>
                </a:solidFill>
                <a:latin typeface="Garamond" pitchFamily="18" charset="0"/>
              </a:rPr>
              <a:t>копирајући конструктор</a:t>
            </a:r>
            <a:r>
              <a:rPr lang="sr-Cyrl-R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се истакло да копирајући конструктор не може да модификује своје </a:t>
            </a:r>
            <a:r>
              <a:rPr lang="sr-Cyrl-RS" dirty="0" smtClean="0">
                <a:latin typeface="Garamond" pitchFamily="18" charset="0"/>
              </a:rPr>
              <a:t>аргументе користи се модификатор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Синтаксни дијаграм за декларисање класа има следећи облик: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Модификатор је резервисана реч која мења основно значење неке конструкције у </a:t>
            </a:r>
            <a:r>
              <a:rPr lang="ru-RU" dirty="0" err="1" smtClean="0">
                <a:latin typeface="Garamond" pitchFamily="18" charset="0"/>
              </a:rPr>
              <a:t>Јави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modifikator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protected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native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strictfp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synchronized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transient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volatile</a:t>
            </a:r>
            <a:endParaRPr lang="sr-Latn-RS" sz="1500" dirty="0"/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60575"/>
            <a:ext cx="90360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0747" y="5867400"/>
            <a:ext cx="853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tacka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(5)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676400"/>
            <a:ext cx="44196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argsKL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linijaAB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promena kod tackaA ne menja vrednost linijaAB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(6)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1676399"/>
            <a:ext cx="7696200" cy="401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Процес дефинисања метода у поткласи који има исти потпис као и метод у наткласи назива се </a:t>
            </a:r>
            <a:r>
              <a:rPr lang="ru-RU" u="sng" dirty="0" err="1">
                <a:solidFill>
                  <a:srgbClr val="C00000"/>
                </a:solidFill>
                <a:latin typeface="Garamond" pitchFamily="18" charset="0"/>
              </a:rPr>
              <a:t>превазилажење</a:t>
            </a:r>
            <a:r>
              <a:rPr lang="ru-RU" u="sng" dirty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ru-RU" u="sng" dirty="0" smtClean="0">
                <a:solidFill>
                  <a:srgbClr val="C00000"/>
                </a:solidFill>
                <a:latin typeface="Garamond" pitchFamily="18" charset="0"/>
              </a:rPr>
              <a:t>метода</a:t>
            </a:r>
            <a:r>
              <a:rPr lang="ru-RU" dirty="0">
                <a:latin typeface="Garamond" pitchFamily="18" charset="0"/>
              </a:rPr>
              <a:t>.</a:t>
            </a: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Способност подкласе да превазиђе метод омогућује да нека </a:t>
            </a:r>
            <a:r>
              <a:rPr lang="sr-Cyrl-RS" dirty="0" smtClean="0">
                <a:latin typeface="Garamond" pitchFamily="18" charset="0"/>
              </a:rPr>
              <a:t>класа:</a:t>
            </a:r>
          </a:p>
          <a:p>
            <a:pPr marL="914400" lvl="1" indent="-457200" eaLnBrk="0" hangingPunct="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наследи </a:t>
            </a:r>
            <a:r>
              <a:rPr lang="sr-Cyrl-RS" dirty="0">
                <a:latin typeface="Garamond" pitchFamily="18" charset="0"/>
              </a:rPr>
              <a:t>„довољно блиску“ надкласу </a:t>
            </a:r>
            <a:endParaRPr lang="sr-Cyrl-RS" dirty="0" smtClean="0">
              <a:latin typeface="Garamond" pitchFamily="18" charset="0"/>
            </a:endParaRPr>
          </a:p>
          <a:p>
            <a:pPr marL="914400" lvl="1" indent="-457200" eaLnBrk="0" hangingPunct="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 </a:t>
            </a:r>
            <a:r>
              <a:rPr lang="sr-Cyrl-RS" dirty="0">
                <a:latin typeface="Garamond" pitchFamily="18" charset="0"/>
              </a:rPr>
              <a:t>да по потреби модификује њено понашање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</a:t>
            </a:r>
            <a:r>
              <a:rPr lang="sr-Cyrl-RS" dirty="0">
                <a:latin typeface="Garamond" pitchFamily="18" charset="0"/>
              </a:rPr>
              <a:t>метод има исто име, исти број и типове параметара и враће резултат истог типа као метод надкласе који се превазилази.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</a:t>
            </a:r>
            <a:r>
              <a:rPr lang="sr-Cyrl-RS" dirty="0">
                <a:latin typeface="Garamond" pitchFamily="18" charset="0"/>
              </a:rPr>
              <a:t>метод може да врати и подтип типа који враћа метод надкласе, што се назива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solidFill>
                  <a:srgbClr val="7030A0"/>
                </a:solidFill>
                <a:latin typeface="Garamond" pitchFamily="18" charset="0"/>
              </a:rPr>
              <a:t>коваријантни тип </a:t>
            </a:r>
            <a:r>
              <a:rPr lang="sr-Cyrl-RS" dirty="0">
                <a:latin typeface="Garamond" pitchFamily="18" charset="0"/>
              </a:rPr>
              <a:t>резултата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592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</a:t>
            </a:r>
            <a:r>
              <a:rPr lang="sr-Cyrl-RS" dirty="0">
                <a:latin typeface="Garamond" pitchFamily="18" charset="0"/>
              </a:rPr>
              <a:t>се превазилази </a:t>
            </a:r>
            <a:r>
              <a:rPr lang="sr-Cyrl-RS" dirty="0" smtClean="0">
                <a:latin typeface="Garamond" pitchFamily="18" charset="0"/>
              </a:rPr>
              <a:t>метод пожељно је користи анотацију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@</a:t>
            </a:r>
            <a:r>
              <a:rPr lang="en-US" sz="2000" dirty="0" smtClean="0">
                <a:latin typeface="+mn-lt"/>
              </a:rPr>
              <a:t>Override</a:t>
            </a:r>
            <a:r>
              <a:rPr lang="sr-Cyrl-RS" sz="2000" dirty="0" smtClean="0">
                <a:latin typeface="+mn-lt"/>
              </a:rPr>
              <a:t>. </a:t>
            </a: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На тај начин се даје компајлеру да желимо да урадимо превазилажење и он нас упозорава уколико метод са таквим потписом не постоји у надкласи. </a:t>
            </a:r>
          </a:p>
          <a:p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implementacija crtanja linije u nadklasi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DottedLine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prevazilazimo implementaciju iz nadklase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 eaLnBrk="0" hangingPunct="0">
              <a:spcBef>
                <a:spcPct val="60000"/>
              </a:spcBef>
              <a:defRPr/>
            </a:pPr>
            <a:endParaRPr lang="ru-RU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733800"/>
            <a:ext cx="70866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0978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Позивање одговарајућег метода дефинисаног у наткласи дате класе, а који је превазиђен у поткласи, </a:t>
            </a:r>
            <a:r>
              <a:rPr lang="ru-RU" dirty="0" err="1" smtClean="0">
                <a:latin typeface="Garamond" pitchFamily="18" charset="0"/>
              </a:rPr>
              <a:t>реализује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 коришћењем</a:t>
            </a:r>
            <a:r>
              <a:rPr lang="en-US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кључне речи </a:t>
            </a:r>
            <a:r>
              <a:rPr lang="sr-Latn-CS" sz="1800" dirty="0" smtClean="0">
                <a:latin typeface="+mn-lt"/>
              </a:rPr>
              <a:t>super</a:t>
            </a:r>
            <a:r>
              <a:rPr lang="sr-Cyrl-RS" dirty="0" smtClean="0"/>
              <a:t>. </a:t>
            </a:r>
            <a:endParaRPr lang="sr-Latn-CS" dirty="0"/>
          </a:p>
          <a:p>
            <a:pPr eaLnBrk="0" hangingPunct="0">
              <a:spcBef>
                <a:spcPts val="600"/>
              </a:spcBef>
              <a:defRPr/>
            </a:pPr>
            <a:r>
              <a:rPr lang="sr-Cyrl-RS" b="1" dirty="0">
                <a:latin typeface="Garamond" pitchFamily="18" charset="0"/>
              </a:rPr>
              <a:t>Пример.</a:t>
            </a:r>
            <a:endParaRPr lang="sr-Latn-CS" b="1" dirty="0">
              <a:latin typeface="Garamond" pitchFamily="18" charset="0"/>
            </a:endParaRPr>
          </a:p>
          <a:p>
            <a:r>
              <a:rPr lang="sr-Latn-CS" sz="1800" dirty="0">
                <a:latin typeface="Arial" charset="0"/>
              </a:rPr>
              <a:t>      </a:t>
            </a:r>
            <a:endParaRPr lang="sr-Cyrl-RS" sz="1800" dirty="0" smtClean="0">
              <a:latin typeface="Arial" charset="0"/>
            </a:endParaRPr>
          </a:p>
          <a:p>
            <a:r>
              <a:rPr lang="sr-Cyrl-RS" sz="1800" dirty="0">
                <a:solidFill>
                  <a:srgbClr val="8000FF"/>
                </a:solidFill>
                <a:latin typeface="Arial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nek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е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naredbe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jos naredbi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mojMetod2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nek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е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naredbe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poziva se metod definisan u istoj ovoj klasi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poziva se metod definisan u nadklasi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jos naredbi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defRPr/>
            </a:pPr>
            <a:endParaRPr lang="sr-Latn-CS" sz="1800" dirty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3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352800"/>
            <a:ext cx="64770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228600" y="1379538"/>
            <a:ext cx="8763000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Превазилажење</a:t>
            </a:r>
            <a:r>
              <a:rPr lang="ru-RU" dirty="0" smtClean="0">
                <a:latin typeface="Garamond" pitchFamily="18" charset="0"/>
              </a:rPr>
              <a:t> конструктора се не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извршити</a:t>
            </a:r>
            <a:r>
              <a:rPr lang="ru-RU" dirty="0" smtClean="0">
                <a:latin typeface="Garamond" pitchFamily="18" charset="0"/>
              </a:rPr>
              <a:t>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јер</a:t>
            </a:r>
            <a:r>
              <a:rPr lang="ru-RU" dirty="0" smtClean="0">
                <a:latin typeface="Garamond" pitchFamily="18" charset="0"/>
              </a:rPr>
              <a:t> конструктор има исто име као класа у којој се налази.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Приликом конструисања примерка поткласе, тј. извршења конструктора поткласе бива позван конструктор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</a:t>
            </a:r>
            <a:r>
              <a:rPr lang="ru-RU" dirty="0">
                <a:latin typeface="Garamond" pitchFamily="18" charset="0"/>
              </a:rPr>
              <a:t>у </a:t>
            </a:r>
            <a:r>
              <a:rPr lang="ru-RU" dirty="0" err="1" smtClean="0">
                <a:latin typeface="Garamond" pitchFamily="18" charset="0"/>
              </a:rPr>
              <a:t>наткласи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није дефинисан конструктор, тада бива позван подразумевани имплицитни конструктор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Експлицитно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позивање</a:t>
            </a:r>
            <a:r>
              <a:rPr lang="ru-RU" dirty="0" smtClean="0">
                <a:latin typeface="Garamond" pitchFamily="18" charset="0"/>
              </a:rPr>
              <a:t> конструктора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реализовати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кључном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речју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Latn-CS" sz="1800" dirty="0" smtClean="0">
                <a:latin typeface="+mn-lt"/>
              </a:rPr>
              <a:t>super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у случају позива метода. </a:t>
            </a:r>
            <a:endParaRPr lang="sr-Latn-CS" dirty="0" smtClean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sr-Latn-CS" sz="2000" dirty="0" smtClean="0">
                <a:latin typeface="+mn-lt"/>
              </a:rPr>
              <a:t>                </a:t>
            </a:r>
            <a:endParaRPr lang="sr-Cyrl-RS" sz="2000" dirty="0" smtClean="0">
              <a:latin typeface="+mn-lt"/>
            </a:endParaRPr>
          </a:p>
          <a:p>
            <a:r>
              <a:rPr lang="sr-Cyrl-RS" sz="2000" dirty="0">
                <a:latin typeface="+mn-lt"/>
              </a:rPr>
              <a:t>	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sr-Latn-RS" sz="1500" dirty="0"/>
          </a:p>
          <a:p>
            <a:pPr>
              <a:spcBef>
                <a:spcPts val="0"/>
              </a:spcBef>
              <a:defRPr/>
            </a:pPr>
            <a:endParaRPr lang="sr-Latn-CS" sz="20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</a:t>
            </a:r>
            <a:r>
              <a:rPr lang="sr-Cyrl-RS" sz="3600" b="1" kern="0" dirty="0">
                <a:solidFill>
                  <a:srgbClr val="0070C0"/>
                </a:solidFill>
              </a:rPr>
              <a:t>метода</a:t>
            </a:r>
            <a:r>
              <a:rPr lang="sr-Latn-RS" sz="3600" b="1" kern="0" dirty="0">
                <a:solidFill>
                  <a:srgbClr val="0070C0"/>
                </a:solidFill>
              </a:rPr>
              <a:t> </a:t>
            </a:r>
            <a:r>
              <a:rPr lang="sr-Latn-R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4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4800600"/>
            <a:ext cx="2438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6106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LabeledPoint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LabeledPoint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i="1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Latn-CS" altLang="en-US" sz="2400" b="1" i="1" dirty="0">
              <a:latin typeface="Garamond" panose="020204040303010108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</a:t>
            </a:r>
            <a:r>
              <a:rPr lang="sr-Cyrl-RS" sz="3600" b="1" kern="0" dirty="0">
                <a:solidFill>
                  <a:srgbClr val="0070C0"/>
                </a:solidFill>
              </a:rPr>
              <a:t>метода</a:t>
            </a:r>
            <a:r>
              <a:rPr lang="sr-Latn-RS" sz="3600" b="1" kern="0" dirty="0">
                <a:solidFill>
                  <a:srgbClr val="0070C0"/>
                </a:solidFill>
              </a:rPr>
              <a:t> </a:t>
            </a:r>
            <a:r>
              <a:rPr lang="sr-Latn-R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5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438400"/>
            <a:ext cx="6019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477963"/>
            <a:ext cx="8001000" cy="38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Јава омогућава креирање рекурзивних метода.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Шта је то рекурзија?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Рекурзивни методи се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извршавају:</a:t>
            </a:r>
          </a:p>
          <a:p>
            <a:pPr marL="1200150" lvl="1" indent="-457200">
              <a:lnSpc>
                <a:spcPct val="80000"/>
              </a:lnSpc>
              <a:spcBef>
                <a:spcPct val="500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1900" dirty="0">
                <a:latin typeface="Garamond" panose="02020404030301010803" pitchFamily="18" charset="0"/>
              </a:rPr>
              <a:t>или тако што метод позива самога себе (тзв. саморекурзија)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ct val="500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1900" dirty="0">
                <a:latin typeface="Garamond" panose="02020404030301010803" pitchFamily="18" charset="0"/>
              </a:rPr>
              <a:t>тако што се у оквиру једног метода позива неки други, који опет позива овај први итд. (тзв. узајамна рекурзија)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Који концепти код Јава виртуелне машине омогућавају успешан рад рекурзивних метода у Јави?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Навести као илустрацију пример неког метода који је реализован на рекурзивни начин.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Рекурзивни методи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4582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sr-Cyrl-RS" u="sng" dirty="0">
                <a:latin typeface="Garamond" pitchFamily="18" charset="0"/>
              </a:rPr>
              <a:t>Метод финализатор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</a:t>
            </a:r>
            <a:r>
              <a:rPr lang="sr-Cyrl-RS" dirty="0">
                <a:latin typeface="Garamond" pitchFamily="18" charset="0"/>
              </a:rPr>
              <a:t>дефинисан у оквиру класе </a:t>
            </a:r>
            <a:r>
              <a:rPr lang="en-US" sz="1800" dirty="0">
                <a:latin typeface="+mn-lt"/>
              </a:rPr>
              <a:t>Object</a:t>
            </a:r>
            <a:r>
              <a:rPr lang="sr-Cyrl-RS" dirty="0">
                <a:latin typeface="Garamond" pitchFamily="18" charset="0"/>
              </a:rPr>
              <a:t>, </a:t>
            </a:r>
            <a:br>
              <a:rPr lang="sr-Cyrl-RS" dirty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па </a:t>
            </a:r>
            <a:r>
              <a:rPr lang="sr-Cyrl-RS" dirty="0">
                <a:latin typeface="Garamond" pitchFamily="18" charset="0"/>
              </a:rPr>
              <a:t>свака класа у Јави може да га превазиђе.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Овај </a:t>
            </a:r>
            <a:r>
              <a:rPr lang="sr-Cyrl-RS" dirty="0">
                <a:latin typeface="Garamond" pitchFamily="18" charset="0"/>
              </a:rPr>
              <a:t>метод се може бити позван при сакупљању </a:t>
            </a:r>
            <a:r>
              <a:rPr lang="sr-Cyrl-RS" dirty="0" smtClean="0">
                <a:latin typeface="Garamond" pitchFamily="18" charset="0"/>
              </a:rPr>
              <a:t>отпадака.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Имплементација </a:t>
            </a:r>
            <a:r>
              <a:rPr lang="sr-Cyrl-RS" dirty="0">
                <a:latin typeface="Garamond" pitchFamily="18" charset="0"/>
              </a:rPr>
              <a:t>овог метода у класи </a:t>
            </a:r>
            <a:r>
              <a:rPr lang="en-US" sz="1800" dirty="0">
                <a:latin typeface="+mn-lt"/>
              </a:rPr>
              <a:t>Object</a:t>
            </a:r>
            <a:r>
              <a:rPr lang="en-US" sz="1800" dirty="0"/>
              <a:t> </a:t>
            </a:r>
            <a:r>
              <a:rPr lang="sr-Cyrl-RS" dirty="0">
                <a:latin typeface="Garamond" pitchFamily="18" charset="0"/>
              </a:rPr>
              <a:t>не ради </a:t>
            </a:r>
            <a:r>
              <a:rPr lang="sr-Cyrl-RS" dirty="0" smtClean="0">
                <a:latin typeface="Garamond" pitchFamily="18" charset="0"/>
              </a:rPr>
              <a:t>ништа. 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</a:t>
            </a:r>
            <a:r>
              <a:rPr lang="sr-Cyrl-RS" dirty="0" smtClean="0">
                <a:latin typeface="Garamond" pitchFamily="18" charset="0"/>
              </a:rPr>
              <a:t>рограмер </a:t>
            </a:r>
            <a:r>
              <a:rPr lang="sr-Cyrl-RS" dirty="0">
                <a:latin typeface="Garamond" pitchFamily="18" charset="0"/>
              </a:rPr>
              <a:t>може одлучити да у методу класе који га превазилази извршава нпр. ослобађање ресурса са којима не управља Јава виртуелна машина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>
              <a:latin typeface="Garamond" pitchFamily="18" charset="0"/>
            </a:endParaRP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</a:t>
            </a:r>
            <a:r>
              <a:rPr lang="ru-RU" dirty="0">
                <a:latin typeface="Garamond" pitchFamily="18" charset="0"/>
              </a:rPr>
              <a:t>се </a:t>
            </a:r>
            <a:r>
              <a:rPr lang="ru-RU" dirty="0" err="1">
                <a:latin typeface="Garamond" pitchFamily="18" charset="0"/>
              </a:rPr>
              <a:t>позива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са</a:t>
            </a:r>
            <a:r>
              <a:rPr lang="sr-Latn-CS" sz="2000" dirty="0" smtClean="0">
                <a:latin typeface="+mn-lt"/>
              </a:rPr>
              <a:t> finalize(</a:t>
            </a:r>
            <a:r>
              <a:rPr lang="sr-Cyrl-RS" sz="2000" dirty="0" smtClean="0">
                <a:latin typeface="+mn-lt"/>
              </a:rPr>
              <a:t>).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 превазићи у сопственој класи </a:t>
            </a:r>
            <a:r>
              <a:rPr lang="ru-RU" dirty="0" err="1">
                <a:latin typeface="Garamond" pitchFamily="18" charset="0"/>
              </a:rPr>
              <a:t>са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protected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finalize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ru-RU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Обично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није неопходно његово коришћење.</a:t>
            </a:r>
            <a:endParaRPr lang="sr-Latn-C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 smtClean="0">
                <a:solidFill>
                  <a:srgbClr val="0070C0"/>
                </a:solidFill>
              </a:rPr>
              <a:t>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етод</a:t>
            </a:r>
            <a:r>
              <a:rPr lang="en-U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финализатор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5181600"/>
            <a:ext cx="3276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28600" y="1528763"/>
            <a:ext cx="8915400" cy="481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Свака Јава апликација се састоји из одређеног броја класа и обавезног метода </a:t>
            </a:r>
            <a:r>
              <a:rPr lang="en-US" sz="1800" dirty="0" smtClean="0">
                <a:latin typeface="+mn-lt"/>
              </a:rPr>
              <a:t>main</a:t>
            </a:r>
            <a:r>
              <a:rPr lang="ru-RU" dirty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Заглавље</a:t>
            </a:r>
            <a:r>
              <a:rPr lang="ru-RU" dirty="0" smtClean="0">
                <a:latin typeface="Garamond" pitchFamily="18" charset="0"/>
              </a:rPr>
              <a:t> метода </a:t>
            </a:r>
            <a:r>
              <a:rPr lang="en-US" sz="1800" dirty="0" smtClean="0">
                <a:latin typeface="+mn-lt"/>
              </a:rPr>
              <a:t>main</a:t>
            </a:r>
            <a:r>
              <a:rPr lang="en-US" sz="1800" dirty="0" smtClean="0"/>
              <a:t> </a:t>
            </a:r>
            <a:r>
              <a:rPr lang="ru-RU" dirty="0" smtClean="0">
                <a:latin typeface="Garamond" pitchFamily="18" charset="0"/>
              </a:rPr>
              <a:t>има облик:</a:t>
            </a:r>
          </a:p>
          <a:p>
            <a:pPr>
              <a:spcBef>
                <a:spcPct val="50000"/>
              </a:spcBef>
              <a:defRPr/>
            </a:pPr>
            <a:r>
              <a:rPr lang="sr-Latn-CS" sz="2000" i="1" dirty="0" smtClean="0"/>
              <a:t>                               </a:t>
            </a:r>
            <a:r>
              <a:rPr lang="sr-Cyrl-RS" sz="2000" i="1" dirty="0" smtClean="0"/>
              <a:t>     име</a:t>
            </a:r>
            <a:r>
              <a:rPr lang="sr-Latn-CS" sz="2000" i="1" dirty="0" smtClean="0"/>
              <a:t> </a:t>
            </a:r>
            <a:r>
              <a:rPr lang="sr-Cyrl-RS" sz="2000" i="1" dirty="0" smtClean="0"/>
              <a:t>    низ аргумената типа</a:t>
            </a:r>
            <a:r>
              <a:rPr lang="sr-Latn-CS" sz="2000" i="1" dirty="0" smtClean="0"/>
              <a:t> String</a:t>
            </a:r>
          </a:p>
          <a:p>
            <a:r>
              <a:rPr lang="sr-Latn-CS" b="1" dirty="0" smtClean="0"/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.}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800"/>
              </a:spcBef>
              <a:defRPr/>
            </a:pPr>
            <a:r>
              <a:rPr lang="sr-Cyrl-RS" sz="2000" i="1" dirty="0" smtClean="0"/>
              <a:t>јавни</a:t>
            </a:r>
            <a:r>
              <a:rPr lang="sr-Latn-CS" sz="2000" i="1" dirty="0" smtClean="0"/>
              <a:t>    </a:t>
            </a:r>
            <a:r>
              <a:rPr lang="sr-Cyrl-RS" sz="2000" i="1" dirty="0" smtClean="0"/>
              <a:t>класни</a:t>
            </a:r>
            <a:r>
              <a:rPr lang="sr-Latn-CS" sz="2000" i="1" dirty="0" smtClean="0"/>
              <a:t>  </a:t>
            </a:r>
            <a:r>
              <a:rPr lang="sr-Cyrl-RS" sz="2000" i="1" dirty="0" smtClean="0"/>
              <a:t>не враћа вредност</a:t>
            </a:r>
            <a:r>
              <a:rPr lang="sr-Latn-CS" sz="2000" i="1" dirty="0" smtClean="0"/>
              <a:t> 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Јава апликацији се могу </a:t>
            </a:r>
            <a:r>
              <a:rPr lang="ru-RU" dirty="0" err="1" smtClean="0">
                <a:latin typeface="Garamond" pitchFamily="18" charset="0"/>
              </a:rPr>
              <a:t>проследити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аргументи</a:t>
            </a:r>
            <a:r>
              <a:rPr lang="ru-RU" dirty="0" smtClean="0">
                <a:latin typeface="Garamond" pitchFamily="18" charset="0"/>
              </a:rPr>
              <a:t> типа </a:t>
            </a:r>
            <a:r>
              <a:rPr lang="sr-Latn-RS" sz="2000" dirty="0" smtClean="0">
                <a:latin typeface="+mj-lt"/>
              </a:rPr>
              <a:t>String</a:t>
            </a:r>
            <a:r>
              <a:rPr lang="ru-RU" dirty="0" smtClean="0">
                <a:latin typeface="Garamond" pitchFamily="18" charset="0"/>
              </a:rPr>
              <a:t> са </a:t>
            </a:r>
            <a:r>
              <a:rPr lang="ru-RU" dirty="0" err="1" smtClean="0">
                <a:latin typeface="Garamond" pitchFamily="18" charset="0"/>
              </a:rPr>
              <a:t>командне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линије</a:t>
            </a:r>
            <a:r>
              <a:rPr lang="sr-Latn-CS" dirty="0" smtClean="0"/>
              <a:t>            </a:t>
            </a:r>
          </a:p>
          <a:p>
            <a:pPr lvl="1" indent="0">
              <a:spcBef>
                <a:spcPct val="50000"/>
              </a:spcBef>
              <a:defRPr/>
            </a:pPr>
            <a:r>
              <a:rPr lang="sr-Latn-CS" sz="1800" dirty="0">
                <a:latin typeface="Arial" charset="0"/>
              </a:rPr>
              <a:t>	</a:t>
            </a:r>
            <a:r>
              <a:rPr lang="sr-Latn-CS" sz="1800" dirty="0" smtClean="0">
                <a:latin typeface="Arial" charset="0"/>
              </a:rPr>
              <a:t>C:&gt; java MojaAplikacija  prvi   3   5.34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sr-Latn-CS" sz="1800" dirty="0" smtClean="0">
                <a:latin typeface="Arial" charset="0"/>
              </a:rPr>
              <a:t>              C:&gt; java Prvi  Ovo su argumenti   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sr-Latn-CS" sz="1800" dirty="0" smtClean="0">
                <a:latin typeface="Arial" charset="0"/>
              </a:rPr>
              <a:t>              C:&gt; java Prvi “Ovo su argumenti”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3276600"/>
            <a:ext cx="3810000" cy="791308"/>
            <a:chOff x="480" y="1824"/>
            <a:chExt cx="2400" cy="432"/>
          </a:xfrm>
        </p:grpSpPr>
        <p:sp>
          <p:nvSpPr>
            <p:cNvPr id="51205" name="Line 3"/>
            <p:cNvSpPr>
              <a:spLocks noChangeShapeType="1"/>
            </p:cNvSpPr>
            <p:nvPr/>
          </p:nvSpPr>
          <p:spPr bwMode="auto">
            <a:xfrm flipV="1">
              <a:off x="480" y="201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206" name="Line 4"/>
            <p:cNvSpPr>
              <a:spLocks noChangeShapeType="1"/>
            </p:cNvSpPr>
            <p:nvPr/>
          </p:nvSpPr>
          <p:spPr bwMode="auto">
            <a:xfrm flipV="1">
              <a:off x="1104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207" name="Line 5"/>
            <p:cNvSpPr>
              <a:spLocks noChangeShapeType="1"/>
            </p:cNvSpPr>
            <p:nvPr/>
          </p:nvSpPr>
          <p:spPr bwMode="auto">
            <a:xfrm flipH="1" flipV="1">
              <a:off x="1536" y="206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208" name="Line 6"/>
            <p:cNvSpPr>
              <a:spLocks noChangeShapeType="1"/>
            </p:cNvSpPr>
            <p:nvPr/>
          </p:nvSpPr>
          <p:spPr bwMode="auto">
            <a:xfrm>
              <a:off x="1920" y="182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209" name="Line 7"/>
            <p:cNvSpPr>
              <a:spLocks noChangeShapeType="1"/>
            </p:cNvSpPr>
            <p:nvPr/>
          </p:nvSpPr>
          <p:spPr bwMode="auto">
            <a:xfrm flipH="1">
              <a:off x="2448" y="1848"/>
              <a:ext cx="432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Апликација  и метод</a:t>
            </a:r>
            <a:r>
              <a:rPr lang="en-US" sz="3600" b="1" kern="0" dirty="0" smtClean="0">
                <a:solidFill>
                  <a:srgbClr val="0070C0"/>
                </a:solidFill>
              </a:rPr>
              <a:t> main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352430"/>
            <a:ext cx="5257800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Металингвистичка променљива </a:t>
            </a:r>
            <a:r>
              <a:rPr lang="ru-RU" sz="1800" dirty="0" err="1" smtClean="0">
                <a:latin typeface="+mn-lt"/>
              </a:rPr>
              <a:t>pridruživanje</a:t>
            </a:r>
            <a:r>
              <a:rPr lang="ru-RU" sz="1800" dirty="0" smtClean="0">
                <a:latin typeface="Garamond" pitchFamily="18" charset="0"/>
              </a:rPr>
              <a:t> </a:t>
            </a:r>
            <a:br>
              <a:rPr lang="ru-RU" sz="1800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oдређује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из које </a:t>
            </a:r>
            <a:r>
              <a:rPr lang="ru-RU" dirty="0" smtClean="0">
                <a:latin typeface="Garamond" pitchFamily="18" charset="0"/>
              </a:rPr>
              <a:t>класе је дата класа изведена,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односно</a:t>
            </a:r>
            <a:r>
              <a:rPr lang="ru-RU" dirty="0" smtClean="0">
                <a:latin typeface="Garamond" pitchFamily="18" charset="0"/>
              </a:rPr>
              <a:t>, да ли дата класа имплементира неке интерфејсе: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Металингвистичка променљива </a:t>
            </a:r>
            <a:r>
              <a:rPr lang="ru-RU" sz="1800" dirty="0" smtClean="0">
                <a:latin typeface="+mn-lt"/>
              </a:rPr>
              <a:t>ime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може бити индентификатор или идентикатори раздвојени тачком,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док је </a:t>
            </a:r>
            <a:r>
              <a:rPr lang="ru-RU" sz="1800" dirty="0" smtClean="0">
                <a:latin typeface="+mn-lt"/>
              </a:rPr>
              <a:t>lista imena </a:t>
            </a:r>
            <a:r>
              <a:rPr lang="ru-RU" dirty="0" smtClean="0">
                <a:latin typeface="Garamond" pitchFamily="18" charset="0"/>
              </a:rPr>
              <a:t>низ имена раздвојених зарезима: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300"/>
            <a:ext cx="8964613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373688"/>
            <a:ext cx="8964613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68300" y="1524000"/>
            <a:ext cx="8458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За креирање </a:t>
            </a:r>
            <a:r>
              <a:rPr lang="ru-RU" dirty="0" err="1" smtClean="0">
                <a:latin typeface="Garamond" pitchFamily="18" charset="0"/>
              </a:rPr>
              <a:t>примерака</a:t>
            </a:r>
            <a:r>
              <a:rPr lang="ru-RU" dirty="0" smtClean="0">
                <a:latin typeface="Garamond" pitchFamily="18" charset="0"/>
              </a:rPr>
              <a:t> (конкретних објекта неке класе) користи се оператор </a:t>
            </a:r>
            <a:r>
              <a:rPr lang="sr-Latn-CS" sz="2000" b="1" dirty="0" smtClean="0">
                <a:solidFill>
                  <a:srgbClr val="FF5050"/>
                </a:solidFill>
                <a:latin typeface="+mn-lt"/>
              </a:rPr>
              <a:t>new</a:t>
            </a:r>
            <a:r>
              <a:rPr lang="sr-Latn-CS" b="1" dirty="0" smtClean="0">
                <a:latin typeface="Garamond" pitchFamily="18" charset="0"/>
              </a:rPr>
              <a:t>.</a:t>
            </a:r>
            <a:endParaRPr lang="sr-Latn-CS" dirty="0" smtClean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Примери</a:t>
            </a:r>
            <a:r>
              <a:rPr lang="sr-Latn-CS" b="1" dirty="0" smtClean="0">
                <a:latin typeface="Garamond" pitchFamily="18" charset="0"/>
              </a:rPr>
              <a:t>:</a:t>
            </a:r>
          </a:p>
          <a:p>
            <a:r>
              <a:rPr lang="sr-Latn-CS" dirty="0" smtClean="0"/>
              <a:t>     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niska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Random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slicajan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Random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Описати аутоматско управљање меморијом за објекте.</a:t>
            </a:r>
            <a:endParaRPr lang="sr-Latn-C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Описати улогу сакупљача отпадака.</a:t>
            </a:r>
            <a:r>
              <a:rPr lang="sr-Latn-CS" dirty="0" smtClean="0">
                <a:latin typeface="Garamond" pitchFamily="18" charset="0"/>
              </a:rPr>
              <a:t>  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971800"/>
            <a:ext cx="3657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507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Компоненте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су: </a:t>
            </a:r>
            <a:r>
              <a:rPr lang="ru-RU" altLang="en-US" sz="2400" dirty="0" err="1">
                <a:latin typeface="Garamond" panose="02020404030301010803" pitchFamily="18" charset="0"/>
              </a:rPr>
              <a:t>инстанцне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већ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истакнуто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компонентама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приступа</a:t>
            </a:r>
            <a:r>
              <a:rPr lang="sr-Latn-RS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тзв</a:t>
            </a:r>
            <a:r>
              <a:rPr lang="ru-RU" altLang="en-US" sz="2400" dirty="0">
                <a:latin typeface="Garamond" panose="02020404030301010803" pitchFamily="18" charset="0"/>
              </a:rPr>
              <a:t>. тачка-</a:t>
            </a:r>
            <a:r>
              <a:rPr lang="ru-RU" altLang="en-US" sz="2400" dirty="0" err="1">
                <a:latin typeface="Garamond" panose="02020404030301010803" pitchFamily="18" charset="0"/>
              </a:rPr>
              <a:t>нотације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ru-RU" altLang="en-US" sz="2400" b="1" dirty="0">
                <a:latin typeface="Garamond" panose="02020404030301010803" pitchFamily="18" charset="0"/>
              </a:rPr>
              <a:t>Пример.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>
                <a:latin typeface="Garamond" panose="02020404030301010803" pitchFamily="18" charset="0"/>
              </a:rPr>
              <a:t>(а) Приступ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</a:t>
            </a:r>
            <a:r>
              <a:rPr lang="ru-RU" altLang="en-US" sz="2400" dirty="0">
                <a:latin typeface="Garamond" panose="02020404030301010803" pitchFamily="18" charset="0"/>
              </a:rPr>
              <a:t> примерка:</a:t>
            </a:r>
          </a:p>
          <a:p>
            <a:pPr>
              <a:buNone/>
            </a:pP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prviObjekt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stampajMe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CS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dirty="0">
                <a:latin typeface="Garamond" panose="02020404030301010803" pitchFamily="18" charset="0"/>
              </a:rPr>
              <a:t>б</a:t>
            </a:r>
            <a:r>
              <a:rPr lang="sr-Latn-CS" altLang="en-US" sz="2400" dirty="0">
                <a:latin typeface="Garamond" panose="02020404030301010803" pitchFamily="18" charset="0"/>
              </a:rPr>
              <a:t>) </a:t>
            </a:r>
            <a:r>
              <a:rPr lang="sr-Cyrl-RS" altLang="en-US" sz="2400" dirty="0">
                <a:latin typeface="Garamond" panose="02020404030301010803" pitchFamily="18" charset="0"/>
              </a:rPr>
              <a:t>Приступ методима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:</a:t>
            </a: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uzmiIme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objekat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postaviVelicinu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metod3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pozvan preko promen.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getClass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metod iz metoda</a:t>
            </a:r>
            <a:endParaRPr lang="sr-Latn-CS" altLang="en-US" sz="15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r>
              <a:rPr lang="sr-Latn-CS" altLang="en-US" sz="1800" dirty="0">
                <a:latin typeface="Times New Roman" panose="02020603050405020304" pitchFamily="18" charset="0"/>
              </a:rPr>
              <a:t>    </a:t>
            </a:r>
            <a:endParaRPr lang="sr-Latn-CS" altLang="en-US" sz="1800" b="1" dirty="0">
              <a:solidFill>
                <a:schemeClr val="accent2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4290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110006" y="4724400"/>
            <a:ext cx="7772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1362409"/>
            <a:ext cx="8688388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Када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креира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, 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додељује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показивач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референцу</a:t>
            </a:r>
            <a:r>
              <a:rPr lang="ru-RU" altLang="en-US" sz="2400" dirty="0">
                <a:latin typeface="Garamond" panose="02020404030301010803" pitchFamily="18" charset="0"/>
              </a:rPr>
              <a:t>) на </a:t>
            </a:r>
            <a:r>
              <a:rPr lang="ru-RU" altLang="en-US" sz="2400" dirty="0" err="1">
                <a:latin typeface="Garamond" panose="02020404030301010803" pitchFamily="18" charset="0"/>
              </a:rPr>
              <a:t>тај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метода, у </a:t>
            </a:r>
            <a:r>
              <a:rPr lang="ru-RU" altLang="en-US" sz="2400" dirty="0" err="1">
                <a:latin typeface="Garamond" panose="02020404030301010803" pitchFamily="18" charset="0"/>
              </a:rPr>
              <a:t>случају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објекте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прослеђује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</a:rPr>
              <a:t>  </a:t>
            </a:r>
            <a:r>
              <a:rPr lang="ru-RU" altLang="en-US" sz="2400" dirty="0" err="1">
                <a:latin typeface="Garamond" panose="02020404030301010803" pitchFamily="18" charset="0"/>
              </a:rPr>
              <a:t>референце</a:t>
            </a:r>
            <a:r>
              <a:rPr lang="ru-RU" altLang="en-US" sz="2400" dirty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а </a:t>
            </a:r>
            <a:r>
              <a:rPr lang="ru-RU" altLang="en-US" sz="2400" dirty="0">
                <a:latin typeface="Garamond" panose="02020404030301010803" pitchFamily="18" charset="0"/>
              </a:rPr>
              <a:t>не сам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sr-Latn-RS" altLang="en-US" sz="2400" dirty="0">
                <a:latin typeface="Garamond" panose="02020404030301010803" pitchFamily="18" charset="0"/>
              </a:rPr>
              <a:t>!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Обрнуто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важи</a:t>
            </a:r>
            <a:r>
              <a:rPr lang="ru-RU" altLang="en-US" sz="2400" dirty="0">
                <a:latin typeface="Garamond" panose="02020404030301010803" pitchFamily="18" charset="0"/>
              </a:rPr>
              <a:t> за аргументе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примитивног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типа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</a:t>
            </a: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садржи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податак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дупликат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текуће</a:t>
            </a:r>
            <a:r>
              <a:rPr lang="ru-RU" altLang="en-US" sz="2400" dirty="0">
                <a:latin typeface="Garamond" panose="02020404030301010803" pitchFamily="18" charset="0"/>
              </a:rPr>
              <a:t> вредности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податка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прослеђује</a:t>
            </a:r>
            <a:r>
              <a:rPr lang="ru-RU" altLang="en-US" sz="2400" dirty="0">
                <a:latin typeface="Garamond" panose="02020404030301010803" pitchFamily="18" charset="0"/>
              </a:rPr>
              <a:t> методу.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Дакле</a:t>
            </a:r>
            <a:r>
              <a:rPr lang="ru-RU" altLang="en-US" sz="2400" dirty="0">
                <a:latin typeface="Garamond" panose="02020404030301010803" pitchFamily="18" charset="0"/>
              </a:rPr>
              <a:t>, у оба </a:t>
            </a:r>
            <a:r>
              <a:rPr lang="ru-RU" altLang="en-US" sz="2400" dirty="0" err="1">
                <a:latin typeface="Garamond" panose="02020404030301010803" pitchFamily="18" charset="0"/>
              </a:rPr>
              <a:t>случаја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врши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супституција</a:t>
            </a:r>
            <a:r>
              <a:rPr lang="ru-RU" altLang="en-US" sz="2400" dirty="0">
                <a:latin typeface="Garamond" panose="02020404030301010803" pitchFamily="18" charset="0"/>
              </a:rPr>
              <a:t> вредности,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само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питању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референце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54100" y="4689476"/>
            <a:ext cx="5041900" cy="2141538"/>
            <a:chOff x="332" y="2186"/>
            <a:chExt cx="3176" cy="1349"/>
          </a:xfrm>
        </p:grpSpPr>
        <p:sp>
          <p:nvSpPr>
            <p:cNvPr id="54277" name="Text Box 7"/>
            <p:cNvSpPr txBox="1">
              <a:spLocks noChangeArrowheads="1"/>
            </p:cNvSpPr>
            <p:nvPr/>
          </p:nvSpPr>
          <p:spPr bwMode="auto">
            <a:xfrm>
              <a:off x="332" y="2186"/>
              <a:ext cx="3176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>
                  <a:solidFill>
                    <a:srgbClr val="CC3300"/>
                  </a:solidFill>
                </a:rPr>
                <a:t>tacka1                    Objekat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>
                  <a:solidFill>
                    <a:srgbClr val="CC3300"/>
                  </a:solidFill>
                </a:rPr>
                <a:t>tacka2</a:t>
              </a:r>
              <a:endParaRPr lang="sr-Latn-CS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4278" name="Rectangle 3"/>
            <p:cNvSpPr>
              <a:spLocks noChangeArrowheads="1"/>
            </p:cNvSpPr>
            <p:nvPr/>
          </p:nvSpPr>
          <p:spPr bwMode="auto">
            <a:xfrm>
              <a:off x="1920" y="2767"/>
              <a:ext cx="1344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279" name="Text Box 4"/>
            <p:cNvSpPr txBox="1">
              <a:spLocks noChangeArrowheads="1"/>
            </p:cNvSpPr>
            <p:nvPr/>
          </p:nvSpPr>
          <p:spPr bwMode="auto">
            <a:xfrm>
              <a:off x="2064" y="2928"/>
              <a:ext cx="9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x: 20</a:t>
              </a:r>
            </a:p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y: 20</a:t>
              </a:r>
            </a:p>
          </p:txBody>
        </p:sp>
        <p:sp>
          <p:nvSpPr>
            <p:cNvPr id="54280" name="Line 5"/>
            <p:cNvSpPr>
              <a:spLocks noChangeShapeType="1"/>
            </p:cNvSpPr>
            <p:nvPr/>
          </p:nvSpPr>
          <p:spPr bwMode="auto">
            <a:xfrm>
              <a:off x="1012" y="2736"/>
              <a:ext cx="90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54281" name="Line 6"/>
            <p:cNvSpPr>
              <a:spLocks noChangeShapeType="1"/>
            </p:cNvSpPr>
            <p:nvPr/>
          </p:nvSpPr>
          <p:spPr bwMode="auto">
            <a:xfrm flipV="1">
              <a:off x="1012" y="3072"/>
              <a:ext cx="9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" y="1524000"/>
            <a:ext cx="8991600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rgbClr val="9900CC"/>
                </a:solidFill>
                <a:latin typeface="Garamond" pitchFamily="18" charset="0"/>
              </a:rPr>
              <a:t>Поређење објеката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Могуће је примењивати два оператора за поређење: </a:t>
            </a:r>
          </a:p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rgbClr val="9900CC"/>
                </a:solidFill>
                <a:latin typeface="Garamond" pitchFamily="18" charset="0"/>
              </a:rPr>
              <a:t> </a:t>
            </a:r>
            <a:r>
              <a:rPr lang="sr-Latn-CS" b="1" dirty="0" smtClean="0">
                <a:latin typeface="Garamond" pitchFamily="18" charset="0"/>
              </a:rPr>
              <a:t>    </a:t>
            </a:r>
            <a:r>
              <a:rPr lang="sr-Latn-CS" sz="1800" dirty="0" smtClean="0">
                <a:latin typeface="+mn-lt"/>
              </a:rPr>
              <a:t>= =    !=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овом случају, објекти се сматрају једнаким ако заузимају исти простор у </a:t>
            </a:r>
            <a:r>
              <a:rPr lang="ru-RU" dirty="0" err="1" smtClean="0">
                <a:latin typeface="Garamond" pitchFamily="18" charset="0"/>
              </a:rPr>
              <a:t>меморији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Не постоји могућност преоптерећења оператора у програмском језику Јава, па самим тим ни оператора</a:t>
            </a:r>
            <a:r>
              <a:rPr lang="sr-Latn-CS" b="1" dirty="0" smtClean="0">
                <a:latin typeface="Garamond" pitchFamily="18" charset="0"/>
              </a:rPr>
              <a:t> </a:t>
            </a:r>
            <a:r>
              <a:rPr lang="sr-Latn-CS" sz="1800" dirty="0">
                <a:latin typeface="+mn-lt"/>
              </a:rPr>
              <a:t>= = </a:t>
            </a:r>
            <a:r>
              <a:rPr lang="sr-Latn-CS" dirty="0"/>
              <a:t> </a:t>
            </a:r>
            <a:r>
              <a:rPr lang="sr-Cyrl-RS" dirty="0" smtClean="0">
                <a:latin typeface="Garamond" panose="02020404030301010803" pitchFamily="18" charset="0"/>
              </a:rPr>
              <a:t>и</a:t>
            </a:r>
            <a:r>
              <a:rPr lang="sr-Latn-CS" dirty="0" smtClean="0"/>
              <a:t>  </a:t>
            </a:r>
            <a:r>
              <a:rPr lang="sr-Latn-CS" sz="1800" dirty="0">
                <a:latin typeface="+mn-lt"/>
              </a:rPr>
              <a:t>!=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 начин не употребом м</a:t>
            </a:r>
            <a:r>
              <a:rPr lang="ru-RU" dirty="0" err="1" smtClean="0">
                <a:latin typeface="Garamond" pitchFamily="18" charset="0"/>
              </a:rPr>
              <a:t>етода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equals</a:t>
            </a:r>
            <a:r>
              <a:rPr lang="sr-Cyrl-RS" sz="1800" dirty="0" smtClean="0">
                <a:latin typeface="+mn-lt"/>
              </a:rPr>
              <a:t> </a:t>
            </a:r>
            <a:r>
              <a:rPr lang="ru-RU" dirty="0" err="1" smtClean="0">
                <a:latin typeface="Garamond" pitchFamily="18" charset="0"/>
              </a:rPr>
              <a:t>који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</a:t>
            </a:r>
            <a:r>
              <a:rPr lang="ru-RU" dirty="0" smtClean="0">
                <a:latin typeface="Garamond" pitchFamily="18" charset="0"/>
              </a:rPr>
              <a:t> у оквиру класе </a:t>
            </a:r>
            <a:r>
              <a:rPr lang="ru-RU" sz="1800" dirty="0" smtClean="0">
                <a:latin typeface="+mn-lt"/>
              </a:rPr>
              <a:t>Object</a:t>
            </a:r>
            <a:r>
              <a:rPr lang="ru-RU" dirty="0" smtClean="0">
                <a:latin typeface="Garamond" pitchFamily="18" charset="0"/>
              </a:rPr>
              <a:t>, па свака класа у Јави може да га </a:t>
            </a:r>
            <a:r>
              <a:rPr lang="ru-RU" dirty="0" err="1" smtClean="0">
                <a:latin typeface="Garamond" pitchFamily="18" charset="0"/>
              </a:rPr>
              <a:t>превазиђе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Имплементација</a:t>
            </a:r>
            <a:r>
              <a:rPr lang="ru-RU" dirty="0" smtClean="0">
                <a:latin typeface="Garamond" pitchFamily="18" charset="0"/>
              </a:rPr>
              <a:t> овог метода у класи </a:t>
            </a:r>
            <a:r>
              <a:rPr lang="ru-RU" sz="1800" dirty="0" smtClean="0">
                <a:latin typeface="+mn-lt"/>
              </a:rPr>
              <a:t>Object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проверава да ли су објекти </a:t>
            </a:r>
            <a:r>
              <a:rPr lang="ru-RU" dirty="0" err="1" smtClean="0">
                <a:latin typeface="Garamond" pitchFamily="18" charset="0"/>
              </a:rPr>
              <a:t>идентички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једнаки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П</a:t>
            </a:r>
            <a:r>
              <a:rPr lang="ru-RU" dirty="0" err="1" smtClean="0">
                <a:latin typeface="Garamond" pitchFamily="18" charset="0"/>
              </a:rPr>
              <a:t>рограмер</a:t>
            </a:r>
            <a:r>
              <a:rPr lang="ru-RU" dirty="0" smtClean="0">
                <a:latin typeface="Garamond" pitchFamily="18" charset="0"/>
              </a:rPr>
              <a:t> може одлучити да у својој класи превазиђе овај метод нпр. тако да </a:t>
            </a:r>
            <a:r>
              <a:rPr lang="ru-RU" dirty="0" err="1" smtClean="0">
                <a:latin typeface="Garamond" pitchFamily="18" charset="0"/>
              </a:rPr>
              <a:t>враће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true</a:t>
            </a:r>
            <a:r>
              <a:rPr lang="sr-Cyrl-RS" sz="18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 нпр. када су садржаји свих поља исти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sr-Latn-CS" b="1" dirty="0" smtClean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458200" cy="537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sr-Cyrl-RS" b="1" dirty="0" smtClean="0">
                <a:solidFill>
                  <a:srgbClr val="9900CC"/>
                </a:solidFill>
                <a:latin typeface="Garamond" pitchFamily="18" charset="0"/>
              </a:rPr>
              <a:t>Одређивање класе објекта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Може се постићи коришћењем метода </a:t>
            </a:r>
            <a:r>
              <a:rPr lang="en-US" sz="1800" dirty="0" err="1" smtClean="0">
                <a:latin typeface="+mn-lt"/>
              </a:rPr>
              <a:t>getClass</a:t>
            </a:r>
            <a:r>
              <a:rPr lang="sr-Cyrl-RS" dirty="0" smtClean="0">
                <a:latin typeface="Garamond" pitchFamily="18" charset="0"/>
              </a:rPr>
              <a:t>, који је дефинисан у класи </a:t>
            </a:r>
            <a:r>
              <a:rPr lang="en-US" sz="1800" dirty="0" smtClean="0">
                <a:latin typeface="+mn-lt"/>
              </a:rPr>
              <a:t>Object</a:t>
            </a:r>
            <a:r>
              <a:rPr lang="sr-Cyrl-RS" sz="18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 и тај метод се не може се превазићи.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 враће објекат типа </a:t>
            </a:r>
            <a:r>
              <a:rPr lang="en-US" sz="1800" dirty="0" smtClean="0">
                <a:latin typeface="+mn-lt"/>
              </a:rPr>
              <a:t>Class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који садржи методе (више од 50) помоћу којих се могу добити информације о датој класи. О томе ће бити више речи у делу који се односи на рефлексију.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Latn-CS" b="1" dirty="0" smtClean="0"/>
              <a:t> </a:t>
            </a:r>
            <a:r>
              <a:rPr lang="ru-RU" b="1" dirty="0" smtClean="0">
                <a:latin typeface="Garamond" pitchFamily="18" charset="0"/>
              </a:rPr>
              <a:t>Пример.</a:t>
            </a:r>
          </a:p>
          <a:p>
            <a:r>
              <a:rPr lang="sr-Latn-CS" b="1" dirty="0" smtClean="0"/>
              <a:t>      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runtimeClassName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objekat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getClass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b="1" dirty="0" smtClean="0">
                <a:solidFill>
                  <a:srgbClr val="9900CC"/>
                </a:solidFill>
                <a:latin typeface="Garamond" pitchFamily="18" charset="0"/>
              </a:rPr>
              <a:t>Припадност објекта класи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Реализује се помоћу оператора </a:t>
            </a:r>
            <a:r>
              <a:rPr lang="sr-Latn-CS" sz="1800" dirty="0" smtClean="0">
                <a:latin typeface="Arial" charset="0"/>
              </a:rPr>
              <a:t>instanceof 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Пример.</a:t>
            </a:r>
          </a:p>
          <a:p>
            <a:r>
              <a:rPr lang="sr-Latn-CS" dirty="0" smtClean="0"/>
              <a:t>        </a:t>
            </a:r>
            <a:r>
              <a:rPr lang="sr-Cyrl-RS" dirty="0" smtClean="0"/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bilo sta”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true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false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4267200"/>
            <a:ext cx="640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219200" y="6019800"/>
            <a:ext cx="4267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516063"/>
            <a:ext cx="8534400" cy="538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Када се говори о конверзији типова, може се говорити о: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u="sng" dirty="0">
                <a:latin typeface="Garamond" panose="02020404030301010803" pitchFamily="18" charset="0"/>
              </a:rPr>
              <a:t>а) конвертовању примитивних типова у примитивне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Latn-CS" altLang="en-US" sz="2400" dirty="0">
                <a:latin typeface="Garamond" panose="02020404030301010803" pitchFamily="18" charset="0"/>
              </a:rPr>
              <a:t>  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(</a:t>
            </a:r>
            <a:r>
              <a:rPr lang="sr-Latn-CS" altLang="en-US" sz="2400" i="1" dirty="0">
                <a:latin typeface="Garamond" panose="02020404030301010803" pitchFamily="18" charset="0"/>
              </a:rPr>
              <a:t>imetipa) vrednost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	Пример.</a:t>
            </a:r>
          </a:p>
          <a:p>
            <a:pPr>
              <a:buNone/>
            </a:pPr>
            <a:r>
              <a:rPr lang="sr-Cyrl-RS" sz="2400" b="1" dirty="0" smtClean="0">
                <a:latin typeface="Garamond" panose="02020404030301010803" pitchFamily="18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altLang="en-US" sz="2400" u="sng" dirty="0" smtClean="0">
                <a:latin typeface="Garamond" panose="02020404030301010803" pitchFamily="18" charset="0"/>
              </a:rPr>
              <a:t>(</a:t>
            </a:r>
            <a:r>
              <a:rPr lang="ru-RU" altLang="en-US" sz="2400" u="sng" dirty="0">
                <a:latin typeface="Garamond" panose="02020404030301010803" pitchFamily="18" charset="0"/>
              </a:rPr>
              <a:t>б)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конвертовању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објеката</a:t>
            </a:r>
            <a:r>
              <a:rPr lang="ru-RU" altLang="en-US" sz="2400" u="sng" dirty="0">
                <a:latin typeface="Garamond" panose="02020404030301010803" pitchFamily="18" charset="0"/>
              </a:rPr>
              <a:t> у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објекте</a:t>
            </a:r>
            <a:endParaRPr lang="ru-RU" altLang="en-US" sz="2400" u="sng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ru-RU" altLang="en-US" sz="2400" dirty="0">
                <a:latin typeface="Garamond" panose="02020404030301010803" pitchFamily="18" charset="0"/>
              </a:rPr>
              <a:t>  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Могуће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само код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повезаних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наслеђивањем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повезаних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имплементацијом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Latn-CS" altLang="en-US" sz="2400" dirty="0">
                <a:latin typeface="Garamond" panose="02020404030301010803" pitchFamily="18" charset="0"/>
              </a:rPr>
              <a:t>   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(</a:t>
            </a:r>
            <a:r>
              <a:rPr lang="sr-Latn-CS" altLang="en-US" sz="2400" i="1" dirty="0">
                <a:latin typeface="Garamond" panose="02020404030301010803" pitchFamily="18" charset="0"/>
              </a:rPr>
              <a:t>imeklase) objekat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	Пример</a:t>
            </a:r>
            <a:r>
              <a:rPr lang="sr-Cyrl-RS" altLang="en-US" sz="2400" b="1" dirty="0">
                <a:latin typeface="Garamond" panose="02020404030301010803" pitchFamily="18" charset="0"/>
              </a:rPr>
              <a:t>.</a:t>
            </a:r>
            <a:r>
              <a:rPr lang="sr-Latn-CS" altLang="en-US" sz="2400" b="1" dirty="0">
                <a:latin typeface="Garamond" panose="02020404030301010803" pitchFamily="18" charset="0"/>
              </a:rPr>
              <a:t>             </a:t>
            </a:r>
            <a:endParaRPr lang="en-U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Vozilo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Vozilo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Kamion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Kamion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Eksplicitna konverzija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е</a:t>
            </a:r>
            <a:r>
              <a:rPr lang="sr-Latn-RS" sz="15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potrebn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a</a:t>
            </a:r>
            <a:endParaRPr lang="sr-Latn-RS" sz="1500" dirty="0"/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Конверзија типова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32766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381000" y="5410200"/>
            <a:ext cx="49530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5791200" y="5418306"/>
            <a:ext cx="2971800" cy="90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7772400" cy="4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ru-RU" u="sng" dirty="0" smtClean="0">
                <a:latin typeface="Garamond" pitchFamily="18" charset="0"/>
              </a:rPr>
              <a:t>(в) конвертовању примитивних типова у објекте и обрнуто.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принципу, није могуће, осим код тзв. класа-омотача примитивних типова.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sr-Latn-C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пакету</a:t>
            </a:r>
            <a:r>
              <a:rPr lang="sr-Latn-CS" dirty="0" smtClean="0">
                <a:latin typeface="Garamond" pitchFamily="18" charset="0"/>
              </a:rPr>
              <a:t> </a:t>
            </a:r>
            <a:r>
              <a:rPr lang="sr-Latn-CS" sz="1800" dirty="0" smtClean="0">
                <a:latin typeface="+mn-lt"/>
              </a:rPr>
              <a:t>java.lang</a:t>
            </a:r>
            <a:r>
              <a:rPr lang="sr-Latn-C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постоје класе</a:t>
            </a:r>
            <a:r>
              <a:rPr lang="sr-Latn-CS" dirty="0" smtClean="0">
                <a:latin typeface="Garamond" pitchFamily="18" charset="0"/>
              </a:rPr>
              <a:t>: </a:t>
            </a:r>
            <a:r>
              <a:rPr lang="sr-Latn-CS" sz="1800" dirty="0" smtClean="0">
                <a:latin typeface="+mn-lt"/>
              </a:rPr>
              <a:t>Integer</a:t>
            </a:r>
            <a:r>
              <a:rPr lang="sr-Latn-CS" dirty="0" smtClean="0">
                <a:latin typeface="Garamond" pitchFamily="18" charset="0"/>
              </a:rPr>
              <a:t>, </a:t>
            </a:r>
            <a:r>
              <a:rPr lang="sr-Latn-CS" sz="1800" dirty="0" smtClean="0">
                <a:latin typeface="+mn-lt"/>
              </a:rPr>
              <a:t>Float</a:t>
            </a:r>
            <a:r>
              <a:rPr lang="sr-Latn-CS" dirty="0" smtClean="0">
                <a:latin typeface="Garamond" pitchFamily="18" charset="0"/>
              </a:rPr>
              <a:t>, </a:t>
            </a:r>
            <a:r>
              <a:rPr lang="sr-Latn-CS" sz="1800" dirty="0" smtClean="0">
                <a:latin typeface="+mn-lt"/>
              </a:rPr>
              <a:t>Boolean</a:t>
            </a:r>
            <a:r>
              <a:rPr lang="sr-Latn-CS" dirty="0" smtClean="0">
                <a:latin typeface="Garamond" pitchFamily="18" charset="0"/>
              </a:rPr>
              <a:t>, …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	</a:t>
            </a:r>
            <a:r>
              <a:rPr lang="sr-Cyrl-RS" b="1" dirty="0" smtClean="0">
                <a:latin typeface="Garamond" pitchFamily="18" charset="0"/>
              </a:rPr>
              <a:t>Пример.</a:t>
            </a:r>
            <a:r>
              <a:rPr lang="sr-Latn-CS" b="1" dirty="0" smtClean="0">
                <a:latin typeface="Garamond" pitchFamily="18" charset="0"/>
              </a:rPr>
              <a:t>               </a:t>
            </a:r>
          </a:p>
          <a:p>
            <a:r>
              <a:rPr lang="en-US" sz="1500" dirty="0" smtClean="0"/>
              <a:t>                 </a:t>
            </a:r>
            <a:r>
              <a:rPr lang="sr-Cyrl-RS" sz="1500" dirty="0" smtClean="0"/>
              <a:t> 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ceoObj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45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ceoObj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intValue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ceoObj2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Почев од верзије 6, Јава подржава и аутоматску конверзију између података примитивног типа и објеката у одговарајућим класама-омотачима.</a:t>
            </a:r>
            <a:endParaRPr lang="en-US" sz="1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Конверзија типова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4038600"/>
            <a:ext cx="457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516063"/>
            <a:ext cx="853440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Иницијализациони блок је блок који се налази у оквиру дефиниције класе. Разликују се: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Иницјализациони блок примерка </a:t>
            </a:r>
            <a:r>
              <a:rPr lang="sr-Cyrl-RS" dirty="0" smtClean="0">
                <a:solidFill>
                  <a:srgbClr val="FF0000"/>
                </a:solidFill>
                <a:latin typeface="Garamond" pitchFamily="18" charset="0"/>
              </a:rPr>
              <a:t/>
            </a:r>
            <a:br>
              <a:rPr lang="sr-Cyrl-RS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(инстанцни инцијализациони блок)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Иницијализациони блок класе </a:t>
            </a:r>
            <a:br>
              <a:rPr lang="sr-Cyrl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(статички инцијализациони блок)</a:t>
            </a:r>
            <a:endParaRPr lang="sr-Cyrl-RS" dirty="0">
              <a:latin typeface="Garamond" pitchFamily="18" charset="0"/>
            </a:endParaRPr>
          </a:p>
          <a:p>
            <a:r>
              <a:rPr lang="sr-Cyrl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staticVariable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nonStaticVariable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Staticki inic. blok se izvrsava jednom po klasi. </a:t>
            </a:r>
            <a:endParaRPr lang="sr-Cyrl-R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"Static initalization."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staticVariable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Instanci 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 poziva pre konstruktora</a:t>
            </a:r>
            <a:r>
              <a:rPr lang="sr-Cyrl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endParaRPr lang="sr-Latn-RS" sz="14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"Instance initialization."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nonStaticVariable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indent="0"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Иницијализациони блокови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3886200"/>
            <a:ext cx="60198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6200" y="1524000"/>
            <a:ext cx="8834437" cy="421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Стринговни тип је објектни тип који се користи за представљање текста, који се чува као низ знакова.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Примерци класе </a:t>
            </a:r>
            <a:r>
              <a:rPr lang="en-US" sz="2000" dirty="0" smtClean="0">
                <a:latin typeface="+mn-lt"/>
              </a:rPr>
              <a:t>String</a:t>
            </a:r>
            <a:r>
              <a:rPr lang="sr-Cyrl-R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могу да мутирају,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тј. да мењају вредност. 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Дакле, </a:t>
            </a:r>
            <a:r>
              <a:rPr lang="ru-RU" dirty="0" smtClean="0">
                <a:latin typeface="Garamond" pitchFamily="18" charset="0"/>
              </a:rPr>
              <a:t>када </a:t>
            </a:r>
            <a:r>
              <a:rPr lang="ru-RU" dirty="0">
                <a:latin typeface="Garamond" pitchFamily="18" charset="0"/>
              </a:rPr>
              <a:t>се извршава операција над постојећим стринг објектом, као резултат се увек </a:t>
            </a:r>
            <a:r>
              <a:rPr lang="ru-RU" dirty="0" smtClean="0">
                <a:latin typeface="Garamond" pitchFamily="18" charset="0"/>
              </a:rPr>
              <a:t>креира нови примерак класе </a:t>
            </a:r>
            <a:r>
              <a:rPr lang="en-US" sz="2000" dirty="0" smtClean="0">
                <a:latin typeface="+mn-lt"/>
              </a:rPr>
              <a:t>String</a:t>
            </a:r>
            <a:r>
              <a:rPr lang="ru-RU" dirty="0" smtClean="0">
                <a:latin typeface="Garamond" pitchFamily="18" charset="0"/>
              </a:rPr>
              <a:t>.</a:t>
            </a:r>
            <a:endParaRPr lang="ru-RU" dirty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Као код других објеката, може се користити литерал </a:t>
            </a:r>
            <a:r>
              <a:rPr lang="sr-Latn-CS" sz="2000" dirty="0" smtClean="0">
                <a:latin typeface="+mn-lt"/>
              </a:rPr>
              <a:t>null</a:t>
            </a:r>
            <a:r>
              <a:rPr lang="sr-Latn-C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за одбацивање објекта на који тренутно реферише дата </a:t>
            </a:r>
            <a:r>
              <a:rPr lang="en-US" sz="2000" dirty="0">
                <a:latin typeface="+mn-lt"/>
              </a:rPr>
              <a:t>String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променљива</a:t>
            </a:r>
            <a:r>
              <a:rPr lang="sr-Latn-CS" dirty="0" smtClean="0">
                <a:latin typeface="Garamond" pitchFamily="18" charset="0"/>
              </a:rPr>
              <a:t>. 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 </a:t>
            </a:r>
            <a:r>
              <a:rPr lang="sr-Cyrl-RS" dirty="0" smtClean="0">
                <a:latin typeface="Garamond" pitchFamily="18" charset="0"/>
              </a:rPr>
              <a:t>Постављање променљиве тако да не указује ни на шта.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Cyrl-RS" sz="1800" dirty="0" smtClean="0">
              <a:latin typeface="+mn-lt"/>
            </a:endParaRPr>
          </a:p>
          <a:p>
            <a:pPr lvl="1"/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nulaString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String promenljiva koja ne referiše ni na jedan string */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Latn-CS" sz="18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4800600"/>
            <a:ext cx="7010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473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Дужина стринга одређује се позивом метода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length()</a:t>
            </a:r>
            <a:r>
              <a:rPr lang="sr-Latn-C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Надовезивање, тј. конкатенација </a:t>
            </a:r>
            <a:r>
              <a:rPr lang="ru-RU" dirty="0">
                <a:latin typeface="Garamond" pitchFamily="18" charset="0"/>
              </a:rPr>
              <a:t>стрингова врши се </a:t>
            </a:r>
            <a:r>
              <a:rPr lang="ru-RU" dirty="0" smtClean="0">
                <a:latin typeface="Garamond" pitchFamily="18" charset="0"/>
              </a:rPr>
              <a:t>оператором </a:t>
            </a:r>
            <a:r>
              <a:rPr lang="en-US" b="1" dirty="0" smtClean="0">
                <a:latin typeface="Garamond" pitchFamily="18" charset="0"/>
              </a:rPr>
              <a:t>+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Као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резултат се креира нови објекат класе </a:t>
            </a:r>
            <a:r>
              <a:rPr lang="ru-RU" sz="2000" dirty="0">
                <a:latin typeface="+mn-lt"/>
              </a:rPr>
              <a:t>String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који садржи новодобијени </a:t>
            </a:r>
            <a:r>
              <a:rPr lang="ru-RU" dirty="0" smtClean="0">
                <a:latin typeface="Garamond" pitchFamily="18" charset="0"/>
              </a:rPr>
              <a:t>стринг.</a:t>
            </a:r>
            <a:endParaRPr lang="sr-Cyrl-RS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r>
              <a:rPr lang="sr-Cyrl-RS" dirty="0" smtClean="0">
                <a:latin typeface="Garamond" pitchFamily="18" charset="0"/>
              </a:rPr>
              <a:t> Пример надовезивања стрингова. </a:t>
            </a: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date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“13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month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“May”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day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date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month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rezultat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je “13. May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”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За доделу надовезаних стрингова се може користити и оператор</a:t>
            </a:r>
            <a:r>
              <a:rPr lang="sr-Latn-CS" dirty="0" smtClean="0">
                <a:latin typeface="Garamond" panose="02020404030301010803" pitchFamily="18" charset="0"/>
              </a:rPr>
              <a:t> </a:t>
            </a:r>
            <a:r>
              <a:rPr lang="sr-Latn-CS" b="1" dirty="0" smtClean="0">
                <a:latin typeface="Garamond" panose="02020404030301010803" pitchFamily="18" charset="0"/>
              </a:rPr>
              <a:t>+=</a:t>
            </a:r>
            <a:endParaRPr lang="sr-Latn-CS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</a:t>
            </a:r>
            <a:r>
              <a:rPr lang="sr-Cyrl-RS" b="1" dirty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Пример </a:t>
            </a:r>
            <a:r>
              <a:rPr lang="sr-Cyrl-RS" dirty="0" smtClean="0">
                <a:latin typeface="Garamond" pitchFamily="18" charset="0"/>
              </a:rPr>
              <a:t>коришћења доделе уз надовезивање стрингова. </a:t>
            </a:r>
            <a:endParaRPr lang="sr-Cyrl-RS" dirty="0">
              <a:latin typeface="Garamond" pitchFamily="18" charset="0"/>
            </a:endParaRPr>
          </a:p>
          <a:p>
            <a:r>
              <a:rPr lang="sr-Cyrl-RS" sz="1800" dirty="0" smtClean="0">
                <a:latin typeface="+mn-lt"/>
              </a:rPr>
              <a:t> 	</a:t>
            </a:r>
          </a:p>
          <a:p>
            <a:r>
              <a:rPr lang="sr-Cyrl-RS" sz="180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phrase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“The quick brown fox”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phrase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jumps over the lazy dog”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500" dirty="0"/>
          </a:p>
          <a:p>
            <a:pPr>
              <a:lnSpc>
                <a:spcPct val="80000"/>
              </a:lnSpc>
              <a:spcBef>
                <a:spcPts val="300"/>
              </a:spcBef>
              <a:defRPr/>
            </a:pPr>
            <a:endParaRPr lang="sr-Latn-CS" sz="1800" dirty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3276600"/>
            <a:ext cx="5943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371600" y="5257800"/>
            <a:ext cx="4495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1" y="2362200"/>
            <a:ext cx="83169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1" y="1417638"/>
            <a:ext cx="70612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Тело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>
                <a:latin typeface="Garamond" panose="02020404030301010803" pitchFamily="18" charset="0"/>
              </a:rPr>
              <a:t> блок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разне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001000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 за превођење у стринг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дефинисан у оквиру класе </a:t>
            </a:r>
            <a:r>
              <a:rPr lang="en-US" sz="1800" dirty="0" smtClean="0"/>
              <a:t>Object</a:t>
            </a:r>
            <a:r>
              <a:rPr lang="sr-Cyrl-RS" dirty="0" smtClean="0">
                <a:latin typeface="Garamond" pitchFamily="18" charset="0"/>
              </a:rPr>
              <a:t>, па свака класа у Јави може да га превазиђе.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toString</a:t>
            </a:r>
            <a:r>
              <a:rPr lang="en-US" sz="1800" dirty="0" smtClean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у класи </a:t>
            </a:r>
            <a:r>
              <a:rPr lang="en-US" sz="1800" dirty="0" smtClean="0">
                <a:latin typeface="+mn-lt"/>
              </a:rPr>
              <a:t>Object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враће стринг репрезентацију датог објекта.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Стринг репрезентација сваког од објеката потпуно зависи од структуре тог објекта и то је разлог због код се 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toString</a:t>
            </a:r>
            <a:r>
              <a:rPr lang="en-US" sz="1800" dirty="0" smtClean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обично превазилази у новонаправљеним класама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Дакле, препоручује се да свака од класа има своју реализацију метода за превођење у стринг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 smtClean="0">
                <a:latin typeface="Garamond" pitchFamily="18" charset="0"/>
              </a:rPr>
              <a:t> </a:t>
            </a:r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toString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sr-Cyrl-RS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5105400"/>
            <a:ext cx="3124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395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Израз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string1 == string2</a:t>
            </a:r>
            <a:r>
              <a:rPr lang="vi-VN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проверава да ли две променљиве типа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String</a:t>
            </a:r>
            <a:r>
              <a:rPr lang="vi-VN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реферишу на исти објекат у меморији</a:t>
            </a:r>
            <a:r>
              <a:rPr lang="vi-VN" sz="2800" dirty="0" smtClean="0">
                <a:latin typeface="Garamond" pitchFamily="18" charset="0"/>
              </a:rPr>
              <a:t>. </a:t>
            </a:r>
            <a:endParaRPr lang="en-US" sz="2800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Дакле, не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пореде се садржаји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String</a:t>
            </a:r>
            <a:r>
              <a:rPr lang="vi-VN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објеката</a:t>
            </a:r>
            <a:r>
              <a:rPr lang="vi-VN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већ се пореде референце на стринг објекте</a:t>
            </a:r>
            <a:r>
              <a:rPr lang="vi-VN" dirty="0" smtClean="0">
                <a:latin typeface="Garamond" pitchFamily="18" charset="0"/>
              </a:rPr>
              <a:t>.</a:t>
            </a:r>
            <a:endParaRPr lang="vi-VN" dirty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За поређење </a:t>
            </a:r>
            <a:r>
              <a:rPr lang="vi-VN" sz="2000" dirty="0" smtClean="0">
                <a:latin typeface="+mn-lt"/>
              </a:rPr>
              <a:t>String</a:t>
            </a:r>
            <a:r>
              <a:rPr lang="vi-VN" sz="2000" dirty="0" smtClean="0">
                <a:latin typeface="Garamond" pitchFamily="18" charset="0"/>
              </a:rPr>
              <a:t> </a:t>
            </a:r>
            <a:r>
              <a:rPr lang="vi-VN" dirty="0" smtClean="0">
                <a:latin typeface="Garamond" pitchFamily="18" charset="0"/>
              </a:rPr>
              <a:t>o</a:t>
            </a:r>
            <a:r>
              <a:rPr lang="sr-Cyrl-RS" dirty="0" smtClean="0">
                <a:latin typeface="Garamond" pitchFamily="18" charset="0"/>
              </a:rPr>
              <a:t>бјеката у односу на садржај користи се </a:t>
            </a:r>
            <a:r>
              <a:rPr lang="vi-VN" sz="2000" dirty="0" smtClean="0">
                <a:latin typeface="+mn-lt"/>
              </a:rPr>
              <a:t>equals()</a:t>
            </a:r>
            <a:r>
              <a:rPr lang="sr-Cyrl-RS" sz="20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или </a:t>
            </a:r>
            <a:r>
              <a:rPr lang="vi-VN" dirty="0" smtClean="0"/>
              <a:t>equalsIgnoreCase</a:t>
            </a:r>
            <a:r>
              <a:rPr lang="vi-VN" dirty="0"/>
              <a:t>().</a:t>
            </a:r>
            <a:endParaRPr lang="sr-Cyrl-RS" sz="2800" dirty="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Лексикографско поређење стрингова врши се позивом метода</a:t>
            </a:r>
            <a:r>
              <a:rPr lang="vi-VN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compareTo(String</a:t>
            </a:r>
            <a:r>
              <a:rPr lang="vi-VN" sz="2000" dirty="0" smtClean="0">
                <a:latin typeface="+mn-lt"/>
              </a:rPr>
              <a:t>)</a:t>
            </a:r>
            <a:r>
              <a:rPr lang="sr-Cyrl-RS" sz="2000" dirty="0" smtClean="0">
                <a:latin typeface="Garamond" panose="02020404030301010803" pitchFamily="18" charset="0"/>
              </a:rPr>
              <a:t>,</a:t>
            </a:r>
            <a:endParaRPr lang="sr-Cyrl-RS" dirty="0"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Метод враће следећу вредност</a:t>
            </a:r>
            <a:r>
              <a:rPr lang="vi-VN" dirty="0" smtClean="0">
                <a:latin typeface="Garamond" panose="02020404030301010803" pitchFamily="18" charset="0"/>
              </a:rPr>
              <a:t>:</a:t>
            </a:r>
            <a:endParaRPr lang="vi-VN" dirty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2000" dirty="0" smtClean="0">
                <a:latin typeface="+mn-lt"/>
              </a:rPr>
              <a:t>   </a:t>
            </a:r>
            <a:r>
              <a:rPr lang="vi-VN" sz="2000" dirty="0" smtClean="0">
                <a:latin typeface="+mn-lt"/>
              </a:rPr>
              <a:t>&lt;</a:t>
            </a:r>
            <a:r>
              <a:rPr lang="vi-VN" sz="2000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0</a:t>
            </a:r>
            <a:r>
              <a:rPr lang="vi-VN" sz="2000" dirty="0">
                <a:latin typeface="Garamond" panose="02020404030301010803" pitchFamily="18" charset="0"/>
              </a:rPr>
              <a:t> </a:t>
            </a:r>
            <a:r>
              <a:rPr lang="vi-VN" sz="2000" dirty="0" smtClean="0">
                <a:latin typeface="Garamond" panose="02020404030301010803" pitchFamily="18" charset="0"/>
              </a:rPr>
              <a:t>o</a:t>
            </a:r>
            <a:r>
              <a:rPr lang="sr-Cyrl-RS" sz="2000" dirty="0" smtClean="0">
                <a:latin typeface="Garamond" panose="02020404030301010803" pitchFamily="18" charset="0"/>
              </a:rPr>
              <a:t>бјекат је лексикографски „испред“ тј. „мањи“ од аргумента</a:t>
            </a:r>
            <a:endParaRPr lang="vi-VN" sz="2000" dirty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sz="2000" dirty="0" smtClean="0">
                <a:latin typeface="+mn-lt"/>
              </a:rPr>
              <a:t>   </a:t>
            </a:r>
            <a:r>
              <a:rPr lang="vi-VN" sz="2000" dirty="0" smtClean="0">
                <a:latin typeface="+mn-lt"/>
              </a:rPr>
              <a:t>=</a:t>
            </a:r>
            <a:r>
              <a:rPr lang="vi-VN" sz="2000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0</a:t>
            </a:r>
            <a:r>
              <a:rPr lang="vi-VN" sz="2000" dirty="0">
                <a:latin typeface="Garamond" panose="02020404030301010803" pitchFamily="18" charset="0"/>
              </a:rPr>
              <a:t> </a:t>
            </a:r>
            <a:r>
              <a:rPr lang="sr-Cyrl-RS" sz="2000" dirty="0" smtClean="0">
                <a:latin typeface="Garamond" panose="02020404030301010803" pitchFamily="18" charset="0"/>
              </a:rPr>
              <a:t>објекат је једнак аргументу</a:t>
            </a:r>
            <a:endParaRPr lang="vi-VN" sz="2000" dirty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sz="2000" dirty="0" smtClean="0">
                <a:latin typeface="+mn-lt"/>
              </a:rPr>
              <a:t>   </a:t>
            </a:r>
            <a:r>
              <a:rPr lang="vi-VN" sz="2000" dirty="0" smtClean="0">
                <a:latin typeface="+mn-lt"/>
              </a:rPr>
              <a:t>&gt;</a:t>
            </a:r>
            <a:r>
              <a:rPr lang="vi-VN" sz="2000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0</a:t>
            </a:r>
            <a:r>
              <a:rPr lang="vi-VN" sz="2000" dirty="0">
                <a:latin typeface="Garamond" panose="02020404030301010803" pitchFamily="18" charset="0"/>
              </a:rPr>
              <a:t> </a:t>
            </a:r>
            <a:r>
              <a:rPr lang="vi-VN" sz="2000" dirty="0" smtClean="0">
                <a:latin typeface="Garamond" panose="02020404030301010803" pitchFamily="18" charset="0"/>
              </a:rPr>
              <a:t>o</a:t>
            </a:r>
            <a:r>
              <a:rPr lang="sr-Cyrl-RS" sz="2000" dirty="0" smtClean="0">
                <a:latin typeface="Garamond" panose="02020404030301010803" pitchFamily="18" charset="0"/>
              </a:rPr>
              <a:t>бјекат је лексикографски „иза“ тј. „већи“ од аргумента</a:t>
            </a:r>
            <a:endParaRPr lang="sr-Latn-CS" sz="2000" dirty="0" smtClean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437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sz="1800" b="1" dirty="0" smtClean="0">
                <a:latin typeface="+mn-lt"/>
              </a:rPr>
              <a:t>Остале методе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sr-Latn-RS" sz="22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valueOf()</a:t>
            </a:r>
            <a:r>
              <a:rPr lang="sr-Cyrl-RS" sz="2200" dirty="0">
                <a:latin typeface="Garamond" panose="02020404030301010803" pitchFamily="18" charset="0"/>
              </a:rPr>
              <a:t/>
            </a:r>
            <a:br>
              <a:rPr lang="sr-Cyrl-RS" sz="2200" dirty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Статички метод који креира</a:t>
            </a:r>
            <a:r>
              <a:rPr lang="vi-VN" sz="2200" dirty="0" smtClean="0">
                <a:latin typeface="+mn-lt"/>
              </a:rPr>
              <a:t> </a:t>
            </a:r>
            <a:r>
              <a:rPr lang="vi-VN" sz="2200" dirty="0">
                <a:latin typeface="+mn-lt"/>
              </a:rPr>
              <a:t>String </a:t>
            </a:r>
            <a:r>
              <a:rPr lang="sr-Cyrl-RS" sz="2200" dirty="0" smtClean="0">
                <a:latin typeface="Garamond" panose="02020404030301010803" pitchFamily="18" charset="0"/>
              </a:rPr>
              <a:t>објекат од вредности произвољног примитивног типа</a:t>
            </a:r>
            <a:r>
              <a:rPr lang="vi-VN" sz="2200" dirty="0" smtClean="0">
                <a:latin typeface="+mn-lt"/>
              </a:rPr>
              <a:t>.</a:t>
            </a:r>
            <a:endParaRPr lang="vi-VN" sz="22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startsWith(</a:t>
            </a:r>
            <a:r>
              <a:rPr lang="sr-Latn-RS" sz="2200" dirty="0" smtClean="0">
                <a:latin typeface="Garamond" panose="02020404030301010803" pitchFamily="18" charset="0"/>
              </a:rPr>
              <a:t>String s</a:t>
            </a:r>
            <a:r>
              <a:rPr lang="vi-VN" sz="2200" dirty="0" smtClean="0">
                <a:latin typeface="+mn-lt"/>
              </a:rPr>
              <a:t>)</a:t>
            </a:r>
            <a:r>
              <a:rPr lang="sr-Latn-RS" sz="2200" dirty="0" smtClean="0">
                <a:latin typeface="Garamond" panose="02020404030301010803" pitchFamily="18" charset="0"/>
              </a:rPr>
              <a:t>, </a:t>
            </a:r>
            <a:r>
              <a:rPr lang="vi-VN" sz="2200" dirty="0" smtClean="0">
                <a:latin typeface="+mn-lt"/>
              </a:rPr>
              <a:t>endsWith(</a:t>
            </a:r>
            <a:r>
              <a:rPr lang="sr-Latn-RS" sz="2200" dirty="0" smtClean="0">
                <a:latin typeface="Garamond" panose="02020404030301010803" pitchFamily="18" charset="0"/>
              </a:rPr>
              <a:t>String)</a:t>
            </a:r>
            <a:r>
              <a:rPr lang="sr-Cyrl-RS" sz="2200" dirty="0">
                <a:latin typeface="Garamond" panose="02020404030301010803" pitchFamily="18" charset="0"/>
              </a:rPr>
              <a:t/>
            </a:r>
            <a:br>
              <a:rPr lang="sr-Cyrl-RS" sz="2200" dirty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Овим методама се провера да ли стринг има прослеђени стринг као део садржаја на свом почетку или крају. </a:t>
            </a:r>
            <a:endParaRPr lang="sr-Latn-RS" sz="22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indexOf(int ch)</a:t>
            </a:r>
            <a:r>
              <a:rPr lang="sr-Latn-RS" sz="2200" dirty="0" smtClean="0">
                <a:latin typeface="Garamond" panose="02020404030301010803" pitchFamily="18" charset="0"/>
              </a:rPr>
              <a:t>, </a:t>
            </a:r>
            <a:r>
              <a:rPr lang="vi-VN" sz="2200" dirty="0" smtClean="0">
                <a:latin typeface="+mn-lt"/>
              </a:rPr>
              <a:t>indexOf(String </a:t>
            </a:r>
            <a:r>
              <a:rPr lang="vi-VN" sz="2200" dirty="0">
                <a:latin typeface="+mn-lt"/>
              </a:rPr>
              <a:t>str</a:t>
            </a:r>
            <a:r>
              <a:rPr lang="vi-VN" sz="2200" dirty="0" smtClean="0">
                <a:latin typeface="+mn-lt"/>
              </a:rPr>
              <a:t>)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Овим методама се реализује претраживање датог стринга, слева удесно тј. од почетка према крају.</a:t>
            </a:r>
            <a:r>
              <a:rPr lang="vi-VN" sz="2200" dirty="0" smtClean="0">
                <a:latin typeface="+mn-lt"/>
              </a:rPr>
              <a:t> </a:t>
            </a:r>
            <a:r>
              <a:rPr lang="sr-Cyrl-RS" sz="2200" dirty="0" smtClean="0">
                <a:latin typeface="Garamond" panose="02020404030301010803" pitchFamily="18" charset="0"/>
              </a:rPr>
              <a:t>Метод враћа (нула-базиран) индекс прве појаве датог елемента или </a:t>
            </a:r>
            <a:r>
              <a:rPr lang="vi-VN" sz="2200" dirty="0" smtClean="0">
                <a:latin typeface="+mn-lt"/>
              </a:rPr>
              <a:t>-</a:t>
            </a:r>
            <a:r>
              <a:rPr lang="vi-VN" sz="2200" dirty="0">
                <a:latin typeface="+mn-lt"/>
              </a:rPr>
              <a:t>1 </a:t>
            </a:r>
            <a:r>
              <a:rPr lang="sr-Cyrl-RS" sz="2200" dirty="0" smtClean="0">
                <a:latin typeface="Garamond" panose="02020404030301010803" pitchFamily="18" charset="0"/>
              </a:rPr>
              <a:t>елеменат ниј пронађен</a:t>
            </a:r>
            <a:r>
              <a:rPr lang="vi-VN" sz="2200" dirty="0" smtClean="0">
                <a:latin typeface="+mn-lt"/>
              </a:rPr>
              <a:t>.</a:t>
            </a:r>
            <a:endParaRPr lang="vi-VN" sz="22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lastIndexOf(int ch)</a:t>
            </a:r>
            <a:r>
              <a:rPr lang="sr-Latn-RS" sz="2200" dirty="0" smtClean="0">
                <a:latin typeface="+mn-lt"/>
              </a:rPr>
              <a:t>, </a:t>
            </a:r>
            <a:r>
              <a:rPr lang="vi-VN" sz="2200" dirty="0" smtClean="0">
                <a:latin typeface="+mn-lt"/>
              </a:rPr>
              <a:t>lastIndexOf(String str)</a:t>
            </a:r>
            <a:r>
              <a:rPr lang="sr-Latn-RS" sz="2200" dirty="0" smtClean="0">
                <a:latin typeface="+mn-lt"/>
              </a:rPr>
              <a:t> </a:t>
            </a:r>
            <a:r>
              <a:rPr lang="sr-Cyrl-RS" sz="2200" dirty="0" smtClean="0">
                <a:latin typeface="+mn-lt"/>
              </a:rPr>
              <a:t/>
            </a:r>
            <a:br>
              <a:rPr lang="sr-Cyrl-RS" sz="2200" dirty="0" smtClean="0">
                <a:latin typeface="+mn-lt"/>
              </a:rPr>
            </a:br>
            <a:r>
              <a:rPr lang="ru-RU" sz="2200" dirty="0" err="1" smtClean="0">
                <a:latin typeface="Garamond" panose="02020404030301010803" pitchFamily="18" charset="0"/>
              </a:rPr>
              <a:t>Овим</a:t>
            </a:r>
            <a:r>
              <a:rPr lang="ru-RU" sz="2200" dirty="0" smtClean="0">
                <a:latin typeface="Garamond" panose="02020404030301010803" pitchFamily="18" charset="0"/>
              </a:rPr>
              <a:t> метод</a:t>
            </a:r>
            <a:r>
              <a:rPr lang="sr-Cyrl-RS" sz="2200" dirty="0" smtClean="0">
                <a:latin typeface="Garamond" panose="02020404030301010803" pitchFamily="18" charset="0"/>
              </a:rPr>
              <a:t>ама</a:t>
            </a:r>
            <a:r>
              <a:rPr lang="ru-RU" sz="2200" dirty="0" smtClean="0">
                <a:latin typeface="Garamond" panose="02020404030301010803" pitchFamily="18" charset="0"/>
              </a:rPr>
              <a:t> </a:t>
            </a:r>
            <a:r>
              <a:rPr lang="ru-RU" sz="2200" dirty="0">
                <a:latin typeface="Garamond" panose="02020404030301010803" pitchFamily="18" charset="0"/>
              </a:rPr>
              <a:t>се реализује претраживање датог стринга, </a:t>
            </a:r>
            <a:r>
              <a:rPr lang="ru-RU" sz="2200" dirty="0" smtClean="0">
                <a:latin typeface="Garamond" panose="02020404030301010803" pitchFamily="18" charset="0"/>
              </a:rPr>
              <a:t>сдесна улево </a:t>
            </a:r>
            <a:r>
              <a:rPr lang="ru-RU" sz="2200" dirty="0">
                <a:latin typeface="Garamond" panose="02020404030301010803" pitchFamily="18" charset="0"/>
              </a:rPr>
              <a:t>тј. од </a:t>
            </a:r>
            <a:r>
              <a:rPr lang="ru-RU" sz="2200" dirty="0" smtClean="0">
                <a:latin typeface="Garamond" panose="02020404030301010803" pitchFamily="18" charset="0"/>
              </a:rPr>
              <a:t>краја </a:t>
            </a:r>
            <a:r>
              <a:rPr lang="ru-RU" sz="2200" dirty="0">
                <a:latin typeface="Garamond" panose="02020404030301010803" pitchFamily="18" charset="0"/>
              </a:rPr>
              <a:t>према </a:t>
            </a:r>
            <a:r>
              <a:rPr lang="ru-RU" sz="2200" dirty="0" smtClean="0">
                <a:latin typeface="Garamond" panose="02020404030301010803" pitchFamily="18" charset="0"/>
              </a:rPr>
              <a:t>почетку. </a:t>
            </a:r>
            <a:r>
              <a:rPr lang="ru-RU" sz="2200" dirty="0">
                <a:latin typeface="Garamond" panose="02020404030301010803" pitchFamily="18" charset="0"/>
              </a:rPr>
              <a:t>Метод враћа (нула-базиран) индекс прве појаве датог елемента или -1 елеменат ниј пронађен</a:t>
            </a:r>
            <a:r>
              <a:rPr lang="vi-VN" sz="2200" dirty="0" smtClean="0">
                <a:latin typeface="+mn-lt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54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sz="1800" b="1" dirty="0" smtClean="0">
                <a:latin typeface="+mn-lt"/>
              </a:rPr>
              <a:t>Остале методе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Cyrl-RS" sz="1800" b="1" dirty="0" smtClean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String </a:t>
            </a:r>
            <a:r>
              <a:rPr lang="vi-VN" sz="2200" dirty="0">
                <a:latin typeface="+mn-lt"/>
              </a:rPr>
              <a:t>substring(int) 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враћа подстринг датог стринга који почиње од (нула базираног) индекса </a:t>
            </a:r>
            <a:r>
              <a:rPr lang="en-US" sz="2200" dirty="0" smtClean="0">
                <a:latin typeface="Garamond" panose="02020404030301010803" pitchFamily="18" charset="0"/>
              </a:rPr>
              <a:t>start</a:t>
            </a:r>
            <a:r>
              <a:rPr lang="sr-Cyrl-RS" sz="2200" dirty="0" smtClean="0">
                <a:latin typeface="Garamond" panose="02020404030301010803" pitchFamily="18" charset="0"/>
              </a:rPr>
              <a:t> задатог као аргумент.</a:t>
            </a:r>
            <a:endParaRPr lang="vi-VN" sz="2200" dirty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>
                <a:latin typeface="+mn-lt"/>
              </a:rPr>
              <a:t>String substring(int start, int end) 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ru-RU" sz="2200" dirty="0">
                <a:latin typeface="Garamond" panose="02020404030301010803" pitchFamily="18" charset="0"/>
              </a:rPr>
              <a:t>Метод враћа подстринг датог стринга који почиње од (нула базираног) индекса </a:t>
            </a:r>
            <a:r>
              <a:rPr lang="ru-RU" sz="2200" dirty="0" smtClean="0">
                <a:latin typeface="Garamond" panose="02020404030301010803" pitchFamily="18" charset="0"/>
              </a:rPr>
              <a:t>start</a:t>
            </a:r>
            <a:r>
              <a:rPr lang="vi-VN" sz="2200" dirty="0" smtClean="0">
                <a:latin typeface="+mn-lt"/>
              </a:rPr>
              <a:t>, a</a:t>
            </a:r>
            <a:r>
              <a:rPr lang="sr-Cyrl-RS" sz="2200" dirty="0" smtClean="0">
                <a:latin typeface="Garamond" panose="02020404030301010803" pitchFamily="18" charset="0"/>
              </a:rPr>
              <a:t> завршава са индексом </a:t>
            </a:r>
            <a:r>
              <a:rPr lang="vi-VN" sz="2200" dirty="0" smtClean="0">
                <a:latin typeface="+mn-lt"/>
              </a:rPr>
              <a:t>end-1</a:t>
            </a:r>
            <a:endParaRPr lang="vi-VN" sz="2200" dirty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String </a:t>
            </a:r>
            <a:r>
              <a:rPr lang="vi-VN" sz="2200" dirty="0">
                <a:latin typeface="+mn-lt"/>
              </a:rPr>
              <a:t>replace(char, char) 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сваку појаву првог знакау стрингу замењује другим знаком</a:t>
            </a:r>
            <a:r>
              <a:rPr lang="sr-Cyrl-RS" sz="2200" dirty="0" smtClean="0">
                <a:latin typeface="+mn-lt"/>
              </a:rPr>
              <a:t>, </a:t>
            </a:r>
            <a:br>
              <a:rPr lang="sr-Cyrl-RS" sz="2200" dirty="0" smtClean="0">
                <a:latin typeface="+mn-lt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и као резултат вратити новодобијени стринг</a:t>
            </a:r>
            <a:r>
              <a:rPr lang="vi-VN" sz="2200" dirty="0" smtClean="0">
                <a:latin typeface="+mn-lt"/>
              </a:rPr>
              <a:t>.</a:t>
            </a:r>
            <a:endParaRPr lang="vi-VN" sz="2200" dirty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>
                <a:latin typeface="+mn-lt"/>
              </a:rPr>
              <a:t>String trim</a:t>
            </a:r>
            <a:r>
              <a:rPr lang="vi-VN" sz="2200" dirty="0" smtClean="0">
                <a:latin typeface="+mn-lt"/>
              </a:rPr>
              <a:t>()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брише белине са почетка/краја стринга</a:t>
            </a:r>
            <a:r>
              <a:rPr lang="sr-Cyrl-RS" sz="2200" dirty="0">
                <a:latin typeface="Garamond" panose="02020404030301010803" pitchFamily="18" charset="0"/>
              </a:rPr>
              <a:t> </a:t>
            </a:r>
            <a:r>
              <a:rPr lang="sr-Cyrl-RS" sz="2200" dirty="0" smtClean="0">
                <a:latin typeface="Garamond" panose="02020404030301010803" pitchFamily="18" charset="0"/>
              </a:rPr>
              <a:t>и као резултат враћа новодобијени стринг</a:t>
            </a:r>
            <a:r>
              <a:rPr lang="vi-VN" sz="2200" dirty="0" smtClean="0">
                <a:latin typeface="+mn-lt"/>
              </a:rPr>
              <a:t>.</a:t>
            </a:r>
            <a:endParaRPr lang="en-US" sz="2200" dirty="0" smtClean="0">
              <a:latin typeface="Garamond" panose="02020404030301010803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Latn-CS" sz="2200" dirty="0" smtClean="0">
                <a:latin typeface="+mj-lt"/>
              </a:rPr>
              <a:t>char</a:t>
            </a:r>
            <a:r>
              <a:rPr lang="sr-Latn-CS" sz="2200" dirty="0">
                <a:latin typeface="+mj-lt"/>
              </a:rPr>
              <a:t>[] </a:t>
            </a:r>
            <a:r>
              <a:rPr lang="sr-Latn-CS" sz="2200" dirty="0" smtClean="0">
                <a:latin typeface="+mj-lt"/>
              </a:rPr>
              <a:t>toCharArray()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прави низ знакова на основу садржаја датог </a:t>
            </a:r>
            <a:r>
              <a:rPr lang="sr-Latn-CS" sz="2200" dirty="0" smtClean="0">
                <a:latin typeface="Garamond" panose="02020404030301010803" pitchFamily="18" charset="0"/>
              </a:rPr>
              <a:t>String </a:t>
            </a:r>
            <a:r>
              <a:rPr lang="sr-Cyrl-RS" sz="2200" dirty="0" smtClean="0">
                <a:latin typeface="Garamond" panose="02020404030301010803" pitchFamily="18" charset="0"/>
              </a:rPr>
              <a:t>објекта</a:t>
            </a:r>
            <a:endParaRPr lang="sr-Latn-CS" sz="2200" dirty="0">
              <a:latin typeface="Garamond" panose="02020404030301010803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Latn-CS" sz="2200" dirty="0">
                <a:latin typeface="+mj-lt"/>
              </a:rPr>
              <a:t>String.copyValueOf(char</a:t>
            </a:r>
            <a:r>
              <a:rPr lang="sr-Latn-CS" sz="2200" dirty="0" smtClean="0">
                <a:latin typeface="+mj-lt"/>
              </a:rPr>
              <a:t>[]);</a:t>
            </a:r>
            <a:r>
              <a:rPr lang="sr-Cyrl-RS" sz="2200" dirty="0">
                <a:latin typeface="Garamond" panose="02020404030301010803" pitchFamily="18" charset="0"/>
              </a:rPr>
              <a:t/>
            </a:r>
            <a:br>
              <a:rPr lang="sr-Cyrl-RS" sz="2200" dirty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Статички метод креира </a:t>
            </a:r>
            <a:r>
              <a:rPr lang="en-US" sz="2200" dirty="0" smtClean="0">
                <a:latin typeface="Garamond" panose="02020404030301010803" pitchFamily="18" charset="0"/>
              </a:rPr>
              <a:t>String </a:t>
            </a:r>
            <a:r>
              <a:rPr lang="sr-Cyrl-RS" sz="2200" dirty="0" smtClean="0">
                <a:latin typeface="Garamond" panose="02020404030301010803" pitchFamily="18" charset="0"/>
              </a:rPr>
              <a:t>објект на основу низа знакова који су прослеђени као аргумент.</a:t>
            </a:r>
            <a:endParaRPr lang="sr-Latn-CS" sz="2200" dirty="0">
              <a:latin typeface="Garamond" panose="02020404030301010803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sr-Latn-CS" sz="18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(6)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610600" cy="41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dirty="0" smtClean="0">
                <a:latin typeface="Garamond" pitchFamily="18" charset="0"/>
              </a:rPr>
              <a:t>Постоји неколико врста </a:t>
            </a:r>
            <a:r>
              <a:rPr lang="ru-RU" b="1" dirty="0" smtClean="0">
                <a:latin typeface="Garamond" pitchFamily="18" charset="0"/>
              </a:rPr>
              <a:t>променљивих</a:t>
            </a:r>
            <a:r>
              <a:rPr lang="ru-RU" dirty="0" smtClean="0">
                <a:latin typeface="Garamond" pitchFamily="18" charset="0"/>
              </a:rPr>
              <a:t>: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u="sng" dirty="0" err="1">
                <a:latin typeface="Garamond" pitchFamily="18" charset="0"/>
              </a:rPr>
              <a:t>п</a:t>
            </a:r>
            <a:r>
              <a:rPr lang="en-US" u="sng" dirty="0" err="1" smtClean="0">
                <a:latin typeface="Garamond" pitchFamily="18" charset="0"/>
              </a:rPr>
              <a:t>оља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</a:t>
            </a:r>
            <a:r>
              <a:rPr lang="ru-RU" dirty="0" err="1" smtClean="0">
                <a:latin typeface="Garamond" pitchFamily="18" charset="0"/>
              </a:rPr>
              <a:t>самој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класи</a:t>
            </a:r>
            <a:endParaRPr lang="en-U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представљају</a:t>
            </a:r>
            <a:r>
              <a:rPr lang="ru-RU" dirty="0" smtClean="0">
                <a:latin typeface="Garamond" pitchFamily="18" charset="0"/>
              </a:rPr>
              <a:t> чланове-податке унутар класе, тј. описују атрибуте објекта који је примерак дате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sr-Cyrl-RS" dirty="0">
                <a:latin typeface="Garamond" pitchFamily="18" charset="0"/>
              </a:rPr>
              <a:t>;</a:t>
            </a:r>
            <a:endParaRPr lang="en-US" dirty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u="sng" dirty="0" err="1">
                <a:latin typeface="Garamond" pitchFamily="18" charset="0"/>
              </a:rPr>
              <a:t>локалне</a:t>
            </a:r>
            <a:r>
              <a:rPr lang="ru-RU" u="sng" dirty="0">
                <a:latin typeface="Garamond" pitchFamily="18" charset="0"/>
              </a:rPr>
              <a:t> </a:t>
            </a:r>
            <a:r>
              <a:rPr lang="ru-RU" u="sng" dirty="0" err="1" smtClean="0">
                <a:latin typeface="Garamond" pitchFamily="18" charset="0"/>
              </a:rPr>
              <a:t>променљив</a:t>
            </a:r>
            <a:r>
              <a:rPr lang="en-US" u="sng" dirty="0" smtClean="0">
                <a:latin typeface="Garamond" pitchFamily="18" charset="0"/>
              </a:rPr>
              <a:t>е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телу метода или блок</a:t>
            </a:r>
            <a:r>
              <a:rPr lang="en-US" dirty="0" smtClean="0">
                <a:latin typeface="Garamond" pitchFamily="18" charset="0"/>
              </a:rPr>
              <a:t>у</a:t>
            </a:r>
            <a:r>
              <a:rPr lang="ru-RU" dirty="0" smtClean="0">
                <a:latin typeface="Garamond" pitchFamily="18" charset="0"/>
              </a:rPr>
              <a:t>;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u="sng" dirty="0" err="1">
                <a:latin typeface="Garamond" pitchFamily="18" charset="0"/>
              </a:rPr>
              <a:t>ф</a:t>
            </a:r>
            <a:r>
              <a:rPr lang="en-US" u="sng" dirty="0" err="1" smtClean="0">
                <a:latin typeface="Garamond" pitchFamily="18" charset="0"/>
              </a:rPr>
              <a:t>ормални</a:t>
            </a:r>
            <a:r>
              <a:rPr lang="en-US" u="sng" dirty="0" smtClean="0">
                <a:latin typeface="Garamond" pitchFamily="18" charset="0"/>
              </a:rPr>
              <a:t> </a:t>
            </a:r>
            <a:r>
              <a:rPr lang="en-US" u="sng" dirty="0" err="1" smtClean="0">
                <a:latin typeface="Garamond" pitchFamily="18" charset="0"/>
              </a:rPr>
              <a:t>аргументи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</a:t>
            </a:r>
            <a:r>
              <a:rPr lang="ru-RU" dirty="0" err="1" smtClean="0">
                <a:latin typeface="Garamond" pitchFamily="18" charset="0"/>
              </a:rPr>
              <a:t>заглављу</a:t>
            </a:r>
            <a:r>
              <a:rPr lang="ru-RU" dirty="0" smtClean="0">
                <a:latin typeface="Garamond" pitchFamily="18" charset="0"/>
              </a:rPr>
              <a:t> метода.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даљем разматрању се концентришемо на променљиве чланове, тј. поља.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077200" cy="56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Декларација поља се састоји од три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компоненте:</a:t>
            </a: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модификатора </a:t>
            </a:r>
            <a:r>
              <a:rPr lang="sr-Cyrl-RS" altLang="en-US" sz="1900" dirty="0">
                <a:latin typeface="Garamond" panose="02020404030301010803" pitchFamily="18" charset="0"/>
              </a:rPr>
              <a:t>(који се опционо појављују),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типа </a:t>
            </a:r>
            <a:r>
              <a:rPr lang="sr-Cyrl-RS" altLang="en-US" sz="1900" dirty="0">
                <a:latin typeface="Garamond" panose="02020404030301010803" pitchFamily="18" charset="0"/>
              </a:rPr>
              <a:t>поља (тип)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1900" dirty="0">
                <a:latin typeface="Garamond" panose="02020404030301010803" pitchFamily="18" charset="0"/>
              </a:rPr>
              <a:t>имена поља (идентификатор)</a:t>
            </a:r>
            <a:r>
              <a:rPr lang="en-US" altLang="en-US" sz="1900" dirty="0">
                <a:latin typeface="Garamond" panose="02020404030301010803" pitchFamily="18" charset="0"/>
              </a:rPr>
              <a:t>.</a:t>
            </a:r>
            <a:endParaRPr lang="ru-RU" altLang="en-US" sz="19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Модификатори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да се </a:t>
            </a:r>
            <a:r>
              <a:rPr lang="ru-RU" altLang="en-US" sz="1900" dirty="0" err="1">
                <a:latin typeface="Garamond" panose="02020404030301010803" pitchFamily="18" charset="0"/>
              </a:rPr>
              <a:t>подеси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видљивост</a:t>
            </a:r>
            <a:r>
              <a:rPr lang="ru-RU" altLang="en-US" sz="1900" dirty="0">
                <a:latin typeface="Garamond" panose="02020404030301010803" pitchFamily="18" charset="0"/>
              </a:rPr>
              <a:t> дате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члана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тј</a:t>
            </a:r>
            <a:r>
              <a:rPr lang="ru-RU" altLang="en-US" sz="1900" dirty="0">
                <a:latin typeface="Garamond" panose="02020404030301010803" pitchFamily="18" charset="0"/>
              </a:rPr>
              <a:t>. </a:t>
            </a:r>
            <a:r>
              <a:rPr lang="ru-RU" altLang="en-US" sz="1900" dirty="0" err="1">
                <a:latin typeface="Garamond" panose="02020404030301010803" pitchFamily="18" charset="0"/>
              </a:rPr>
              <a:t>поља</a:t>
            </a:r>
            <a:r>
              <a:rPr lang="ru-RU" altLang="en-US" sz="1900" dirty="0">
                <a:latin typeface="Garamond" panose="02020404030301010803" pitchFamily="18" charset="0"/>
              </a:rPr>
              <a:t>),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да </a:t>
            </a:r>
            <a:r>
              <a:rPr lang="ru-RU" altLang="en-US" sz="1900" dirty="0">
                <a:latin typeface="Garamond" panose="02020404030301010803" pitchFamily="18" charset="0"/>
              </a:rPr>
              <a:t>се </a:t>
            </a:r>
            <a:r>
              <a:rPr lang="ru-RU" altLang="en-US" sz="1900" dirty="0" err="1">
                <a:latin typeface="Garamond" panose="02020404030301010803" pitchFamily="18" charset="0"/>
              </a:rPr>
              <a:t>одреди</a:t>
            </a:r>
            <a:r>
              <a:rPr lang="ru-RU" altLang="en-US" sz="1900" dirty="0">
                <a:latin typeface="Garamond" panose="02020404030301010803" pitchFamily="18" charset="0"/>
              </a:rPr>
              <a:t> да ли се ради о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 примерка </a:t>
            </a:r>
            <a:r>
              <a:rPr lang="ru-RU" altLang="en-US" sz="1900" dirty="0" smtClean="0">
                <a:latin typeface="Garamond" panose="02020404030301010803" pitchFamily="18" charset="0"/>
              </a:rPr>
              <a:t/>
            </a:r>
            <a:br>
              <a:rPr lang="ru-RU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smtClean="0">
                <a:latin typeface="Garamond" panose="02020404030301010803" pitchFamily="18" charset="0"/>
              </a:rPr>
              <a:t>(</a:t>
            </a:r>
            <a:r>
              <a:rPr lang="ru-RU" altLang="en-US" sz="1900" dirty="0" err="1">
                <a:latin typeface="Garamond" panose="02020404030301010803" pitchFamily="18" charset="0"/>
              </a:rPr>
              <a:t>инстанцној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) или о </a:t>
            </a:r>
            <a:r>
              <a:rPr lang="ru-RU" altLang="en-US" sz="1900" dirty="0" err="1">
                <a:latin typeface="Garamond" panose="02020404030301010803" pitchFamily="18" charset="0"/>
              </a:rPr>
              <a:t>класној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статичкој</a:t>
            </a:r>
            <a:r>
              <a:rPr lang="ru-RU" altLang="en-US" sz="1900" dirty="0">
                <a:latin typeface="Garamond" panose="02020404030301010803" pitchFamily="18" charset="0"/>
              </a:rPr>
              <a:t>)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и да ли </a:t>
            </a:r>
            <a:r>
              <a:rPr lang="ru-RU" altLang="en-US" sz="19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постаје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непроменљива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непосредно</a:t>
            </a:r>
            <a:r>
              <a:rPr lang="ru-RU" altLang="en-US" sz="1900" dirty="0">
                <a:latin typeface="Garamond" panose="02020404030301010803" pitchFamily="18" charset="0"/>
              </a:rPr>
              <a:t> по </a:t>
            </a:r>
            <a:r>
              <a:rPr lang="ru-RU" altLang="en-US" sz="1900" dirty="0" err="1">
                <a:latin typeface="Garamond" panose="02020404030301010803" pitchFamily="18" charset="0"/>
              </a:rPr>
              <a:t>креирању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финална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тј</a:t>
            </a:r>
            <a:r>
              <a:rPr lang="ru-RU" altLang="en-US" sz="1900" dirty="0">
                <a:latin typeface="Garamond" panose="02020404030301010803" pitchFamily="18" charset="0"/>
              </a:rPr>
              <a:t>. константна).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У том </a:t>
            </a:r>
            <a:r>
              <a:rPr lang="ru-RU" altLang="en-US" sz="2400" dirty="0" err="1">
                <a:latin typeface="Garamond" panose="02020404030301010803" pitchFamily="18" charset="0"/>
              </a:rPr>
              <a:t>смислу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разликују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се: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променљива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примерка,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класна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и константа. </a:t>
            </a:r>
            <a:endParaRPr lang="ru-RU" altLang="en-US" sz="19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Променљиве примерка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Latn-RS" dirty="0" smtClean="0">
                <a:latin typeface="Garamond" pitchFamily="18" charset="0"/>
              </a:rPr>
              <a:t>Сваки </a:t>
            </a:r>
            <a:r>
              <a:rPr lang="sr-Cyrl-RS" dirty="0" smtClean="0">
                <a:latin typeface="Garamond" pitchFamily="18" charset="0"/>
              </a:rPr>
              <a:t>од креираних објеката дате класе садржи сопствени</a:t>
            </a:r>
            <a:r>
              <a:rPr lang="sr-Latn-RS" dirty="0" smtClean="0">
                <a:latin typeface="Garamond" pitchFamily="18" charset="0"/>
              </a:rPr>
              <a:t> примерак те променљиве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Променљивој примерка се може приступити само ако се референцира примерак класе који садржи ту променљиву.</a:t>
            </a:r>
            <a:r>
              <a:rPr lang="ru-RU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Промена вредности једне променљиве примерка нема утицаја на остале.</a:t>
            </a: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</a:p>
          <a:p>
            <a:r>
              <a:rPr lang="sr-Latn-CS" b="1" dirty="0" smtClean="0"/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}</a:t>
            </a:r>
            <a:endParaRPr lang="sr-Latn-RS" sz="1500" dirty="0"/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sr-Latn-CS" sz="1500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56322" name="Picture 2" descr="P:\Personal Data\My Folders\Courses\Matf OOP 2012-13\Vezbe\Materijali\07\objects-oneRe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4762500"/>
            <a:ext cx="30765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4648200"/>
            <a:ext cx="4343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3214</TotalTime>
  <Words>2377</Words>
  <Application>Microsoft Office PowerPoint</Application>
  <PresentationFormat>On-screen Show (4:3)</PresentationFormat>
  <Paragraphs>690</Paragraphs>
  <Slides>64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Wingdings</vt:lpstr>
      <vt:lpstr>Courier New</vt:lpstr>
      <vt:lpstr>Garamond</vt:lpstr>
      <vt:lpstr>Times New Roman</vt:lpstr>
      <vt:lpstr>4_Watermark</vt:lpstr>
      <vt:lpstr>Објектно орјентисано програмирање</vt:lpstr>
      <vt:lpstr>Класе и објекти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360</cp:revision>
  <dcterms:created xsi:type="dcterms:W3CDTF">2003-11-08T20:42:39Z</dcterms:created>
  <dcterms:modified xsi:type="dcterms:W3CDTF">2019-03-21T16:37:11Z</dcterms:modified>
</cp:coreProperties>
</file>