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47"/>
  </p:notesMasterIdLst>
  <p:sldIdLst>
    <p:sldId id="280" r:id="rId2"/>
    <p:sldId id="281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60" r:id="rId15"/>
    <p:sldId id="295" r:id="rId16"/>
    <p:sldId id="261" r:id="rId17"/>
    <p:sldId id="296" r:id="rId18"/>
    <p:sldId id="297" r:id="rId19"/>
    <p:sldId id="262" r:id="rId20"/>
    <p:sldId id="263" r:id="rId21"/>
    <p:sldId id="299" r:id="rId22"/>
    <p:sldId id="324" r:id="rId23"/>
    <p:sldId id="301" r:id="rId24"/>
    <p:sldId id="302" r:id="rId25"/>
    <p:sldId id="303" r:id="rId26"/>
    <p:sldId id="304" r:id="rId27"/>
    <p:sldId id="305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282" r:id="rId46"/>
  </p:sldIdLst>
  <p:sldSz cx="9144000" cy="6858000" type="screen4x3"/>
  <p:notesSz cx="6858000" cy="9144000"/>
  <p:defaultTextStyle>
    <a:defPPr>
      <a:defRPr lang="sr-Latn-C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ладо" initials="В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8" autoAdjust="0"/>
    <p:restoredTop sz="81681" autoAdjust="0"/>
  </p:normalViewPr>
  <p:slideViewPr>
    <p:cSldViewPr>
      <p:cViewPr varScale="1">
        <p:scale>
          <a:sx n="72" d="100"/>
          <a:sy n="72" d="100"/>
        </p:scale>
        <p:origin x="-1243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4-11T16:51:21.935" idx="1">
    <p:pos x="5760" y="981"/>
    <p:text>nema znaka ni binarnih brojeva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BDAD6-7A6D-4533-8DC1-348ED12AF512}" type="datetimeFigureOut">
              <a:rPr lang="sr-Latn-RS" smtClean="0"/>
              <a:t>24.3.2017.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94FDE-FB51-41F4-9F7F-B84AA775C92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5566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0" hangingPunct="0">
              <a:buFont typeface="Arial" panose="020B0604020202020204" pitchFamily="34" charset="0"/>
              <a:buChar char="•"/>
              <a:defRPr/>
            </a:pPr>
            <a:r>
              <a:rPr lang="sr-Cyrl-RS" sz="1200" dirty="0" smtClean="0">
                <a:latin typeface="Garamond" pitchFamily="18" charset="0"/>
              </a:rPr>
              <a:t>Речи </a:t>
            </a:r>
            <a:r>
              <a:rPr lang="en-US" sz="1100" dirty="0" err="1" smtClean="0">
                <a:latin typeface="+mn-lt"/>
              </a:rPr>
              <a:t>goto</a:t>
            </a:r>
            <a:r>
              <a:rPr lang="en-US" sz="1100" dirty="0" smtClean="0">
                <a:latin typeface="Garamond" pitchFamily="18" charset="0"/>
              </a:rPr>
              <a:t> </a:t>
            </a:r>
            <a:r>
              <a:rPr lang="sr-Cyrl-RS" sz="1200" dirty="0" smtClean="0">
                <a:latin typeface="Garamond" pitchFamily="18" charset="0"/>
              </a:rPr>
              <a:t>и </a:t>
            </a:r>
            <a:r>
              <a:rPr lang="en-US" sz="1100" dirty="0" err="1" smtClean="0">
                <a:latin typeface="+mn-lt"/>
              </a:rPr>
              <a:t>const</a:t>
            </a:r>
            <a:r>
              <a:rPr lang="en-US" sz="1100" dirty="0" smtClean="0">
                <a:latin typeface="Garamond" pitchFamily="18" charset="0"/>
              </a:rPr>
              <a:t> </a:t>
            </a:r>
            <a:r>
              <a:rPr lang="sr-Cyrl-RS" sz="1200" dirty="0" smtClean="0">
                <a:latin typeface="Garamond" pitchFamily="18" charset="0"/>
              </a:rPr>
              <a:t>су резервисане за могуће будуће коришћење, али се за сада не користе. </a:t>
            </a:r>
          </a:p>
          <a:p>
            <a:pPr marL="342900" indent="-342900" eaLnBrk="0" hangingPunct="0">
              <a:buFont typeface="Arial" panose="020B0604020202020204" pitchFamily="34" charset="0"/>
              <a:buChar char="•"/>
              <a:defRPr/>
            </a:pPr>
            <a:r>
              <a:rPr lang="sr-Cyrl-RS" sz="1200" dirty="0" smtClean="0">
                <a:latin typeface="Garamond" pitchFamily="18" charset="0"/>
              </a:rPr>
              <a:t>Реч </a:t>
            </a:r>
            <a:r>
              <a:rPr lang="sr-Latn-RS" sz="1200" dirty="0" smtClean="0">
                <a:latin typeface="Garamond" pitchFamily="18" charset="0"/>
              </a:rPr>
              <a:t>strictfp</a:t>
            </a:r>
            <a:r>
              <a:rPr lang="sr-Cyrl-RS" sz="1200" dirty="0" smtClean="0">
                <a:latin typeface="Garamond" pitchFamily="18" charset="0"/>
              </a:rPr>
              <a:t> је уведена са верзијом Јава 1.2, реч </a:t>
            </a:r>
            <a:r>
              <a:rPr lang="en-US" sz="1100" dirty="0" smtClean="0">
                <a:latin typeface="+mn-lt"/>
              </a:rPr>
              <a:t>assert</a:t>
            </a:r>
            <a:r>
              <a:rPr lang="en-US" sz="1100" dirty="0" smtClean="0">
                <a:latin typeface="Garamond" pitchFamily="18" charset="0"/>
              </a:rPr>
              <a:t> </a:t>
            </a:r>
            <a:r>
              <a:rPr lang="sr-Cyrl-RS" sz="1200" dirty="0" smtClean="0">
                <a:latin typeface="Garamond" pitchFamily="18" charset="0"/>
              </a:rPr>
              <a:t>постоји од верзије Јава 1.4, а реч </a:t>
            </a:r>
            <a:r>
              <a:rPr lang="en-US" sz="1100" dirty="0" err="1" smtClean="0">
                <a:latin typeface="+mn-lt"/>
              </a:rPr>
              <a:t>enum</a:t>
            </a:r>
            <a:r>
              <a:rPr lang="en-US" sz="1100" dirty="0" smtClean="0">
                <a:latin typeface="Garamond" pitchFamily="18" charset="0"/>
              </a:rPr>
              <a:t> </a:t>
            </a:r>
            <a:r>
              <a:rPr lang="sr-Cyrl-RS" sz="1200" dirty="0" smtClean="0">
                <a:latin typeface="Garamond" pitchFamily="18" charset="0"/>
              </a:rPr>
              <a:t>од верзије Јава 5</a:t>
            </a:r>
            <a:r>
              <a:rPr lang="sr-Latn-RS" sz="1200" dirty="0" smtClean="0">
                <a:latin typeface="Garamond" pitchFamily="18" charset="0"/>
              </a:rPr>
              <a:t>.</a:t>
            </a:r>
          </a:p>
          <a:p>
            <a:pPr marL="342900" indent="-342900" eaLnBrk="0" hangingPunct="0">
              <a:buFont typeface="Arial" panose="020B0604020202020204" pitchFamily="34" charset="0"/>
              <a:buChar char="•"/>
              <a:defRPr/>
            </a:pPr>
            <a:r>
              <a:rPr lang="sr-Cyrl-RS" sz="1200" dirty="0" smtClean="0">
                <a:latin typeface="Garamond" pitchFamily="18" charset="0"/>
              </a:rPr>
              <a:t>Осим наведених, у </a:t>
            </a:r>
            <a:r>
              <a:rPr lang="en-US" sz="1200" dirty="0" smtClean="0">
                <a:latin typeface="Garamond" pitchFamily="18" charset="0"/>
              </a:rPr>
              <a:t>J</a:t>
            </a:r>
            <a:r>
              <a:rPr lang="sr-Cyrl-RS" sz="1200" dirty="0" smtClean="0">
                <a:latin typeface="Garamond" pitchFamily="18" charset="0"/>
              </a:rPr>
              <a:t>ави постоје литерали: </a:t>
            </a:r>
            <a:r>
              <a:rPr lang="en-US" sz="1100" dirty="0" smtClean="0">
                <a:latin typeface="+mn-lt"/>
              </a:rPr>
              <a:t>true</a:t>
            </a:r>
            <a:r>
              <a:rPr lang="en-US" sz="1200" dirty="0" smtClean="0">
                <a:latin typeface="Garamond" pitchFamily="18" charset="0"/>
              </a:rPr>
              <a:t>, </a:t>
            </a:r>
            <a:r>
              <a:rPr lang="en-US" sz="1100" dirty="0" smtClean="0">
                <a:latin typeface="+mn-lt"/>
              </a:rPr>
              <a:t>false</a:t>
            </a:r>
            <a:r>
              <a:rPr lang="en-US" sz="1100" dirty="0" smtClean="0">
                <a:latin typeface="Garamond" pitchFamily="18" charset="0"/>
              </a:rPr>
              <a:t> </a:t>
            </a:r>
            <a:r>
              <a:rPr lang="en-US" sz="1200" dirty="0" err="1" smtClean="0">
                <a:latin typeface="Garamond" pitchFamily="18" charset="0"/>
              </a:rPr>
              <a:t>i</a:t>
            </a:r>
            <a:r>
              <a:rPr lang="en-US" sz="1200" dirty="0" smtClean="0">
                <a:latin typeface="Garamond" pitchFamily="18" charset="0"/>
              </a:rPr>
              <a:t> </a:t>
            </a:r>
            <a:r>
              <a:rPr lang="en-US" sz="1100" dirty="0" smtClean="0">
                <a:latin typeface="+mn-lt"/>
              </a:rPr>
              <a:t>null</a:t>
            </a:r>
            <a:r>
              <a:rPr lang="en-US" sz="1100" dirty="0" smtClean="0">
                <a:latin typeface="Garamond" pitchFamily="18" charset="0"/>
              </a:rPr>
              <a:t> </a:t>
            </a:r>
            <a:r>
              <a:rPr lang="sr-Cyrl-RS" sz="1200" dirty="0" smtClean="0">
                <a:latin typeface="Garamond" pitchFamily="18" charset="0"/>
              </a:rPr>
              <a:t>који представљају резервисане речи и не могу се користити за именовање других ентитета.</a:t>
            </a:r>
          </a:p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94FDE-FB51-41F4-9F7F-B84AA775C926}" type="slidenum">
              <a:rPr lang="sr-Latn-RS" smtClean="0"/>
              <a:t>19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79550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ru-RU" sz="1200" dirty="0" smtClean="0">
                <a:latin typeface="Garamond" pitchFamily="18" charset="0"/>
              </a:rPr>
              <a:t>У </a:t>
            </a:r>
            <a:r>
              <a:rPr kumimoji="1" lang="ru-RU" sz="1200" dirty="0" err="1" smtClean="0">
                <a:latin typeface="Garamond" pitchFamily="18" charset="0"/>
              </a:rPr>
              <a:t>изворном</a:t>
            </a:r>
            <a:r>
              <a:rPr kumimoji="1" lang="ru-RU" sz="1200" dirty="0" smtClean="0">
                <a:latin typeface="Garamond" pitchFamily="18" charset="0"/>
              </a:rPr>
              <a:t> </a:t>
            </a:r>
            <a:r>
              <a:rPr kumimoji="1" lang="ru-RU" sz="1200" dirty="0" err="1" smtClean="0">
                <a:latin typeface="Garamond" pitchFamily="18" charset="0"/>
              </a:rPr>
              <a:t>Јава</a:t>
            </a:r>
            <a:r>
              <a:rPr kumimoji="1" lang="ru-RU" sz="1200" dirty="0" smtClean="0">
                <a:latin typeface="Garamond" pitchFamily="18" charset="0"/>
              </a:rPr>
              <a:t> </a:t>
            </a:r>
            <a:r>
              <a:rPr kumimoji="1" lang="ru-RU" sz="1200" dirty="0" err="1" smtClean="0">
                <a:latin typeface="Garamond" pitchFamily="18" charset="0"/>
              </a:rPr>
              <a:t>програму</a:t>
            </a:r>
            <a:r>
              <a:rPr kumimoji="1" lang="ru-RU" sz="1200" dirty="0" smtClean="0">
                <a:latin typeface="Garamond" pitchFamily="18" charset="0"/>
              </a:rPr>
              <a:t> могу се </a:t>
            </a:r>
            <a:r>
              <a:rPr kumimoji="1" lang="ru-RU" sz="1200" dirty="0" err="1" smtClean="0">
                <a:latin typeface="Garamond" pitchFamily="18" charset="0"/>
              </a:rPr>
              <a:t>користити</a:t>
            </a:r>
            <a:r>
              <a:rPr kumimoji="1" lang="ru-RU" sz="1200" dirty="0" smtClean="0">
                <a:latin typeface="Garamond" pitchFamily="18" charset="0"/>
              </a:rPr>
              <a:t> </a:t>
            </a:r>
            <a:r>
              <a:rPr kumimoji="1" lang="sr-Cyrl-RS" sz="1200" dirty="0" smtClean="0">
                <a:latin typeface="Garamond" pitchFamily="18" charset="0"/>
              </a:rPr>
              <a:t>изворни</a:t>
            </a:r>
            <a:r>
              <a:rPr kumimoji="1" lang="ru-RU" sz="1200" dirty="0" smtClean="0">
                <a:latin typeface="Garamond" pitchFamily="18" charset="0"/>
              </a:rPr>
              <a:t> </a:t>
            </a:r>
            <a:r>
              <a:rPr kumimoji="1" lang="ru-RU" sz="1200" dirty="0" err="1" smtClean="0">
                <a:latin typeface="Garamond" pitchFamily="18" charset="0"/>
              </a:rPr>
              <a:t>знаци</a:t>
            </a:r>
            <a:r>
              <a:rPr kumimoji="1" lang="ru-RU" sz="1200" dirty="0" smtClean="0">
                <a:latin typeface="Garamond" pitchFamily="18" charset="0"/>
              </a:rPr>
              <a:t> и </a:t>
            </a:r>
            <a:r>
              <a:rPr kumimoji="1" lang="ru-RU" sz="1200" dirty="0" err="1" smtClean="0">
                <a:latin typeface="Garamond" pitchFamily="18" charset="0"/>
              </a:rPr>
              <a:t>неке</a:t>
            </a:r>
            <a:r>
              <a:rPr kumimoji="1" lang="ru-RU" sz="1200" dirty="0" smtClean="0">
                <a:latin typeface="Garamond" pitchFamily="18" charset="0"/>
              </a:rPr>
              <a:t> </a:t>
            </a:r>
            <a:r>
              <a:rPr kumimoji="1" lang="ru-RU" sz="1200" dirty="0" err="1" smtClean="0">
                <a:latin typeface="Garamond" pitchFamily="18" charset="0"/>
              </a:rPr>
              <a:t>ескејп-секвенце</a:t>
            </a:r>
            <a:r>
              <a:rPr kumimoji="1" lang="ru-RU" sz="1200" dirty="0" smtClean="0">
                <a:latin typeface="Garamond" pitchFamily="18" charset="0"/>
              </a:rPr>
              <a:t> </a:t>
            </a:r>
            <a:r>
              <a:rPr kumimoji="1" lang="ru-RU" sz="1200" dirty="0" err="1" smtClean="0">
                <a:latin typeface="Garamond" pitchFamily="18" charset="0"/>
              </a:rPr>
              <a:t>преузете</a:t>
            </a:r>
            <a:r>
              <a:rPr kumimoji="1" lang="ru-RU" sz="1200" dirty="0" smtClean="0">
                <a:latin typeface="Garamond" pitchFamily="18" charset="0"/>
              </a:rPr>
              <a:t> из </a:t>
            </a:r>
            <a:r>
              <a:rPr kumimoji="1" lang="ru-RU" sz="1200" dirty="0" err="1" smtClean="0">
                <a:latin typeface="Garamond" pitchFamily="18" charset="0"/>
              </a:rPr>
              <a:t>програмског</a:t>
            </a:r>
            <a:r>
              <a:rPr kumimoji="1" lang="ru-RU" sz="1200" dirty="0" smtClean="0">
                <a:latin typeface="Garamond" pitchFamily="18" charset="0"/>
              </a:rPr>
              <a:t> </a:t>
            </a:r>
            <a:r>
              <a:rPr kumimoji="1" lang="ru-RU" sz="1200" dirty="0" err="1" smtClean="0">
                <a:latin typeface="Garamond" pitchFamily="18" charset="0"/>
              </a:rPr>
              <a:t>језика</a:t>
            </a:r>
            <a:r>
              <a:rPr kumimoji="1" lang="ru-RU" sz="1200" dirty="0" smtClean="0">
                <a:latin typeface="Garamond" pitchFamily="18" charset="0"/>
              </a:rPr>
              <a:t> C.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ru-RU" sz="1200" dirty="0" err="1" smtClean="0">
                <a:latin typeface="Garamond" pitchFamily="18" charset="0"/>
              </a:rPr>
              <a:t>Изворни</a:t>
            </a:r>
            <a:r>
              <a:rPr kumimoji="1" lang="ru-RU" sz="1200" dirty="0" smtClean="0">
                <a:latin typeface="Garamond" pitchFamily="18" charset="0"/>
              </a:rPr>
              <a:t> </a:t>
            </a:r>
            <a:r>
              <a:rPr kumimoji="1" lang="ru-RU" sz="1200" dirty="0" err="1" smtClean="0">
                <a:latin typeface="Garamond" pitchFamily="18" charset="0"/>
              </a:rPr>
              <a:t>кôд</a:t>
            </a:r>
            <a:r>
              <a:rPr kumimoji="1" lang="ru-RU" sz="1200" dirty="0" smtClean="0">
                <a:latin typeface="Garamond" pitchFamily="18" charset="0"/>
              </a:rPr>
              <a:t> се </a:t>
            </a:r>
            <a:r>
              <a:rPr kumimoji="1" lang="ru-RU" sz="1200" dirty="0" err="1" smtClean="0">
                <a:latin typeface="Garamond" pitchFamily="18" charset="0"/>
              </a:rPr>
              <a:t>подвргава</a:t>
            </a:r>
            <a:r>
              <a:rPr kumimoji="1" lang="ru-RU" sz="1200" dirty="0" smtClean="0">
                <a:latin typeface="Garamond" pitchFamily="18" charset="0"/>
              </a:rPr>
              <a:t> </a:t>
            </a:r>
            <a:r>
              <a:rPr kumimoji="1" lang="ru-RU" sz="1200" dirty="0" err="1" smtClean="0">
                <a:latin typeface="Garamond" pitchFamily="18" charset="0"/>
              </a:rPr>
              <a:t>препроцесирању</a:t>
            </a:r>
            <a:r>
              <a:rPr kumimoji="1" lang="ru-RU" sz="1200" dirty="0" smtClean="0">
                <a:latin typeface="Garamond" pitchFamily="18" charset="0"/>
              </a:rPr>
              <a:t> где се </a:t>
            </a:r>
            <a:r>
              <a:rPr kumimoji="1" lang="ru-RU" sz="1200" dirty="0" err="1" smtClean="0">
                <a:latin typeface="Garamond" pitchFamily="18" charset="0"/>
              </a:rPr>
              <a:t>препознају</a:t>
            </a:r>
            <a:r>
              <a:rPr kumimoji="1" lang="ru-RU" sz="1200" dirty="0" smtClean="0">
                <a:latin typeface="Garamond" pitchFamily="18" charset="0"/>
              </a:rPr>
              <a:t> </a:t>
            </a:r>
            <a:r>
              <a:rPr kumimoji="1" lang="ru-RU" sz="1200" dirty="0" err="1" smtClean="0">
                <a:latin typeface="Garamond" pitchFamily="18" charset="0"/>
              </a:rPr>
              <a:t>изворни</a:t>
            </a:r>
            <a:r>
              <a:rPr kumimoji="1" lang="ru-RU" sz="1200" dirty="0" smtClean="0">
                <a:latin typeface="Garamond" pitchFamily="18" charset="0"/>
              </a:rPr>
              <a:t> </a:t>
            </a:r>
            <a:r>
              <a:rPr kumimoji="1" lang="ru-RU" sz="1200" dirty="0" err="1" smtClean="0">
                <a:latin typeface="Garamond" pitchFamily="18" charset="0"/>
              </a:rPr>
              <a:t>знаци</a:t>
            </a:r>
            <a:r>
              <a:rPr kumimoji="1" lang="ru-RU" sz="1200" dirty="0" smtClean="0">
                <a:latin typeface="Garamond" pitchFamily="18" charset="0"/>
              </a:rPr>
              <a:t>, а потом се они </a:t>
            </a:r>
            <a:r>
              <a:rPr kumimoji="1" lang="ru-RU" sz="1200" dirty="0" err="1" smtClean="0">
                <a:latin typeface="Garamond" pitchFamily="18" charset="0"/>
              </a:rPr>
              <a:t>преводе</a:t>
            </a:r>
            <a:r>
              <a:rPr kumimoji="1" lang="ru-RU" sz="1200" dirty="0" smtClean="0">
                <a:latin typeface="Garamond" pitchFamily="18" charset="0"/>
              </a:rPr>
              <a:t> у </a:t>
            </a:r>
            <a:r>
              <a:rPr kumimoji="1" lang="ru-RU" sz="1200" dirty="0" err="1" smtClean="0">
                <a:latin typeface="Garamond" pitchFamily="18" charset="0"/>
              </a:rPr>
              <a:t>Unicode</a:t>
            </a:r>
            <a:r>
              <a:rPr kumimoji="1" lang="ru-RU" sz="1200" dirty="0" smtClean="0">
                <a:latin typeface="Garamond" pitchFamily="18" charset="0"/>
              </a:rPr>
              <a:t> знаке.</a:t>
            </a:r>
          </a:p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94FDE-FB51-41F4-9F7F-B84AA775C926}" type="slidenum">
              <a:rPr lang="sr-Latn-RS" smtClean="0"/>
              <a:t>27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3927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1200" dirty="0" err="1" smtClean="0">
                <a:latin typeface="Garamond" pitchFamily="18" charset="0"/>
              </a:rPr>
              <a:t>Стринговни</a:t>
            </a:r>
            <a:r>
              <a:rPr kumimoji="1" lang="ru-RU" sz="1200" dirty="0" smtClean="0">
                <a:latin typeface="Garamond" pitchFamily="18" charset="0"/>
              </a:rPr>
              <a:t> </a:t>
            </a:r>
            <a:r>
              <a:rPr kumimoji="1" lang="ru-RU" sz="1200" dirty="0" err="1" smtClean="0">
                <a:latin typeface="Garamond" pitchFamily="18" charset="0"/>
              </a:rPr>
              <a:t>литерали</a:t>
            </a:r>
            <a:r>
              <a:rPr kumimoji="1" lang="ru-RU" sz="1200" dirty="0" smtClean="0">
                <a:latin typeface="Garamond" pitchFamily="18" charset="0"/>
              </a:rPr>
              <a:t> се </a:t>
            </a:r>
            <a:r>
              <a:rPr kumimoji="1" lang="ru-RU" sz="1200" dirty="0" err="1" smtClean="0">
                <a:latin typeface="Garamond" pitchFamily="18" charset="0"/>
              </a:rPr>
              <a:t>разликују</a:t>
            </a:r>
            <a:r>
              <a:rPr kumimoji="1" lang="ru-RU" sz="1200" dirty="0" smtClean="0">
                <a:latin typeface="Garamond" pitchFamily="18" charset="0"/>
              </a:rPr>
              <a:t> од свих </a:t>
            </a:r>
            <a:r>
              <a:rPr kumimoji="1" lang="ru-RU" sz="1200" dirty="0" err="1" smtClean="0">
                <a:latin typeface="Garamond" pitchFamily="18" charset="0"/>
              </a:rPr>
              <a:t>осталих</a:t>
            </a:r>
            <a:r>
              <a:rPr kumimoji="1" lang="ru-RU" sz="1200" dirty="0" smtClean="0">
                <a:latin typeface="Garamond" pitchFamily="18" charset="0"/>
              </a:rPr>
              <a:t> </a:t>
            </a:r>
            <a:r>
              <a:rPr kumimoji="1" lang="ru-RU" sz="1200" dirty="0" err="1" smtClean="0">
                <a:latin typeface="Garamond" pitchFamily="18" charset="0"/>
              </a:rPr>
              <a:t>јер</a:t>
            </a:r>
            <a:r>
              <a:rPr kumimoji="1" lang="ru-RU" sz="1200" dirty="0" smtClean="0">
                <a:latin typeface="Garamond" pitchFamily="18" charset="0"/>
              </a:rPr>
              <a:t> </a:t>
            </a:r>
            <a:r>
              <a:rPr kumimoji="1" lang="ru-RU" sz="1200" dirty="0" err="1" smtClean="0">
                <a:latin typeface="Garamond" pitchFamily="18" charset="0"/>
              </a:rPr>
              <a:t>нису</a:t>
            </a:r>
            <a:r>
              <a:rPr kumimoji="1" lang="ru-RU" sz="1200" dirty="0" smtClean="0">
                <a:latin typeface="Garamond" pitchFamily="18" charset="0"/>
              </a:rPr>
              <a:t> </a:t>
            </a:r>
            <a:r>
              <a:rPr kumimoji="1" lang="ru-RU" sz="1200" dirty="0" err="1" smtClean="0">
                <a:latin typeface="Garamond" pitchFamily="18" charset="0"/>
              </a:rPr>
              <a:t>литерали</a:t>
            </a:r>
            <a:r>
              <a:rPr kumimoji="1" lang="ru-RU" sz="1200" dirty="0" smtClean="0">
                <a:latin typeface="Garamond" pitchFamily="18" charset="0"/>
              </a:rPr>
              <a:t> </a:t>
            </a:r>
            <a:r>
              <a:rPr kumimoji="1" lang="ru-RU" sz="1200" dirty="0" err="1" smtClean="0">
                <a:latin typeface="Garamond" pitchFamily="18" charset="0"/>
              </a:rPr>
              <a:t>примитивног</a:t>
            </a:r>
            <a:r>
              <a:rPr kumimoji="1" lang="ru-RU" sz="1200" dirty="0" smtClean="0">
                <a:latin typeface="Garamond" pitchFamily="18" charset="0"/>
              </a:rPr>
              <a:t> типа </a:t>
            </a:r>
            <a:r>
              <a:rPr kumimoji="1" lang="ru-RU" sz="1200" dirty="0" err="1" smtClean="0">
                <a:latin typeface="Garamond" pitchFamily="18" charset="0"/>
              </a:rPr>
              <a:t>података</a:t>
            </a:r>
            <a:r>
              <a:rPr kumimoji="1" lang="ru-RU" sz="1200" dirty="0" smtClean="0">
                <a:latin typeface="Garamond" pitchFamily="18" charset="0"/>
              </a:rPr>
              <a:t>. 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1200" dirty="0" err="1" smtClean="0">
                <a:latin typeface="Garamond" pitchFamily="18" charset="0"/>
              </a:rPr>
              <a:t>Сваки</a:t>
            </a:r>
            <a:r>
              <a:rPr kumimoji="1" lang="ru-RU" sz="1200" dirty="0" smtClean="0">
                <a:latin typeface="Garamond" pitchFamily="18" charset="0"/>
              </a:rPr>
              <a:t> </a:t>
            </a:r>
            <a:r>
              <a:rPr kumimoji="1" lang="ru-RU" sz="1200" dirty="0" err="1" smtClean="0">
                <a:latin typeface="Garamond" pitchFamily="18" charset="0"/>
              </a:rPr>
              <a:t>стринговни</a:t>
            </a:r>
            <a:r>
              <a:rPr kumimoji="1" lang="ru-RU" sz="1200" dirty="0" smtClean="0">
                <a:latin typeface="Garamond" pitchFamily="18" charset="0"/>
              </a:rPr>
              <a:t> литерал </a:t>
            </a:r>
            <a:r>
              <a:rPr kumimoji="1" lang="ru-RU" sz="1200" dirty="0" err="1" smtClean="0">
                <a:latin typeface="Garamond" pitchFamily="18" charset="0"/>
              </a:rPr>
              <a:t>је</a:t>
            </a:r>
            <a:r>
              <a:rPr kumimoji="1" lang="ru-RU" sz="1200" dirty="0" smtClean="0">
                <a:latin typeface="Garamond" pitchFamily="18" charset="0"/>
              </a:rPr>
              <a:t> </a:t>
            </a:r>
            <a:r>
              <a:rPr kumimoji="1" lang="ru-RU" sz="1200" dirty="0" err="1" smtClean="0">
                <a:latin typeface="Garamond" pitchFamily="18" charset="0"/>
              </a:rPr>
              <a:t>примерак</a:t>
            </a:r>
            <a:r>
              <a:rPr kumimoji="1" lang="ru-RU" sz="1200" dirty="0" smtClean="0">
                <a:latin typeface="Garamond" pitchFamily="18" charset="0"/>
              </a:rPr>
              <a:t> </a:t>
            </a:r>
            <a:r>
              <a:rPr kumimoji="1" lang="ru-RU" sz="1200" dirty="0" err="1" smtClean="0">
                <a:latin typeface="Garamond" pitchFamily="18" charset="0"/>
              </a:rPr>
              <a:t>класе</a:t>
            </a:r>
            <a:r>
              <a:rPr kumimoji="1" lang="ru-RU" sz="1200" dirty="0" smtClean="0">
                <a:latin typeface="Garamond" pitchFamily="18" charset="0"/>
              </a:rPr>
              <a:t> </a:t>
            </a:r>
            <a:r>
              <a:rPr kumimoji="1" lang="en-US" sz="1100" dirty="0" smtClean="0">
                <a:latin typeface="+mn-lt"/>
              </a:rPr>
              <a:t>String</a:t>
            </a:r>
            <a:r>
              <a:rPr kumimoji="1" lang="en-US" sz="1100" dirty="0" smtClean="0">
                <a:latin typeface="Garamond" pitchFamily="18" charset="0"/>
              </a:rPr>
              <a:t> </a:t>
            </a:r>
            <a:r>
              <a:rPr kumimoji="1" lang="sr-Cyrl-RS" sz="1200" dirty="0" smtClean="0">
                <a:latin typeface="Garamond" pitchFamily="18" charset="0"/>
              </a:rPr>
              <a:t>. </a:t>
            </a:r>
            <a:endParaRPr lang="sr-Latn-CS" sz="1200" dirty="0" smtClean="0">
              <a:latin typeface="Garamond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94FDE-FB51-41F4-9F7F-B84AA775C926}" type="slidenum">
              <a:rPr lang="sr-Latn-RS" smtClean="0"/>
              <a:t>29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0748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_fa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395288" y="3357563"/>
            <a:ext cx="2881312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latin typeface="Arial" charset="0"/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00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fld id="{51B47D65-DE67-41A5-BF7E-8E9FDF093D8C}" type="slidenum">
              <a:rPr lang="sr-Latn-CS" altLang="sr-Latn-RS"/>
              <a:pPr/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112240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8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061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46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1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7453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3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sr-Latn-RS" sz="800" dirty="0">
                <a:solidFill>
                  <a:srgbClr val="6767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fld id="{CC438C09-0BAC-44F0-9067-283FBB090571}" type="slidenum">
              <a:rPr lang="en-US" altLang="sr-Latn-RS" sz="800">
                <a:solidFill>
                  <a:srgbClr val="6767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r>
              <a:rPr lang="en-US" altLang="sr-Latn-RS" sz="800" dirty="0">
                <a:solidFill>
                  <a:srgbClr val="6767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lang="sr-Cyrl-RS" altLang="sr-Latn-RS" sz="800" dirty="0" smtClean="0">
                <a:solidFill>
                  <a:srgbClr val="6767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4</a:t>
            </a:r>
            <a:r>
              <a:rPr lang="sr-Latn-RS" altLang="sr-Latn-RS" sz="800" dirty="0" smtClean="0">
                <a:solidFill>
                  <a:srgbClr val="6767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5</a:t>
            </a:r>
            <a:endParaRPr lang="en-US" altLang="sr-Latn-RS" sz="800" dirty="0">
              <a:solidFill>
                <a:srgbClr val="6767FF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{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vladaf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,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kartelj</a:t>
            </a:r>
            <a:r>
              <a:rPr lang="en-US" altLang="en-US" sz="800" smtClean="0">
                <a:solidFill>
                  <a:srgbClr val="000000"/>
                </a:solidFill>
                <a:cs typeface="Arial" charset="0"/>
              </a:rPr>
              <a:t>}</a:t>
            </a:r>
            <a:r>
              <a:rPr lang="sr-Latn-CS" altLang="en-US" sz="800" smtClean="0">
                <a:solidFill>
                  <a:srgbClr val="000000"/>
                </a:solidFill>
                <a:cs typeface="Arial" charset="0"/>
              </a:rPr>
              <a:t>@matf.bg.ac.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Cyrl-RS" smtClean="0"/>
              <a:t>Објектно орјентисано програмирање</a:t>
            </a:r>
            <a:endParaRPr lang="sr-Latn-C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700" y="1628775"/>
            <a:ext cx="8062913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Објектно орјентисано програмирање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63888" y="3356992"/>
            <a:ext cx="5110162" cy="1752600"/>
          </a:xfrm>
        </p:spPr>
        <p:txBody>
          <a:bodyPr/>
          <a:lstStyle/>
          <a:p>
            <a:pPr eaLnBrk="1" hangingPunct="1"/>
            <a:r>
              <a:rPr lang="sr-Cyrl-RS" altLang="en-US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dirty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dirty="0">
                <a:hlinkClick r:id="rId2"/>
              </a:rPr>
              <a:t>vladaf@matf.bg.ac.</a:t>
            </a:r>
            <a:r>
              <a:rPr lang="en-US" altLang="en-US" dirty="0" err="1">
                <a:hlinkClick r:id="rId2"/>
              </a:rPr>
              <a:t>rs</a:t>
            </a:r>
            <a:endParaRPr lang="sr-Latn-RS" altLang="en-US" dirty="0"/>
          </a:p>
          <a:p>
            <a:pPr eaLnBrk="1" hangingPunct="1"/>
            <a:r>
              <a:rPr lang="sr-Cyrl-RS" altLang="en-US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dirty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hlinkClick r:id="rId3"/>
              </a:rPr>
              <a:t>k</a:t>
            </a:r>
            <a:r>
              <a:rPr lang="sr-Latn-RS" altLang="en-US" dirty="0">
                <a:hlinkClick r:id="rId3"/>
              </a:rPr>
              <a:t>artelj</a:t>
            </a:r>
            <a:r>
              <a:rPr lang="en-US" altLang="en-US" dirty="0">
                <a:hlinkClick r:id="rId3"/>
              </a:rPr>
              <a:t>@matf.bg.ac.rs</a:t>
            </a:r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altLang="en-US" sz="3600" b="1" smtClean="0">
                <a:solidFill>
                  <a:srgbClr val="0070C0"/>
                </a:solidFill>
              </a:rPr>
              <a:t>Синтаксни дијаграм (3)</a:t>
            </a:r>
            <a:endParaRPr lang="en-US" altLang="en-US" sz="3600" b="1" smtClean="0">
              <a:solidFill>
                <a:srgbClr val="0070C0"/>
              </a:solidFill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413" cy="52578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altLang="en-US" sz="2000" smtClean="0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916113"/>
            <a:ext cx="9069387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altLang="en-US" sz="3600" b="1" smtClean="0">
                <a:solidFill>
                  <a:srgbClr val="0070C0"/>
                </a:solidFill>
              </a:rPr>
              <a:t>Синтаксни дијаграм (4)</a:t>
            </a:r>
            <a:endParaRPr lang="en-US" altLang="en-US" sz="3600" b="1" smtClean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413" cy="52578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ru-RU" altLang="en-US" sz="2400" b="1" smtClean="0">
                <a:latin typeface="Garamond" panose="02020404030301010803" pitchFamily="18" charset="0"/>
              </a:rPr>
              <a:t>Пример 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371600"/>
            <a:ext cx="6445250" cy="52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altLang="en-US" sz="3600" b="1" smtClean="0">
                <a:solidFill>
                  <a:srgbClr val="0070C0"/>
                </a:solidFill>
              </a:rPr>
              <a:t>Синтаксни дијаграм (5)</a:t>
            </a:r>
            <a:endParaRPr lang="en-US" altLang="en-US" sz="3600" b="1" smtClean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413" cy="52578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ru-RU" altLang="en-US" sz="2400" b="1" smtClean="0">
                <a:latin typeface="Garamond" panose="02020404030301010803" pitchFamily="18" charset="0"/>
              </a:rPr>
              <a:t>Пример </a:t>
            </a:r>
          </a:p>
        </p:txBody>
      </p:sp>
      <p:grpSp>
        <p:nvGrpSpPr>
          <p:cNvPr id="14340" name="Group 6"/>
          <p:cNvGrpSpPr>
            <a:grpSpLocks/>
          </p:cNvGrpSpPr>
          <p:nvPr/>
        </p:nvGrpSpPr>
        <p:grpSpPr bwMode="auto">
          <a:xfrm>
            <a:off x="2008188" y="1412875"/>
            <a:ext cx="6999287" cy="5397500"/>
            <a:chOff x="2008957" y="1412875"/>
            <a:chExt cx="6999287" cy="5397500"/>
          </a:xfrm>
        </p:grpSpPr>
        <p:pic>
          <p:nvPicPr>
            <p:cNvPr id="1434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8957" y="1412875"/>
              <a:ext cx="6999287" cy="539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" name="Straight Arrow Connector 3"/>
            <p:cNvCxnSpPr/>
            <p:nvPr/>
          </p:nvCxnSpPr>
          <p:spPr>
            <a:xfrm>
              <a:off x="3420244" y="5373688"/>
              <a:ext cx="1727200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altLang="en-US" sz="3600" b="1" smtClean="0">
                <a:solidFill>
                  <a:srgbClr val="0070C0"/>
                </a:solidFill>
              </a:rPr>
              <a:t>Азбука језика Јава</a:t>
            </a:r>
            <a:endParaRPr lang="en-US" altLang="en-US" sz="3600" b="1" smtClean="0">
              <a:solidFill>
                <a:srgbClr val="0070C0"/>
              </a:solidFill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07504" y="1412875"/>
            <a:ext cx="8868221" cy="5257800"/>
          </a:xfrm>
        </p:spPr>
        <p:txBody>
          <a:bodyPr/>
          <a:lstStyle/>
          <a:p>
            <a:r>
              <a:rPr lang="ru-RU" altLang="en-US" sz="2400" dirty="0" err="1" smtClean="0">
                <a:latin typeface="Garamond" panose="02020404030301010803" pitchFamily="18" charset="0"/>
              </a:rPr>
              <a:t>Сваки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Јава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програм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низ </a:t>
            </a:r>
            <a:r>
              <a:rPr lang="en-US" altLang="en-US" sz="2400" dirty="0" smtClean="0">
                <a:latin typeface="Garamond" panose="02020404030301010803" pitchFamily="18" charset="0"/>
              </a:rPr>
              <a:t>Unicode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знакова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</a:p>
          <a:p>
            <a:r>
              <a:rPr lang="ru-RU" altLang="en-US" sz="2400" dirty="0" err="1" smtClean="0">
                <a:latin typeface="Garamond" panose="02020404030301010803" pitchFamily="18" charset="0"/>
              </a:rPr>
              <a:t>Сваки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400" dirty="0" smtClean="0">
                <a:latin typeface="Garamond" panose="02020404030301010803" pitchFamily="18" charset="0"/>
              </a:rPr>
              <a:t>Unicode </a:t>
            </a:r>
            <a:r>
              <a:rPr lang="ru-RU" altLang="en-US" sz="2400" dirty="0" smtClean="0">
                <a:latin typeface="Garamond" panose="02020404030301010803" pitchFamily="18" charset="0"/>
              </a:rPr>
              <a:t>знак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представља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као</a:t>
            </a:r>
            <a:r>
              <a:rPr lang="ru-RU" altLang="en-US" sz="2400" dirty="0" smtClean="0">
                <a:latin typeface="Garamond" panose="02020404030301010803" pitchFamily="18" charset="0"/>
              </a:rPr>
              <a:t> 16-битна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реч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</a:p>
          <a:p>
            <a:r>
              <a:rPr lang="ru-RU" altLang="en-US" sz="2400" dirty="0" err="1" smtClean="0">
                <a:latin typeface="Garamond" panose="02020404030301010803" pitchFamily="18" charset="0"/>
              </a:rPr>
              <a:t>Уколико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програму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појављују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не </a:t>
            </a:r>
            <a:r>
              <a:rPr lang="en-US" altLang="en-US" sz="2400" dirty="0" smtClean="0">
                <a:latin typeface="Garamond" panose="02020404030301010803" pitchFamily="18" charset="0"/>
              </a:rPr>
              <a:t>Unicode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знаци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Јава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преводлиац</a:t>
            </a:r>
            <a:r>
              <a:rPr lang="ru-RU" altLang="en-US" sz="2400" dirty="0" smtClean="0">
                <a:latin typeface="Garamond" panose="02020404030301010803" pitchFamily="18" charset="0"/>
              </a:rPr>
              <a:t> их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преводи</a:t>
            </a:r>
            <a:r>
              <a:rPr lang="ru-RU" altLang="en-US" sz="2400" dirty="0" smtClean="0">
                <a:latin typeface="Garamond" panose="02020404030301010803" pitchFamily="18" charset="0"/>
              </a:rPr>
              <a:t> у </a:t>
            </a:r>
            <a:r>
              <a:rPr lang="en-US" altLang="en-US" sz="2400" dirty="0" smtClean="0">
                <a:latin typeface="Garamond" panose="02020404030301010803" pitchFamily="18" charset="0"/>
              </a:rPr>
              <a:t>Unicode </a:t>
            </a:r>
            <a:r>
              <a:rPr lang="ru-RU" altLang="en-US" sz="2400" dirty="0" smtClean="0">
                <a:latin typeface="Garamond" panose="02020404030301010803" pitchFamily="18" charset="0"/>
              </a:rPr>
              <a:t>знаке 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цео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програм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организује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по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редовима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</a:p>
          <a:p>
            <a:r>
              <a:rPr lang="ru-RU" altLang="en-US" sz="2400" dirty="0" err="1" smtClean="0">
                <a:latin typeface="Garamond" panose="02020404030301010803" pitchFamily="18" charset="0"/>
              </a:rPr>
              <a:t>Сваки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400" dirty="0" smtClean="0">
                <a:latin typeface="Garamond" panose="02020404030301010803" pitchFamily="18" charset="0"/>
              </a:rPr>
              <a:t>Unicode </a:t>
            </a:r>
            <a:r>
              <a:rPr lang="ru-RU" altLang="en-US" sz="2400" dirty="0" smtClean="0">
                <a:latin typeface="Garamond" panose="02020404030301010803" pitchFamily="18" charset="0"/>
              </a:rPr>
              <a:t>знак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језику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Јава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представља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на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јединствен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начин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преко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тзв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ескејп-секвенце</a:t>
            </a:r>
            <a:r>
              <a:rPr lang="ru-RU" altLang="en-US" sz="2400" dirty="0" smtClean="0">
                <a:latin typeface="Garamond" panose="02020404030301010803" pitchFamily="18" charset="0"/>
              </a:rPr>
              <a:t>:</a:t>
            </a:r>
          </a:p>
          <a:p>
            <a:pPr marL="0" indent="0">
              <a:buNone/>
            </a:pPr>
            <a:endParaRPr lang="sr-Cyrl-R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hex cifra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Cyrl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6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8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9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f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izvorni znak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bilo koji ASCII ili EBCDIC kôd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endParaRPr lang="sr-Latn-RS" sz="1500" dirty="0"/>
          </a:p>
          <a:p>
            <a:pPr marL="0" indent="0"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unicode znak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\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u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u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}&lt;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hex cifra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hex cifra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hex cifra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hex cifra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endParaRPr lang="sr-Cyrl-R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izvorni znak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9512" y="4437112"/>
            <a:ext cx="7416824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18238" y="6062963"/>
            <a:ext cx="7478098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ru-RU" altLang="en-US" sz="1500" b="1" kern="0" dirty="0" err="1" smtClean="0">
                <a:latin typeface="Garamond" panose="02020404030301010803" pitchFamily="18" charset="0"/>
              </a:rPr>
              <a:t>Примери</a:t>
            </a:r>
            <a:r>
              <a:rPr lang="ru-RU" altLang="en-US" sz="1500" b="1" kern="0" dirty="0" smtClean="0">
                <a:latin typeface="Garamond" panose="02020404030301010803" pitchFamily="18" charset="0"/>
              </a:rPr>
              <a:t>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500" kern="0" dirty="0" smtClean="0"/>
              <a:t>A  = \u0041</a:t>
            </a:r>
            <a:r>
              <a:rPr lang="sr-Cyrl-RS" altLang="en-US" sz="1500" kern="0" dirty="0" smtClean="0"/>
              <a:t>	</a:t>
            </a:r>
            <a:r>
              <a:rPr lang="en-US" altLang="en-US" sz="1500" kern="0" dirty="0" smtClean="0"/>
              <a:t>Š = \u0161</a:t>
            </a:r>
            <a:r>
              <a:rPr lang="sr-Cyrl-RS" altLang="en-US" sz="1500" kern="0" dirty="0"/>
              <a:t>	</a:t>
            </a:r>
            <a:r>
              <a:rPr lang="en-US" altLang="en-US" sz="1500" kern="0" dirty="0" smtClean="0"/>
              <a:t>π = \u03C0</a:t>
            </a:r>
            <a:endParaRPr lang="sr-Cyrl-RS" altLang="en-US" sz="15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2"/>
          <p:cNvSpPr txBox="1">
            <a:spLocks noChangeArrowheads="1"/>
          </p:cNvSpPr>
          <p:nvPr/>
        </p:nvSpPr>
        <p:spPr bwMode="auto">
          <a:xfrm>
            <a:off x="539750" y="1484313"/>
            <a:ext cx="8353425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ru-RU" altLang="en-US" sz="2400" dirty="0" smtClean="0">
                <a:latin typeface="Garamond" panose="02020404030301010803" pitchFamily="18" charset="0"/>
              </a:rPr>
              <a:t>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елементарне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конструкције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(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токене</a:t>
            </a:r>
            <a:r>
              <a:rPr lang="ru-RU" altLang="en-US" sz="2400" dirty="0" smtClean="0">
                <a:latin typeface="Garamond" panose="02020404030301010803" pitchFamily="18" charset="0"/>
              </a:rPr>
              <a:t>)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убрајамо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елементе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језика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компајлер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издваја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недељиве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целине приликом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превођења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програма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. У </a:t>
            </a:r>
            <a:r>
              <a:rPr lang="ru-RU" altLang="en-US" sz="2400" dirty="0" err="1">
                <a:latin typeface="Garamond" panose="02020404030301010803" pitchFamily="18" charset="0"/>
              </a:rPr>
              <a:t>елементарне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конструкције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спадају</a:t>
            </a:r>
            <a:r>
              <a:rPr lang="ru-RU" altLang="en-US" sz="2400" dirty="0">
                <a:latin typeface="Garamond" panose="02020404030301010803" pitchFamily="18" charset="0"/>
              </a:rPr>
              <a:t>: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ru-RU" altLang="en-US" sz="2400" dirty="0" smtClean="0">
                <a:latin typeface="Garamond" panose="02020404030301010803" pitchFamily="18" charset="0"/>
              </a:rPr>
              <a:t>•	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Идентификатори</a:t>
            </a: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ru-RU" altLang="en-US" sz="2400" dirty="0" smtClean="0">
                <a:latin typeface="Garamond" panose="02020404030301010803" pitchFamily="18" charset="0"/>
              </a:rPr>
              <a:t>•	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Литерали</a:t>
            </a: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ru-RU" altLang="en-US" sz="2400" dirty="0" smtClean="0">
                <a:latin typeface="Garamond" panose="02020404030301010803" pitchFamily="18" charset="0"/>
              </a:rPr>
              <a:t>•	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Сепаратори</a:t>
            </a: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ru-RU" altLang="en-US" sz="2400" dirty="0" smtClean="0">
                <a:latin typeface="Garamond" panose="02020404030301010803" pitchFamily="18" charset="0"/>
              </a:rPr>
              <a:t>•	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Оператори</a:t>
            </a: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ru-RU" altLang="en-US" sz="2400" dirty="0" smtClean="0">
                <a:latin typeface="Garamond" panose="02020404030301010803" pitchFamily="18" charset="0"/>
              </a:rPr>
              <a:t>•	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Кључне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</a:rPr>
              <a:t>речи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ru-RU" altLang="en-US" sz="2400" dirty="0" smtClean="0">
                <a:latin typeface="Garamond" panose="02020404030301010803" pitchFamily="18" charset="0"/>
              </a:rPr>
              <a:t>•	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Коментари</a:t>
            </a: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ru-RU" altLang="en-US" sz="2400" dirty="0" smtClean="0">
                <a:latin typeface="Garamond" panose="02020404030301010803" pitchFamily="18" charset="0"/>
              </a:rPr>
              <a:t>•	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Белине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endParaRPr lang="sr-Latn-CS" altLang="en-US" sz="2400" dirty="0">
              <a:latin typeface="Garamond" panose="02020404030301010803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Елементарне конструкције  језика Јава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2"/>
          <p:cNvSpPr txBox="1">
            <a:spLocks noChangeArrowheads="1"/>
          </p:cNvSpPr>
          <p:nvPr/>
        </p:nvSpPr>
        <p:spPr bwMode="auto">
          <a:xfrm>
            <a:off x="539750" y="1484313"/>
            <a:ext cx="860425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sz="2400" dirty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sz="2400" dirty="0" err="1" smtClean="0">
                <a:latin typeface="Garamond" pitchFamily="18" charset="0"/>
              </a:rPr>
              <a:t>Користећи</a:t>
            </a:r>
            <a:r>
              <a:rPr lang="ru-RU" sz="2400" dirty="0" smtClean="0">
                <a:latin typeface="Garamond" pitchFamily="18" charset="0"/>
              </a:rPr>
              <a:t> Бекусову нотацију, то записујемо на следећи начин:</a:t>
            </a:r>
          </a:p>
          <a:p>
            <a:endParaRPr lang="en-U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elementarna konstrukcija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identifikator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ključna reč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literal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separator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operator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komentar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belina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endParaRPr lang="en-US" sz="2400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sz="2400" dirty="0" err="1" smtClean="0">
                <a:latin typeface="Garamond" pitchFamily="18" charset="0"/>
              </a:rPr>
              <a:t>Изворни</a:t>
            </a:r>
            <a:r>
              <a:rPr lang="ru-RU" sz="2400" dirty="0" smtClean="0">
                <a:latin typeface="Garamond" pitchFamily="18" charset="0"/>
              </a:rPr>
              <a:t> програм језика Јава је низ </a:t>
            </a:r>
            <a:r>
              <a:rPr lang="ru-RU" sz="2400" dirty="0" err="1" smtClean="0">
                <a:latin typeface="Garamond" pitchFamily="18" charset="0"/>
              </a:rPr>
              <a:t>знакова</a:t>
            </a:r>
            <a:r>
              <a:rPr lang="ru-RU" sz="2400" dirty="0" smtClean="0">
                <a:latin typeface="Garamond" pitchFamily="18" charset="0"/>
              </a:rPr>
              <a:t> </a:t>
            </a:r>
            <a:r>
              <a:rPr lang="en-US" sz="2400" dirty="0" smtClean="0">
                <a:latin typeface="Garamond" pitchFamily="18" charset="0"/>
              </a:rPr>
              <a:t/>
            </a:r>
            <a:br>
              <a:rPr lang="en-US" sz="2400" dirty="0" smtClean="0">
                <a:latin typeface="Garamond" pitchFamily="18" charset="0"/>
              </a:rPr>
            </a:br>
            <a:r>
              <a:rPr lang="ru-RU" sz="2400" dirty="0" smtClean="0">
                <a:latin typeface="Garamond" pitchFamily="18" charset="0"/>
              </a:rPr>
              <a:t>и он се прослеђује преводиоцу. </a:t>
            </a:r>
            <a:endParaRPr lang="en-US" sz="2400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sz="2400" dirty="0" err="1" smtClean="0">
                <a:latin typeface="Garamond" pitchFamily="18" charset="0"/>
              </a:rPr>
              <a:t>Преводилац</a:t>
            </a:r>
            <a:r>
              <a:rPr lang="ru-RU" sz="2400" dirty="0" smtClean="0">
                <a:latin typeface="Garamond" pitchFamily="18" charset="0"/>
              </a:rPr>
              <a:t> анализом програма издваја </a:t>
            </a:r>
            <a:r>
              <a:rPr lang="sr-Cyrl-RS" sz="2400" dirty="0" smtClean="0">
                <a:latin typeface="Garamond" pitchFamily="18" charset="0"/>
              </a:rPr>
              <a:t>наредбе</a:t>
            </a:r>
            <a:r>
              <a:rPr lang="ru-RU" sz="2400" dirty="0" smtClean="0">
                <a:latin typeface="Garamond" pitchFamily="18" charset="0"/>
              </a:rPr>
              <a:t>, </a:t>
            </a:r>
            <a:r>
              <a:rPr lang="en-US" sz="2400" dirty="0">
                <a:latin typeface="Garamond" pitchFamily="18" charset="0"/>
              </a:rPr>
              <a:t/>
            </a:r>
            <a:br>
              <a:rPr lang="en-US" sz="2400" dirty="0">
                <a:latin typeface="Garamond" pitchFamily="18" charset="0"/>
              </a:rPr>
            </a:br>
            <a:r>
              <a:rPr lang="ru-RU" sz="2400" dirty="0" smtClean="0">
                <a:latin typeface="Garamond" pitchFamily="18" charset="0"/>
              </a:rPr>
              <a:t>а потом елементарне конструкције (енг. </a:t>
            </a:r>
            <a:r>
              <a:rPr lang="en-US" sz="2400" dirty="0" smtClean="0">
                <a:latin typeface="Garamond" pitchFamily="18" charset="0"/>
              </a:rPr>
              <a:t>tokens) </a:t>
            </a:r>
            <a:br>
              <a:rPr lang="en-US" sz="2400" dirty="0" smtClean="0">
                <a:latin typeface="Garamond" pitchFamily="18" charset="0"/>
              </a:rPr>
            </a:br>
            <a:r>
              <a:rPr lang="ru-RU" sz="2400" dirty="0" smtClean="0">
                <a:latin typeface="Garamond" pitchFamily="18" charset="0"/>
              </a:rPr>
              <a:t>од којих се креирају сложене конструкције </a:t>
            </a:r>
            <a:r>
              <a:rPr lang="ru-RU" sz="2400" dirty="0" err="1" smtClean="0">
                <a:latin typeface="Garamond" pitchFamily="18" charset="0"/>
              </a:rPr>
              <a:t>језика</a:t>
            </a:r>
            <a:r>
              <a:rPr lang="ru-RU" sz="2400" dirty="0" smtClean="0">
                <a:latin typeface="Garamond" pitchFamily="18" charset="0"/>
              </a:rPr>
              <a:t> </a:t>
            </a:r>
            <a:r>
              <a:rPr lang="ru-RU" sz="2400" dirty="0" err="1" smtClean="0">
                <a:latin typeface="Garamond" pitchFamily="18" charset="0"/>
              </a:rPr>
              <a:t>Јава</a:t>
            </a:r>
            <a:r>
              <a:rPr lang="ru-RU" sz="2400" dirty="0" smtClean="0">
                <a:latin typeface="Garamond" pitchFamily="18" charset="0"/>
              </a:rPr>
              <a:t>.</a:t>
            </a:r>
            <a:endParaRPr lang="sr-Latn-CS" sz="2400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Елементарне конструкције  језика Јава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86038" y="2636912"/>
            <a:ext cx="5400600" cy="165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3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2"/>
          <p:cNvSpPr txBox="1">
            <a:spLocks noChangeArrowheads="1"/>
          </p:cNvSpPr>
          <p:nvPr/>
        </p:nvSpPr>
        <p:spPr bwMode="auto">
          <a:xfrm>
            <a:off x="323528" y="1557338"/>
            <a:ext cx="8568952" cy="466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smtClean="0">
                <a:latin typeface="Garamond" pitchFamily="18" charset="0"/>
              </a:rPr>
              <a:t>Идентификатор, као што и његово име казује, </a:t>
            </a:r>
            <a:r>
              <a:rPr kumimoji="1" lang="sr-Latn-RS" sz="2400" dirty="0" smtClean="0">
                <a:latin typeface="Garamond" pitchFamily="18" charset="0"/>
              </a:rPr>
              <a:t/>
            </a:r>
            <a:br>
              <a:rPr kumimoji="1" lang="sr-Latn-RS" sz="2400" dirty="0" smtClean="0">
                <a:latin typeface="Garamond" pitchFamily="18" charset="0"/>
              </a:rPr>
            </a:br>
            <a:r>
              <a:rPr kumimoji="1" lang="ru-RU" sz="2400" dirty="0" smtClean="0">
                <a:latin typeface="Garamond" pitchFamily="18" charset="0"/>
              </a:rPr>
              <a:t>служи за идентификовање неке конструкције у Јави. </a:t>
            </a:r>
            <a:endParaRPr kumimoji="1" lang="sr-Latn-RS" sz="2400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err="1" smtClean="0">
                <a:latin typeface="Garamond" pitchFamily="18" charset="0"/>
              </a:rPr>
              <a:t>Све</a:t>
            </a:r>
            <a:r>
              <a:rPr kumimoji="1" lang="ru-RU" sz="2400" dirty="0" smtClean="0">
                <a:latin typeface="Garamond" pitchFamily="18" charset="0"/>
              </a:rPr>
              <a:t> конструкције у Јави, као што су: променљиве, класе, методи итд. на јединствен начин се именују </a:t>
            </a:r>
            <a:r>
              <a:rPr kumimoji="1" lang="ru-RU" sz="2400" dirty="0" err="1" smtClean="0">
                <a:latin typeface="Garamond" pitchFamily="18" charset="0"/>
              </a:rPr>
              <a:t>преко</a:t>
            </a:r>
            <a:r>
              <a:rPr kumimoji="1" lang="ru-RU" sz="2400" dirty="0" smtClean="0">
                <a:latin typeface="Garamond" pitchFamily="18" charset="0"/>
              </a:rPr>
              <a:t> идентификатора</a:t>
            </a:r>
            <a:endParaRPr kumimoji="1" lang="sr-Latn-RS" sz="2400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err="1" smtClean="0">
                <a:latin typeface="Garamond" pitchFamily="18" charset="0"/>
              </a:rPr>
              <a:t>Синтакса</a:t>
            </a:r>
            <a:r>
              <a:rPr kumimoji="1" lang="ru-RU" sz="2400" dirty="0" smtClean="0">
                <a:latin typeface="Garamond" pitchFamily="18" charset="0"/>
              </a:rPr>
              <a:t> идентификатора је следећа:</a:t>
            </a:r>
          </a:p>
          <a:p>
            <a:endParaRPr lang="sr-Latn-R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identifikator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unicode slovo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</a:p>
          <a:p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unicode slovo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_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unicode cifra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&gt;}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/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kumimoji="1" lang="sr-Cyrl-RS" sz="2400" dirty="0" smtClean="0">
                <a:latin typeface="Garamond" pitchFamily="18" charset="0"/>
              </a:rPr>
              <a:t>И</a:t>
            </a:r>
            <a:r>
              <a:rPr kumimoji="1" lang="ru-RU" sz="2400" dirty="0" smtClean="0">
                <a:latin typeface="Garamond" pitchFamily="18" charset="0"/>
              </a:rPr>
              <a:t>дентификатор мора почети словом, знаком за долар или цртом за подвлачење. </a:t>
            </a:r>
            <a:r>
              <a:rPr kumimoji="1" lang="sr-Latn-RS" sz="2400" dirty="0" smtClean="0">
                <a:latin typeface="Garamond" pitchFamily="18" charset="0"/>
              </a:rPr>
              <a:t/>
            </a:r>
            <a:br>
              <a:rPr kumimoji="1" lang="sr-Latn-RS" sz="2400" dirty="0" smtClean="0">
                <a:latin typeface="Garamond" pitchFamily="18" charset="0"/>
              </a:rPr>
            </a:br>
            <a:r>
              <a:rPr kumimoji="1" lang="ru-RU" sz="2400" dirty="0" smtClean="0">
                <a:latin typeface="Garamond" pitchFamily="18" charset="0"/>
              </a:rPr>
              <a:t>У преосталом делу идентификатора, поред ових знакова, могу да се појаве и цифре.</a:t>
            </a:r>
            <a:endParaRPr lang="sr-Latn-CS" sz="2400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Идентификатори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59632" y="3933056"/>
            <a:ext cx="727280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2"/>
          <p:cNvSpPr txBox="1">
            <a:spLocks noChangeArrowheads="1"/>
          </p:cNvSpPr>
          <p:nvPr/>
        </p:nvSpPr>
        <p:spPr bwMode="auto">
          <a:xfrm>
            <a:off x="611188" y="1557338"/>
            <a:ext cx="8353425" cy="495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1" lang="ru-RU" sz="2400" b="1" dirty="0" smtClean="0">
                <a:latin typeface="Garamond" pitchFamily="18" charset="0"/>
              </a:rPr>
              <a:t>Пример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smtClean="0">
                <a:latin typeface="Garamond" pitchFamily="18" charset="0"/>
              </a:rPr>
              <a:t>Следеће речи представљају идентификаторе у Јави:</a:t>
            </a:r>
          </a:p>
          <a:p>
            <a:pPr>
              <a:spcBef>
                <a:spcPts val="0"/>
              </a:spcBef>
              <a:defRPr/>
            </a:pPr>
            <a:r>
              <a:rPr kumimoji="1" lang="en-US" sz="2000" dirty="0" err="1" smtClean="0">
                <a:latin typeface="+mn-lt"/>
              </a:rPr>
              <a:t>ImeKlase</a:t>
            </a:r>
            <a:r>
              <a:rPr kumimoji="1" lang="en-US" sz="2000" dirty="0" smtClean="0">
                <a:latin typeface="+mn-lt"/>
              </a:rPr>
              <a:t> </a:t>
            </a:r>
            <a:r>
              <a:rPr kumimoji="1" lang="sr-Cyrl-RS" sz="2000" dirty="0" smtClean="0">
                <a:latin typeface="+mn-lt"/>
              </a:rPr>
              <a:t>		</a:t>
            </a:r>
            <a:r>
              <a:rPr kumimoji="1" lang="en-US" sz="2000" dirty="0" smtClean="0">
                <a:latin typeface="+mn-lt"/>
              </a:rPr>
              <a:t>_read</a:t>
            </a:r>
          </a:p>
          <a:p>
            <a:pPr>
              <a:spcBef>
                <a:spcPts val="0"/>
              </a:spcBef>
              <a:defRPr/>
            </a:pPr>
            <a:r>
              <a:rPr kumimoji="1" lang="en-US" sz="2000" dirty="0" smtClean="0">
                <a:latin typeface="+mn-lt"/>
              </a:rPr>
              <a:t>X </a:t>
            </a:r>
            <a:r>
              <a:rPr kumimoji="1" lang="sr-Cyrl-RS" sz="2000" dirty="0" smtClean="0">
                <a:latin typeface="+mn-lt"/>
              </a:rPr>
              <a:t>			</a:t>
            </a:r>
            <a:r>
              <a:rPr kumimoji="1" lang="en-US" sz="2000" dirty="0" smtClean="0">
                <a:latin typeface="+mn-lt"/>
              </a:rPr>
              <a:t>xy123</a:t>
            </a:r>
          </a:p>
          <a:p>
            <a:pPr>
              <a:spcBef>
                <a:spcPts val="0"/>
              </a:spcBef>
              <a:defRPr/>
            </a:pPr>
            <a:r>
              <a:rPr kumimoji="1" lang="en-US" sz="2000" dirty="0" smtClean="0">
                <a:latin typeface="+mn-lt"/>
              </a:rPr>
              <a:t>\u03C0 </a:t>
            </a:r>
            <a:r>
              <a:rPr kumimoji="1" lang="sr-Cyrl-RS" sz="2000" dirty="0" smtClean="0">
                <a:latin typeface="+mn-lt"/>
              </a:rPr>
              <a:t>			</a:t>
            </a:r>
            <a:r>
              <a:rPr kumimoji="1" lang="en-US" sz="2000" dirty="0" smtClean="0">
                <a:latin typeface="+mn-lt"/>
              </a:rPr>
              <a:t>$b1</a:t>
            </a:r>
          </a:p>
          <a:p>
            <a:pPr>
              <a:spcBef>
                <a:spcPts val="0"/>
              </a:spcBef>
              <a:defRPr/>
            </a:pPr>
            <a:r>
              <a:rPr kumimoji="1" lang="en-US" sz="2000" dirty="0" err="1" smtClean="0">
                <a:latin typeface="+mn-lt"/>
              </a:rPr>
              <a:t>I_Ovo_Je_Identifikator</a:t>
            </a:r>
            <a:r>
              <a:rPr kumimoji="1" lang="en-US" sz="2000" dirty="0" smtClean="0">
                <a:latin typeface="+mn-lt"/>
              </a:rPr>
              <a:t> </a:t>
            </a:r>
            <a:r>
              <a:rPr kumimoji="1" lang="sr-Cyrl-RS" sz="2000" dirty="0" smtClean="0">
                <a:latin typeface="+mn-lt"/>
              </a:rPr>
              <a:t>	</a:t>
            </a:r>
            <a:r>
              <a:rPr kumimoji="1" lang="en-US" sz="2000" dirty="0" smtClean="0">
                <a:latin typeface="+mn-lt"/>
              </a:rPr>
              <a:t>x1y21T23</a:t>
            </a:r>
          </a:p>
          <a:p>
            <a:pPr>
              <a:spcBef>
                <a:spcPts val="0"/>
              </a:spcBef>
              <a:defRPr/>
            </a:pPr>
            <a:r>
              <a:rPr kumimoji="1" lang="en-US" sz="2000" dirty="0" err="1" smtClean="0">
                <a:latin typeface="+mn-lt"/>
              </a:rPr>
              <a:t>jo</a:t>
            </a:r>
            <a:r>
              <a:rPr kumimoji="1" lang="en-US" sz="2000" dirty="0" smtClean="0">
                <a:latin typeface="+mn-lt"/>
              </a:rPr>
              <a:t>\u0161 </a:t>
            </a:r>
            <a:r>
              <a:rPr kumimoji="1" lang="sr-Cyrl-RS" sz="2000" dirty="0" smtClean="0">
                <a:latin typeface="+mn-lt"/>
              </a:rPr>
              <a:t>		</a:t>
            </a:r>
            <a:r>
              <a:rPr kumimoji="1" lang="en-US" sz="2000" dirty="0" err="1" smtClean="0">
                <a:latin typeface="+mn-lt"/>
              </a:rPr>
              <a:t>MojeSve</a:t>
            </a:r>
            <a:endParaRPr kumimoji="1" lang="en-US" sz="2000" dirty="0" smtClean="0">
              <a:latin typeface="+mn-lt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smtClean="0">
                <a:latin typeface="Garamond" pitchFamily="18" charset="0"/>
              </a:rPr>
              <a:t>Следеће речи не представљају идентификаторе у Јави:</a:t>
            </a:r>
          </a:p>
          <a:p>
            <a:pPr>
              <a:spcBef>
                <a:spcPts val="0"/>
              </a:spcBef>
              <a:defRPr/>
            </a:pPr>
            <a:r>
              <a:rPr kumimoji="1" lang="ru-RU" sz="2000" dirty="0" smtClean="0">
                <a:latin typeface="+mn-lt"/>
              </a:rPr>
              <a:t>2</a:t>
            </a:r>
            <a:r>
              <a:rPr kumimoji="1" lang="en-US" sz="2000" dirty="0" err="1" smtClean="0">
                <a:latin typeface="+mn-lt"/>
              </a:rPr>
              <a:t>brata</a:t>
            </a:r>
            <a:r>
              <a:rPr kumimoji="1" lang="sr-Cyrl-RS" sz="2000" dirty="0" smtClean="0">
                <a:latin typeface="+mn-lt"/>
              </a:rPr>
              <a:t> 		</a:t>
            </a:r>
            <a:r>
              <a:rPr kumimoji="1" lang="en-US" sz="2400" dirty="0" smtClean="0">
                <a:latin typeface="Garamond" pitchFamily="18" charset="0"/>
              </a:rPr>
              <a:t>-</a:t>
            </a:r>
            <a:r>
              <a:rPr kumimoji="1" lang="sr-Cyrl-RS" sz="2400" dirty="0" smtClean="0">
                <a:latin typeface="Garamond" pitchFamily="18" charset="0"/>
              </a:rPr>
              <a:t> </a:t>
            </a:r>
            <a:r>
              <a:rPr kumimoji="1" lang="ru-RU" sz="2400" dirty="0" smtClean="0">
                <a:latin typeface="Garamond" pitchFamily="18" charset="0"/>
              </a:rPr>
              <a:t>почиње цифром</a:t>
            </a:r>
          </a:p>
          <a:p>
            <a:pPr>
              <a:spcBef>
                <a:spcPts val="0"/>
              </a:spcBef>
              <a:defRPr/>
            </a:pPr>
            <a:r>
              <a:rPr kumimoji="1" lang="en-US" sz="2000" dirty="0" smtClean="0">
                <a:latin typeface="+mn-lt"/>
              </a:rPr>
              <a:t>Novi Sad</a:t>
            </a:r>
            <a:r>
              <a:rPr kumimoji="1" lang="sr-Cyrl-RS" sz="2000" dirty="0" smtClean="0">
                <a:latin typeface="+mn-lt"/>
              </a:rPr>
              <a:t> 	</a:t>
            </a:r>
            <a:r>
              <a:rPr kumimoji="1" lang="en-US" sz="2400" dirty="0" smtClean="0">
                <a:latin typeface="Garamond" pitchFamily="18" charset="0"/>
              </a:rPr>
              <a:t>-</a:t>
            </a:r>
            <a:r>
              <a:rPr kumimoji="1" lang="sr-Cyrl-RS" sz="2400" dirty="0" smtClean="0">
                <a:latin typeface="Garamond" pitchFamily="18" charset="0"/>
              </a:rPr>
              <a:t> </a:t>
            </a:r>
            <a:r>
              <a:rPr kumimoji="1" lang="ru-RU" sz="2400" dirty="0" smtClean="0">
                <a:latin typeface="Garamond" pitchFamily="18" charset="0"/>
              </a:rPr>
              <a:t>садржи бланко</a:t>
            </a:r>
          </a:p>
          <a:p>
            <a:pPr>
              <a:spcBef>
                <a:spcPts val="0"/>
              </a:spcBef>
              <a:defRPr/>
            </a:pPr>
            <a:r>
              <a:rPr kumimoji="1" lang="en-US" sz="2000" dirty="0" smtClean="0">
                <a:latin typeface="+mn-lt"/>
              </a:rPr>
              <a:t>lose-</a:t>
            </a:r>
            <a:r>
              <a:rPr kumimoji="1" lang="en-US" sz="2000" dirty="0" err="1" smtClean="0">
                <a:latin typeface="+mn-lt"/>
              </a:rPr>
              <a:t>definisan</a:t>
            </a:r>
            <a:r>
              <a:rPr kumimoji="1" lang="sr-Cyrl-RS" sz="2000" dirty="0" smtClean="0">
                <a:latin typeface="+mn-lt"/>
              </a:rPr>
              <a:t> 	</a:t>
            </a:r>
            <a:r>
              <a:rPr kumimoji="1" lang="en-US" sz="2400" dirty="0" smtClean="0">
                <a:latin typeface="Garamond" pitchFamily="18" charset="0"/>
              </a:rPr>
              <a:t>-</a:t>
            </a:r>
            <a:r>
              <a:rPr kumimoji="1" lang="sr-Cyrl-RS" sz="2400" dirty="0" smtClean="0">
                <a:latin typeface="Garamond" pitchFamily="18" charset="0"/>
              </a:rPr>
              <a:t> </a:t>
            </a:r>
            <a:r>
              <a:rPr kumimoji="1" lang="ru-RU" sz="2400" dirty="0" smtClean="0">
                <a:latin typeface="Garamond" pitchFamily="18" charset="0"/>
              </a:rPr>
              <a:t>садржи црту (знак минус)</a:t>
            </a:r>
          </a:p>
          <a:p>
            <a:pPr>
              <a:spcBef>
                <a:spcPts val="0"/>
              </a:spcBef>
              <a:defRPr/>
            </a:pPr>
            <a:r>
              <a:rPr kumimoji="1" lang="en-US" sz="2000" dirty="0" err="1" smtClean="0">
                <a:latin typeface="+mn-lt"/>
              </a:rPr>
              <a:t>x,y.c</a:t>
            </a:r>
            <a:r>
              <a:rPr kumimoji="1" lang="sr-Cyrl-RS" sz="2000" dirty="0" smtClean="0">
                <a:latin typeface="+mn-lt"/>
              </a:rPr>
              <a:t>		</a:t>
            </a:r>
            <a:r>
              <a:rPr kumimoji="1" lang="en-US" sz="2400" dirty="0" smtClean="0">
                <a:latin typeface="Garamond" pitchFamily="18" charset="0"/>
              </a:rPr>
              <a:t>-</a:t>
            </a:r>
            <a:r>
              <a:rPr kumimoji="1" lang="sr-Cyrl-RS" sz="2400" dirty="0" smtClean="0">
                <a:latin typeface="Garamond" pitchFamily="18" charset="0"/>
              </a:rPr>
              <a:t> </a:t>
            </a:r>
            <a:r>
              <a:rPr kumimoji="1" lang="ru-RU" sz="2400" dirty="0" smtClean="0">
                <a:latin typeface="Garamond" pitchFamily="18" charset="0"/>
              </a:rPr>
              <a:t>садржи запету и тачку</a:t>
            </a:r>
          </a:p>
          <a:p>
            <a:pPr>
              <a:spcBef>
                <a:spcPts val="0"/>
              </a:spcBef>
              <a:defRPr/>
            </a:pPr>
            <a:r>
              <a:rPr kumimoji="1" lang="en-US" sz="2000" dirty="0" err="1" smtClean="0">
                <a:latin typeface="+mn-lt"/>
              </a:rPr>
              <a:t>a&amp;b</a:t>
            </a:r>
            <a:r>
              <a:rPr kumimoji="1" lang="sr-Cyrl-RS" sz="2000" dirty="0" smtClean="0">
                <a:latin typeface="+mn-lt"/>
              </a:rPr>
              <a:t>		</a:t>
            </a:r>
            <a:r>
              <a:rPr kumimoji="1" lang="en-US" sz="2400" dirty="0" smtClean="0">
                <a:latin typeface="Garamond" pitchFamily="18" charset="0"/>
              </a:rPr>
              <a:t>-</a:t>
            </a:r>
            <a:r>
              <a:rPr kumimoji="1" lang="sr-Cyrl-RS" sz="2400" dirty="0" smtClean="0">
                <a:latin typeface="Garamond" pitchFamily="18" charset="0"/>
              </a:rPr>
              <a:t> </a:t>
            </a:r>
            <a:r>
              <a:rPr kumimoji="1" lang="ru-RU" sz="2400" dirty="0" smtClean="0">
                <a:latin typeface="Garamond" pitchFamily="18" charset="0"/>
              </a:rPr>
              <a:t>садржи недозвољени знак </a:t>
            </a:r>
            <a:r>
              <a:rPr kumimoji="1" lang="ru-RU" sz="2000" dirty="0" smtClean="0">
                <a:latin typeface="+mn-lt"/>
              </a:rPr>
              <a:t>&amp;</a:t>
            </a:r>
            <a:r>
              <a:rPr kumimoji="1" lang="ru-RU" sz="2400" dirty="0" smtClean="0">
                <a:latin typeface="Garamond" pitchFamily="18" charset="0"/>
              </a:rPr>
              <a:t>.</a:t>
            </a:r>
            <a:endParaRPr lang="sr-Latn-CS" sz="2400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Идентификатори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3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3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2"/>
          <p:cNvSpPr txBox="1">
            <a:spLocks noChangeArrowheads="1"/>
          </p:cNvSpPr>
          <p:nvPr/>
        </p:nvSpPr>
        <p:spPr bwMode="auto">
          <a:xfrm>
            <a:off x="107504" y="1557338"/>
            <a:ext cx="9036496" cy="404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smtClean="0">
                <a:latin typeface="Garamond" pitchFamily="18" charset="0"/>
              </a:rPr>
              <a:t>Из синтаксне дефиниције не следи да је </a:t>
            </a:r>
            <a:r>
              <a:rPr kumimoji="1" lang="ru-RU" sz="2400" dirty="0" err="1" smtClean="0">
                <a:latin typeface="Garamond" pitchFamily="18" charset="0"/>
              </a:rPr>
              <a:t>дужина</a:t>
            </a:r>
            <a:r>
              <a:rPr kumimoji="1" lang="ru-RU" sz="2400" dirty="0" smtClean="0">
                <a:latin typeface="Garamond" pitchFamily="18" charset="0"/>
              </a:rPr>
              <a:t> имена</a:t>
            </a:r>
            <a:r>
              <a:rPr kumimoji="1" lang="sr-Latn-RS" sz="2400" dirty="0" smtClean="0">
                <a:latin typeface="Garamond" pitchFamily="18" charset="0"/>
              </a:rPr>
              <a:t> </a:t>
            </a:r>
            <a:r>
              <a:rPr kumimoji="1" lang="ru-RU" sz="2400" dirty="0" smtClean="0">
                <a:latin typeface="Garamond" pitchFamily="18" charset="0"/>
              </a:rPr>
              <a:t>ограничена. </a:t>
            </a:r>
            <a:r>
              <a:rPr kumimoji="1" lang="sr-Latn-RS" sz="2400" dirty="0" smtClean="0">
                <a:latin typeface="Garamond" pitchFamily="18" charset="0"/>
              </a:rPr>
              <a:t/>
            </a:r>
            <a:br>
              <a:rPr kumimoji="1" lang="sr-Latn-RS" sz="2400" dirty="0" smtClean="0">
                <a:latin typeface="Garamond" pitchFamily="18" charset="0"/>
              </a:rPr>
            </a:br>
            <a:r>
              <a:rPr kumimoji="1" lang="ru-RU" sz="2400" dirty="0" err="1" smtClean="0">
                <a:latin typeface="Garamond" pitchFamily="18" charset="0"/>
              </a:rPr>
              <a:t>Међутим</a:t>
            </a:r>
            <a:r>
              <a:rPr kumimoji="1" lang="ru-RU" sz="2400" dirty="0" smtClean="0">
                <a:latin typeface="Garamond" pitchFamily="18" charset="0"/>
              </a:rPr>
              <a:t>, из практичних разлога, она је увек ограничена.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smtClean="0">
                <a:latin typeface="Garamond" pitchFamily="18" charset="0"/>
              </a:rPr>
              <a:t>Приликом дефинисања сопствених имена препоручује се избор </a:t>
            </a:r>
            <a:r>
              <a:rPr kumimoji="1" lang="ru-RU" sz="2400" dirty="0" err="1" smtClean="0">
                <a:latin typeface="Garamond" pitchFamily="18" charset="0"/>
              </a:rPr>
              <a:t>прегледних</a:t>
            </a:r>
            <a:r>
              <a:rPr kumimoji="1" lang="ru-RU" sz="2400" dirty="0" smtClean="0">
                <a:latin typeface="Garamond" pitchFamily="18" charset="0"/>
              </a:rPr>
              <a:t> имена:</a:t>
            </a:r>
          </a:p>
          <a:p>
            <a:pPr>
              <a:spcBef>
                <a:spcPts val="600"/>
              </a:spcBef>
              <a:defRPr/>
            </a:pPr>
            <a:r>
              <a:rPr kumimoji="1" lang="sr-Latn-RS" sz="2000" dirty="0" smtClean="0">
                <a:latin typeface="+mn-lt"/>
              </a:rPr>
              <a:t>	</a:t>
            </a:r>
            <a:r>
              <a:rPr kumimoji="1" lang="ru-RU" sz="2000" dirty="0" err="1" smtClean="0">
                <a:latin typeface="+mn-lt"/>
              </a:rPr>
              <a:t>strana</a:t>
            </a:r>
            <a:r>
              <a:rPr kumimoji="1" lang="ru-RU" sz="2000" dirty="0" smtClean="0">
                <a:latin typeface="+mn-lt"/>
              </a:rPr>
              <a:t>, Krug, a1, x11, obimKvadrata, Мasa1, godPrihod,...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1" lang="sr-Cyrl-RS" sz="2400" dirty="0" smtClean="0">
                <a:latin typeface="Garamond" pitchFamily="18" charset="0"/>
              </a:rPr>
              <a:t>Д</a:t>
            </a:r>
            <a:r>
              <a:rPr kumimoji="1" lang="ru-RU" sz="2400" dirty="0" err="1" smtClean="0">
                <a:latin typeface="Garamond" pitchFamily="18" charset="0"/>
              </a:rPr>
              <a:t>ок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 err="1" smtClean="0">
                <a:latin typeface="Garamond" pitchFamily="18" charset="0"/>
              </a:rPr>
              <a:t>следећа</a:t>
            </a:r>
            <a:r>
              <a:rPr kumimoji="1" lang="ru-RU" sz="2400" dirty="0">
                <a:latin typeface="Garamond" pitchFamily="18" charset="0"/>
              </a:rPr>
              <a:t> имена могу </a:t>
            </a:r>
            <a:r>
              <a:rPr kumimoji="1" lang="ru-RU" sz="2400" dirty="0" err="1">
                <a:latin typeface="Garamond" pitchFamily="18" charset="0"/>
              </a:rPr>
              <a:t>лако</a:t>
            </a:r>
            <a:r>
              <a:rPr kumimoji="1" lang="ru-RU" sz="2400" dirty="0">
                <a:latin typeface="Garamond" pitchFamily="18" charset="0"/>
              </a:rPr>
              <a:t> </a:t>
            </a:r>
            <a:r>
              <a:rPr kumimoji="1" lang="ru-RU" sz="2400" dirty="0" err="1">
                <a:latin typeface="Garamond" pitchFamily="18" charset="0"/>
              </a:rPr>
              <a:t>бити</a:t>
            </a:r>
            <a:r>
              <a:rPr kumimoji="1" lang="ru-RU" sz="2400" dirty="0">
                <a:latin typeface="Garamond" pitchFamily="18" charset="0"/>
              </a:rPr>
              <a:t> помешана </a:t>
            </a:r>
            <a:r>
              <a:rPr kumimoji="1" lang="ru-RU" sz="2400" dirty="0" err="1">
                <a:latin typeface="Garamond" pitchFamily="18" charset="0"/>
              </a:rPr>
              <a:t>међусобно</a:t>
            </a:r>
            <a:r>
              <a:rPr kumimoji="1" lang="ru-RU" sz="2400" dirty="0">
                <a:latin typeface="Garamond" pitchFamily="18" charset="0"/>
              </a:rPr>
              <a:t> </a:t>
            </a:r>
            <a:r>
              <a:rPr kumimoji="1" lang="ru-RU" sz="2400" dirty="0" smtClean="0">
                <a:latin typeface="Garamond" pitchFamily="18" charset="0"/>
              </a:rPr>
              <a:t/>
            </a:r>
            <a:br>
              <a:rPr kumimoji="1" lang="ru-RU" sz="2400" dirty="0" smtClean="0">
                <a:latin typeface="Garamond" pitchFamily="18" charset="0"/>
              </a:rPr>
            </a:br>
            <a:r>
              <a:rPr kumimoji="1" lang="ru-RU" sz="2400" dirty="0" smtClean="0">
                <a:latin typeface="Garamond" pitchFamily="18" charset="0"/>
              </a:rPr>
              <a:t>и </a:t>
            </a:r>
            <a:r>
              <a:rPr kumimoji="1" lang="ru-RU" sz="2400" dirty="0" err="1">
                <a:latin typeface="Garamond" pitchFamily="18" charset="0"/>
              </a:rPr>
              <a:t>проузроковати</a:t>
            </a:r>
            <a:r>
              <a:rPr kumimoji="1" lang="ru-RU" sz="2400" dirty="0">
                <a:latin typeface="Garamond" pitchFamily="18" charset="0"/>
              </a:rPr>
              <a:t> грешке у </a:t>
            </a:r>
            <a:r>
              <a:rPr kumimoji="1" lang="ru-RU" sz="2400" dirty="0" err="1" smtClean="0">
                <a:latin typeface="Garamond" pitchFamily="18" charset="0"/>
              </a:rPr>
              <a:t>програму</a:t>
            </a:r>
            <a:r>
              <a:rPr kumimoji="1" lang="ru-RU" sz="2400" dirty="0" smtClean="0">
                <a:latin typeface="Garamond" pitchFamily="18" charset="0"/>
              </a:rPr>
              <a:t>:</a:t>
            </a:r>
          </a:p>
          <a:p>
            <a:pPr>
              <a:spcBef>
                <a:spcPts val="600"/>
              </a:spcBef>
              <a:defRPr/>
            </a:pPr>
            <a:r>
              <a:rPr kumimoji="1" lang="ru-RU" sz="2000" dirty="0" smtClean="0">
                <a:latin typeface="+mn-lt"/>
              </a:rPr>
              <a:t>	x1yz, xy1z, x1zy,...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smtClean="0">
                <a:latin typeface="Garamond" pitchFamily="18" charset="0"/>
              </a:rPr>
              <a:t>У </a:t>
            </a:r>
            <a:r>
              <a:rPr kumimoji="1" lang="ru-RU" sz="2400" dirty="0" err="1" smtClean="0">
                <a:latin typeface="Garamond" pitchFamily="18" charset="0"/>
              </a:rPr>
              <a:t>Јави</a:t>
            </a:r>
            <a:r>
              <a:rPr kumimoji="1" lang="ru-RU" sz="2400" dirty="0" smtClean="0">
                <a:latin typeface="Garamond" pitchFamily="18" charset="0"/>
              </a:rPr>
              <a:t> постоји разлика између малих и великих слова, </a:t>
            </a:r>
            <a:br>
              <a:rPr kumimoji="1" lang="ru-RU" sz="2400" dirty="0" smtClean="0">
                <a:latin typeface="Garamond" pitchFamily="18" charset="0"/>
              </a:rPr>
            </a:br>
            <a:r>
              <a:rPr kumimoji="1" lang="ru-RU" sz="2400" dirty="0" err="1" smtClean="0">
                <a:latin typeface="Garamond" pitchFamily="18" charset="0"/>
              </a:rPr>
              <a:t>тако</a:t>
            </a:r>
            <a:r>
              <a:rPr kumimoji="1" lang="ru-RU" sz="2400" dirty="0" smtClean="0">
                <a:latin typeface="Garamond" pitchFamily="18" charset="0"/>
              </a:rPr>
              <a:t> да су </a:t>
            </a:r>
            <a:r>
              <a:rPr kumimoji="1" lang="ru-RU" sz="2000" dirty="0" smtClean="0">
                <a:latin typeface="+mn-lt"/>
              </a:rPr>
              <a:t>Pera1</a:t>
            </a:r>
            <a:r>
              <a:rPr kumimoji="1" lang="ru-RU" sz="2000" dirty="0" smtClean="0">
                <a:latin typeface="Garamond" pitchFamily="18" charset="0"/>
              </a:rPr>
              <a:t> </a:t>
            </a:r>
            <a:r>
              <a:rPr kumimoji="1" lang="ru-RU" sz="2400" dirty="0" smtClean="0">
                <a:latin typeface="Garamond" pitchFamily="18" charset="0"/>
              </a:rPr>
              <a:t>и </a:t>
            </a:r>
            <a:r>
              <a:rPr kumimoji="1" lang="ru-RU" sz="2000" dirty="0" smtClean="0">
                <a:latin typeface="+mn-lt"/>
              </a:rPr>
              <a:t>pera1</a:t>
            </a:r>
            <a:r>
              <a:rPr kumimoji="1" lang="ru-RU" sz="2000" dirty="0" smtClean="0">
                <a:latin typeface="Garamond" pitchFamily="18" charset="0"/>
              </a:rPr>
              <a:t> </a:t>
            </a:r>
            <a:r>
              <a:rPr kumimoji="1" lang="ru-RU" sz="2400" dirty="0" smtClean="0">
                <a:latin typeface="Garamond" pitchFamily="18" charset="0"/>
              </a:rPr>
              <a:t>два различита идентификатора.</a:t>
            </a:r>
            <a:endParaRPr lang="sr-Latn-CS" sz="2400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Идентификатори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2"/>
          <p:cNvSpPr txBox="1">
            <a:spLocks noChangeArrowheads="1"/>
          </p:cNvSpPr>
          <p:nvPr/>
        </p:nvSpPr>
        <p:spPr bwMode="auto">
          <a:xfrm>
            <a:off x="539750" y="1557338"/>
            <a:ext cx="860425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ClrTx/>
            </a:pPr>
            <a:r>
              <a:rPr kumimoji="1" lang="ru-RU" altLang="en-US" sz="2400" dirty="0" err="1">
                <a:latin typeface="Garamond" panose="02020404030301010803" pitchFamily="18" charset="0"/>
              </a:rPr>
              <a:t>Кључне</a:t>
            </a:r>
            <a:r>
              <a:rPr kumimoji="1" lang="ru-RU" altLang="en-US" sz="2400" dirty="0">
                <a:latin typeface="Garamond" panose="02020404030301010803" pitchFamily="18" charset="0"/>
              </a:rPr>
              <a:t> речи су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идентификатори</a:t>
            </a:r>
            <a:r>
              <a:rPr kumimoji="1" lang="ru-RU" altLang="en-US" sz="2400" dirty="0">
                <a:latin typeface="Garamond" panose="02020404030301010803" pitchFamily="18" charset="0"/>
              </a:rPr>
              <a:t>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који</a:t>
            </a:r>
            <a:r>
              <a:rPr kumimoji="1" lang="ru-RU" altLang="en-US" sz="2400" dirty="0">
                <a:latin typeface="Garamond" panose="02020404030301010803" pitchFamily="18" charset="0"/>
              </a:rPr>
              <a:t>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имају</a:t>
            </a:r>
            <a:r>
              <a:rPr kumimoji="1" lang="ru-RU" altLang="en-US" sz="2400" dirty="0">
                <a:latin typeface="Garamond" panose="02020404030301010803" pitchFamily="18" charset="0"/>
              </a:rPr>
              <a:t>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специјалну</a:t>
            </a:r>
            <a:r>
              <a:rPr kumimoji="1" lang="ru-RU" altLang="en-US" sz="2400" dirty="0">
                <a:latin typeface="Garamond" panose="02020404030301010803" pitchFamily="18" charset="0"/>
              </a:rPr>
              <a:t>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намену</a:t>
            </a:r>
            <a:r>
              <a:rPr kumimoji="1" lang="ru-RU" altLang="en-US" sz="2400" dirty="0">
                <a:latin typeface="Garamond" panose="02020404030301010803" pitchFamily="18" charset="0"/>
              </a:rPr>
              <a:t> у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језику</a:t>
            </a:r>
            <a:r>
              <a:rPr kumimoji="1" lang="ru-RU" altLang="en-US" sz="2400" dirty="0">
                <a:latin typeface="Garamond" panose="02020404030301010803" pitchFamily="18" charset="0"/>
              </a:rPr>
              <a:t>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Јава</a:t>
            </a:r>
            <a:r>
              <a:rPr kumimoji="1" lang="ru-RU" altLang="en-US" sz="2400" dirty="0">
                <a:latin typeface="Garamond" panose="02020404030301010803" pitchFamily="18" charset="0"/>
              </a:rPr>
              <a:t> и не могу се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користити</a:t>
            </a:r>
            <a:r>
              <a:rPr kumimoji="1" lang="ru-RU" altLang="en-US" sz="2400" dirty="0">
                <a:latin typeface="Garamond" panose="02020404030301010803" pitchFamily="18" charset="0"/>
              </a:rPr>
              <a:t> за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именовање</a:t>
            </a:r>
            <a:r>
              <a:rPr kumimoji="1" lang="ru-RU" altLang="en-US" sz="2400" dirty="0">
                <a:latin typeface="Garamond" panose="02020404030301010803" pitchFamily="18" charset="0"/>
              </a:rPr>
              <a:t> других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ентитета</a:t>
            </a:r>
            <a:r>
              <a:rPr kumimoji="1" lang="ru-RU" altLang="en-US" sz="2400" dirty="0">
                <a:latin typeface="Garamond" panose="02020404030301010803" pitchFamily="18" charset="0"/>
              </a:rPr>
              <a:t> (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променљивих</a:t>
            </a:r>
            <a:r>
              <a:rPr kumimoji="1" lang="ru-RU" altLang="en-US" sz="2400" dirty="0">
                <a:latin typeface="Garamond" panose="02020404030301010803" pitchFamily="18" charset="0"/>
              </a:rPr>
              <a:t>,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класа</a:t>
            </a:r>
            <a:r>
              <a:rPr kumimoji="1" lang="ru-RU" altLang="en-US" sz="2400" dirty="0">
                <a:latin typeface="Garamond" panose="02020404030301010803" pitchFamily="18" charset="0"/>
              </a:rPr>
              <a:t> и метода). </a:t>
            </a:r>
          </a:p>
          <a:p>
            <a:pPr marL="342900" indent="-342900">
              <a:buClrTx/>
            </a:pPr>
            <a:r>
              <a:rPr kumimoji="1" lang="ru-RU" altLang="en-US" sz="2400" dirty="0" err="1">
                <a:latin typeface="Garamond" panose="02020404030301010803" pitchFamily="18" charset="0"/>
              </a:rPr>
              <a:t>Следеће</a:t>
            </a:r>
            <a:r>
              <a:rPr kumimoji="1" lang="ru-RU" altLang="en-US" sz="2400" dirty="0">
                <a:latin typeface="Garamond" panose="02020404030301010803" pitchFamily="18" charset="0"/>
              </a:rPr>
              <a:t>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кључне</a:t>
            </a:r>
            <a:r>
              <a:rPr kumimoji="1" lang="ru-RU" altLang="en-US" sz="2400" dirty="0">
                <a:latin typeface="Garamond" panose="02020404030301010803" pitchFamily="18" charset="0"/>
              </a:rPr>
              <a:t> речи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постоје</a:t>
            </a:r>
            <a:r>
              <a:rPr kumimoji="1" lang="ru-RU" altLang="en-US" sz="2400" dirty="0">
                <a:latin typeface="Garamond" panose="02020404030301010803" pitchFamily="18" charset="0"/>
              </a:rPr>
              <a:t> у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Јави</a:t>
            </a:r>
            <a:r>
              <a:rPr kumimoji="1" lang="ru-RU" altLang="en-US" sz="2400" dirty="0">
                <a:latin typeface="Garamond" panose="02020404030301010803" pitchFamily="18" charset="0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/>
              <a:t>abstract 	continue 	for 	</a:t>
            </a:r>
            <a:r>
              <a:rPr lang="sr-Cyrl-RS" altLang="en-US" sz="2000" dirty="0"/>
              <a:t>	</a:t>
            </a:r>
            <a:r>
              <a:rPr lang="en-US" altLang="en-US" sz="2000" dirty="0"/>
              <a:t>new 	</a:t>
            </a:r>
            <a:r>
              <a:rPr lang="sr-Cyrl-RS" altLang="en-US" sz="2000" dirty="0"/>
              <a:t>	</a:t>
            </a:r>
            <a:r>
              <a:rPr lang="en-US" altLang="en-US" sz="2000" dirty="0"/>
              <a:t>switch 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r-Latn-RS" altLang="en-US" sz="2000" dirty="0"/>
              <a:t>a</a:t>
            </a:r>
            <a:r>
              <a:rPr lang="en-US" altLang="en-US" sz="2000" dirty="0" err="1" smtClean="0"/>
              <a:t>ssert</a:t>
            </a:r>
            <a:r>
              <a:rPr lang="sr-Latn-RS" altLang="en-US" sz="2000" dirty="0"/>
              <a:t>	</a:t>
            </a:r>
            <a:r>
              <a:rPr lang="en-US" altLang="en-US" sz="2000" dirty="0"/>
              <a:t>	default 	</a:t>
            </a:r>
            <a:r>
              <a:rPr lang="sr-Cyrl-RS" altLang="en-US" sz="2000" dirty="0"/>
              <a:t>	</a:t>
            </a:r>
            <a:r>
              <a:rPr lang="en-US" altLang="en-US" sz="2000" dirty="0" err="1" smtClean="0"/>
              <a:t>goto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	</a:t>
            </a:r>
            <a:r>
              <a:rPr lang="sr-Cyrl-RS" altLang="en-US" sz="2000" dirty="0"/>
              <a:t>	</a:t>
            </a:r>
            <a:r>
              <a:rPr lang="en-US" altLang="en-US" sz="2000" dirty="0"/>
              <a:t>package </a:t>
            </a:r>
            <a:r>
              <a:rPr lang="sr-Cyrl-RS" altLang="en-US" sz="2000" dirty="0"/>
              <a:t>     </a:t>
            </a:r>
            <a:r>
              <a:rPr lang="en-US" altLang="en-US" sz="2000" dirty="0"/>
              <a:t>synchronized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 err="1"/>
              <a:t>boolean</a:t>
            </a:r>
            <a:r>
              <a:rPr lang="en-US" altLang="en-US" sz="2000" dirty="0"/>
              <a:t> 	do 	</a:t>
            </a:r>
            <a:r>
              <a:rPr lang="sr-Cyrl-RS" altLang="en-US" sz="2000" dirty="0"/>
              <a:t>	</a:t>
            </a:r>
            <a:r>
              <a:rPr lang="en-US" altLang="en-US" sz="2000" dirty="0"/>
              <a:t>if 	</a:t>
            </a:r>
            <a:r>
              <a:rPr lang="sr-Cyrl-RS" altLang="en-US" sz="2000" dirty="0"/>
              <a:t>	</a:t>
            </a:r>
            <a:r>
              <a:rPr lang="en-US" altLang="en-US" sz="2000" dirty="0"/>
              <a:t>private 	</a:t>
            </a:r>
            <a:r>
              <a:rPr lang="sr-Cyrl-RS" altLang="en-US" sz="2000" dirty="0"/>
              <a:t>	</a:t>
            </a:r>
            <a:r>
              <a:rPr lang="en-US" altLang="en-US" sz="2000" dirty="0"/>
              <a:t>this 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/>
              <a:t>break 	</a:t>
            </a:r>
            <a:r>
              <a:rPr lang="sr-Cyrl-RS" altLang="en-US" sz="2000" dirty="0"/>
              <a:t>	</a:t>
            </a:r>
            <a:r>
              <a:rPr lang="en-US" altLang="en-US" sz="2000" dirty="0"/>
              <a:t>double 	</a:t>
            </a:r>
            <a:r>
              <a:rPr lang="sr-Cyrl-RS" altLang="en-US" sz="2000" dirty="0"/>
              <a:t>	</a:t>
            </a:r>
            <a:r>
              <a:rPr lang="en-US" altLang="en-US" sz="2000" dirty="0"/>
              <a:t>implements 	protected 	throw 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/>
              <a:t>byte 	</a:t>
            </a:r>
            <a:r>
              <a:rPr lang="sr-Cyrl-RS" altLang="en-US" sz="2000" dirty="0"/>
              <a:t>	</a:t>
            </a:r>
            <a:r>
              <a:rPr lang="en-US" altLang="en-US" sz="2000" dirty="0"/>
              <a:t>else 	</a:t>
            </a:r>
            <a:r>
              <a:rPr lang="sr-Cyrl-RS" altLang="en-US" sz="2000" dirty="0"/>
              <a:t>	</a:t>
            </a:r>
            <a:r>
              <a:rPr lang="en-US" altLang="en-US" sz="2000" dirty="0"/>
              <a:t>import 	</a:t>
            </a:r>
            <a:r>
              <a:rPr lang="sr-Cyrl-RS" altLang="en-US" sz="2000" dirty="0"/>
              <a:t>	</a:t>
            </a:r>
            <a:r>
              <a:rPr lang="en-US" altLang="en-US" sz="2000" dirty="0"/>
              <a:t>public 	</a:t>
            </a:r>
            <a:r>
              <a:rPr lang="sr-Cyrl-RS" altLang="en-US" sz="2000" dirty="0"/>
              <a:t>	</a:t>
            </a:r>
            <a:r>
              <a:rPr lang="en-US" altLang="en-US" sz="2000" dirty="0"/>
              <a:t>throws 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/>
              <a:t>case 	</a:t>
            </a:r>
            <a:r>
              <a:rPr lang="sr-Cyrl-RS" altLang="en-US" sz="2000" dirty="0"/>
              <a:t>	</a:t>
            </a:r>
            <a:r>
              <a:rPr lang="en-US" altLang="en-US" sz="2000" dirty="0" err="1" smtClean="0"/>
              <a:t>enum</a:t>
            </a:r>
            <a:r>
              <a:rPr lang="sr-Latn-RS" altLang="en-US" sz="2000" dirty="0"/>
              <a:t>	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	</a:t>
            </a:r>
            <a:r>
              <a:rPr lang="en-US" altLang="en-US" sz="2000" dirty="0" err="1"/>
              <a:t>instanceof</a:t>
            </a:r>
            <a:r>
              <a:rPr lang="en-US" altLang="en-US" sz="2000" dirty="0"/>
              <a:t> 	return 	</a:t>
            </a:r>
            <a:r>
              <a:rPr lang="sr-Cyrl-RS" altLang="en-US" sz="2000" dirty="0"/>
              <a:t>	</a:t>
            </a:r>
            <a:r>
              <a:rPr lang="en-US" altLang="en-US" sz="2000" dirty="0"/>
              <a:t>transient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/>
              <a:t>catch 	</a:t>
            </a:r>
            <a:r>
              <a:rPr lang="sr-Cyrl-RS" altLang="en-US" sz="2000" dirty="0"/>
              <a:t>	</a:t>
            </a:r>
            <a:r>
              <a:rPr lang="en-US" altLang="en-US" sz="2000" dirty="0"/>
              <a:t>extends 	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	</a:t>
            </a:r>
            <a:r>
              <a:rPr lang="sr-Cyrl-RS" altLang="en-US" sz="2000" dirty="0"/>
              <a:t>	</a:t>
            </a:r>
            <a:r>
              <a:rPr lang="en-US" altLang="en-US" sz="2000" dirty="0"/>
              <a:t>short 	</a:t>
            </a:r>
            <a:r>
              <a:rPr lang="sr-Cyrl-RS" altLang="en-US" sz="2000" dirty="0"/>
              <a:t>	</a:t>
            </a:r>
            <a:r>
              <a:rPr lang="en-US" altLang="en-US" sz="2000" dirty="0"/>
              <a:t>try 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/>
              <a:t>char 	</a:t>
            </a:r>
            <a:r>
              <a:rPr lang="sr-Cyrl-RS" altLang="en-US" sz="2000" dirty="0"/>
              <a:t>	</a:t>
            </a:r>
            <a:r>
              <a:rPr lang="en-US" altLang="en-US" sz="2000" dirty="0"/>
              <a:t>final 	</a:t>
            </a:r>
            <a:r>
              <a:rPr lang="sr-Cyrl-RS" altLang="en-US" sz="2000" dirty="0"/>
              <a:t>	</a:t>
            </a:r>
            <a:r>
              <a:rPr lang="en-US" altLang="en-US" sz="2000" dirty="0"/>
              <a:t>interface 	static 	</a:t>
            </a:r>
            <a:r>
              <a:rPr lang="sr-Cyrl-RS" altLang="en-US" sz="2000" dirty="0"/>
              <a:t>	</a:t>
            </a:r>
            <a:r>
              <a:rPr lang="en-US" altLang="en-US" sz="2000" dirty="0"/>
              <a:t>void 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/>
              <a:t>class 	</a:t>
            </a:r>
            <a:r>
              <a:rPr lang="sr-Cyrl-RS" altLang="en-US" sz="2000" dirty="0"/>
              <a:t>	</a:t>
            </a:r>
            <a:r>
              <a:rPr lang="en-US" altLang="en-US" sz="2000" dirty="0"/>
              <a:t>finally 	</a:t>
            </a:r>
            <a:r>
              <a:rPr lang="sr-Cyrl-RS" altLang="en-US" sz="2000" dirty="0"/>
              <a:t>	</a:t>
            </a:r>
            <a:r>
              <a:rPr lang="en-US" altLang="en-US" sz="2000" dirty="0"/>
              <a:t>long 	</a:t>
            </a:r>
            <a:r>
              <a:rPr lang="sr-Cyrl-RS" altLang="en-US" sz="2000" dirty="0"/>
              <a:t>	</a:t>
            </a:r>
            <a:r>
              <a:rPr lang="en-US" altLang="en-US" sz="2000" dirty="0" err="1" smtClean="0"/>
              <a:t>strictfp</a:t>
            </a:r>
            <a:r>
              <a:rPr lang="sr-Latn-RS" altLang="en-US" sz="2000" dirty="0"/>
              <a:t>	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	volatile 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 err="1" smtClean="0"/>
              <a:t>const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	</a:t>
            </a:r>
            <a:r>
              <a:rPr lang="sr-Cyrl-RS" altLang="en-US" sz="2000" dirty="0"/>
              <a:t>	</a:t>
            </a:r>
            <a:r>
              <a:rPr lang="en-US" altLang="en-US" sz="2000" dirty="0"/>
              <a:t>float 	</a:t>
            </a:r>
            <a:r>
              <a:rPr lang="sr-Cyrl-RS" altLang="en-US" sz="2000" dirty="0"/>
              <a:t>	</a:t>
            </a:r>
            <a:r>
              <a:rPr lang="en-US" altLang="en-US" sz="2000" dirty="0"/>
              <a:t>native 	</a:t>
            </a:r>
            <a:r>
              <a:rPr lang="sr-Cyrl-RS" altLang="en-US" sz="2000" dirty="0"/>
              <a:t>	</a:t>
            </a:r>
            <a:r>
              <a:rPr lang="en-US" altLang="en-US" sz="2000" dirty="0"/>
              <a:t>super 	</a:t>
            </a:r>
            <a:r>
              <a:rPr lang="sr-Cyrl-RS" altLang="en-US" sz="2000" dirty="0"/>
              <a:t>	</a:t>
            </a:r>
            <a:r>
              <a:rPr lang="en-US" altLang="en-US" sz="2000" dirty="0"/>
              <a:t>while 	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Кључне речи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950" y="1628775"/>
            <a:ext cx="8856663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Елементарне конструкције у Јави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07904" y="3429000"/>
            <a:ext cx="5110162" cy="1752600"/>
          </a:xfrm>
        </p:spPr>
        <p:txBody>
          <a:bodyPr/>
          <a:lstStyle/>
          <a:p>
            <a:pPr eaLnBrk="1" hangingPunct="1"/>
            <a:r>
              <a:rPr lang="sr-Cyrl-RS" altLang="en-US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dirty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dirty="0">
                <a:hlinkClick r:id="rId2"/>
              </a:rPr>
              <a:t>vladaf@matf.bg.ac.</a:t>
            </a:r>
            <a:r>
              <a:rPr lang="en-US" altLang="en-US" dirty="0" err="1">
                <a:hlinkClick r:id="rId2"/>
              </a:rPr>
              <a:t>rs</a:t>
            </a:r>
            <a:endParaRPr lang="sr-Latn-RS" altLang="en-US" dirty="0"/>
          </a:p>
          <a:p>
            <a:pPr eaLnBrk="1" hangingPunct="1"/>
            <a:r>
              <a:rPr lang="sr-Cyrl-RS" altLang="en-US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dirty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hlinkClick r:id="rId3"/>
              </a:rPr>
              <a:t>k</a:t>
            </a:r>
            <a:r>
              <a:rPr lang="sr-Latn-RS" altLang="en-US" dirty="0">
                <a:hlinkClick r:id="rId3"/>
              </a:rPr>
              <a:t>artelj</a:t>
            </a:r>
            <a:r>
              <a:rPr lang="en-US" altLang="en-US" dirty="0">
                <a:hlinkClick r:id="rId3"/>
              </a:rPr>
              <a:t>@matf.bg.ac.rs</a:t>
            </a:r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323850" y="1557338"/>
            <a:ext cx="8820150" cy="318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sr-Cyrl-RS" sz="2400" dirty="0">
                <a:latin typeface="Garamond" pitchFamily="18" charset="0"/>
              </a:rPr>
              <a:t>Литерали у језику су речи које представљају саме себе. </a:t>
            </a:r>
            <a:endParaRPr kumimoji="1" lang="sr-Latn-RS" sz="2400" dirty="0" smtClean="0">
              <a:latin typeface="Garamond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sr-Cyrl-RS" sz="2400" dirty="0" smtClean="0">
                <a:latin typeface="Garamond" pitchFamily="18" charset="0"/>
              </a:rPr>
              <a:t>У </a:t>
            </a:r>
            <a:r>
              <a:rPr kumimoji="1" lang="sr-Cyrl-RS" sz="2400" dirty="0">
                <a:latin typeface="Garamond" pitchFamily="18" charset="0"/>
              </a:rPr>
              <a:t>Јави то су константе примитивног типа или конкретан примерак класе </a:t>
            </a:r>
            <a:r>
              <a:rPr kumimoji="1" lang="sr-Latn-CS" sz="2000" dirty="0">
                <a:latin typeface="+mn-lt"/>
              </a:rPr>
              <a:t>String</a:t>
            </a:r>
            <a:r>
              <a:rPr kumimoji="1" lang="sr-Latn-CS" sz="2400" dirty="0">
                <a:latin typeface="Garamond" pitchFamily="18" charset="0"/>
              </a:rPr>
              <a:t>.</a:t>
            </a:r>
            <a:endParaRPr kumimoji="1" lang="sr-Cyrl-RS" sz="2400" dirty="0">
              <a:latin typeface="Garamond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sr-Latn-CS" sz="2400" dirty="0">
                <a:latin typeface="Garamond" pitchFamily="18" charset="0"/>
              </a:rPr>
              <a:t> </a:t>
            </a:r>
            <a:r>
              <a:rPr kumimoji="1" lang="sr-Cyrl-RS" sz="2400" dirty="0">
                <a:latin typeface="Garamond" pitchFamily="18" charset="0"/>
              </a:rPr>
              <a:t>Помоћу Бекусове нотације то записујемо на следећи начин</a:t>
            </a:r>
            <a:r>
              <a:rPr kumimoji="1" lang="sr-Cyrl-RS" sz="2400" dirty="0" smtClean="0">
                <a:latin typeface="Garamond" pitchFamily="18" charset="0"/>
              </a:rPr>
              <a:t>:</a:t>
            </a:r>
            <a:endParaRPr kumimoji="1" lang="sr-Latn-RS" sz="2400" dirty="0" smtClean="0">
              <a:latin typeface="Garamond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endParaRPr kumimoji="1" lang="sr-Latn-RS" sz="2400" dirty="0" smtClean="0">
              <a:latin typeface="Garamond" pitchFamily="18" charset="0"/>
            </a:endParaRPr>
          </a:p>
          <a:p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literal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celobrojni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	|&lt;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re</a:t>
            </a: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а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lni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	|&lt;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logički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	|&lt;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znakovni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	|&lt;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stringovni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endParaRPr lang="sr-Latn-RS" sz="15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Литерали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7624" y="3428999"/>
            <a:ext cx="4104456" cy="1313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323850" y="1557338"/>
            <a:ext cx="8820150" cy="257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Цели бројеви у Јави могу бити записани као: декадни, октални или хексадекадни (а од верзије 7 и као бинарни). </a:t>
            </a:r>
            <a:endParaRPr kumimoji="1" lang="sr-Latn-RS" sz="2400" dirty="0" smtClean="0">
              <a:latin typeface="Garamond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nenula cifra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6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8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9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cifra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nenula cifra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binarna cifra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oktalna cifra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6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hex cifra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	::=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6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8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9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</a:p>
          <a:p>
            <a:endParaRPr lang="sr-Latn-RS" sz="1500" dirty="0"/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endParaRPr lang="sr-Latn-CS" sz="2000" dirty="0">
              <a:latin typeface="+mn-lt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Целобројни литерали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7624" y="2276872"/>
            <a:ext cx="7416824" cy="1224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85961" y="3789040"/>
            <a:ext cx="8820150" cy="291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r>
              <a:rPr kumimoji="1" lang="ru-RU" sz="2400" b="1" dirty="0">
                <a:latin typeface="Garamond" pitchFamily="18" charset="0"/>
              </a:rPr>
              <a:t>Пример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err="1" smtClean="0">
                <a:latin typeface="Garamond" pitchFamily="18" charset="0"/>
              </a:rPr>
              <a:t>Коректно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 err="1" smtClean="0">
                <a:latin typeface="Garamond" pitchFamily="18" charset="0"/>
              </a:rPr>
              <a:t>записани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 err="1" smtClean="0">
                <a:latin typeface="Garamond" pitchFamily="18" charset="0"/>
              </a:rPr>
              <a:t>целобројни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 err="1" smtClean="0">
                <a:latin typeface="Garamond" pitchFamily="18" charset="0"/>
              </a:rPr>
              <a:t>литерали</a:t>
            </a:r>
            <a:r>
              <a:rPr kumimoji="1" lang="ru-RU" sz="2400" dirty="0" smtClean="0">
                <a:latin typeface="Garamond" pitchFamily="18" charset="0"/>
              </a:rPr>
              <a:t> су:</a:t>
            </a:r>
          </a:p>
          <a:p>
            <a:pPr lvl="1" eaLnBrk="0" hangingPunct="0">
              <a:lnSpc>
                <a:spcPct val="80000"/>
              </a:lnSpc>
              <a:spcBef>
                <a:spcPts val="0"/>
              </a:spcBef>
              <a:defRPr/>
            </a:pPr>
            <a:r>
              <a:rPr kumimoji="1" lang="ru-RU" sz="2000" dirty="0" smtClean="0">
                <a:latin typeface="+mn-lt"/>
              </a:rPr>
              <a:t>0 		125 		3567</a:t>
            </a:r>
          </a:p>
          <a:p>
            <a:pPr lvl="1" eaLnBrk="0" hangingPunct="0">
              <a:lnSpc>
                <a:spcPct val="80000"/>
              </a:lnSpc>
              <a:spcBef>
                <a:spcPts val="0"/>
              </a:spcBef>
              <a:defRPr/>
            </a:pPr>
            <a:r>
              <a:rPr kumimoji="1" lang="ru-RU" sz="2000" dirty="0" smtClean="0">
                <a:latin typeface="+mn-lt"/>
              </a:rPr>
              <a:t>0564 	0</a:t>
            </a:r>
            <a:r>
              <a:rPr kumimoji="1" lang="en-US" sz="2000" dirty="0" smtClean="0">
                <a:latin typeface="+mn-lt"/>
              </a:rPr>
              <a:t>XABC </a:t>
            </a:r>
            <a:r>
              <a:rPr kumimoji="1" lang="sr-Cyrl-RS" sz="2000" dirty="0" smtClean="0">
                <a:latin typeface="+mn-lt"/>
              </a:rPr>
              <a:t>		</a:t>
            </a:r>
            <a:r>
              <a:rPr kumimoji="1" lang="en-US" sz="2000" dirty="0" smtClean="0">
                <a:latin typeface="+mn-lt"/>
              </a:rPr>
              <a:t>0x23a4</a:t>
            </a:r>
          </a:p>
          <a:p>
            <a:pPr lvl="1" eaLnBrk="0" hangingPunct="0">
              <a:lnSpc>
                <a:spcPct val="80000"/>
              </a:lnSpc>
              <a:spcBef>
                <a:spcPts val="0"/>
              </a:spcBef>
              <a:defRPr/>
            </a:pPr>
            <a:r>
              <a:rPr kumimoji="1" lang="en-US" sz="2000" dirty="0" smtClean="0">
                <a:latin typeface="+mn-lt"/>
              </a:rPr>
              <a:t>56L </a:t>
            </a:r>
            <a:r>
              <a:rPr kumimoji="1" lang="sr-Cyrl-RS" sz="2000" dirty="0" smtClean="0">
                <a:latin typeface="+mn-lt"/>
              </a:rPr>
              <a:t>	</a:t>
            </a:r>
            <a:r>
              <a:rPr kumimoji="1" lang="en-US" sz="2000" dirty="0" smtClean="0">
                <a:latin typeface="+mn-lt"/>
              </a:rPr>
              <a:t>04343343l </a:t>
            </a:r>
            <a:r>
              <a:rPr kumimoji="1" lang="sr-Cyrl-RS" sz="2000" dirty="0" smtClean="0">
                <a:latin typeface="+mn-lt"/>
              </a:rPr>
              <a:t>	</a:t>
            </a:r>
            <a:r>
              <a:rPr kumimoji="1" lang="en-US" sz="2000" dirty="0" smtClean="0">
                <a:latin typeface="+mn-lt"/>
              </a:rPr>
              <a:t>0XE653aL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err="1" smtClean="0">
                <a:latin typeface="Garamond" pitchFamily="18" charset="0"/>
              </a:rPr>
              <a:t>Некоректно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су записани следећи литерали: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defRPr/>
            </a:pPr>
            <a:r>
              <a:rPr kumimoji="1" lang="ru-RU" sz="2000" dirty="0">
                <a:latin typeface="+mn-lt"/>
              </a:rPr>
              <a:t>05693</a:t>
            </a:r>
            <a:r>
              <a:rPr kumimoji="1" lang="ru-RU" sz="2400" dirty="0">
                <a:latin typeface="Garamond" pitchFamily="18" charset="0"/>
              </a:rPr>
              <a:t>		- октални број садржи декадну цифру већу од 7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defRPr/>
            </a:pPr>
            <a:r>
              <a:rPr kumimoji="1" lang="ru-RU" sz="2000" dirty="0">
                <a:latin typeface="+mn-lt"/>
              </a:rPr>
              <a:t>123А4</a:t>
            </a:r>
            <a:r>
              <a:rPr kumimoji="1" lang="ru-RU" sz="2400" dirty="0">
                <a:latin typeface="Garamond" pitchFamily="18" charset="0"/>
              </a:rPr>
              <a:t>		- декадни број садржи недекадну цифру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defRPr/>
            </a:pPr>
            <a:r>
              <a:rPr kumimoji="1" lang="ru-RU" sz="2000" dirty="0">
                <a:latin typeface="+mn-lt"/>
              </a:rPr>
              <a:t>0</a:t>
            </a:r>
            <a:r>
              <a:rPr kumimoji="1" lang="en-US" sz="2000" dirty="0">
                <a:latin typeface="+mn-lt"/>
              </a:rPr>
              <a:t>XaBH2</a:t>
            </a:r>
            <a:r>
              <a:rPr kumimoji="1" lang="sr-Cyrl-RS" sz="2400" dirty="0">
                <a:latin typeface="Garamond" pitchFamily="18" charset="0"/>
              </a:rPr>
              <a:t>	</a:t>
            </a:r>
            <a:r>
              <a:rPr kumimoji="1" lang="en-US" sz="2400" dirty="0">
                <a:latin typeface="Garamond" pitchFamily="18" charset="0"/>
              </a:rPr>
              <a:t>-</a:t>
            </a:r>
            <a:r>
              <a:rPr kumimoji="1" lang="sr-Cyrl-RS" sz="2400" dirty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појављује се нехексадекадна цифра у запису броја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Целобројни литерали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1557338"/>
            <a:ext cx="8774112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65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323850" y="1557338"/>
            <a:ext cx="8820150" cy="3520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Реални литерали су константе које се записују у облику покретне тачке. </a:t>
            </a:r>
            <a:endParaRPr kumimoji="1" lang="sr-Latn-RS" sz="2400" dirty="0" smtClean="0">
              <a:latin typeface="Garamond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smtClean="0">
                <a:latin typeface="Garamond" pitchFamily="18" charset="0"/>
              </a:rPr>
              <a:t>У </a:t>
            </a:r>
            <a:r>
              <a:rPr kumimoji="1" lang="ru-RU" sz="2400" dirty="0">
                <a:latin typeface="Garamond" pitchFamily="18" charset="0"/>
              </a:rPr>
              <a:t>Јави разликујемо два типа реалних литерала: </a:t>
            </a:r>
            <a:r>
              <a:rPr kumimoji="1" lang="ru-RU" sz="2000" dirty="0">
                <a:latin typeface="+mn-lt"/>
              </a:rPr>
              <a:t>float</a:t>
            </a:r>
            <a:r>
              <a:rPr kumimoji="1" lang="ru-RU" sz="2000" dirty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и </a:t>
            </a:r>
            <a:r>
              <a:rPr kumimoji="1" lang="ru-RU" sz="2000" dirty="0">
                <a:latin typeface="+mn-lt"/>
              </a:rPr>
              <a:t>double</a:t>
            </a:r>
            <a:r>
              <a:rPr kumimoji="1" lang="ru-RU" sz="2400" dirty="0">
                <a:latin typeface="Garamond" pitchFamily="18" charset="0"/>
              </a:rPr>
              <a:t>. 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Разлика између ових типова појављује се само у прецизности записа литерала. Реални литерал мора садржати бар једну цифру и било децималну тачку, било експонент. 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Реални литерали могу да се изразе у:</a:t>
            </a: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r>
              <a:rPr kumimoji="1" lang="sr-Latn-RS" sz="2400" dirty="0" smtClean="0">
                <a:latin typeface="Garamond" pitchFamily="18" charset="0"/>
              </a:rPr>
              <a:t>	</a:t>
            </a:r>
            <a:r>
              <a:rPr kumimoji="1" lang="ru-RU" sz="2400" dirty="0" smtClean="0">
                <a:latin typeface="Garamond" pitchFamily="18" charset="0"/>
              </a:rPr>
              <a:t>- </a:t>
            </a:r>
            <a:r>
              <a:rPr kumimoji="1" lang="ru-RU" sz="2400" dirty="0">
                <a:latin typeface="Garamond" pitchFamily="18" charset="0"/>
              </a:rPr>
              <a:t>позиционом запису или</a:t>
            </a: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r>
              <a:rPr kumimoji="1" lang="sr-Latn-RS" sz="2400" dirty="0" smtClean="0">
                <a:latin typeface="Garamond" pitchFamily="18" charset="0"/>
              </a:rPr>
              <a:t>	</a:t>
            </a:r>
            <a:r>
              <a:rPr kumimoji="1" lang="ru-RU" sz="2400" dirty="0" smtClean="0">
                <a:latin typeface="Garamond" pitchFamily="18" charset="0"/>
              </a:rPr>
              <a:t>- </a:t>
            </a:r>
            <a:r>
              <a:rPr kumimoji="1" lang="ru-RU" sz="2400" dirty="0">
                <a:latin typeface="Garamond" pitchFamily="18" charset="0"/>
              </a:rPr>
              <a:t>експоненцијалном </a:t>
            </a:r>
            <a:r>
              <a:rPr kumimoji="1" lang="ru-RU" sz="2400" dirty="0" err="1">
                <a:latin typeface="Garamond" pitchFamily="18" charset="0"/>
              </a:rPr>
              <a:t>запису</a:t>
            </a:r>
            <a:r>
              <a:rPr kumimoji="1" lang="ru-RU" sz="2400" dirty="0" smtClean="0">
                <a:latin typeface="Garamond" pitchFamily="18" charset="0"/>
              </a:rPr>
              <a:t>.</a:t>
            </a:r>
            <a:endParaRPr kumimoji="1" lang="ru-RU" sz="2400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Реални литерали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Реални литерали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76375"/>
            <a:ext cx="8027988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038850"/>
            <a:ext cx="1924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955675"/>
            <a:ext cx="13684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323850" y="1477963"/>
            <a:ext cx="8820150" cy="4789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r>
              <a:rPr kumimoji="1" lang="sr-Cyrl-RS" sz="2400" b="1" dirty="0">
                <a:latin typeface="Garamond" pitchFamily="18" charset="0"/>
              </a:rPr>
              <a:t>Пример</a:t>
            </a:r>
            <a:endParaRPr kumimoji="1" lang="en-US" sz="2400" b="1" dirty="0">
              <a:latin typeface="Garamond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Следеће речи су синтаксно исправни реални </a:t>
            </a:r>
            <a:r>
              <a:rPr kumimoji="1" lang="ru-RU" sz="2400" dirty="0" err="1">
                <a:latin typeface="Garamond" pitchFamily="18" charset="0"/>
              </a:rPr>
              <a:t>литерали</a:t>
            </a:r>
            <a:r>
              <a:rPr kumimoji="1" lang="ru-RU" sz="2400" dirty="0" smtClean="0">
                <a:latin typeface="Garamond" pitchFamily="18" charset="0"/>
              </a:rPr>
              <a:t>:</a:t>
            </a:r>
            <a:endParaRPr kumimoji="1" lang="ru-RU" sz="2400" dirty="0">
              <a:latin typeface="Garamond" pitchFamily="18" charset="0"/>
            </a:endParaRPr>
          </a:p>
          <a:p>
            <a:pPr lvl="2" eaLnBrk="0" hangingPunct="0">
              <a:lnSpc>
                <a:spcPct val="80000"/>
              </a:lnSpc>
              <a:spcBef>
                <a:spcPts val="0"/>
              </a:spcBef>
              <a:defRPr/>
            </a:pPr>
            <a:r>
              <a:rPr kumimoji="1" lang="ru-RU" sz="2000" dirty="0">
                <a:latin typeface="+mn-lt"/>
              </a:rPr>
              <a:t>23.57 		8.879</a:t>
            </a:r>
            <a:r>
              <a:rPr kumimoji="1" lang="en-US" sz="2000" dirty="0">
                <a:latin typeface="+mn-lt"/>
              </a:rPr>
              <a:t>f </a:t>
            </a:r>
            <a:r>
              <a:rPr kumimoji="1" lang="sr-Cyrl-RS" sz="2000" dirty="0">
                <a:latin typeface="+mn-lt"/>
              </a:rPr>
              <a:t>			</a:t>
            </a:r>
            <a:r>
              <a:rPr kumimoji="1" lang="en-US" sz="2000" dirty="0">
                <a:latin typeface="+mn-lt"/>
              </a:rPr>
              <a:t>.345d</a:t>
            </a:r>
          </a:p>
          <a:p>
            <a:pPr lvl="2" eaLnBrk="0" hangingPunct="0">
              <a:lnSpc>
                <a:spcPct val="80000"/>
              </a:lnSpc>
              <a:spcBef>
                <a:spcPts val="0"/>
              </a:spcBef>
              <a:defRPr/>
            </a:pPr>
            <a:r>
              <a:rPr kumimoji="1" lang="en-US" sz="2000" dirty="0">
                <a:latin typeface="+mn-lt"/>
              </a:rPr>
              <a:t>.569 </a:t>
            </a:r>
            <a:r>
              <a:rPr kumimoji="1" lang="sr-Cyrl-RS" sz="2000" dirty="0">
                <a:latin typeface="+mn-lt"/>
              </a:rPr>
              <a:t>		</a:t>
            </a:r>
            <a:r>
              <a:rPr kumimoji="1" lang="en-US" sz="2000" dirty="0">
                <a:latin typeface="+mn-lt"/>
              </a:rPr>
              <a:t>0.569F </a:t>
            </a:r>
            <a:r>
              <a:rPr kumimoji="1" lang="sr-Cyrl-RS" sz="2000" dirty="0">
                <a:latin typeface="+mn-lt"/>
              </a:rPr>
              <a:t>			</a:t>
            </a:r>
            <a:r>
              <a:rPr kumimoji="1" lang="en-US" sz="2000" dirty="0">
                <a:latin typeface="+mn-lt"/>
              </a:rPr>
              <a:t>4455.D</a:t>
            </a:r>
          </a:p>
          <a:p>
            <a:pPr lvl="2" eaLnBrk="0" hangingPunct="0">
              <a:lnSpc>
                <a:spcPct val="80000"/>
              </a:lnSpc>
              <a:spcBef>
                <a:spcPts val="0"/>
              </a:spcBef>
              <a:defRPr/>
            </a:pPr>
            <a:r>
              <a:rPr kumimoji="1" lang="en-US" sz="2000" dirty="0">
                <a:latin typeface="+mn-lt"/>
              </a:rPr>
              <a:t>3.14 </a:t>
            </a:r>
            <a:r>
              <a:rPr kumimoji="1" lang="sr-Cyrl-RS" sz="2000" dirty="0">
                <a:latin typeface="+mn-lt"/>
              </a:rPr>
              <a:t>		</a:t>
            </a:r>
            <a:r>
              <a:rPr kumimoji="1" lang="en-US" sz="2000" dirty="0">
                <a:latin typeface="+mn-lt"/>
              </a:rPr>
              <a:t>2e-5f </a:t>
            </a:r>
            <a:r>
              <a:rPr kumimoji="1" lang="sr-Cyrl-RS" sz="2000" dirty="0">
                <a:latin typeface="+mn-lt"/>
              </a:rPr>
              <a:t>			</a:t>
            </a:r>
            <a:r>
              <a:rPr kumimoji="1" lang="en-US" sz="2000" dirty="0">
                <a:latin typeface="+mn-lt"/>
              </a:rPr>
              <a:t>0.003e+4d</a:t>
            </a:r>
          </a:p>
          <a:p>
            <a:pPr lvl="2" eaLnBrk="0" hangingPunct="0">
              <a:lnSpc>
                <a:spcPct val="80000"/>
              </a:lnSpc>
              <a:spcBef>
                <a:spcPts val="0"/>
              </a:spcBef>
              <a:defRPr/>
            </a:pPr>
            <a:r>
              <a:rPr kumimoji="1" lang="en-US" sz="2000" dirty="0">
                <a:latin typeface="+mn-lt"/>
              </a:rPr>
              <a:t>123E-5 </a:t>
            </a:r>
            <a:r>
              <a:rPr kumimoji="1" lang="sr-Cyrl-RS" sz="2000" dirty="0">
                <a:latin typeface="+mn-lt"/>
              </a:rPr>
              <a:t>		</a:t>
            </a:r>
            <a:r>
              <a:rPr kumimoji="1" lang="en-US" sz="2000" dirty="0">
                <a:latin typeface="+mn-lt"/>
              </a:rPr>
              <a:t>1.456575e+12F </a:t>
            </a:r>
            <a:r>
              <a:rPr kumimoji="1" lang="sr-Cyrl-RS" sz="2000" dirty="0">
                <a:latin typeface="+mn-lt"/>
              </a:rPr>
              <a:t>	</a:t>
            </a:r>
            <a:r>
              <a:rPr kumimoji="1" lang="en-US" sz="2000" dirty="0">
                <a:latin typeface="+mn-lt"/>
              </a:rPr>
              <a:t>3.5E7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док следећи записи не представљају реалне литерале</a:t>
            </a:r>
            <a:r>
              <a:rPr kumimoji="1" lang="ru-RU" sz="2400" dirty="0" smtClean="0">
                <a:latin typeface="Garamond" pitchFamily="18" charset="0"/>
              </a:rPr>
              <a:t>:</a:t>
            </a:r>
            <a:endParaRPr kumimoji="1" lang="ru-RU" sz="2400" dirty="0">
              <a:latin typeface="Garamond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0"/>
              </a:spcBef>
              <a:defRPr/>
            </a:pPr>
            <a:r>
              <a:rPr kumimoji="1" lang="ru-RU" sz="2000" dirty="0" smtClean="0">
                <a:latin typeface="+mn-lt"/>
              </a:rPr>
              <a:t>	0</a:t>
            </a:r>
            <a:r>
              <a:rPr kumimoji="1" lang="en-US" sz="2000" dirty="0">
                <a:latin typeface="+mn-lt"/>
              </a:rPr>
              <a:t>x0.233</a:t>
            </a:r>
            <a:r>
              <a:rPr kumimoji="1" lang="sr-Cyrl-RS" sz="2400" dirty="0">
                <a:latin typeface="Garamond" pitchFamily="18" charset="0"/>
              </a:rPr>
              <a:t>	</a:t>
            </a:r>
            <a:r>
              <a:rPr kumimoji="1" lang="sr-Cyrl-RS" sz="2400" dirty="0" smtClean="0">
                <a:latin typeface="Garamond" pitchFamily="18" charset="0"/>
              </a:rPr>
              <a:t>	</a:t>
            </a:r>
            <a:r>
              <a:rPr kumimoji="1" lang="en-US" sz="2400" dirty="0" smtClean="0">
                <a:latin typeface="Garamond" pitchFamily="18" charset="0"/>
              </a:rPr>
              <a:t>-</a:t>
            </a:r>
            <a:r>
              <a:rPr kumimoji="1" lang="sr-Cyrl-RS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не постоје хексадекадни реални литерал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defRPr/>
            </a:pPr>
            <a:r>
              <a:rPr kumimoji="1" lang="ru-RU" sz="2000" dirty="0" smtClean="0">
                <a:latin typeface="+mn-lt"/>
              </a:rPr>
              <a:t>	5</a:t>
            </a:r>
            <a:r>
              <a:rPr kumimoji="1" lang="en-US" sz="2000" dirty="0">
                <a:latin typeface="+mn-lt"/>
              </a:rPr>
              <a:t>F</a:t>
            </a:r>
            <a:r>
              <a:rPr kumimoji="1" lang="sr-Cyrl-RS" sz="2400" dirty="0">
                <a:latin typeface="Garamond" pitchFamily="18" charset="0"/>
              </a:rPr>
              <a:t>		</a:t>
            </a:r>
            <a:r>
              <a:rPr kumimoji="1" lang="en-US" sz="2400" dirty="0">
                <a:latin typeface="Garamond" pitchFamily="18" charset="0"/>
              </a:rPr>
              <a:t>-</a:t>
            </a:r>
            <a:r>
              <a:rPr kumimoji="1" lang="sr-Cyrl-RS" sz="2400" dirty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није реални литерал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defRPr/>
            </a:pPr>
            <a:r>
              <a:rPr kumimoji="1" lang="ru-RU" sz="2000" dirty="0" smtClean="0">
                <a:latin typeface="+mn-lt"/>
              </a:rPr>
              <a:t>	53.4-12</a:t>
            </a:r>
            <a:r>
              <a:rPr kumimoji="1" lang="ru-RU" sz="2000" dirty="0">
                <a:latin typeface="+mn-lt"/>
              </a:rPr>
              <a:t>	</a:t>
            </a:r>
            <a:r>
              <a:rPr kumimoji="1" lang="ru-RU" sz="2400" dirty="0">
                <a:latin typeface="Garamond" pitchFamily="18" charset="0"/>
              </a:rPr>
              <a:t>	- недостаје слово </a:t>
            </a:r>
            <a:r>
              <a:rPr kumimoji="1" lang="en-US" sz="2400" dirty="0">
                <a:latin typeface="Garamond" pitchFamily="18" charset="0"/>
              </a:rPr>
              <a:t>E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defRPr/>
            </a:pPr>
            <a:r>
              <a:rPr kumimoji="1" lang="ru-RU" sz="2000" dirty="0" smtClean="0">
                <a:latin typeface="+mn-lt"/>
              </a:rPr>
              <a:t>	999</a:t>
            </a:r>
            <a:r>
              <a:rPr kumimoji="1" lang="en-US" sz="2000" dirty="0">
                <a:latin typeface="+mn-lt"/>
              </a:rPr>
              <a:t>E</a:t>
            </a:r>
            <a:r>
              <a:rPr kumimoji="1" lang="sr-Cyrl-RS" sz="2400" dirty="0">
                <a:latin typeface="Garamond" pitchFamily="18" charset="0"/>
              </a:rPr>
              <a:t>		</a:t>
            </a:r>
            <a:r>
              <a:rPr kumimoji="1" lang="en-US" sz="2400" dirty="0">
                <a:latin typeface="Garamond" pitchFamily="18" charset="0"/>
              </a:rPr>
              <a:t>-</a:t>
            </a:r>
            <a:r>
              <a:rPr kumimoji="1" lang="sr-Cyrl-RS" sz="2400" dirty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недостаје цео број иза слова </a:t>
            </a:r>
            <a:r>
              <a:rPr kumimoji="1" lang="en-US" sz="2400" dirty="0">
                <a:latin typeface="Garamond" pitchFamily="18" charset="0"/>
              </a:rPr>
              <a:t>E</a:t>
            </a:r>
            <a:endParaRPr kumimoji="1" lang="sr-Cyrl-RS" sz="2400" dirty="0">
              <a:latin typeface="Garamond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latin typeface="Garamond" pitchFamily="18" charset="0"/>
              </a:rPr>
              <a:t>Уколико је литерал типа </a:t>
            </a:r>
            <a:r>
              <a:rPr lang="ru-RU" sz="2000" dirty="0">
                <a:latin typeface="Arial" charset="0"/>
              </a:rPr>
              <a:t>float</a:t>
            </a:r>
            <a:r>
              <a:rPr lang="ru-RU" sz="2000" dirty="0">
                <a:latin typeface="Garamond" pitchFamily="18" charset="0"/>
              </a:rPr>
              <a:t> </a:t>
            </a:r>
            <a:r>
              <a:rPr lang="ru-RU" sz="2400" dirty="0">
                <a:latin typeface="Garamond" pitchFamily="18" charset="0"/>
              </a:rPr>
              <a:t>слово </a:t>
            </a:r>
            <a:r>
              <a:rPr lang="ru-RU" sz="2000" dirty="0">
                <a:latin typeface="Arial" charset="0"/>
              </a:rPr>
              <a:t>f</a:t>
            </a:r>
            <a:r>
              <a:rPr lang="ru-RU" sz="2000" dirty="0">
                <a:latin typeface="Garamond" pitchFamily="18" charset="0"/>
              </a:rPr>
              <a:t> </a:t>
            </a:r>
            <a:r>
              <a:rPr lang="ru-RU" sz="2400" dirty="0">
                <a:latin typeface="Garamond" pitchFamily="18" charset="0"/>
              </a:rPr>
              <a:t>или </a:t>
            </a:r>
            <a:r>
              <a:rPr lang="ru-RU" sz="2000" dirty="0">
                <a:latin typeface="Arial" charset="0"/>
              </a:rPr>
              <a:t>F</a:t>
            </a:r>
            <a:r>
              <a:rPr lang="ru-RU" sz="2400" dirty="0">
                <a:latin typeface="Garamond" pitchFamily="18" charset="0"/>
              </a:rPr>
              <a:t>, мора се навести на крају литерала. </a:t>
            </a:r>
            <a:endParaRPr lang="sr-Latn-RS" sz="2400" dirty="0" smtClean="0">
              <a:latin typeface="Garamond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sr-Cyrl-RS" sz="2400" dirty="0" smtClean="0">
                <a:latin typeface="Garamond" pitchFamily="18" charset="0"/>
              </a:rPr>
              <a:t>Тип </a:t>
            </a:r>
            <a:r>
              <a:rPr lang="ru-RU" sz="2000" dirty="0" err="1" smtClean="0">
                <a:latin typeface="Arial" charset="0"/>
              </a:rPr>
              <a:t>double</a:t>
            </a:r>
            <a:r>
              <a:rPr lang="ru-RU" sz="2000" dirty="0" smtClean="0">
                <a:latin typeface="Garamond" pitchFamily="18" charset="0"/>
              </a:rPr>
              <a:t> </a:t>
            </a:r>
            <a:r>
              <a:rPr lang="ru-RU" sz="2400" dirty="0" err="1" smtClean="0">
                <a:latin typeface="Garamond" pitchFamily="18" charset="0"/>
              </a:rPr>
              <a:t>је</a:t>
            </a:r>
            <a:r>
              <a:rPr lang="ru-RU" sz="2400" dirty="0" smtClean="0">
                <a:latin typeface="Garamond" pitchFamily="18" charset="0"/>
              </a:rPr>
              <a:t> </a:t>
            </a:r>
            <a:r>
              <a:rPr lang="ru-RU" sz="2400" dirty="0" err="1" smtClean="0">
                <a:latin typeface="Garamond" pitchFamily="18" charset="0"/>
              </a:rPr>
              <a:t>подразумевани</a:t>
            </a:r>
            <a:r>
              <a:rPr lang="ru-RU" sz="2400" dirty="0" smtClean="0">
                <a:latin typeface="Garamond" pitchFamily="18" charset="0"/>
              </a:rPr>
              <a:t> тип за </a:t>
            </a:r>
            <a:r>
              <a:rPr lang="ru-RU" sz="2400" dirty="0" err="1" smtClean="0">
                <a:latin typeface="Garamond" pitchFamily="18" charset="0"/>
              </a:rPr>
              <a:t>реални</a:t>
            </a:r>
            <a:r>
              <a:rPr lang="ru-RU" sz="2400" dirty="0" smtClean="0">
                <a:latin typeface="Garamond" pitchFamily="18" charset="0"/>
              </a:rPr>
              <a:t> литерал те се слово </a:t>
            </a:r>
            <a:r>
              <a:rPr lang="ru-RU" sz="2000" dirty="0">
                <a:latin typeface="Arial" charset="0"/>
              </a:rPr>
              <a:t>d</a:t>
            </a:r>
            <a:r>
              <a:rPr lang="ru-RU" sz="2000" dirty="0">
                <a:latin typeface="Garamond" pitchFamily="18" charset="0"/>
              </a:rPr>
              <a:t> </a:t>
            </a:r>
            <a:r>
              <a:rPr lang="ru-RU" sz="2400" dirty="0">
                <a:latin typeface="Garamond" pitchFamily="18" charset="0"/>
              </a:rPr>
              <a:t>или </a:t>
            </a:r>
            <a:r>
              <a:rPr lang="ru-RU" sz="2000" dirty="0">
                <a:latin typeface="Arial" charset="0"/>
              </a:rPr>
              <a:t>D</a:t>
            </a:r>
            <a:r>
              <a:rPr lang="ru-RU" sz="2000" dirty="0">
                <a:latin typeface="Garamond" pitchFamily="18" charset="0"/>
              </a:rPr>
              <a:t> </a:t>
            </a:r>
            <a:r>
              <a:rPr lang="ru-RU" sz="2400" dirty="0" smtClean="0">
                <a:latin typeface="Garamond" pitchFamily="18" charset="0"/>
              </a:rPr>
              <a:t>не мора навести.</a:t>
            </a:r>
            <a:endParaRPr lang="sr-Latn-CS" sz="2000" dirty="0">
              <a:latin typeface="+mn-lt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Реални литерали</a:t>
            </a:r>
            <a:r>
              <a:rPr lang="en-US" sz="3600" b="1" kern="0" dirty="0" smtClean="0">
                <a:solidFill>
                  <a:srgbClr val="0070C0"/>
                </a:solidFill>
              </a:rPr>
              <a:t> (3)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3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323850" y="1557338"/>
            <a:ext cx="8820150" cy="2557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r>
              <a:rPr kumimoji="1" lang="ru-RU" sz="2400" dirty="0">
                <a:latin typeface="Garamond" pitchFamily="18" charset="0"/>
              </a:rPr>
              <a:t>Постоје два логичка литерала представљена резервисаним речима </a:t>
            </a:r>
            <a:r>
              <a:rPr kumimoji="1" lang="en-US" sz="2000" dirty="0">
                <a:latin typeface="+mn-lt"/>
              </a:rPr>
              <a:t>false</a:t>
            </a:r>
            <a:r>
              <a:rPr kumimoji="1" lang="en-US" sz="2400" dirty="0">
                <a:latin typeface="Garamond" pitchFamily="18" charset="0"/>
              </a:rPr>
              <a:t> (</a:t>
            </a:r>
            <a:r>
              <a:rPr kumimoji="1" lang="ru-RU" sz="2400" dirty="0">
                <a:latin typeface="Garamond" pitchFamily="18" charset="0"/>
              </a:rPr>
              <a:t>нетачно) и </a:t>
            </a:r>
            <a:r>
              <a:rPr kumimoji="1" lang="en-US" sz="2000" dirty="0">
                <a:latin typeface="+mn-lt"/>
              </a:rPr>
              <a:t>true</a:t>
            </a:r>
            <a:r>
              <a:rPr kumimoji="1" lang="en-US" sz="2400" dirty="0">
                <a:latin typeface="Garamond" pitchFamily="18" charset="0"/>
              </a:rPr>
              <a:t> (</a:t>
            </a:r>
            <a:r>
              <a:rPr kumimoji="1" lang="ru-RU" sz="2400" dirty="0">
                <a:latin typeface="Garamond" pitchFamily="18" charset="0"/>
              </a:rPr>
              <a:t>тачно). </a:t>
            </a: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r>
              <a:rPr kumimoji="1" lang="ru-RU" sz="2400" dirty="0" err="1">
                <a:latin typeface="Garamond" pitchFamily="18" charset="0"/>
              </a:rPr>
              <a:t>Дакле</a:t>
            </a:r>
            <a:r>
              <a:rPr kumimoji="1" lang="ru-RU" sz="2400" dirty="0" smtClean="0">
                <a:latin typeface="Garamond" pitchFamily="18" charset="0"/>
              </a:rPr>
              <a:t>:</a:t>
            </a: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endParaRPr kumimoji="1" lang="ru-RU" sz="2400" dirty="0">
              <a:latin typeface="Garamond" pitchFamily="18" charset="0"/>
            </a:endParaRPr>
          </a:p>
          <a:p>
            <a:r>
              <a:rPr lang="sr-Cyrl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logički literal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endParaRPr kumimoji="1" lang="ru-RU" sz="1500" dirty="0" smtClean="0">
              <a:latin typeface="Garamond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r>
              <a:rPr kumimoji="1" lang="ru-RU" sz="2400" dirty="0" smtClean="0">
                <a:latin typeface="Garamond" pitchFamily="18" charset="0"/>
              </a:rPr>
              <a:t>Приликом </a:t>
            </a:r>
            <a:r>
              <a:rPr kumimoji="1" lang="ru-RU" sz="2400" dirty="0">
                <a:latin typeface="Garamond" pitchFamily="18" charset="0"/>
              </a:rPr>
              <a:t>поређења неких величина увек се као вредност добија </a:t>
            </a:r>
            <a:r>
              <a:rPr kumimoji="1" lang="en-US" sz="2000" dirty="0">
                <a:latin typeface="+mn-lt"/>
              </a:rPr>
              <a:t>true</a:t>
            </a:r>
            <a:r>
              <a:rPr kumimoji="1" lang="en-US" sz="2400" dirty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или </a:t>
            </a:r>
            <a:r>
              <a:rPr kumimoji="1" lang="en-US" sz="2000" dirty="0">
                <a:latin typeface="+mn-lt"/>
              </a:rPr>
              <a:t>false</a:t>
            </a:r>
            <a:r>
              <a:rPr kumimoji="1" lang="en-US" sz="2000" dirty="0">
                <a:latin typeface="Garamond" pitchFamily="18" charset="0"/>
              </a:rPr>
              <a:t> </a:t>
            </a:r>
            <a:r>
              <a:rPr kumimoji="1" lang="sr-Cyrl-RS" sz="2000" dirty="0">
                <a:latin typeface="Garamond" pitchFamily="18" charset="0"/>
              </a:rPr>
              <a:t>.</a:t>
            </a:r>
            <a:endParaRPr lang="sr-Latn-CS" sz="2000" dirty="0">
              <a:latin typeface="+mn-lt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Логички литерали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7624" y="2924945"/>
            <a:ext cx="432048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107504" y="1557338"/>
            <a:ext cx="8784976" cy="2180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sr-Cyrl-RS" sz="2400" dirty="0" smtClean="0">
                <a:latin typeface="Garamond" pitchFamily="18" charset="0"/>
              </a:rPr>
              <a:t>Синтакса </a:t>
            </a:r>
            <a:r>
              <a:rPr lang="sr-Cyrl-RS" sz="2400" dirty="0">
                <a:latin typeface="Garamond" pitchFamily="18" charset="0"/>
              </a:rPr>
              <a:t>знаковног литерала се описује на следећи начин</a:t>
            </a:r>
            <a:r>
              <a:rPr lang="sr-Cyrl-RS" sz="2000" dirty="0">
                <a:latin typeface="+mn-lt"/>
              </a:rPr>
              <a:t>: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defRPr/>
            </a:pPr>
            <a:endParaRPr lang="sr-Cyrl-RS" sz="2000" dirty="0" smtClean="0">
              <a:latin typeface="+mn-lt"/>
            </a:endParaRPr>
          </a:p>
          <a:p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znakovni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bilo koji 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znak osim 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apostrofa i obrnute kose crte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eskejp sekvenca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eskejp sekvenca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	</a:t>
            </a:r>
            <a:r>
              <a:rPr lang="sr-Cyrl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\b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\t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\n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\f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\r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\”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\’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\\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oktalni eskejp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|&lt;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Unicode eskejp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oktalni eskejp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Cyrl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::=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\</a:t>
            </a:r>
            <a:r>
              <a:rPr lang="sr-Latn-R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oktalna cifra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][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oktalna cifra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Unicode eskejp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\u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u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}&lt;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hex cifra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&gt;&lt;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hex cifra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&gt;&lt;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hex cifra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&gt;&lt;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hex cifra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endParaRPr lang="sr-Latn-RS" sz="14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Знаковни литерали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504" y="2132855"/>
            <a:ext cx="8784976" cy="1605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" name="Rectangle 1"/>
          <p:cNvSpPr/>
          <p:nvPr/>
        </p:nvSpPr>
        <p:spPr>
          <a:xfrm>
            <a:off x="107504" y="3877635"/>
            <a:ext cx="8424936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200" dirty="0">
                <a:latin typeface="Garamond" pitchFamily="18" charset="0"/>
              </a:rPr>
              <a:t>У </a:t>
            </a:r>
            <a:r>
              <a:rPr kumimoji="1" lang="ru-RU" sz="2200" dirty="0" err="1">
                <a:latin typeface="Garamond" pitchFamily="18" charset="0"/>
              </a:rPr>
              <a:t>Јави</a:t>
            </a:r>
            <a:r>
              <a:rPr kumimoji="1" lang="ru-RU" sz="2200" dirty="0">
                <a:latin typeface="Garamond" pitchFamily="18" charset="0"/>
              </a:rPr>
              <a:t> се могу </a:t>
            </a:r>
            <a:r>
              <a:rPr kumimoji="1" lang="ru-RU" sz="2200" dirty="0" err="1">
                <a:latin typeface="Garamond" pitchFamily="18" charset="0"/>
              </a:rPr>
              <a:t>користити</a:t>
            </a:r>
            <a:r>
              <a:rPr kumimoji="1" lang="ru-RU" sz="2200" dirty="0">
                <a:latin typeface="Garamond" pitchFamily="18" charset="0"/>
              </a:rPr>
              <a:t> </a:t>
            </a:r>
            <a:r>
              <a:rPr kumimoji="1" lang="ru-RU" sz="2200" dirty="0" err="1">
                <a:latin typeface="Garamond" pitchFamily="18" charset="0"/>
              </a:rPr>
              <a:t>следеће</a:t>
            </a:r>
            <a:r>
              <a:rPr kumimoji="1" lang="ru-RU" sz="2200" dirty="0">
                <a:latin typeface="Garamond" pitchFamily="18" charset="0"/>
              </a:rPr>
              <a:t> </a:t>
            </a:r>
            <a:r>
              <a:rPr kumimoji="1" lang="ru-RU" sz="2200" dirty="0" err="1">
                <a:latin typeface="Garamond" pitchFamily="18" charset="0"/>
              </a:rPr>
              <a:t>ескејп-секвенце</a:t>
            </a:r>
            <a:r>
              <a:rPr kumimoji="1" lang="ru-RU" sz="2200" dirty="0">
                <a:latin typeface="Garamond" pitchFamily="18" charset="0"/>
              </a:rPr>
              <a:t>: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defRPr/>
            </a:pPr>
            <a:r>
              <a:rPr kumimoji="1" lang="ru-RU" sz="2200" dirty="0"/>
              <a:t>‘\‘‘</a:t>
            </a:r>
            <a:r>
              <a:rPr kumimoji="1" lang="ru-RU" sz="2200" dirty="0">
                <a:latin typeface="Garamond" pitchFamily="18" charset="0"/>
              </a:rPr>
              <a:t> 	- апостроф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defRPr/>
            </a:pPr>
            <a:r>
              <a:rPr kumimoji="1" lang="ru-RU" sz="2200" dirty="0"/>
              <a:t>‘\"‘</a:t>
            </a:r>
            <a:r>
              <a:rPr kumimoji="1" lang="ru-RU" sz="2200" dirty="0">
                <a:latin typeface="Garamond" pitchFamily="18" charset="0"/>
              </a:rPr>
              <a:t> 	- </a:t>
            </a:r>
            <a:r>
              <a:rPr kumimoji="1" lang="ru-RU" sz="2200" dirty="0" err="1">
                <a:latin typeface="Garamond" pitchFamily="18" charset="0"/>
              </a:rPr>
              <a:t>наводник</a:t>
            </a:r>
            <a:endParaRPr kumimoji="1" lang="ru-RU" sz="2200" dirty="0">
              <a:latin typeface="Garamond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0"/>
              </a:spcBef>
              <a:defRPr/>
            </a:pPr>
            <a:r>
              <a:rPr kumimoji="1" lang="ru-RU" sz="2200" dirty="0"/>
              <a:t>‘\\‘</a:t>
            </a:r>
            <a:r>
              <a:rPr kumimoji="1" lang="ru-RU" sz="2200" dirty="0">
                <a:latin typeface="Garamond" pitchFamily="18" charset="0"/>
              </a:rPr>
              <a:t> 	- </a:t>
            </a:r>
            <a:r>
              <a:rPr kumimoji="1" lang="ru-RU" sz="2200" dirty="0" err="1">
                <a:latin typeface="Garamond" pitchFamily="18" charset="0"/>
              </a:rPr>
              <a:t>обрнута</a:t>
            </a:r>
            <a:r>
              <a:rPr kumimoji="1" lang="ru-RU" sz="2200" dirty="0">
                <a:latin typeface="Garamond" pitchFamily="18" charset="0"/>
              </a:rPr>
              <a:t> коса </a:t>
            </a:r>
            <a:r>
              <a:rPr kumimoji="1" lang="ru-RU" sz="2200" dirty="0" err="1">
                <a:latin typeface="Garamond" pitchFamily="18" charset="0"/>
              </a:rPr>
              <a:t>црта</a:t>
            </a:r>
            <a:endParaRPr kumimoji="1" lang="ru-RU" sz="2200" dirty="0">
              <a:latin typeface="Garamond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0"/>
              </a:spcBef>
              <a:defRPr/>
            </a:pPr>
            <a:r>
              <a:rPr kumimoji="1" lang="ru-RU" sz="2200" dirty="0"/>
              <a:t>‘\r‘</a:t>
            </a:r>
            <a:r>
              <a:rPr kumimoji="1" lang="ru-RU" sz="2200" dirty="0">
                <a:latin typeface="Garamond" pitchFamily="18" charset="0"/>
              </a:rPr>
              <a:t> 	- знак за </a:t>
            </a:r>
            <a:r>
              <a:rPr kumimoji="1" lang="ru-RU" sz="2200" dirty="0" err="1">
                <a:latin typeface="Garamond" pitchFamily="18" charset="0"/>
              </a:rPr>
              <a:t>повратак</a:t>
            </a:r>
            <a:r>
              <a:rPr kumimoji="1" lang="ru-RU" sz="2200" dirty="0">
                <a:latin typeface="Garamond" pitchFamily="18" charset="0"/>
              </a:rPr>
              <a:t> на </a:t>
            </a:r>
            <a:r>
              <a:rPr kumimoji="1" lang="ru-RU" sz="2200" dirty="0" err="1">
                <a:latin typeface="Garamond" pitchFamily="18" charset="0"/>
              </a:rPr>
              <a:t>почетак</a:t>
            </a:r>
            <a:r>
              <a:rPr kumimoji="1" lang="ru-RU" sz="2200" dirty="0">
                <a:latin typeface="Garamond" pitchFamily="18" charset="0"/>
              </a:rPr>
              <a:t> </a:t>
            </a:r>
            <a:r>
              <a:rPr kumimoji="1" lang="ru-RU" sz="2200" dirty="0" err="1">
                <a:latin typeface="Garamond" pitchFamily="18" charset="0"/>
              </a:rPr>
              <a:t>реда</a:t>
            </a:r>
            <a:endParaRPr kumimoji="1" lang="ru-RU" sz="2200" dirty="0">
              <a:latin typeface="Garamond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0"/>
              </a:spcBef>
              <a:defRPr/>
            </a:pPr>
            <a:r>
              <a:rPr kumimoji="1" lang="ru-RU" sz="2200" dirty="0"/>
              <a:t>‘\n’</a:t>
            </a:r>
            <a:r>
              <a:rPr kumimoji="1" lang="ru-RU" sz="2200" dirty="0">
                <a:latin typeface="Garamond" pitchFamily="18" charset="0"/>
              </a:rPr>
              <a:t> 	- знак за </a:t>
            </a:r>
            <a:r>
              <a:rPr kumimoji="1" lang="ru-RU" sz="2200" dirty="0" err="1">
                <a:latin typeface="Garamond" pitchFamily="18" charset="0"/>
              </a:rPr>
              <a:t>прелазак</a:t>
            </a:r>
            <a:r>
              <a:rPr kumimoji="1" lang="ru-RU" sz="2200" dirty="0">
                <a:latin typeface="Garamond" pitchFamily="18" charset="0"/>
              </a:rPr>
              <a:t> у нови </a:t>
            </a:r>
            <a:r>
              <a:rPr kumimoji="1" lang="ru-RU" sz="2200" dirty="0" err="1">
                <a:latin typeface="Garamond" pitchFamily="18" charset="0"/>
              </a:rPr>
              <a:t>ред</a:t>
            </a:r>
            <a:endParaRPr kumimoji="1" lang="ru-RU" sz="2200" dirty="0">
              <a:latin typeface="Garamond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0"/>
              </a:spcBef>
              <a:defRPr/>
            </a:pPr>
            <a:r>
              <a:rPr kumimoji="1" lang="ru-RU" sz="2200" dirty="0"/>
              <a:t>‘\f‘</a:t>
            </a:r>
            <a:r>
              <a:rPr kumimoji="1" lang="ru-RU" sz="2200" dirty="0">
                <a:latin typeface="Garamond" pitchFamily="18" charset="0"/>
              </a:rPr>
              <a:t> 	- знак за </a:t>
            </a:r>
            <a:r>
              <a:rPr kumimoji="1" lang="ru-RU" sz="2200" dirty="0" err="1">
                <a:latin typeface="Garamond" pitchFamily="18" charset="0"/>
              </a:rPr>
              <a:t>прелазак</a:t>
            </a:r>
            <a:r>
              <a:rPr kumimoji="1" lang="ru-RU" sz="2200" dirty="0">
                <a:latin typeface="Garamond" pitchFamily="18" charset="0"/>
              </a:rPr>
              <a:t> на </a:t>
            </a:r>
            <a:r>
              <a:rPr kumimoji="1" lang="ru-RU" sz="2200" dirty="0" err="1">
                <a:latin typeface="Garamond" pitchFamily="18" charset="0"/>
              </a:rPr>
              <a:t>нову</a:t>
            </a:r>
            <a:r>
              <a:rPr kumimoji="1" lang="ru-RU" sz="2200" dirty="0">
                <a:latin typeface="Garamond" pitchFamily="18" charset="0"/>
              </a:rPr>
              <a:t> страну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defRPr/>
            </a:pPr>
            <a:r>
              <a:rPr kumimoji="1" lang="ru-RU" sz="2200" dirty="0"/>
              <a:t>‘\t‘</a:t>
            </a:r>
            <a:r>
              <a:rPr kumimoji="1" lang="ru-RU" sz="2200" dirty="0">
                <a:latin typeface="Garamond" pitchFamily="18" charset="0"/>
              </a:rPr>
              <a:t> 	- знак </a:t>
            </a:r>
            <a:r>
              <a:rPr kumimoji="1" lang="ru-RU" sz="2200" dirty="0" err="1">
                <a:latin typeface="Garamond" pitchFamily="18" charset="0"/>
              </a:rPr>
              <a:t>табулатора</a:t>
            </a:r>
            <a:endParaRPr kumimoji="1" lang="ru-RU" sz="2200" dirty="0">
              <a:latin typeface="Garamond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0"/>
              </a:spcBef>
              <a:defRPr/>
            </a:pPr>
            <a:r>
              <a:rPr kumimoji="1" lang="ru-RU" sz="2200" dirty="0"/>
              <a:t>‘\b‘</a:t>
            </a:r>
            <a:r>
              <a:rPr kumimoji="1" lang="ru-RU" sz="2200" dirty="0">
                <a:latin typeface="Garamond" pitchFamily="18" charset="0"/>
              </a:rPr>
              <a:t> 	- знак за </a:t>
            </a:r>
            <a:r>
              <a:rPr kumimoji="1" lang="ru-RU" sz="2200" dirty="0" err="1">
                <a:latin typeface="Garamond" pitchFamily="18" charset="0"/>
              </a:rPr>
              <a:t>повратак</a:t>
            </a:r>
            <a:r>
              <a:rPr kumimoji="1" lang="ru-RU" sz="2200" dirty="0">
                <a:latin typeface="Garamond" pitchFamily="18" charset="0"/>
              </a:rPr>
              <a:t> за </a:t>
            </a:r>
            <a:r>
              <a:rPr kumimoji="1" lang="ru-RU" sz="2200" dirty="0" err="1">
                <a:latin typeface="Garamond" pitchFamily="18" charset="0"/>
              </a:rPr>
              <a:t>једно</a:t>
            </a:r>
            <a:r>
              <a:rPr kumimoji="1" lang="ru-RU" sz="2200" dirty="0">
                <a:latin typeface="Garamond" pitchFamily="18" charset="0"/>
              </a:rPr>
              <a:t> место </a:t>
            </a:r>
            <a:r>
              <a:rPr kumimoji="1" lang="ru-RU" sz="2200" dirty="0" err="1">
                <a:latin typeface="Garamond" pitchFamily="18" charset="0"/>
              </a:rPr>
              <a:t>уназад</a:t>
            </a:r>
            <a:r>
              <a:rPr kumimoji="1" lang="ru-RU" sz="2200" dirty="0">
                <a:latin typeface="Garamond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323850" y="1557338"/>
            <a:ext cx="8820150" cy="4530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r>
              <a:rPr lang="sr-Cyrl-RS" sz="2400" b="1" dirty="0">
                <a:latin typeface="Garamond" pitchFamily="18" charset="0"/>
              </a:rPr>
              <a:t>Пример</a:t>
            </a:r>
          </a:p>
          <a:p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Znaci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main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args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zn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ch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zn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808080"/>
                </a:solidFill>
                <a:latin typeface="Courier New" panose="02070309020205020404" pitchFamily="49" charset="0"/>
              </a:rPr>
              <a:t>'M'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ch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808080"/>
                </a:solidFill>
                <a:latin typeface="Courier New" panose="02070309020205020404" pitchFamily="49" charset="0"/>
              </a:rPr>
              <a:t>'\"'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System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8080"/>
                </a:solidFill>
                <a:latin typeface="Courier New" panose="02070309020205020404" pitchFamily="49" charset="0"/>
              </a:rPr>
              <a:t>"Izvorni znaci : "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zn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ch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zn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808080"/>
                </a:solidFill>
                <a:latin typeface="Courier New" panose="02070309020205020404" pitchFamily="49" charset="0"/>
              </a:rPr>
              <a:t>'\1'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ch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808080"/>
                </a:solidFill>
                <a:latin typeface="Courier New" panose="02070309020205020404" pitchFamily="49" charset="0"/>
              </a:rPr>
              <a:t>'\114'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System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8080"/>
                </a:solidFill>
                <a:latin typeface="Courier New" panose="02070309020205020404" pitchFamily="49" charset="0"/>
              </a:rPr>
              <a:t>"Oktalne sekvence : "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zn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ch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zn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808080"/>
                </a:solidFill>
                <a:latin typeface="Courier New" panose="02070309020205020404" pitchFamily="49" charset="0"/>
              </a:rPr>
              <a:t>'\u0065'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ch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808080"/>
                </a:solidFill>
                <a:latin typeface="Courier New" panose="02070309020205020404" pitchFamily="49" charset="0"/>
              </a:rPr>
              <a:t>'\u1132'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System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8080"/>
                </a:solidFill>
                <a:latin typeface="Courier New" panose="02070309020205020404" pitchFamily="49" charset="0"/>
              </a:rPr>
              <a:t>"Unicode sekvence : "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zn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ch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/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r>
              <a:rPr lang="sr-Cyrl-RS" sz="2400" dirty="0" smtClean="0">
                <a:latin typeface="Garamond" pitchFamily="18" charset="0"/>
              </a:rPr>
              <a:t>Извршавањем </a:t>
            </a:r>
            <a:r>
              <a:rPr lang="sr-Cyrl-RS" sz="2400" dirty="0">
                <a:latin typeface="Garamond" pitchFamily="18" charset="0"/>
              </a:rPr>
              <a:t>програма добија се:</a:t>
            </a:r>
          </a:p>
          <a:p>
            <a:r>
              <a:rPr lang="sr-Latn-R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Izvorni 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znaci 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M" </a:t>
            </a:r>
            <a:endParaRPr lang="sr-Latn-R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Oktalne 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sekvence 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L </a:t>
            </a:r>
            <a:endParaRPr lang="sr-Latn-R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Unicode 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sekvence 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e</a:t>
            </a:r>
            <a:r>
              <a:rPr lang="sr-Latn-R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?</a:t>
            </a:r>
            <a:endParaRPr lang="sr-Latn-RS" sz="1600" dirty="0">
              <a:effectLst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Знаковни литерали (</a:t>
            </a:r>
            <a:r>
              <a:rPr lang="sr-Latn-RS" sz="3600" b="1" kern="0" dirty="0" smtClean="0">
                <a:solidFill>
                  <a:srgbClr val="0070C0"/>
                </a:solidFill>
              </a:rPr>
              <a:t>2</a:t>
            </a:r>
            <a:r>
              <a:rPr lang="sr-Cyrl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9512" y="1916832"/>
            <a:ext cx="7704856" cy="2808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3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3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3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38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0" y="1420813"/>
            <a:ext cx="9144000" cy="3958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Стринговни литерал је ниска знакова између наводника. </a:t>
            </a:r>
            <a:endParaRPr kumimoji="1" lang="sr-Latn-RS" sz="2400" dirty="0" smtClean="0">
              <a:latin typeface="Garamond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kumimoji="1" lang="ru-RU" sz="2400" dirty="0" err="1" smtClean="0">
                <a:latin typeface="Garamond" pitchFamily="18" charset="0"/>
              </a:rPr>
              <a:t>Као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знак стринговног литерала може да се </a:t>
            </a:r>
            <a:r>
              <a:rPr kumimoji="1" lang="ru-RU" sz="2400" dirty="0" err="1" smtClean="0">
                <a:latin typeface="Garamond" pitchFamily="18" charset="0"/>
              </a:rPr>
              <a:t>појави</a:t>
            </a:r>
            <a:r>
              <a:rPr kumimoji="1" lang="sr-Latn-RS" sz="2400" dirty="0" smtClean="0">
                <a:latin typeface="Garamond" pitchFamily="18" charset="0"/>
              </a:rPr>
              <a:t> </a:t>
            </a:r>
            <a:r>
              <a:rPr kumimoji="1" lang="ru-RU" sz="2400" dirty="0" smtClean="0">
                <a:latin typeface="Garamond" pitchFamily="18" charset="0"/>
              </a:rPr>
              <a:t>било </a:t>
            </a:r>
            <a:r>
              <a:rPr kumimoji="1" lang="ru-RU" sz="2400" dirty="0">
                <a:latin typeface="Garamond" pitchFamily="18" charset="0"/>
              </a:rPr>
              <a:t>који знак </a:t>
            </a:r>
            <a:r>
              <a:rPr kumimoji="1" lang="ru-RU" sz="2400" dirty="0" err="1">
                <a:latin typeface="Garamond" pitchFamily="18" charset="0"/>
              </a:rPr>
              <a:t>осим</a:t>
            </a:r>
            <a:r>
              <a:rPr kumimoji="1" lang="ru-RU" sz="2400" dirty="0">
                <a:latin typeface="Garamond" pitchFamily="18" charset="0"/>
              </a:rPr>
              <a:t> </a:t>
            </a:r>
            <a:r>
              <a:rPr kumimoji="1" lang="ru-RU" sz="2400" dirty="0" smtClean="0">
                <a:latin typeface="Garamond" pitchFamily="18" charset="0"/>
              </a:rPr>
              <a:t>апострофа</a:t>
            </a:r>
            <a:r>
              <a:rPr kumimoji="1" lang="sr-Latn-RS" sz="2400" dirty="0" smtClean="0">
                <a:latin typeface="Garamond" pitchFamily="18" charset="0"/>
              </a:rPr>
              <a:t> </a:t>
            </a:r>
            <a:r>
              <a:rPr kumimoji="1" lang="ru-RU" sz="2400" dirty="0" smtClean="0">
                <a:latin typeface="Garamond" pitchFamily="18" charset="0"/>
              </a:rPr>
              <a:t>и </a:t>
            </a:r>
            <a:r>
              <a:rPr kumimoji="1" lang="ru-RU" sz="2400" dirty="0">
                <a:latin typeface="Garamond" pitchFamily="18" charset="0"/>
              </a:rPr>
              <a:t>обрнуте косе </a:t>
            </a:r>
            <a:r>
              <a:rPr kumimoji="1" lang="ru-RU" sz="2400" dirty="0" err="1">
                <a:latin typeface="Garamond" pitchFamily="18" charset="0"/>
              </a:rPr>
              <a:t>црте</a:t>
            </a:r>
            <a:r>
              <a:rPr kumimoji="1" lang="ru-RU" sz="2400" dirty="0">
                <a:latin typeface="Garamond" pitchFamily="18" charset="0"/>
              </a:rPr>
              <a:t> </a:t>
            </a:r>
            <a:r>
              <a:rPr kumimoji="1" lang="ru-RU" sz="2400" dirty="0" smtClean="0">
                <a:latin typeface="Garamond" pitchFamily="18" charset="0"/>
              </a:rPr>
              <a:t>или</a:t>
            </a:r>
            <a:r>
              <a:rPr kumimoji="1" lang="sr-Latn-RS" sz="2400" dirty="0" smtClean="0">
                <a:latin typeface="Garamond" pitchFamily="18" charset="0"/>
              </a:rPr>
              <a:t> </a:t>
            </a:r>
            <a:r>
              <a:rPr kumimoji="1" lang="ru-RU" sz="2400" dirty="0" err="1" smtClean="0">
                <a:latin typeface="Garamond" pitchFamily="18" charset="0"/>
              </a:rPr>
              <a:t>ескејп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секвенца.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То преко Бекусове нотације записујемо на следећи начин</a:t>
            </a:r>
            <a:r>
              <a:rPr kumimoji="1" lang="ru-RU" sz="2400" dirty="0" smtClean="0">
                <a:latin typeface="Garamond" pitchFamily="18" charset="0"/>
              </a:rPr>
              <a:t>:</a:t>
            </a:r>
            <a:endParaRPr kumimoji="1" lang="sr-Latn-RS" sz="2400" dirty="0">
              <a:latin typeface="Garamond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endParaRPr kumimoji="1" lang="ru-RU" sz="2400" dirty="0">
              <a:latin typeface="Garamond" pitchFamily="18" charset="0"/>
            </a:endParaRPr>
          </a:p>
          <a:p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stringovni literal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&gt;::=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“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{[&lt;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znak 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osim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apostrofa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 obrnute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kose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crte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&gt;]</a:t>
            </a:r>
            <a:endParaRPr lang="en-U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|[&lt;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eskejp sekvenca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&gt;]}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</a:t>
            </a:r>
            <a:endParaRPr lang="sr-Latn-RS" sz="1500" dirty="0"/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err="1" smtClean="0">
                <a:latin typeface="Garamond" pitchFamily="18" charset="0"/>
              </a:rPr>
              <a:t>Примери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стринговних литерала:</a:t>
            </a:r>
          </a:p>
          <a:p>
            <a:r>
              <a:rPr kumimoji="1" lang="en-US" sz="2000" dirty="0" smtClean="0">
                <a:latin typeface="+mn-lt"/>
              </a:rPr>
              <a:t>	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““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prazan string </a:t>
            </a:r>
            <a:endParaRPr lang="sr-Latn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“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Programiranje i matematika“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neprazan string </a:t>
            </a:r>
            <a:endParaRPr lang="sr-Latn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“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Ovo je navodnik \”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 ovo ne \u3232”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//string sa eskejp sekvencama</a:t>
            </a:r>
            <a:endParaRPr lang="sr-Latn-RS" sz="1500" dirty="0"/>
          </a:p>
          <a:p>
            <a:pPr eaLnBrk="0" hangingPunct="0">
              <a:lnSpc>
                <a:spcPct val="80000"/>
              </a:lnSpc>
              <a:spcBef>
                <a:spcPts val="0"/>
              </a:spcBef>
              <a:defRPr/>
            </a:pPr>
            <a:endParaRPr kumimoji="1" lang="en-US" sz="2000" dirty="0">
              <a:latin typeface="+mn-lt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Стринговни литерали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3209188"/>
            <a:ext cx="8136904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Rectangle 4"/>
          <p:cNvSpPr/>
          <p:nvPr/>
        </p:nvSpPr>
        <p:spPr>
          <a:xfrm>
            <a:off x="755576" y="4310976"/>
            <a:ext cx="8136904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altLang="en-US" sz="3600" b="1" smtClean="0">
                <a:solidFill>
                  <a:srgbClr val="0070C0"/>
                </a:solidFill>
              </a:rPr>
              <a:t>Бекусова нотација</a:t>
            </a:r>
            <a:endParaRPr lang="en-US" altLang="en-US" sz="3600" b="1" smtClean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413" cy="4061048"/>
          </a:xfrm>
        </p:spPr>
        <p:txBody>
          <a:bodyPr/>
          <a:lstStyle/>
          <a:p>
            <a:pPr>
              <a:defRPr/>
            </a:pPr>
            <a:r>
              <a:rPr lang="sr-Cyrl-RS" sz="2400" dirty="0" smtClean="0">
                <a:latin typeface="Garamond" pitchFamily="18" charset="0"/>
              </a:rPr>
              <a:t>Синтакса </a:t>
            </a:r>
            <a:r>
              <a:rPr lang="sr-Cyrl-RS" sz="2400" dirty="0">
                <a:latin typeface="Garamond" pitchFamily="18" charset="0"/>
              </a:rPr>
              <a:t>програмског језика се описује помоћу </a:t>
            </a:r>
            <a:r>
              <a:rPr lang="sr-Latn-RS" sz="2400" dirty="0" smtClean="0">
                <a:latin typeface="Garamond" pitchFamily="18" charset="0"/>
              </a:rPr>
              <a:t/>
            </a:r>
            <a:br>
              <a:rPr lang="sr-Latn-RS" sz="2400" dirty="0" smtClean="0">
                <a:latin typeface="Garamond" pitchFamily="18" charset="0"/>
              </a:rPr>
            </a:br>
            <a:r>
              <a:rPr lang="sr-Cyrl-RS" sz="2400" dirty="0" smtClean="0">
                <a:latin typeface="Garamond" pitchFamily="18" charset="0"/>
              </a:rPr>
              <a:t>коначног скупа металингвистичких </a:t>
            </a:r>
            <a:r>
              <a:rPr lang="sr-Cyrl-RS" sz="2400" dirty="0">
                <a:latin typeface="Garamond" pitchFamily="18" charset="0"/>
              </a:rPr>
              <a:t>формула </a:t>
            </a:r>
            <a:r>
              <a:rPr lang="sr-Cyrl-RS" sz="2400" dirty="0" smtClean="0">
                <a:latin typeface="Garamond" pitchFamily="18" charset="0"/>
              </a:rPr>
              <a:t>(МЛФ</a:t>
            </a:r>
            <a:r>
              <a:rPr lang="sr-Cyrl-RS" sz="2400" dirty="0">
                <a:latin typeface="Garamond" pitchFamily="18" charset="0"/>
              </a:rPr>
              <a:t>). </a:t>
            </a:r>
          </a:p>
          <a:p>
            <a:pPr>
              <a:defRPr/>
            </a:pPr>
            <a:r>
              <a:rPr lang="ru-RU" sz="2400" dirty="0">
                <a:latin typeface="Garamond" pitchFamily="18" charset="0"/>
              </a:rPr>
              <a:t>МЛФ се састоји из леве и десне стране </a:t>
            </a:r>
            <a:r>
              <a:rPr lang="sr-Latn-RS" sz="2400" dirty="0" smtClean="0">
                <a:latin typeface="Garamond" pitchFamily="18" charset="0"/>
              </a:rPr>
              <a:t/>
            </a:r>
            <a:br>
              <a:rPr lang="sr-Latn-RS" sz="2400" dirty="0" smtClean="0">
                <a:latin typeface="Garamond" pitchFamily="18" charset="0"/>
              </a:rPr>
            </a:br>
            <a:r>
              <a:rPr lang="ru-RU" sz="2400" dirty="0" err="1" smtClean="0">
                <a:latin typeface="Garamond" pitchFamily="18" charset="0"/>
              </a:rPr>
              <a:t>раздвојене</a:t>
            </a:r>
            <a:r>
              <a:rPr lang="ru-RU" sz="2400" dirty="0" smtClean="0">
                <a:latin typeface="Garamond" pitchFamily="18" charset="0"/>
              </a:rPr>
              <a:t> </a:t>
            </a:r>
            <a:r>
              <a:rPr lang="ru-RU" sz="2400" dirty="0">
                <a:latin typeface="Garamond" pitchFamily="18" charset="0"/>
              </a:rPr>
              <a:t>универзалним мета-симболом </a:t>
            </a:r>
            <a:r>
              <a:rPr lang="ru-RU" sz="2400" dirty="0" smtClean="0">
                <a:latin typeface="Garamond" pitchFamily="18" charset="0"/>
              </a:rPr>
              <a:t> </a:t>
            </a:r>
            <a:r>
              <a:rPr lang="ru-RU" sz="2000" dirty="0" smtClean="0"/>
              <a:t>::=</a:t>
            </a:r>
            <a:endParaRPr lang="ru-RU" sz="2400" dirty="0" smtClean="0"/>
          </a:p>
          <a:p>
            <a:pPr>
              <a:defRPr/>
            </a:pPr>
            <a:r>
              <a:rPr lang="ru-RU" sz="2400" dirty="0" smtClean="0">
                <a:latin typeface="Garamond" pitchFamily="18" charset="0"/>
              </a:rPr>
              <a:t>МЛФ </a:t>
            </a:r>
            <a:r>
              <a:rPr lang="ru-RU" sz="2400" dirty="0">
                <a:latin typeface="Garamond" pitchFamily="18" charset="0"/>
              </a:rPr>
              <a:t>је облика: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sr-Cyrl-RS" sz="2000" dirty="0" smtClean="0"/>
              <a:t>	</a:t>
            </a:r>
            <a:r>
              <a:rPr lang="el-GR" sz="2000" dirty="0" smtClean="0"/>
              <a:t>α </a:t>
            </a:r>
            <a:r>
              <a:rPr lang="el-GR" sz="2000" dirty="0"/>
              <a:t>::= γ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sr-Cyrl-RS" sz="2400" dirty="0">
                <a:latin typeface="Garamond" pitchFamily="18" charset="0"/>
              </a:rPr>
              <a:t>где је: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l-GR" sz="2400" dirty="0" smtClean="0">
                <a:latin typeface="Garamond" pitchFamily="18" charset="0"/>
              </a:rPr>
              <a:t> </a:t>
            </a:r>
            <a:r>
              <a:rPr lang="sr-Cyrl-RS" sz="2400" dirty="0" smtClean="0">
                <a:latin typeface="Garamond" pitchFamily="18" charset="0"/>
              </a:rPr>
              <a:t>	</a:t>
            </a:r>
            <a:r>
              <a:rPr lang="el-GR" sz="2000" dirty="0" smtClean="0"/>
              <a:t>α </a:t>
            </a:r>
            <a:r>
              <a:rPr lang="sr-Cyrl-RS" sz="2400" dirty="0">
                <a:latin typeface="Garamond" pitchFamily="18" charset="0"/>
              </a:rPr>
              <a:t>металингвистичка променљива;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sr-Cyrl-RS" sz="2400" dirty="0" smtClean="0">
                <a:latin typeface="Garamond" pitchFamily="18" charset="0"/>
              </a:rPr>
              <a:t>	</a:t>
            </a:r>
            <a:r>
              <a:rPr lang="el-GR" sz="2400" dirty="0" smtClean="0">
                <a:latin typeface="Garamond" pitchFamily="18" charset="0"/>
              </a:rPr>
              <a:t> </a:t>
            </a:r>
            <a:r>
              <a:rPr lang="el-GR" sz="2000" dirty="0"/>
              <a:t>γ</a:t>
            </a:r>
            <a:r>
              <a:rPr lang="el-GR" sz="2400" dirty="0">
                <a:latin typeface="Garamond" pitchFamily="18" charset="0"/>
              </a:rPr>
              <a:t> </a:t>
            </a:r>
            <a:r>
              <a:rPr lang="sr-Cyrl-RS" sz="2400" dirty="0">
                <a:latin typeface="Garamond" pitchFamily="18" charset="0"/>
              </a:rPr>
              <a:t>металингвистички израз.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800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323850" y="1484313"/>
            <a:ext cx="8820150" cy="272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У Јави постоји неколико знакова који служе за раздваjaње једне врсте елемeнтарних конструкција од других. На пример, у сепараторе спада симбол ; који служи за раздвање наредби у Јави. 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У сепараторе спадају следећи </a:t>
            </a:r>
            <a:r>
              <a:rPr kumimoji="1" lang="ru-RU" sz="2400" dirty="0" err="1">
                <a:latin typeface="Garamond" pitchFamily="18" charset="0"/>
              </a:rPr>
              <a:t>знаци</a:t>
            </a:r>
            <a:r>
              <a:rPr kumimoji="1" lang="ru-RU" sz="2400" dirty="0" smtClean="0">
                <a:latin typeface="Garamond" pitchFamily="18" charset="0"/>
              </a:rPr>
              <a:t>:</a:t>
            </a:r>
            <a:endParaRPr kumimoji="1" lang="sr-Latn-RS" sz="2400" dirty="0" smtClean="0">
              <a:latin typeface="Garamond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endParaRPr kumimoji="1" lang="ru-RU" sz="1200" dirty="0">
              <a:latin typeface="Garamond" pitchFamily="18" charset="0"/>
            </a:endParaRPr>
          </a:p>
          <a:p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separator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[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]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.</a:t>
            </a:r>
            <a:endParaRPr kumimoji="1" lang="sr-Latn-RS" sz="2400" dirty="0" smtClean="0">
              <a:solidFill>
                <a:srgbClr val="00B050"/>
              </a:solidFill>
              <a:latin typeface="Garamond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err="1" smtClean="0">
                <a:latin typeface="Garamond" pitchFamily="18" charset="0"/>
              </a:rPr>
              <a:t>Сепаратори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служе само за раздвајање и не одређују операције над подацима.</a:t>
            </a:r>
            <a:endParaRPr lang="sr-Latn-CS" sz="2400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Сепаратори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87624" y="3140968"/>
            <a:ext cx="619268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323850" y="1484313"/>
            <a:ext cx="8820150" cy="5306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err="1" smtClean="0">
                <a:latin typeface="Garamond" pitchFamily="18" charset="0"/>
              </a:rPr>
              <a:t>Оператори</a:t>
            </a:r>
            <a:r>
              <a:rPr kumimoji="1" lang="sr-Latn-RS" sz="2400" dirty="0">
                <a:latin typeface="Garamond" pitchFamily="18" charset="0"/>
              </a:rPr>
              <a:t> </a:t>
            </a:r>
            <a:r>
              <a:rPr kumimoji="1" lang="ru-RU" sz="2400" dirty="0" err="1" smtClean="0">
                <a:latin typeface="Garamond" pitchFamily="18" charset="0"/>
              </a:rPr>
              <a:t>омогућавају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операције над подацима. </a:t>
            </a:r>
            <a:r>
              <a:rPr kumimoji="1" lang="sr-Latn-RS" sz="2400" dirty="0" smtClean="0">
                <a:latin typeface="Garamond" pitchFamily="18" charset="0"/>
              </a:rPr>
              <a:t/>
            </a:r>
            <a:br>
              <a:rPr kumimoji="1" lang="sr-Latn-RS" sz="2400" dirty="0" smtClean="0">
                <a:latin typeface="Garamond" pitchFamily="18" charset="0"/>
              </a:rPr>
            </a:br>
            <a:r>
              <a:rPr kumimoji="1" lang="ru-RU" sz="2400" dirty="0" err="1" smtClean="0">
                <a:latin typeface="Garamond" pitchFamily="18" charset="0"/>
              </a:rPr>
              <a:t>Подаци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на које се примењују оператори називају се операнди.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Операторе можемо да класификујемо на више начине. </a:t>
            </a:r>
            <a:r>
              <a:rPr kumimoji="1" lang="sr-Latn-RS" sz="2400" dirty="0" smtClean="0">
                <a:latin typeface="Garamond" pitchFamily="18" charset="0"/>
              </a:rPr>
              <a:t/>
            </a:r>
            <a:br>
              <a:rPr kumimoji="1" lang="sr-Latn-RS" sz="2400" dirty="0" smtClean="0">
                <a:latin typeface="Garamond" pitchFamily="18" charset="0"/>
              </a:rPr>
            </a:br>
            <a:r>
              <a:rPr kumimoji="1" lang="ru-RU" sz="2400" dirty="0" err="1" smtClean="0">
                <a:latin typeface="Garamond" pitchFamily="18" charset="0"/>
              </a:rPr>
              <a:t>Према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позицији у односу на операнде можемо да разликујемо префиксне, инфиксне и постфиксне операторе. </a:t>
            </a:r>
            <a:endParaRPr kumimoji="1" lang="sr-Latn-RS" sz="2400" dirty="0" smtClean="0">
              <a:latin typeface="Garamond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ru-RU" sz="2400" dirty="0" err="1" smtClean="0">
                <a:latin typeface="Garamond" pitchFamily="18" charset="0"/>
              </a:rPr>
              <a:t>Међутим</a:t>
            </a:r>
            <a:r>
              <a:rPr lang="ru-RU" sz="2400" dirty="0">
                <a:latin typeface="Garamond" pitchFamily="18" charset="0"/>
              </a:rPr>
              <a:t>, с обзиром на то да ли се помоћу оператора додељује вредност или не, можемо да разликујемо две класе оператора: операторе доделе и </a:t>
            </a:r>
            <a:r>
              <a:rPr lang="ru-RU" sz="2400" dirty="0" err="1">
                <a:latin typeface="Garamond" pitchFamily="18" charset="0"/>
              </a:rPr>
              <a:t>остале</a:t>
            </a:r>
            <a:r>
              <a:rPr lang="ru-RU" sz="2400" dirty="0" smtClean="0">
                <a:latin typeface="Garamond" pitchFamily="18" charset="0"/>
              </a:rPr>
              <a:t>.</a:t>
            </a:r>
            <a:endParaRPr lang="sr-Latn-RS" sz="2400" dirty="0" smtClean="0">
              <a:latin typeface="Garamond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endParaRPr lang="ru-RU" sz="2400" dirty="0">
              <a:latin typeface="Garamond" pitchFamily="18" charset="0"/>
            </a:endParaRPr>
          </a:p>
          <a:p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operator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operator dodele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		|&lt;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opertor bez dodele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operator bez dodele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aritmetički opertor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		|&lt;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relacioni opertor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oper</a:t>
            </a: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а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tor po bitovima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		|&lt;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logički operator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		|&lt;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uslovni operator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		|&lt;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instancni operator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endParaRPr lang="sr-Latn-RS" sz="1500" dirty="0"/>
          </a:p>
          <a:p>
            <a:pPr eaLnBrk="0" hangingPunct="0">
              <a:lnSpc>
                <a:spcPct val="80000"/>
              </a:lnSpc>
              <a:spcBef>
                <a:spcPts val="0"/>
              </a:spcBef>
              <a:defRPr/>
            </a:pPr>
            <a:endParaRPr lang="sr-Latn-CS" sz="2000" dirty="0">
              <a:latin typeface="+mn-lt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Оператори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9632" y="4509120"/>
            <a:ext cx="5760640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323850" y="1484313"/>
            <a:ext cx="8640638" cy="533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Аритметички оператори заједно са операндима и сепараторима служе за формирање аритметичких израза. Аритетички изрази служе за израчунавање вредности. </a:t>
            </a:r>
            <a:endParaRPr kumimoji="1" lang="sr-Latn-RS" sz="2400" dirty="0">
              <a:latin typeface="Garamond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endParaRPr kumimoji="1" lang="ru-RU" sz="2400" dirty="0">
              <a:latin typeface="Garamond" pitchFamily="18" charset="0"/>
            </a:endParaRPr>
          </a:p>
          <a:p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aritmetički operator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&gt;::=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-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*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/</a:t>
            </a:r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|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%</a:t>
            </a:r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|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++</a:t>
            </a:r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|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--</a:t>
            </a:r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kumimoji="1" lang="ru-RU" sz="1500" dirty="0"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Оператори + и – могу бити префиксни и инфиксни. </a:t>
            </a:r>
            <a:endParaRPr kumimoji="1" lang="sr-Latn-RS" sz="2400" dirty="0">
              <a:latin typeface="Garamond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err="1" smtClean="0">
                <a:latin typeface="Garamond" pitchFamily="18" charset="0"/>
              </a:rPr>
              <a:t>Поред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познатих оператора + –  * и /, оператор % се користи за рачунање остатка при дељењу. </a:t>
            </a:r>
            <a:endParaRPr kumimoji="1" lang="sr-Latn-RS" sz="2400" dirty="0" smtClean="0">
              <a:latin typeface="Garamond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err="1" smtClean="0">
                <a:latin typeface="Garamond" pitchFamily="18" charset="0"/>
              </a:rPr>
              <a:t>Оператори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++ и –</a:t>
            </a:r>
            <a:r>
              <a:rPr kumimoji="1" lang="ru-RU" sz="800" dirty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– служе за увећање, односно умањење вредности израза за 1.</a:t>
            </a: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r>
              <a:rPr kumimoji="1" lang="ru-RU" sz="2400" b="1" dirty="0">
                <a:latin typeface="Garamond" pitchFamily="18" charset="0"/>
              </a:rPr>
              <a:t>Пример</a:t>
            </a:r>
          </a:p>
          <a:p>
            <a:pPr eaLnBrk="0" hangingPunct="0">
              <a:lnSpc>
                <a:spcPct val="80000"/>
              </a:lnSpc>
              <a:spcBef>
                <a:spcPts val="600"/>
              </a:spcBef>
              <a:defRPr/>
            </a:pPr>
            <a:r>
              <a:rPr kumimoji="1" lang="ru-RU" sz="2000" dirty="0">
                <a:latin typeface="+mn-lt"/>
              </a:rPr>
              <a:t>7*3 - 7 / 2 + 4 	► 21 – 7/2 +4 	// </a:t>
            </a:r>
            <a:r>
              <a:rPr kumimoji="1" lang="en-US" sz="2000" dirty="0" err="1">
                <a:latin typeface="+mn-lt"/>
              </a:rPr>
              <a:t>Realizuje</a:t>
            </a:r>
            <a:r>
              <a:rPr kumimoji="1" lang="en-US" sz="2000" dirty="0">
                <a:latin typeface="+mn-lt"/>
              </a:rPr>
              <a:t> se </a:t>
            </a:r>
            <a:r>
              <a:rPr kumimoji="1" lang="en-US" sz="2000" dirty="0" err="1">
                <a:latin typeface="+mn-lt"/>
              </a:rPr>
              <a:t>množenje</a:t>
            </a:r>
            <a:endParaRPr kumimoji="1" lang="en-US" sz="2000" dirty="0">
              <a:latin typeface="+mn-lt"/>
            </a:endParaRPr>
          </a:p>
          <a:p>
            <a:pPr eaLnBrk="0" hangingPunct="0">
              <a:lnSpc>
                <a:spcPct val="80000"/>
              </a:lnSpc>
              <a:spcBef>
                <a:spcPts val="600"/>
              </a:spcBef>
              <a:defRPr/>
            </a:pPr>
            <a:r>
              <a:rPr kumimoji="1" lang="en-US" sz="2000" dirty="0">
                <a:latin typeface="+mn-lt"/>
              </a:rPr>
              <a:t>21 – 7/ 2 + 4 </a:t>
            </a:r>
            <a:r>
              <a:rPr kumimoji="1" lang="sr-Cyrl-RS" sz="2000" dirty="0">
                <a:latin typeface="+mn-lt"/>
              </a:rPr>
              <a:t>	</a:t>
            </a:r>
            <a:r>
              <a:rPr kumimoji="1" lang="ru-RU" sz="2000" dirty="0">
                <a:latin typeface="Arial" charset="0"/>
              </a:rPr>
              <a:t>►</a:t>
            </a:r>
            <a:r>
              <a:rPr kumimoji="1" lang="en-US" sz="2000" dirty="0">
                <a:latin typeface="+mn-lt"/>
              </a:rPr>
              <a:t> 21 - 3 + 4 </a:t>
            </a:r>
            <a:r>
              <a:rPr kumimoji="1" lang="sr-Cyrl-RS" sz="2000" dirty="0">
                <a:latin typeface="+mn-lt"/>
              </a:rPr>
              <a:t>	</a:t>
            </a:r>
            <a:r>
              <a:rPr kumimoji="1" lang="en-US" sz="2000" dirty="0">
                <a:latin typeface="+mn-lt"/>
              </a:rPr>
              <a:t>//</a:t>
            </a:r>
            <a:r>
              <a:rPr kumimoji="1" lang="en-US" sz="2000" dirty="0" err="1">
                <a:latin typeface="+mn-lt"/>
              </a:rPr>
              <a:t>Realizuje</a:t>
            </a:r>
            <a:r>
              <a:rPr kumimoji="1" lang="en-US" sz="2000" dirty="0">
                <a:latin typeface="+mn-lt"/>
              </a:rPr>
              <a:t> se </a:t>
            </a:r>
            <a:r>
              <a:rPr kumimoji="1" lang="en-US" sz="2000" dirty="0" err="1">
                <a:latin typeface="+mn-lt"/>
              </a:rPr>
              <a:t>cel</a:t>
            </a:r>
            <a:r>
              <a:rPr kumimoji="1" lang="ru-RU" sz="2000" dirty="0">
                <a:latin typeface="+mn-lt"/>
              </a:rPr>
              <a:t>о</a:t>
            </a:r>
            <a:r>
              <a:rPr kumimoji="1" lang="en-US" sz="2000" dirty="0" err="1">
                <a:latin typeface="+mn-lt"/>
              </a:rPr>
              <a:t>brojno</a:t>
            </a:r>
            <a:r>
              <a:rPr kumimoji="1" lang="en-US" sz="2000" dirty="0">
                <a:latin typeface="+mn-lt"/>
              </a:rPr>
              <a:t> </a:t>
            </a:r>
            <a:r>
              <a:rPr kumimoji="1" lang="en-US" sz="2000" dirty="0" err="1">
                <a:latin typeface="+mn-lt"/>
              </a:rPr>
              <a:t>deljenje</a:t>
            </a:r>
            <a:endParaRPr kumimoji="1" lang="en-US" sz="2000" dirty="0">
              <a:latin typeface="+mn-lt"/>
            </a:endParaRPr>
          </a:p>
          <a:p>
            <a:pPr eaLnBrk="0" hangingPunct="0">
              <a:lnSpc>
                <a:spcPct val="80000"/>
              </a:lnSpc>
              <a:spcBef>
                <a:spcPts val="600"/>
              </a:spcBef>
              <a:defRPr/>
            </a:pPr>
            <a:r>
              <a:rPr kumimoji="1" lang="en-US" sz="2000" dirty="0">
                <a:latin typeface="+mn-lt"/>
              </a:rPr>
              <a:t>21 - 3 + 4 </a:t>
            </a:r>
            <a:r>
              <a:rPr kumimoji="1" lang="sr-Cyrl-RS" sz="2000" dirty="0">
                <a:latin typeface="+mn-lt"/>
              </a:rPr>
              <a:t>	</a:t>
            </a:r>
            <a:r>
              <a:rPr kumimoji="1" lang="ru-RU" sz="2000" dirty="0">
                <a:latin typeface="Arial" charset="0"/>
              </a:rPr>
              <a:t>►</a:t>
            </a:r>
            <a:r>
              <a:rPr kumimoji="1" lang="en-US" sz="2000" dirty="0">
                <a:latin typeface="+mn-lt"/>
              </a:rPr>
              <a:t> 18 + 4 </a:t>
            </a:r>
            <a:r>
              <a:rPr kumimoji="1" lang="sr-Cyrl-RS" sz="2000" dirty="0">
                <a:latin typeface="+mn-lt"/>
              </a:rPr>
              <a:t>	</a:t>
            </a:r>
            <a:r>
              <a:rPr kumimoji="1" lang="en-US" sz="2000" dirty="0">
                <a:latin typeface="+mn-lt"/>
              </a:rPr>
              <a:t>// </a:t>
            </a:r>
            <a:r>
              <a:rPr kumimoji="1" lang="en-US" sz="2000" dirty="0" err="1">
                <a:latin typeface="+mn-lt"/>
              </a:rPr>
              <a:t>Realizuje</a:t>
            </a:r>
            <a:r>
              <a:rPr kumimoji="1" lang="en-US" sz="2000" dirty="0">
                <a:latin typeface="+mn-lt"/>
              </a:rPr>
              <a:t> se </a:t>
            </a:r>
            <a:r>
              <a:rPr kumimoji="1" lang="en-US" sz="2000" dirty="0" err="1">
                <a:latin typeface="+mn-lt"/>
              </a:rPr>
              <a:t>oduzimanje</a:t>
            </a:r>
            <a:endParaRPr kumimoji="1" lang="en-US" sz="2000" dirty="0">
              <a:latin typeface="+mn-lt"/>
            </a:endParaRPr>
          </a:p>
          <a:p>
            <a:pPr eaLnBrk="0" hangingPunct="0">
              <a:lnSpc>
                <a:spcPct val="80000"/>
              </a:lnSpc>
              <a:spcBef>
                <a:spcPts val="600"/>
              </a:spcBef>
              <a:defRPr/>
            </a:pPr>
            <a:r>
              <a:rPr kumimoji="1" lang="en-US" sz="2000" dirty="0">
                <a:latin typeface="+mn-lt"/>
              </a:rPr>
              <a:t>18 + 4 </a:t>
            </a:r>
            <a:r>
              <a:rPr kumimoji="1" lang="sr-Cyrl-RS" sz="2000" dirty="0">
                <a:latin typeface="+mn-lt"/>
              </a:rPr>
              <a:t>		</a:t>
            </a:r>
            <a:r>
              <a:rPr kumimoji="1" lang="ru-RU" sz="2000" dirty="0">
                <a:latin typeface="Arial" charset="0"/>
              </a:rPr>
              <a:t>►</a:t>
            </a:r>
            <a:r>
              <a:rPr kumimoji="1" lang="en-US" sz="2000" dirty="0">
                <a:latin typeface="+mn-lt"/>
              </a:rPr>
              <a:t> 22 </a:t>
            </a:r>
            <a:r>
              <a:rPr kumimoji="1" lang="sr-Cyrl-RS" sz="2000" dirty="0">
                <a:latin typeface="+mn-lt"/>
              </a:rPr>
              <a:t>		</a:t>
            </a:r>
            <a:r>
              <a:rPr kumimoji="1" lang="en-US" sz="2000" dirty="0">
                <a:latin typeface="+mn-lt"/>
              </a:rPr>
              <a:t>// </a:t>
            </a:r>
            <a:r>
              <a:rPr kumimoji="1" lang="en-US" sz="2000" dirty="0" err="1">
                <a:latin typeface="+mn-lt"/>
              </a:rPr>
              <a:t>Realizuje</a:t>
            </a:r>
            <a:r>
              <a:rPr kumimoji="1" lang="en-US" sz="2000" dirty="0">
                <a:latin typeface="+mn-lt"/>
              </a:rPr>
              <a:t> se </a:t>
            </a:r>
            <a:r>
              <a:rPr kumimoji="1" lang="en-US" sz="2000" dirty="0" err="1">
                <a:latin typeface="+mn-lt"/>
              </a:rPr>
              <a:t>sabiranje</a:t>
            </a:r>
            <a:endParaRPr lang="sr-Latn-CS" dirty="0">
              <a:latin typeface="+mn-lt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Аритметички оператори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5616" y="2708920"/>
            <a:ext cx="633670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323850" y="1484313"/>
            <a:ext cx="8820150" cy="5318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Релациони оператори се могу још назвати и операторима поређења. Они служе за поређење вредности операнада.</a:t>
            </a:r>
          </a:p>
          <a:p>
            <a:endParaRPr lang="sr-Latn-R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relacioni operator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==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!=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 </a:t>
            </a:r>
            <a:r>
              <a:rPr lang="sr-Latn-RS" sz="15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 </a:t>
            </a:r>
            <a:r>
              <a:rPr lang="sr-Latn-RS" sz="15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&gt;=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 </a:t>
            </a:r>
            <a:r>
              <a:rPr lang="sr-Latn-RS" sz="15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&lt;=</a:t>
            </a:r>
            <a:endParaRPr lang="sr-Latn-RS" sz="1500" dirty="0">
              <a:solidFill>
                <a:srgbClr val="00B050"/>
              </a:solidFill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smtClean="0">
                <a:latin typeface="Garamond" pitchFamily="18" charset="0"/>
              </a:rPr>
              <a:t>У </a:t>
            </a:r>
            <a:r>
              <a:rPr kumimoji="1" lang="ru-RU" sz="2400" dirty="0">
                <a:latin typeface="Garamond" pitchFamily="18" charset="0"/>
              </a:rPr>
              <a:t>Јави се за испитивање да ли су два операнда једнака користи се симбол </a:t>
            </a:r>
            <a:r>
              <a:rPr kumimoji="1" lang="ru-RU" sz="2000" dirty="0">
                <a:latin typeface="+mn-lt"/>
              </a:rPr>
              <a:t>==</a:t>
            </a:r>
            <a:r>
              <a:rPr kumimoji="1" lang="ru-RU" sz="2400" dirty="0">
                <a:latin typeface="Garamond" pitchFamily="18" charset="0"/>
              </a:rPr>
              <a:t> (двострука једнакост). </a:t>
            </a:r>
            <a:endParaRPr kumimoji="1" lang="en-US" sz="2400" dirty="0" smtClean="0">
              <a:latin typeface="Garamond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smtClean="0">
                <a:latin typeface="Garamond" pitchFamily="18" charset="0"/>
              </a:rPr>
              <a:t>За </a:t>
            </a:r>
            <a:r>
              <a:rPr kumimoji="1" lang="ru-RU" sz="2400" dirty="0">
                <a:latin typeface="Garamond" pitchFamily="18" charset="0"/>
              </a:rPr>
              <a:t>испитивање да ли су два операнда различита користи се оператор </a:t>
            </a:r>
            <a:r>
              <a:rPr kumimoji="1" lang="ru-RU" sz="2000" dirty="0">
                <a:latin typeface="+mn-lt"/>
              </a:rPr>
              <a:t>!=</a:t>
            </a:r>
            <a:r>
              <a:rPr kumimoji="1" lang="ru-RU" sz="2400" dirty="0">
                <a:latin typeface="Garamond" pitchFamily="18" charset="0"/>
              </a:rPr>
              <a:t> . </a:t>
            </a:r>
            <a:r>
              <a:rPr kumimoji="1" lang="ru-RU" sz="2400" dirty="0" err="1" smtClean="0">
                <a:latin typeface="Garamond" pitchFamily="18" charset="0"/>
              </a:rPr>
              <a:t>Резултат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примене релационих оператора је увек логичког типа (</a:t>
            </a:r>
            <a:r>
              <a:rPr kumimoji="1" lang="en-US" sz="2000" dirty="0">
                <a:latin typeface="+mn-lt"/>
              </a:rPr>
              <a:t>false</a:t>
            </a:r>
            <a:r>
              <a:rPr kumimoji="1" lang="en-US" sz="2400" dirty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или </a:t>
            </a:r>
            <a:r>
              <a:rPr kumimoji="1" lang="en-US" sz="2000" dirty="0">
                <a:latin typeface="+mn-lt"/>
              </a:rPr>
              <a:t>true</a:t>
            </a:r>
            <a:r>
              <a:rPr kumimoji="1" lang="en-US" sz="2400" dirty="0">
                <a:latin typeface="Garamond" pitchFamily="18" charset="0"/>
              </a:rPr>
              <a:t>).</a:t>
            </a: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r>
              <a:rPr kumimoji="1" lang="ru-RU" sz="2400" b="1" dirty="0">
                <a:latin typeface="Garamond" pitchFamily="18" charset="0"/>
              </a:rPr>
              <a:t>Пример</a:t>
            </a:r>
            <a:r>
              <a:rPr kumimoji="1" lang="ru-RU" sz="2400" dirty="0">
                <a:latin typeface="Garamond" pitchFamily="18" charset="0"/>
              </a:rPr>
              <a:t> </a:t>
            </a:r>
          </a:p>
          <a:p>
            <a:pPr eaLnBrk="0" hangingPunct="0">
              <a:lnSpc>
                <a:spcPct val="80000"/>
              </a:lnSpc>
              <a:spcBef>
                <a:spcPts val="600"/>
              </a:spcBef>
              <a:defRPr/>
            </a:pPr>
            <a:r>
              <a:rPr kumimoji="1" lang="ru-RU" sz="2000" dirty="0">
                <a:latin typeface="+mn-lt"/>
              </a:rPr>
              <a:t>(2*3 -10/7)!=(6-7%2) 	</a:t>
            </a:r>
            <a:r>
              <a:rPr kumimoji="1" lang="ru-RU" sz="2000" dirty="0">
                <a:latin typeface="Arial" charset="0"/>
              </a:rPr>
              <a:t>► </a:t>
            </a:r>
            <a:r>
              <a:rPr kumimoji="1" lang="ru-RU" sz="2000" dirty="0">
                <a:latin typeface="+mn-lt"/>
              </a:rPr>
              <a:t>(6 -10/7)!=(6-7%2)	//</a:t>
            </a:r>
            <a:r>
              <a:rPr kumimoji="1" lang="en-US" sz="2000" dirty="0" err="1">
                <a:latin typeface="+mn-lt"/>
              </a:rPr>
              <a:t>Mnozenje</a:t>
            </a:r>
            <a:endParaRPr kumimoji="1" lang="en-US" sz="2000" dirty="0">
              <a:latin typeface="+mn-lt"/>
            </a:endParaRPr>
          </a:p>
          <a:p>
            <a:pPr eaLnBrk="0" hangingPunct="0">
              <a:lnSpc>
                <a:spcPct val="80000"/>
              </a:lnSpc>
              <a:spcBef>
                <a:spcPts val="600"/>
              </a:spcBef>
              <a:defRPr/>
            </a:pPr>
            <a:r>
              <a:rPr kumimoji="1" lang="en-US" sz="2000" dirty="0">
                <a:latin typeface="+mn-lt"/>
              </a:rPr>
              <a:t>(6 -10/7)!=(6-7%2) </a:t>
            </a:r>
            <a:r>
              <a:rPr kumimoji="1" lang="sr-Cyrl-RS" sz="2000" dirty="0">
                <a:latin typeface="+mn-lt"/>
              </a:rPr>
              <a:t>	</a:t>
            </a:r>
            <a:r>
              <a:rPr kumimoji="1" lang="ru-RU" sz="2000" dirty="0">
                <a:latin typeface="Arial" charset="0"/>
              </a:rPr>
              <a:t>►</a:t>
            </a:r>
            <a:r>
              <a:rPr kumimoji="1" lang="en-US" sz="2000" dirty="0">
                <a:latin typeface="+mn-lt"/>
              </a:rPr>
              <a:t> (6 -1)!=(6-7%2) </a:t>
            </a:r>
            <a:r>
              <a:rPr kumimoji="1" lang="sr-Cyrl-RS" sz="2000" dirty="0">
                <a:latin typeface="+mn-lt"/>
              </a:rPr>
              <a:t>	</a:t>
            </a:r>
            <a:r>
              <a:rPr kumimoji="1" lang="en-US" sz="2000" dirty="0">
                <a:latin typeface="+mn-lt"/>
              </a:rPr>
              <a:t>//</a:t>
            </a:r>
            <a:r>
              <a:rPr kumimoji="1" lang="en-US" sz="2000" dirty="0" err="1">
                <a:latin typeface="+mn-lt"/>
              </a:rPr>
              <a:t>Deljenje</a:t>
            </a:r>
            <a:endParaRPr kumimoji="1" lang="en-US" sz="2000" dirty="0">
              <a:latin typeface="+mn-lt"/>
            </a:endParaRPr>
          </a:p>
          <a:p>
            <a:pPr eaLnBrk="0" hangingPunct="0">
              <a:lnSpc>
                <a:spcPct val="80000"/>
              </a:lnSpc>
              <a:spcBef>
                <a:spcPts val="600"/>
              </a:spcBef>
              <a:defRPr/>
            </a:pPr>
            <a:r>
              <a:rPr kumimoji="1" lang="en-US" sz="2000" dirty="0">
                <a:latin typeface="+mn-lt"/>
              </a:rPr>
              <a:t>(6-1)!=(6-7%2) </a:t>
            </a:r>
            <a:r>
              <a:rPr kumimoji="1" lang="sr-Cyrl-RS" sz="2000" dirty="0">
                <a:latin typeface="+mn-lt"/>
              </a:rPr>
              <a:t>		</a:t>
            </a:r>
            <a:r>
              <a:rPr kumimoji="1" lang="ru-RU" sz="2000" dirty="0">
                <a:latin typeface="Arial" charset="0"/>
              </a:rPr>
              <a:t>►</a:t>
            </a:r>
            <a:r>
              <a:rPr kumimoji="1" lang="en-US" sz="2000" dirty="0">
                <a:latin typeface="+mn-lt"/>
              </a:rPr>
              <a:t> 5 != (6-7%2) </a:t>
            </a:r>
            <a:r>
              <a:rPr kumimoji="1" lang="sr-Cyrl-RS" sz="2000" dirty="0">
                <a:latin typeface="+mn-lt"/>
              </a:rPr>
              <a:t>		</a:t>
            </a:r>
            <a:r>
              <a:rPr kumimoji="1" lang="en-US" sz="2000" dirty="0">
                <a:latin typeface="+mn-lt"/>
              </a:rPr>
              <a:t>//</a:t>
            </a:r>
            <a:r>
              <a:rPr kumimoji="1" lang="en-US" sz="2000" dirty="0" err="1">
                <a:latin typeface="+mn-lt"/>
              </a:rPr>
              <a:t>Oduzimanje</a:t>
            </a:r>
            <a:endParaRPr kumimoji="1" lang="en-US" sz="2000" dirty="0">
              <a:latin typeface="+mn-lt"/>
            </a:endParaRPr>
          </a:p>
          <a:p>
            <a:pPr eaLnBrk="0" hangingPunct="0">
              <a:lnSpc>
                <a:spcPct val="80000"/>
              </a:lnSpc>
              <a:spcBef>
                <a:spcPts val="600"/>
              </a:spcBef>
              <a:defRPr/>
            </a:pPr>
            <a:r>
              <a:rPr kumimoji="1" lang="en-US" sz="2000" dirty="0">
                <a:latin typeface="+mn-lt"/>
              </a:rPr>
              <a:t>5!=(6-7%2) </a:t>
            </a:r>
            <a:r>
              <a:rPr kumimoji="1" lang="sr-Cyrl-RS" sz="2000" dirty="0">
                <a:latin typeface="+mn-lt"/>
              </a:rPr>
              <a:t>		</a:t>
            </a:r>
            <a:r>
              <a:rPr kumimoji="1" lang="ru-RU" sz="2000" dirty="0">
                <a:latin typeface="Arial" charset="0"/>
              </a:rPr>
              <a:t>►</a:t>
            </a:r>
            <a:r>
              <a:rPr kumimoji="1" lang="en-US" sz="2000" dirty="0">
                <a:latin typeface="+mn-lt"/>
              </a:rPr>
              <a:t> 5 != (6-1) </a:t>
            </a:r>
            <a:r>
              <a:rPr kumimoji="1" lang="sr-Cyrl-RS" sz="2000" dirty="0">
                <a:latin typeface="+mn-lt"/>
              </a:rPr>
              <a:t>		</a:t>
            </a:r>
            <a:r>
              <a:rPr kumimoji="1" lang="en-US" sz="2000" dirty="0">
                <a:latin typeface="+mn-lt"/>
              </a:rPr>
              <a:t>//</a:t>
            </a:r>
            <a:r>
              <a:rPr kumimoji="1" lang="en-US" sz="2000" dirty="0" err="1">
                <a:latin typeface="+mn-lt"/>
              </a:rPr>
              <a:t>Racunanje</a:t>
            </a:r>
            <a:r>
              <a:rPr kumimoji="1" lang="en-US" sz="2000" dirty="0">
                <a:latin typeface="+mn-lt"/>
              </a:rPr>
              <a:t> </a:t>
            </a:r>
            <a:r>
              <a:rPr kumimoji="1" lang="en-US" sz="2000" dirty="0" err="1">
                <a:latin typeface="+mn-lt"/>
              </a:rPr>
              <a:t>ostatka</a:t>
            </a:r>
            <a:endParaRPr kumimoji="1" lang="en-US" sz="2000" dirty="0">
              <a:latin typeface="+mn-lt"/>
            </a:endParaRPr>
          </a:p>
          <a:p>
            <a:pPr eaLnBrk="0" hangingPunct="0">
              <a:lnSpc>
                <a:spcPct val="80000"/>
              </a:lnSpc>
              <a:spcBef>
                <a:spcPts val="600"/>
              </a:spcBef>
              <a:defRPr/>
            </a:pPr>
            <a:r>
              <a:rPr kumimoji="1" lang="en-US" sz="2000" dirty="0">
                <a:latin typeface="+mn-lt"/>
              </a:rPr>
              <a:t>5!=(6-1) </a:t>
            </a:r>
            <a:r>
              <a:rPr kumimoji="1" lang="sr-Cyrl-RS" sz="2000" dirty="0">
                <a:latin typeface="+mn-lt"/>
              </a:rPr>
              <a:t>		</a:t>
            </a:r>
            <a:r>
              <a:rPr kumimoji="1" lang="ru-RU" sz="2000" dirty="0">
                <a:latin typeface="Arial" charset="0"/>
              </a:rPr>
              <a:t>►</a:t>
            </a:r>
            <a:r>
              <a:rPr kumimoji="1" lang="en-US" sz="2000" dirty="0">
                <a:latin typeface="+mn-lt"/>
              </a:rPr>
              <a:t> 5 != 5 </a:t>
            </a:r>
            <a:r>
              <a:rPr kumimoji="1" lang="sr-Cyrl-RS" sz="2000" dirty="0">
                <a:latin typeface="+mn-lt"/>
              </a:rPr>
              <a:t>		</a:t>
            </a:r>
            <a:r>
              <a:rPr kumimoji="1" lang="en-US" sz="2000" dirty="0">
                <a:latin typeface="+mn-lt"/>
              </a:rPr>
              <a:t>//</a:t>
            </a:r>
            <a:r>
              <a:rPr kumimoji="1" lang="en-US" sz="2000" dirty="0" err="1">
                <a:latin typeface="+mn-lt"/>
              </a:rPr>
              <a:t>Oduzimanje</a:t>
            </a:r>
            <a:endParaRPr kumimoji="1" lang="en-US" sz="2000" dirty="0">
              <a:latin typeface="+mn-lt"/>
            </a:endParaRPr>
          </a:p>
          <a:p>
            <a:pPr eaLnBrk="0" hangingPunct="0">
              <a:lnSpc>
                <a:spcPct val="80000"/>
              </a:lnSpc>
              <a:spcBef>
                <a:spcPts val="600"/>
              </a:spcBef>
              <a:defRPr/>
            </a:pPr>
            <a:r>
              <a:rPr kumimoji="1" lang="en-US" sz="2000" dirty="0">
                <a:latin typeface="+mn-lt"/>
              </a:rPr>
              <a:t>5 != 5 </a:t>
            </a:r>
            <a:r>
              <a:rPr kumimoji="1" lang="sr-Cyrl-RS" sz="2000" dirty="0">
                <a:latin typeface="+mn-lt"/>
              </a:rPr>
              <a:t>			</a:t>
            </a:r>
            <a:r>
              <a:rPr kumimoji="1" lang="ru-RU" sz="2000" dirty="0">
                <a:latin typeface="Arial" charset="0"/>
              </a:rPr>
              <a:t>►</a:t>
            </a:r>
            <a:r>
              <a:rPr kumimoji="1" lang="en-US" sz="2000" dirty="0">
                <a:latin typeface="+mn-lt"/>
              </a:rPr>
              <a:t> false</a:t>
            </a:r>
            <a:endParaRPr lang="sr-Latn-CS" sz="1600" dirty="0">
              <a:latin typeface="+mn-lt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Релациони оператори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2204864"/>
            <a:ext cx="633670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323850" y="1484313"/>
            <a:ext cx="8820150" cy="2108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Оператор по битовима може бити логички или оператор померања. </a:t>
            </a:r>
            <a:endParaRPr kumimoji="1" lang="sr-Latn-RS" sz="2400" dirty="0" smtClean="0">
              <a:latin typeface="Garamond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endParaRPr kumimoji="1" lang="ru-RU" sz="2400" dirty="0">
              <a:latin typeface="Garamond" pitchFamily="18" charset="0"/>
            </a:endParaRPr>
          </a:p>
          <a:p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operator po bitovima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&amp;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~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^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&lt;&lt;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&gt;&gt;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&gt;&gt;&gt;</a:t>
            </a:r>
            <a:endParaRPr kumimoji="1" lang="sr-Latn-RS" sz="1500" dirty="0" smtClean="0">
              <a:solidFill>
                <a:srgbClr val="00B050"/>
              </a:solidFill>
              <a:latin typeface="Garamond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en-US" sz="2400" dirty="0" smtClean="0">
                <a:latin typeface="Garamond" pitchFamily="18" charset="0"/>
              </a:rPr>
              <a:t>(</a:t>
            </a:r>
            <a:r>
              <a:rPr kumimoji="1" lang="ru-RU" sz="2400" dirty="0">
                <a:latin typeface="Garamond" pitchFamily="18" charset="0"/>
              </a:rPr>
              <a:t>Овде је дисјункција по битовима </a:t>
            </a:r>
            <a:r>
              <a:rPr kumimoji="1" lang="en-US" sz="2400" dirty="0" smtClean="0">
                <a:latin typeface="Garamond" pitchFamily="18" charset="0"/>
              </a:rPr>
              <a:t>o</a:t>
            </a:r>
            <a:r>
              <a:rPr kumimoji="1" lang="sr-Cyrl-RS" sz="2400" dirty="0" smtClean="0">
                <a:latin typeface="Garamond" pitchFamily="18" charset="0"/>
              </a:rPr>
              <a:t>бојена зеленом</a:t>
            </a:r>
            <a:r>
              <a:rPr kumimoji="1" lang="ru-RU" sz="2400" dirty="0" smtClean="0">
                <a:latin typeface="Garamond" pitchFamily="18" charset="0"/>
              </a:rPr>
              <a:t>, </a:t>
            </a:r>
            <a:r>
              <a:rPr kumimoji="1" lang="ru-RU" sz="2400" dirty="0">
                <a:latin typeface="Garamond" pitchFamily="18" charset="0"/>
              </a:rPr>
              <a:t>тј. означена са </a:t>
            </a:r>
            <a:r>
              <a:rPr kumimoji="1" lang="ru-RU" sz="2400" b="1" dirty="0">
                <a:solidFill>
                  <a:srgbClr val="00B050"/>
                </a:solidFill>
                <a:latin typeface="Garamond" pitchFamily="18" charset="0"/>
              </a:rPr>
              <a:t>|</a:t>
            </a:r>
            <a:r>
              <a:rPr kumimoji="1" lang="ru-RU" sz="2400" dirty="0">
                <a:latin typeface="Garamond" pitchFamily="18" charset="0"/>
              </a:rPr>
              <a:t>, да би се разликовала од универзалног метасимбола </a:t>
            </a:r>
            <a:r>
              <a:rPr kumimoji="1" lang="ru-RU" sz="2400" b="1" dirty="0">
                <a:solidFill>
                  <a:schemeClr val="accent5">
                    <a:lumMod val="25000"/>
                  </a:schemeClr>
                </a:solidFill>
                <a:latin typeface="Garamond" pitchFamily="18" charset="0"/>
              </a:rPr>
              <a:t>|</a:t>
            </a:r>
            <a:r>
              <a:rPr kumimoji="1" lang="ru-RU" sz="2400" dirty="0">
                <a:latin typeface="Garamond" pitchFamily="18" charset="0"/>
              </a:rPr>
              <a:t>).</a:t>
            </a:r>
            <a:endParaRPr lang="sr-Latn-CS" sz="1600" dirty="0">
              <a:latin typeface="+mn-lt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Битовни оператори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33984134"/>
              </p:ext>
            </p:extLst>
          </p:nvPr>
        </p:nvGraphicFramePr>
        <p:xfrm>
          <a:off x="755576" y="3789040"/>
          <a:ext cx="7442200" cy="350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5" name="Document" r:id="rId3" imgW="6885378" imgH="3247725" progId="Word.Document.8">
                  <p:embed/>
                </p:oleObj>
              </mc:Choice>
              <mc:Fallback>
                <p:oleObj name="Document" r:id="rId3" imgW="6885378" imgH="3247725" progId="Word.Document.8">
                  <p:embed/>
                  <p:pic>
                    <p:nvPicPr>
                      <p:cNvPr id="0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789040"/>
                        <a:ext cx="7442200" cy="350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1187624" y="2420888"/>
            <a:ext cx="662473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323850" y="1484313"/>
            <a:ext cx="8820150" cy="328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err="1" smtClean="0">
                <a:latin typeface="Garamond" pitchFamily="18" charset="0"/>
              </a:rPr>
              <a:t>Постоје</a:t>
            </a:r>
            <a:r>
              <a:rPr kumimoji="1" lang="ru-RU" sz="2400" dirty="0" smtClean="0">
                <a:latin typeface="Garamond" pitchFamily="18" charset="0"/>
              </a:rPr>
              <a:t> три </a:t>
            </a:r>
            <a:r>
              <a:rPr kumimoji="1" lang="ru-RU" sz="2400" dirty="0" err="1" smtClean="0">
                <a:latin typeface="Garamond" pitchFamily="18" charset="0"/>
              </a:rPr>
              <a:t>основна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 err="1" smtClean="0">
                <a:latin typeface="Garamond" pitchFamily="18" charset="0"/>
              </a:rPr>
              <a:t>логичка</a:t>
            </a:r>
            <a:r>
              <a:rPr kumimoji="1" lang="ru-RU" sz="2400" dirty="0" smtClean="0">
                <a:latin typeface="Garamond" pitchFamily="18" charset="0"/>
              </a:rPr>
              <a:t> оператора . То су </a:t>
            </a:r>
            <a:r>
              <a:rPr kumimoji="1" lang="ru-RU" sz="2400" dirty="0" err="1" smtClean="0">
                <a:latin typeface="Garamond" pitchFamily="18" charset="0"/>
              </a:rPr>
              <a:t>конјукција</a:t>
            </a:r>
            <a:r>
              <a:rPr kumimoji="1" lang="ru-RU" sz="2400" dirty="0" smtClean="0">
                <a:latin typeface="Garamond" pitchFamily="18" charset="0"/>
              </a:rPr>
              <a:t>, </a:t>
            </a:r>
            <a:r>
              <a:rPr kumimoji="1" lang="ru-RU" sz="2400" dirty="0" err="1" smtClean="0">
                <a:latin typeface="Garamond" pitchFamily="18" charset="0"/>
              </a:rPr>
              <a:t>дисјункција</a:t>
            </a:r>
            <a:r>
              <a:rPr kumimoji="1" lang="ru-RU" sz="2400" dirty="0" smtClean="0">
                <a:latin typeface="Garamond" pitchFamily="18" charset="0"/>
              </a:rPr>
              <a:t> и </a:t>
            </a:r>
            <a:r>
              <a:rPr kumimoji="1" lang="ru-RU" sz="2400" dirty="0" err="1" smtClean="0">
                <a:latin typeface="Garamond" pitchFamily="18" charset="0"/>
              </a:rPr>
              <a:t>негација</a:t>
            </a:r>
            <a:r>
              <a:rPr kumimoji="1" lang="ru-RU" sz="2400" dirty="0" smtClean="0">
                <a:latin typeface="Garamond" pitchFamily="18" charset="0"/>
              </a:rPr>
              <a:t>:</a:t>
            </a:r>
          </a:p>
          <a:p>
            <a:r>
              <a:rPr lang="sr-Latn-R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logički operator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&amp;&amp;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||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!</a:t>
            </a:r>
            <a:endParaRPr kumimoji="1" lang="sr-Latn-RS" sz="1500" dirty="0" smtClean="0">
              <a:solidFill>
                <a:srgbClr val="00B050"/>
              </a:solidFill>
              <a:latin typeface="Garamond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smtClean="0">
                <a:latin typeface="Garamond" pitchFamily="18" charset="0"/>
              </a:rPr>
              <a:t>Оператор </a:t>
            </a:r>
            <a:r>
              <a:rPr kumimoji="1" lang="ru-RU" sz="2000" dirty="0" smtClean="0">
                <a:latin typeface="+mn-lt"/>
              </a:rPr>
              <a:t>!</a:t>
            </a:r>
            <a:r>
              <a:rPr kumimoji="1" lang="ru-RU" sz="2000" dirty="0" smtClean="0">
                <a:latin typeface="Garamond" pitchFamily="18" charset="0"/>
              </a:rPr>
              <a:t> </a:t>
            </a:r>
            <a:r>
              <a:rPr kumimoji="1" lang="ru-RU" sz="2400" dirty="0" err="1" smtClean="0">
                <a:latin typeface="Garamond" pitchFamily="18" charset="0"/>
              </a:rPr>
              <a:t>је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 err="1" smtClean="0">
                <a:latin typeface="Garamond" pitchFamily="18" charset="0"/>
              </a:rPr>
              <a:t>унарни</a:t>
            </a:r>
            <a:r>
              <a:rPr kumimoji="1" lang="ru-RU" sz="2400" dirty="0" smtClean="0">
                <a:latin typeface="Garamond" pitchFamily="18" charset="0"/>
              </a:rPr>
              <a:t> и </a:t>
            </a:r>
            <a:r>
              <a:rPr kumimoji="1" lang="ru-RU" sz="2400" dirty="0" err="1" smtClean="0">
                <a:latin typeface="Garamond" pitchFamily="18" charset="0"/>
              </a:rPr>
              <a:t>префиксни</a:t>
            </a:r>
            <a:r>
              <a:rPr kumimoji="1" lang="ru-RU" sz="2400" dirty="0" smtClean="0">
                <a:latin typeface="Garamond" pitchFamily="18" charset="0"/>
              </a:rPr>
              <a:t>, </a:t>
            </a:r>
            <a:r>
              <a:rPr kumimoji="1" lang="sr-Latn-RS" sz="2400" dirty="0" smtClean="0">
                <a:latin typeface="Garamond" pitchFamily="18" charset="0"/>
              </a:rPr>
              <a:t/>
            </a:r>
            <a:br>
              <a:rPr kumimoji="1" lang="sr-Latn-RS" sz="2400" dirty="0" smtClean="0">
                <a:latin typeface="Garamond" pitchFamily="18" charset="0"/>
              </a:rPr>
            </a:br>
            <a:r>
              <a:rPr kumimoji="1" lang="ru-RU" sz="2400" dirty="0" smtClean="0">
                <a:latin typeface="Garamond" pitchFamily="18" charset="0"/>
              </a:rPr>
              <a:t>док су </a:t>
            </a:r>
            <a:r>
              <a:rPr kumimoji="1" lang="ru-RU" sz="2400" dirty="0" err="1" smtClean="0">
                <a:latin typeface="Garamond" pitchFamily="18" charset="0"/>
              </a:rPr>
              <a:t>оператори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000" dirty="0" smtClean="0">
                <a:latin typeface="+mn-lt"/>
              </a:rPr>
              <a:t>&amp;&amp;</a:t>
            </a:r>
            <a:r>
              <a:rPr kumimoji="1" lang="ru-RU" sz="2000" dirty="0" smtClean="0">
                <a:latin typeface="Garamond" pitchFamily="18" charset="0"/>
              </a:rPr>
              <a:t> </a:t>
            </a:r>
            <a:r>
              <a:rPr kumimoji="1" lang="ru-RU" sz="2400" dirty="0" smtClean="0">
                <a:latin typeface="Garamond" pitchFamily="18" charset="0"/>
              </a:rPr>
              <a:t>и </a:t>
            </a:r>
            <a:r>
              <a:rPr kumimoji="1" lang="ru-RU" sz="2000" dirty="0" smtClean="0">
                <a:latin typeface="+mn-lt"/>
              </a:rPr>
              <a:t>||</a:t>
            </a:r>
            <a:r>
              <a:rPr kumimoji="1" lang="ru-RU" sz="2000" dirty="0" smtClean="0">
                <a:latin typeface="Garamond" pitchFamily="18" charset="0"/>
              </a:rPr>
              <a:t> </a:t>
            </a:r>
            <a:r>
              <a:rPr kumimoji="1" lang="ru-RU" sz="2400" dirty="0" err="1" smtClean="0">
                <a:latin typeface="Garamond" pitchFamily="18" charset="0"/>
              </a:rPr>
              <a:t>бинарни</a:t>
            </a:r>
            <a:r>
              <a:rPr kumimoji="1" lang="ru-RU" sz="2400" dirty="0" smtClean="0">
                <a:latin typeface="Garamond" pitchFamily="18" charset="0"/>
              </a:rPr>
              <a:t> и </a:t>
            </a:r>
            <a:r>
              <a:rPr kumimoji="1" lang="ru-RU" sz="2400" dirty="0" err="1" smtClean="0">
                <a:latin typeface="Garamond" pitchFamily="18" charset="0"/>
              </a:rPr>
              <a:t>инфиксни</a:t>
            </a:r>
            <a:r>
              <a:rPr kumimoji="1" lang="ru-RU" sz="2400" dirty="0" smtClean="0">
                <a:latin typeface="Garamond" pitchFamily="18" charset="0"/>
              </a:rPr>
              <a:t>. 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err="1" smtClean="0">
                <a:latin typeface="Garamond" pitchFamily="18" charset="0"/>
              </a:rPr>
              <a:t>Као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операнди код логичких оператора </a:t>
            </a:r>
            <a:r>
              <a:rPr kumimoji="1" lang="sr-Latn-RS" sz="2400" dirty="0" smtClean="0">
                <a:latin typeface="Garamond" pitchFamily="18" charset="0"/>
              </a:rPr>
              <a:t/>
            </a:r>
            <a:br>
              <a:rPr kumimoji="1" lang="sr-Latn-RS" sz="2400" dirty="0" smtClean="0">
                <a:latin typeface="Garamond" pitchFamily="18" charset="0"/>
              </a:rPr>
            </a:br>
            <a:r>
              <a:rPr kumimoji="1" lang="ru-RU" sz="2400" dirty="0" smtClean="0">
                <a:latin typeface="Garamond" pitchFamily="18" charset="0"/>
              </a:rPr>
              <a:t>могу </a:t>
            </a:r>
            <a:r>
              <a:rPr kumimoji="1" lang="ru-RU" sz="2400" dirty="0">
                <a:latin typeface="Garamond" pitchFamily="18" charset="0"/>
              </a:rPr>
              <a:t>се појављивати само подаци логичког типа. 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Ефекте примене наведених оператора </a:t>
            </a:r>
            <a:r>
              <a:rPr kumimoji="1" lang="sr-Latn-RS" sz="2400" dirty="0" smtClean="0">
                <a:latin typeface="Garamond" pitchFamily="18" charset="0"/>
              </a:rPr>
              <a:t/>
            </a:r>
            <a:br>
              <a:rPr kumimoji="1" lang="sr-Latn-RS" sz="2400" dirty="0" smtClean="0">
                <a:latin typeface="Garamond" pitchFamily="18" charset="0"/>
              </a:rPr>
            </a:br>
            <a:r>
              <a:rPr kumimoji="1" lang="ru-RU" sz="2400" dirty="0" err="1" smtClean="0">
                <a:latin typeface="Garamond" pitchFamily="18" charset="0"/>
              </a:rPr>
              <a:t>можемо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да опишемо следећим таблицама: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Логички оператори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938713"/>
            <a:ext cx="2849563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288" y="4706938"/>
            <a:ext cx="6100762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15616" y="2132856"/>
            <a:ext cx="439248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323850" y="1484313"/>
            <a:ext cx="8820150" cy="342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r>
              <a:rPr kumimoji="1" lang="ru-RU" sz="2400" b="1" dirty="0">
                <a:latin typeface="Garamond" pitchFamily="18" charset="0"/>
              </a:rPr>
              <a:t>Пример</a:t>
            </a:r>
            <a:r>
              <a:rPr kumimoji="1" lang="ru-RU" sz="2400" dirty="0">
                <a:latin typeface="Garamond" pitchFamily="18" charset="0"/>
              </a:rPr>
              <a:t> 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Израчунавање сложеног израза </a:t>
            </a:r>
            <a:r>
              <a:rPr kumimoji="1" lang="ru-RU" sz="2000" dirty="0">
                <a:latin typeface="+mn-lt"/>
              </a:rPr>
              <a:t>(2 &lt; 3) &amp;&amp; (3 != 4) || </a:t>
            </a:r>
            <a:r>
              <a:rPr kumimoji="1" lang="en-US" sz="2000" dirty="0">
                <a:latin typeface="+mn-lt"/>
              </a:rPr>
              <a:t>false </a:t>
            </a:r>
            <a:r>
              <a:rPr kumimoji="1" lang="ru-RU" sz="2400" dirty="0">
                <a:latin typeface="Garamond" pitchFamily="18" charset="0"/>
              </a:rPr>
              <a:t>се реализује на следећи начин</a:t>
            </a:r>
            <a:r>
              <a:rPr kumimoji="1" lang="ru-RU" sz="2400" dirty="0" smtClean="0">
                <a:latin typeface="Garamond" pitchFamily="18" charset="0"/>
              </a:rPr>
              <a:t>:</a:t>
            </a:r>
            <a:endParaRPr kumimoji="1" lang="sr-Latn-RS" sz="2400" dirty="0" smtClean="0">
              <a:latin typeface="Garamond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endParaRPr kumimoji="1" lang="ru-RU" sz="2400" dirty="0">
              <a:latin typeface="Garamond" pitchFamily="18" charset="0"/>
            </a:endParaRPr>
          </a:p>
          <a:p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//Realizuje se prvo poredjenje </a:t>
            </a:r>
            <a:endParaRPr lang="sr-Latn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&amp;&amp;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!=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►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&amp;&amp;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!=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Realizuje se drugo poredjenje </a:t>
            </a:r>
            <a:endParaRPr lang="sr-Latn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&amp;&amp;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!=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)||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►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&amp;&amp;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||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Realizuje se konjunkcija </a:t>
            </a:r>
            <a:endParaRPr lang="sr-Latn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&amp;&amp;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►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Realizuje se disjunkcija </a:t>
            </a:r>
            <a:endParaRPr lang="sr-Latn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►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endParaRPr lang="sr-Latn-RS" sz="1500" dirty="0">
              <a:effectLst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Логички оператори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6426" y="2982603"/>
            <a:ext cx="6693845" cy="1997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323850" y="1490663"/>
            <a:ext cx="8820150" cy="414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Условни оператор се описује помоћу знака питања и двотачке:</a:t>
            </a:r>
          </a:p>
          <a:p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</a:p>
          <a:p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uslovni operator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(?</a:t>
            </a:r>
            <a:r>
              <a:rPr lang="sr-Latn-RS" sz="1500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)</a:t>
            </a:r>
            <a:endParaRPr lang="sr-Latn-RS" sz="1500" dirty="0">
              <a:solidFill>
                <a:srgbClr val="00B050"/>
              </a:solidFill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err="1" smtClean="0">
                <a:latin typeface="Garamond" pitchFamily="18" charset="0"/>
              </a:rPr>
              <a:t>Условни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оператор се најчешће користи у </a:t>
            </a:r>
            <a:r>
              <a:rPr kumimoji="1" lang="ru-RU" sz="2400" dirty="0" err="1">
                <a:latin typeface="Garamond" pitchFamily="18" charset="0"/>
              </a:rPr>
              <a:t>форми</a:t>
            </a:r>
            <a:r>
              <a:rPr kumimoji="1" lang="ru-RU" sz="2400" dirty="0" smtClean="0">
                <a:latin typeface="Garamond" pitchFamily="18" charset="0"/>
              </a:rPr>
              <a:t>:</a:t>
            </a:r>
            <a:endParaRPr kumimoji="1" lang="sr-Latn-RS" sz="2400" dirty="0">
              <a:latin typeface="Garamond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endParaRPr kumimoji="1" lang="ru-RU" sz="2400" dirty="0">
              <a:latin typeface="Garamond" pitchFamily="18" charset="0"/>
            </a:endParaRPr>
          </a:p>
          <a:p>
            <a:r>
              <a:rPr lang="pl-PL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&lt;</a:t>
            </a:r>
            <a:r>
              <a:rPr lang="pl-PL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logicki izraz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pl-PL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?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pl-PL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prvi izraz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pl-PL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: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pl-PL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drugi izraz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endParaRPr lang="pl-PL" sz="1500" dirty="0"/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err="1" smtClean="0">
                <a:latin typeface="Garamond" pitchFamily="18" charset="0"/>
              </a:rPr>
              <a:t>Помоћу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инстанцног оператора проверава се да ли конкретан примерак припада некој </a:t>
            </a:r>
            <a:r>
              <a:rPr kumimoji="1" lang="ru-RU" sz="2400" dirty="0" err="1">
                <a:latin typeface="Garamond" pitchFamily="18" charset="0"/>
              </a:rPr>
              <a:t>класи</a:t>
            </a:r>
            <a:r>
              <a:rPr kumimoji="1" lang="ru-RU" sz="2400" dirty="0" smtClean="0">
                <a:latin typeface="Garamond" pitchFamily="18" charset="0"/>
              </a:rPr>
              <a:t>.</a:t>
            </a:r>
            <a:endParaRPr kumimoji="1" lang="sr-Latn-RS" sz="2400" dirty="0" smtClean="0">
              <a:latin typeface="Garamond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endParaRPr kumimoji="1" lang="ru-RU" sz="2400" dirty="0">
              <a:latin typeface="Garamond" pitchFamily="18" charset="0"/>
            </a:endParaRPr>
          </a:p>
          <a:p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instancni operator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&gt;::=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instanceof</a:t>
            </a:r>
            <a:endParaRPr kumimoji="1" lang="sr-Latn-RS" sz="1500" dirty="0" smtClean="0">
              <a:latin typeface="Garamond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r>
              <a:rPr kumimoji="1" lang="ru-RU" sz="2400" dirty="0" smtClean="0">
                <a:latin typeface="Garamond" pitchFamily="18" charset="0"/>
              </a:rPr>
              <a:t>Оператор </a:t>
            </a:r>
            <a:r>
              <a:rPr kumimoji="1" lang="en-US" sz="2000" dirty="0" err="1">
                <a:latin typeface="+mn-lt"/>
              </a:rPr>
              <a:t>instanceof</a:t>
            </a:r>
            <a:r>
              <a:rPr kumimoji="1" lang="en-US" sz="2000" dirty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генерише вредност </a:t>
            </a:r>
            <a:r>
              <a:rPr kumimoji="1" lang="en-US" sz="2000" dirty="0">
                <a:latin typeface="+mn-lt"/>
              </a:rPr>
              <a:t>true</a:t>
            </a:r>
            <a:r>
              <a:rPr kumimoji="1" lang="en-US" sz="2000" dirty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ако </a:t>
            </a:r>
            <a:r>
              <a:rPr kumimoji="1" lang="sr-Cyrl-RS" sz="2400" dirty="0">
                <a:latin typeface="Garamond" pitchFamily="18" charset="0"/>
              </a:rPr>
              <a:t>је </a:t>
            </a:r>
            <a:r>
              <a:rPr kumimoji="1" lang="ru-RU" sz="2400" dirty="0">
                <a:latin typeface="Garamond" pitchFamily="18" charset="0"/>
              </a:rPr>
              <a:t>објекат примерак наведене класе</a:t>
            </a:r>
            <a:r>
              <a:rPr kumimoji="1" lang="en-US" sz="2400" dirty="0">
                <a:latin typeface="Garamond" pitchFamily="18" charset="0"/>
              </a:rPr>
              <a:t> </a:t>
            </a:r>
            <a:r>
              <a:rPr kumimoji="1" lang="sr-Cyrl-RS" sz="2400" dirty="0">
                <a:latin typeface="Garamond" pitchFamily="18" charset="0"/>
              </a:rPr>
              <a:t>(или интерфејса)</a:t>
            </a:r>
            <a:r>
              <a:rPr kumimoji="1" lang="ru-RU" sz="2400" dirty="0">
                <a:latin typeface="Garamond" pitchFamily="18" charset="0"/>
              </a:rPr>
              <a:t>, а у супротном даје вредност </a:t>
            </a:r>
            <a:r>
              <a:rPr kumimoji="1" lang="en-US" sz="2000" dirty="0">
                <a:latin typeface="+mn-lt"/>
              </a:rPr>
              <a:t>false</a:t>
            </a:r>
            <a:r>
              <a:rPr kumimoji="1" lang="en-US" sz="2400" dirty="0">
                <a:latin typeface="Garamond" pitchFamily="18" charset="0"/>
              </a:rPr>
              <a:t>.</a:t>
            </a:r>
            <a:endParaRPr lang="sr-Latn-CS" sz="1400" dirty="0">
              <a:latin typeface="+mn-lt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Условни и инстанцни оператори 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7624" y="1988840"/>
            <a:ext cx="352839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Rectangle 4"/>
          <p:cNvSpPr/>
          <p:nvPr/>
        </p:nvSpPr>
        <p:spPr>
          <a:xfrm>
            <a:off x="1187624" y="3133029"/>
            <a:ext cx="496855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ectangle 5"/>
          <p:cNvSpPr/>
          <p:nvPr/>
        </p:nvSpPr>
        <p:spPr>
          <a:xfrm>
            <a:off x="1187624" y="4509120"/>
            <a:ext cx="439248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323850" y="1490663"/>
            <a:ext cx="8820150" cy="468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r>
              <a:rPr kumimoji="1" lang="ru-RU" sz="2400" dirty="0" err="1">
                <a:latin typeface="Garamond" pitchFamily="18" charset="0"/>
              </a:rPr>
              <a:t>Оператори</a:t>
            </a:r>
            <a:r>
              <a:rPr kumimoji="1" lang="ru-RU" sz="2400" dirty="0">
                <a:latin typeface="Garamond" pitchFamily="18" charset="0"/>
              </a:rPr>
              <a:t> </a:t>
            </a:r>
            <a:r>
              <a:rPr kumimoji="1" lang="ru-RU" sz="2400" dirty="0" err="1" smtClean="0">
                <a:latin typeface="Garamond" pitchFamily="18" charset="0"/>
              </a:rPr>
              <a:t>доделе</a:t>
            </a:r>
            <a:r>
              <a:rPr kumimoji="1" lang="sr-Latn-RS" sz="2400" dirty="0" smtClean="0">
                <a:latin typeface="Garamond" pitchFamily="18" charset="0"/>
              </a:rPr>
              <a:t> </a:t>
            </a:r>
            <a:r>
              <a:rPr kumimoji="1" lang="ru-RU" sz="2400" dirty="0" err="1" smtClean="0">
                <a:latin typeface="Garamond" pitchFamily="18" charset="0"/>
              </a:rPr>
              <a:t>као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што им име казује, служе да доделе вредност некој </a:t>
            </a:r>
            <a:r>
              <a:rPr kumimoji="1" lang="ru-RU" sz="2400" dirty="0" err="1">
                <a:latin typeface="Garamond" pitchFamily="18" charset="0"/>
              </a:rPr>
              <a:t>променљивој</a:t>
            </a:r>
            <a:r>
              <a:rPr kumimoji="1" lang="ru-RU" sz="2400" dirty="0" smtClean="0">
                <a:latin typeface="Garamond" pitchFamily="18" charset="0"/>
              </a:rPr>
              <a:t>.</a:t>
            </a:r>
            <a:endParaRPr kumimoji="1" lang="ru-RU" sz="2400" dirty="0">
              <a:latin typeface="Garamond" pitchFamily="18" charset="0"/>
            </a:endParaRPr>
          </a:p>
          <a:p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oper</a:t>
            </a: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а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tor dodele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prost oper</a:t>
            </a: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а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tor dodele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sastavni operator dodele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endParaRPr kumimoji="1" lang="sr-Latn-RS" sz="1500" dirty="0" smtClean="0">
              <a:latin typeface="Garamond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r>
              <a:rPr kumimoji="1" lang="ru-RU" sz="2400" dirty="0" err="1" smtClean="0">
                <a:latin typeface="Garamond" pitchFamily="18" charset="0"/>
              </a:rPr>
              <a:t>Основни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облик оператора доделе је:</a:t>
            </a:r>
          </a:p>
          <a:p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prost oper</a:t>
            </a: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а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tor dodele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=</a:t>
            </a:r>
            <a:endParaRPr lang="sr-Latn-RS" sz="1500" dirty="0">
              <a:solidFill>
                <a:srgbClr val="00B050"/>
              </a:solidFill>
            </a:endParaRP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r>
              <a:rPr kumimoji="1" lang="ru-RU" sz="2400" dirty="0" smtClean="0">
                <a:latin typeface="Garamond" pitchFamily="18" charset="0"/>
              </a:rPr>
              <a:t>Оператор </a:t>
            </a:r>
            <a:r>
              <a:rPr kumimoji="1" lang="ru-RU" sz="2400" dirty="0">
                <a:latin typeface="Garamond" pitchFamily="18" charset="0"/>
              </a:rPr>
              <a:t>доделе се најчешће употребљава у форми:</a:t>
            </a:r>
          </a:p>
          <a:p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promenljiva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izraz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endParaRPr kumimoji="1" lang="en-US" sz="2000" dirty="0">
              <a:latin typeface="+mn-lt"/>
            </a:endParaRP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r>
              <a:rPr kumimoji="1" lang="ru-RU" sz="2400" dirty="0">
                <a:latin typeface="Garamond" pitchFamily="18" charset="0"/>
              </a:rPr>
              <a:t>Наравно, тип променљиве мора да буде компатибилан са типом израза.</a:t>
            </a: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r>
              <a:rPr lang="ru-RU" sz="2400" b="1" dirty="0">
                <a:latin typeface="Garamond" pitchFamily="18" charset="0"/>
              </a:rPr>
              <a:t>Пример</a:t>
            </a:r>
            <a:r>
              <a:rPr lang="ru-RU" sz="2400" dirty="0">
                <a:latin typeface="Garamond" pitchFamily="18" charset="0"/>
              </a:rPr>
              <a:t> Оператор доделе се може употребити и у тзв. ланчаном облику за вишеструко </a:t>
            </a:r>
            <a:r>
              <a:rPr lang="ru-RU" sz="2400" dirty="0" err="1">
                <a:latin typeface="Garamond" pitchFamily="18" charset="0"/>
              </a:rPr>
              <a:t>додељивање</a:t>
            </a:r>
            <a:r>
              <a:rPr lang="ru-RU" sz="2400" dirty="0" smtClean="0">
                <a:latin typeface="Garamond" pitchFamily="18" charset="0"/>
              </a:rPr>
              <a:t>.</a:t>
            </a:r>
            <a:endParaRPr lang="sr-Latn-RS" sz="2400" dirty="0" smtClean="0">
              <a:latin typeface="Garamond" pitchFamily="18" charset="0"/>
            </a:endParaRPr>
          </a:p>
          <a:p>
            <a:r>
              <a:rPr lang="pl-PL" sz="1500" dirty="0">
                <a:solidFill>
                  <a:srgbClr val="000000"/>
                </a:solidFill>
                <a:latin typeface="Courier New" panose="02070309020205020404" pitchFamily="49" charset="0"/>
              </a:rPr>
              <a:t>m 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pl-PL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n 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pl-PL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k 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pl-PL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l-PL" sz="15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pl-PL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l-PL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k dobija vrednost 5, </a:t>
            </a:r>
            <a:endParaRPr lang="pl-PL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pl-PL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pl-PL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// </a:t>
            </a:r>
            <a:r>
              <a:rPr lang="pl-PL" sz="1500" dirty="0">
                <a:solidFill>
                  <a:srgbClr val="008000"/>
                </a:solidFill>
                <a:latin typeface="Courier New" panose="02070309020205020404" pitchFamily="49" charset="0"/>
              </a:rPr>
              <a:t>kako je i vrednost izraza k=5 takodje 5, </a:t>
            </a:r>
            <a:endParaRPr lang="pl-PL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pl-PL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pl-PL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// </a:t>
            </a:r>
            <a:r>
              <a:rPr lang="pl-PL" sz="1500" dirty="0">
                <a:solidFill>
                  <a:srgbClr val="008000"/>
                </a:solidFill>
                <a:latin typeface="Courier New" panose="02070309020205020404" pitchFamily="49" charset="0"/>
              </a:rPr>
              <a:t>n dobija vrednost 5, </a:t>
            </a:r>
            <a:endParaRPr lang="pl-PL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pl-PL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pl-PL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// </a:t>
            </a:r>
            <a:r>
              <a:rPr lang="pl-PL" sz="1500" dirty="0">
                <a:solidFill>
                  <a:srgbClr val="008000"/>
                </a:solidFill>
                <a:latin typeface="Courier New" panose="02070309020205020404" pitchFamily="49" charset="0"/>
              </a:rPr>
              <a:t>a po tom principu i m dobija vrednost 5. </a:t>
            </a:r>
            <a:endParaRPr lang="pl-PL" sz="15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Оператори доделе 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850" y="2132856"/>
            <a:ext cx="856863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Rectangle 4"/>
          <p:cNvSpPr/>
          <p:nvPr/>
        </p:nvSpPr>
        <p:spPr>
          <a:xfrm>
            <a:off x="323850" y="2771282"/>
            <a:ext cx="3600078" cy="291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ectangle 5"/>
          <p:cNvSpPr/>
          <p:nvPr/>
        </p:nvSpPr>
        <p:spPr>
          <a:xfrm>
            <a:off x="323850" y="3421725"/>
            <a:ext cx="2952006" cy="295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" name="Rectangle 6"/>
          <p:cNvSpPr/>
          <p:nvPr/>
        </p:nvSpPr>
        <p:spPr>
          <a:xfrm>
            <a:off x="323850" y="5157192"/>
            <a:ext cx="6840438" cy="1020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323850" y="1490663"/>
            <a:ext cx="8820150" cy="412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Саставни оператори доделе настају комбиновањем неких претходних оператора и простог оператора </a:t>
            </a:r>
            <a:r>
              <a:rPr kumimoji="1" lang="ru-RU" sz="2400" dirty="0" err="1">
                <a:latin typeface="Garamond" pitchFamily="18" charset="0"/>
              </a:rPr>
              <a:t>доделе</a:t>
            </a:r>
            <a:r>
              <a:rPr kumimoji="1" lang="ru-RU" sz="2400" dirty="0" smtClean="0">
                <a:latin typeface="Garamond" pitchFamily="18" charset="0"/>
              </a:rPr>
              <a:t>.</a:t>
            </a:r>
            <a:endParaRPr kumimoji="1" lang="sr-Latn-RS" sz="2400" dirty="0" smtClean="0">
              <a:latin typeface="Garamond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endParaRPr kumimoji="1" lang="sr-Latn-RS" sz="2400" dirty="0" smtClean="0">
              <a:latin typeface="Garamond" pitchFamily="18" charset="0"/>
            </a:endParaRPr>
          </a:p>
          <a:p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sastavni oper</a:t>
            </a: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а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tor dodele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	::=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+=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 </a:t>
            </a:r>
            <a:r>
              <a:rPr lang="sr-Latn-RS" sz="15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-=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*=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/=</a:t>
            </a:r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|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%=</a:t>
            </a:r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|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&amp;=</a:t>
            </a:r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|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|=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^=</a:t>
            </a:r>
            <a:r>
              <a:rPr lang="sr-Latn-RS" sz="1500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&lt;&lt;=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&gt;&gt;=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&gt;&gt;&gt;=</a:t>
            </a:r>
            <a:endParaRPr kumimoji="1" lang="ru-RU" sz="1500" dirty="0">
              <a:solidFill>
                <a:srgbClr val="00B050"/>
              </a:solidFill>
              <a:latin typeface="Garamond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err="1" smtClean="0">
                <a:latin typeface="Garamond" pitchFamily="18" charset="0"/>
              </a:rPr>
              <a:t>Конструкције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типа </a:t>
            </a:r>
            <a:r>
              <a:rPr kumimoji="1" lang="en-US" sz="2000" dirty="0">
                <a:latin typeface="+mj-lt"/>
              </a:rPr>
              <a:t>S = </a:t>
            </a:r>
            <a:r>
              <a:rPr kumimoji="1" lang="en-US" sz="2000" dirty="0" err="1">
                <a:latin typeface="+mj-lt"/>
              </a:rPr>
              <a:t>S+xxxx</a:t>
            </a:r>
            <a:r>
              <a:rPr kumimoji="1" lang="en-US" sz="2000" dirty="0">
                <a:latin typeface="+mj-lt"/>
              </a:rPr>
              <a:t> </a:t>
            </a:r>
            <a:r>
              <a:rPr kumimoji="1" lang="ru-RU" sz="2400" dirty="0">
                <a:latin typeface="Garamond" pitchFamily="18" charset="0"/>
              </a:rPr>
              <a:t>се </a:t>
            </a:r>
            <a:r>
              <a:rPr kumimoji="1" lang="ru-RU" sz="2400" dirty="0" err="1" smtClean="0">
                <a:latin typeface="Garamond" pitchFamily="18" charset="0"/>
              </a:rPr>
              <a:t>краће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запише у облику </a:t>
            </a:r>
            <a:r>
              <a:rPr kumimoji="1" lang="en-US" sz="2000" dirty="0">
                <a:latin typeface="+mn-lt"/>
              </a:rPr>
              <a:t>S += </a:t>
            </a:r>
            <a:r>
              <a:rPr kumimoji="1" lang="en-US" sz="2000" dirty="0" err="1">
                <a:latin typeface="+mn-lt"/>
              </a:rPr>
              <a:t>xxxx</a:t>
            </a:r>
            <a:r>
              <a:rPr kumimoji="1" lang="en-US" sz="2400" dirty="0">
                <a:latin typeface="Garamond" pitchFamily="18" charset="0"/>
              </a:rPr>
              <a:t>. </a:t>
            </a:r>
            <a:endParaRPr kumimoji="1" lang="en-US" sz="2000" dirty="0">
              <a:latin typeface="+mn-lt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Оператори доделе (2) 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3" y="2420888"/>
            <a:ext cx="5256584" cy="2736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3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3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altLang="en-US" sz="3600" b="1" smtClean="0">
                <a:solidFill>
                  <a:srgbClr val="0070C0"/>
                </a:solidFill>
              </a:rPr>
              <a:t>Бекусова нотација (2)</a:t>
            </a:r>
            <a:endParaRPr lang="en-US" altLang="en-US" sz="3600" b="1" smtClean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413" cy="5257800"/>
          </a:xfrm>
        </p:spPr>
        <p:txBody>
          <a:bodyPr/>
          <a:lstStyle/>
          <a:p>
            <a:r>
              <a:rPr lang="ru-RU" altLang="en-US" sz="2400" u="sng" dirty="0" err="1" smtClean="0">
                <a:latin typeface="Garamond" panose="02020404030301010803" pitchFamily="18" charset="0"/>
              </a:rPr>
              <a:t>Металингвистичка</a:t>
            </a:r>
            <a:r>
              <a:rPr lang="ru-RU" altLang="en-US" sz="2400" u="sng" dirty="0" smtClean="0">
                <a:latin typeface="Garamond" panose="02020404030301010803" pitchFamily="18" charset="0"/>
              </a:rPr>
              <a:t> </a:t>
            </a:r>
            <a:r>
              <a:rPr lang="ru-RU" altLang="en-US" sz="2400" u="sng" dirty="0" err="1" smtClean="0">
                <a:latin typeface="Garamond" panose="02020404030301010803" pitchFamily="18" charset="0"/>
              </a:rPr>
              <a:t>променљива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:</a:t>
            </a:r>
          </a:p>
          <a:p>
            <a:pPr lvl="1"/>
            <a:r>
              <a:rPr lang="ru-RU" altLang="en-US" sz="1900" dirty="0" smtClean="0">
                <a:latin typeface="Garamond" panose="02020404030301010803" pitchFamily="18" charset="0"/>
              </a:rPr>
              <a:t>фраза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природног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језика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ограђена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угластим</a:t>
            </a:r>
            <a:r>
              <a:rPr lang="ru-RU" altLang="en-US" sz="1900" dirty="0" smtClean="0">
                <a:latin typeface="Garamond" panose="02020404030301010803" pitchFamily="18" charset="0"/>
              </a:rPr>
              <a:t> (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стреличастим</a:t>
            </a:r>
            <a:r>
              <a:rPr lang="ru-RU" altLang="en-US" sz="1900" dirty="0" smtClean="0">
                <a:latin typeface="Garamond" panose="02020404030301010803" pitchFamily="18" charset="0"/>
              </a:rPr>
              <a:t>)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заградама</a:t>
            </a:r>
            <a:r>
              <a:rPr lang="ru-RU" altLang="en-US" sz="1900" dirty="0" smtClean="0">
                <a:latin typeface="Garamond" panose="02020404030301010803" pitchFamily="18" charset="0"/>
              </a:rPr>
              <a:t> (</a:t>
            </a:r>
            <a:r>
              <a:rPr lang="ru-RU" altLang="en-US" sz="1500" dirty="0" smtClean="0"/>
              <a:t>&lt;</a:t>
            </a:r>
            <a:r>
              <a:rPr lang="ru-RU" altLang="en-US" sz="1900" dirty="0" smtClean="0">
                <a:latin typeface="Garamond" panose="02020404030301010803" pitchFamily="18" charset="0"/>
              </a:rPr>
              <a:t>, </a:t>
            </a:r>
            <a:r>
              <a:rPr lang="ru-RU" altLang="en-US" sz="1500" dirty="0" smtClean="0"/>
              <a:t>&gt;</a:t>
            </a:r>
            <a:r>
              <a:rPr lang="ru-RU" altLang="en-US" sz="1900" dirty="0" smtClean="0">
                <a:latin typeface="Garamond" panose="02020404030301010803" pitchFamily="18" charset="0"/>
              </a:rPr>
              <a:t>)</a:t>
            </a:r>
            <a:endParaRPr lang="sr-Latn-RS" altLang="en-US" sz="1900" dirty="0">
              <a:latin typeface="Garamond" panose="02020404030301010803" pitchFamily="18" charset="0"/>
            </a:endParaRPr>
          </a:p>
          <a:p>
            <a:r>
              <a:rPr lang="ru-RU" altLang="en-US" sz="2400" u="sng" dirty="0" err="1" smtClean="0">
                <a:latin typeface="Garamond" panose="02020404030301010803" pitchFamily="18" charset="0"/>
              </a:rPr>
              <a:t>Металингвистичка</a:t>
            </a:r>
            <a:r>
              <a:rPr lang="ru-RU" altLang="en-US" sz="2400" u="sng" dirty="0" smtClean="0">
                <a:latin typeface="Garamond" panose="02020404030301010803" pitchFamily="18" charset="0"/>
              </a:rPr>
              <a:t> константа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:</a:t>
            </a:r>
          </a:p>
          <a:p>
            <a:pPr lvl="1"/>
            <a:r>
              <a:rPr lang="ru-RU" altLang="en-US" sz="1900" dirty="0" smtClean="0">
                <a:latin typeface="Garamond" panose="02020404030301010803" pitchFamily="18" charset="0"/>
              </a:rPr>
              <a:t>знак или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кључна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реч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објект-језика</a:t>
            </a:r>
            <a:endParaRPr lang="ru-RU" altLang="en-US" sz="1900" dirty="0" smtClean="0">
              <a:latin typeface="Garamond" panose="02020404030301010803" pitchFamily="18" charset="0"/>
            </a:endParaRPr>
          </a:p>
          <a:p>
            <a:r>
              <a:rPr lang="ru-RU" altLang="en-US" sz="2400" u="sng" dirty="0" err="1" smtClean="0">
                <a:latin typeface="Garamond" panose="02020404030301010803" pitchFamily="18" charset="0"/>
              </a:rPr>
              <a:t>Универзални</a:t>
            </a:r>
            <a:r>
              <a:rPr lang="ru-RU" altLang="en-US" sz="2400" u="sng" dirty="0" smtClean="0">
                <a:latin typeface="Garamond" panose="02020404030301010803" pitchFamily="18" charset="0"/>
              </a:rPr>
              <a:t> </a:t>
            </a:r>
            <a:r>
              <a:rPr lang="ru-RU" altLang="en-US" sz="2400" u="sng" dirty="0" err="1" smtClean="0">
                <a:latin typeface="Garamond" panose="02020404030301010803" pitchFamily="18" charset="0"/>
              </a:rPr>
              <a:t>метасимбол</a:t>
            </a:r>
            <a:r>
              <a:rPr lang="ru-RU" altLang="en-US" sz="2400" u="sng" dirty="0" smtClean="0">
                <a:latin typeface="Garamond" panose="02020404030301010803" pitchFamily="18" charset="0"/>
              </a:rPr>
              <a:t> </a:t>
            </a:r>
            <a:r>
              <a:rPr lang="ru-RU" altLang="en-US" sz="2000" u="sng" dirty="0" smtClean="0"/>
              <a:t>::=</a:t>
            </a:r>
            <a:r>
              <a:rPr lang="ru-RU" altLang="en-US" sz="2400" b="1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чита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'по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дефиницији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’</a:t>
            </a:r>
            <a:endParaRPr lang="sr-Latn-RS" altLang="en-US" sz="2400" dirty="0" smtClean="0">
              <a:latin typeface="Garamond" panose="02020404030301010803" pitchFamily="18" charset="0"/>
            </a:endParaRPr>
          </a:p>
          <a:p>
            <a:r>
              <a:rPr lang="ru-RU" altLang="en-US" sz="2400" u="sng" dirty="0" err="1">
                <a:latin typeface="Garamond" panose="02020404030301010803" pitchFamily="18" charset="0"/>
              </a:rPr>
              <a:t>Универзални</a:t>
            </a:r>
            <a:r>
              <a:rPr lang="ru-RU" altLang="en-US" sz="2400" u="sng" dirty="0">
                <a:latin typeface="Garamond" panose="02020404030301010803" pitchFamily="18" charset="0"/>
              </a:rPr>
              <a:t> </a:t>
            </a:r>
            <a:r>
              <a:rPr lang="ru-RU" altLang="en-US" sz="2400" u="sng" dirty="0" err="1">
                <a:latin typeface="Garamond" panose="02020404030301010803" pitchFamily="18" charset="0"/>
              </a:rPr>
              <a:t>метасимбол</a:t>
            </a:r>
            <a:r>
              <a:rPr lang="ru-RU" altLang="en-US" sz="2400" u="sng" dirty="0">
                <a:latin typeface="Garamond" panose="02020404030301010803" pitchFamily="18" charset="0"/>
              </a:rPr>
              <a:t> </a:t>
            </a:r>
            <a:r>
              <a:rPr lang="ru-RU" altLang="en-US" sz="2000" u="sng" dirty="0"/>
              <a:t>|</a:t>
            </a:r>
            <a:r>
              <a:rPr lang="ru-RU" altLang="en-US" sz="2400" u="sng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чита</a:t>
            </a:r>
            <a:r>
              <a:rPr lang="ru-RU" altLang="en-US" sz="2400" dirty="0">
                <a:latin typeface="Garamond" panose="02020404030301010803" pitchFamily="18" charset="0"/>
              </a:rPr>
              <a:t> се 'или</a:t>
            </a:r>
            <a:r>
              <a:rPr lang="ru-RU" altLang="en-US" sz="2400" dirty="0" smtClean="0">
                <a:latin typeface="Garamond" panose="02020404030301010803" pitchFamily="18" charset="0"/>
              </a:rPr>
              <a:t>'.</a:t>
            </a:r>
          </a:p>
          <a:p>
            <a:r>
              <a:rPr lang="ru-RU" altLang="en-US" sz="2400" u="sng" dirty="0" err="1" smtClean="0">
                <a:latin typeface="Garamond" panose="02020404030301010803" pitchFamily="18" charset="0"/>
              </a:rPr>
              <a:t>Металингвистички</a:t>
            </a:r>
            <a:r>
              <a:rPr lang="ru-RU" altLang="en-US" sz="2400" u="sng" dirty="0" smtClean="0">
                <a:latin typeface="Garamond" panose="02020404030301010803" pitchFamily="18" charset="0"/>
              </a:rPr>
              <a:t> </a:t>
            </a:r>
            <a:r>
              <a:rPr lang="ru-RU" altLang="en-US" sz="2400" u="sng" dirty="0" err="1" smtClean="0">
                <a:latin typeface="Garamond" panose="02020404030301010803" pitchFamily="18" charset="0"/>
              </a:rPr>
              <a:t>израз</a:t>
            </a:r>
            <a:r>
              <a:rPr lang="ru-RU" altLang="en-US" sz="2400" b="1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може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бити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: </a:t>
            </a:r>
            <a:endParaRPr lang="sr-Latn-RS" altLang="en-US" sz="2400" dirty="0" smtClean="0">
              <a:latin typeface="Garamond" panose="02020404030301010803" pitchFamily="18" charset="0"/>
            </a:endParaRPr>
          </a:p>
          <a:p>
            <a:pPr lvl="1"/>
            <a:r>
              <a:rPr lang="ru-RU" altLang="en-US" sz="1900" dirty="0" err="1" smtClean="0">
                <a:latin typeface="Garamond" panose="02020404030301010803" pitchFamily="18" charset="0"/>
              </a:rPr>
              <a:t>металингвистичка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променљива</a:t>
            </a:r>
            <a:r>
              <a:rPr lang="ru-RU" altLang="en-US" sz="1900" dirty="0" smtClean="0">
                <a:latin typeface="Garamond" panose="02020404030301010803" pitchFamily="18" charset="0"/>
              </a:rPr>
              <a:t>,  </a:t>
            </a:r>
            <a:endParaRPr lang="sr-Latn-RS" altLang="en-US" sz="1900" dirty="0" smtClean="0">
              <a:latin typeface="Garamond" panose="02020404030301010803" pitchFamily="18" charset="0"/>
            </a:endParaRPr>
          </a:p>
          <a:p>
            <a:pPr lvl="1"/>
            <a:r>
              <a:rPr lang="ru-RU" altLang="en-US" sz="1900" dirty="0" err="1" smtClean="0">
                <a:latin typeface="Garamond" panose="02020404030301010803" pitchFamily="18" charset="0"/>
              </a:rPr>
              <a:t>металингвистичка</a:t>
            </a:r>
            <a:r>
              <a:rPr lang="ru-RU" altLang="en-US" sz="1900" dirty="0" smtClean="0">
                <a:latin typeface="Garamond" panose="02020404030301010803" pitchFamily="18" charset="0"/>
              </a:rPr>
              <a:t> константа </a:t>
            </a:r>
            <a:endParaRPr lang="sr-Latn-RS" altLang="en-US" sz="1900" dirty="0" smtClean="0">
              <a:latin typeface="Garamond" panose="02020404030301010803" pitchFamily="18" charset="0"/>
            </a:endParaRPr>
          </a:p>
          <a:p>
            <a:pPr lvl="1"/>
            <a:r>
              <a:rPr lang="ru-RU" altLang="en-US" sz="1900" dirty="0" smtClean="0">
                <a:latin typeface="Garamond" panose="02020404030301010803" pitchFamily="18" charset="0"/>
              </a:rPr>
              <a:t>или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коначан</a:t>
            </a:r>
            <a:r>
              <a:rPr lang="ru-RU" altLang="en-US" sz="1900" dirty="0" smtClean="0">
                <a:latin typeface="Garamond" panose="02020404030301010803" pitchFamily="18" charset="0"/>
              </a:rPr>
              <a:t> низ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металингвистичких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променљивих</a:t>
            </a:r>
            <a:r>
              <a:rPr lang="ru-RU" altLang="en-US" sz="1900" dirty="0" smtClean="0">
                <a:latin typeface="Garamond" panose="02020404030301010803" pitchFamily="18" charset="0"/>
              </a:rPr>
              <a:t> или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металингвистичких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константи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раздвојених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универзалним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метасимболом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500" dirty="0" smtClean="0"/>
              <a:t>|</a:t>
            </a:r>
            <a:r>
              <a:rPr lang="ru-RU" altLang="en-US" sz="1900" dirty="0" smtClean="0">
                <a:latin typeface="Garamond" panose="02020404030301010803" pitchFamily="18" charset="0"/>
              </a:rPr>
              <a:t> или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надовезаних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једни</a:t>
            </a:r>
            <a:r>
              <a:rPr lang="ru-RU" altLang="en-US" sz="1900" dirty="0" smtClean="0">
                <a:latin typeface="Garamond" panose="02020404030301010803" pitchFamily="18" charset="0"/>
              </a:rPr>
              <a:t> на друге.</a:t>
            </a:r>
            <a:endParaRPr lang="en-US" altLang="en-US" sz="19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ru-RU" altLang="en-US" sz="2400" dirty="0" smtClean="0">
              <a:latin typeface="Garamond" panose="02020404030301010803" pitchFamily="18" charset="0"/>
            </a:endParaRPr>
          </a:p>
          <a:p>
            <a:endParaRPr lang="en-US" altLang="en-US" sz="2400" dirty="0" smtClean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323850" y="1490663"/>
            <a:ext cx="8820150" cy="309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r>
              <a:rPr kumimoji="1" lang="ru-RU" sz="2400" b="1" dirty="0">
                <a:latin typeface="Garamond" pitchFamily="18" charset="0"/>
              </a:rPr>
              <a:t>Пример</a:t>
            </a: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r>
              <a:rPr kumimoji="1" lang="en-US" sz="2000" dirty="0">
                <a:latin typeface="+mn-lt"/>
              </a:rPr>
              <a:t>P *= a; </a:t>
            </a:r>
            <a:r>
              <a:rPr kumimoji="1" lang="sr-Cyrl-RS" sz="2000" dirty="0">
                <a:latin typeface="+mn-lt"/>
              </a:rPr>
              <a:t>		</a:t>
            </a:r>
            <a:r>
              <a:rPr kumimoji="1" lang="ru-RU" sz="2400" dirty="0">
                <a:latin typeface="Garamond" pitchFamily="18" charset="0"/>
              </a:rPr>
              <a:t>је истоветно са: 	</a:t>
            </a:r>
            <a:r>
              <a:rPr kumimoji="1" lang="en-US" sz="2000" dirty="0">
                <a:latin typeface="+mn-lt"/>
              </a:rPr>
              <a:t>P = P*a;</a:t>
            </a: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r>
              <a:rPr kumimoji="1" lang="en-US" sz="2000" dirty="0">
                <a:latin typeface="+mn-lt"/>
              </a:rPr>
              <a:t>d /= </a:t>
            </a:r>
            <a:r>
              <a:rPr kumimoji="1" lang="en-US" sz="2000" dirty="0" err="1">
                <a:latin typeface="+mn-lt"/>
              </a:rPr>
              <a:t>x+y</a:t>
            </a:r>
            <a:r>
              <a:rPr kumimoji="1" lang="en-US" sz="2000" dirty="0">
                <a:latin typeface="+mn-lt"/>
              </a:rPr>
              <a:t>*z</a:t>
            </a:r>
            <a:r>
              <a:rPr kumimoji="1" lang="en-US" sz="2000" dirty="0">
                <a:latin typeface="Arial" charset="0"/>
              </a:rPr>
              <a:t>;</a:t>
            </a:r>
            <a:r>
              <a:rPr kumimoji="1" lang="en-US" sz="2000" dirty="0">
                <a:latin typeface="+mn-lt"/>
              </a:rPr>
              <a:t> </a:t>
            </a:r>
            <a:r>
              <a:rPr kumimoji="1" lang="sr-Cyrl-RS" sz="2000" dirty="0">
                <a:latin typeface="+mn-lt"/>
              </a:rPr>
              <a:t>	</a:t>
            </a:r>
            <a:r>
              <a:rPr kumimoji="1" lang="ru-RU" sz="2400" dirty="0">
                <a:latin typeface="Garamond" pitchFamily="18" charset="0"/>
              </a:rPr>
              <a:t>је краћи запис за: 	</a:t>
            </a:r>
            <a:r>
              <a:rPr kumimoji="1" lang="en-US" sz="2000" dirty="0">
                <a:latin typeface="+mn-lt"/>
              </a:rPr>
              <a:t>d = d/(</a:t>
            </a:r>
            <a:r>
              <a:rPr kumimoji="1" lang="en-US" sz="2000" dirty="0" err="1">
                <a:latin typeface="+mn-lt"/>
              </a:rPr>
              <a:t>x+y</a:t>
            </a:r>
            <a:r>
              <a:rPr kumimoji="1" lang="en-US" sz="2000" dirty="0">
                <a:latin typeface="+mn-lt"/>
              </a:rPr>
              <a:t>*z);</a:t>
            </a:r>
            <a:endParaRPr kumimoji="1" lang="en-US" sz="2400" dirty="0">
              <a:latin typeface="+mn-lt"/>
            </a:endParaRP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r>
              <a:rPr kumimoji="1" lang="ru-RU" sz="2400" dirty="0">
                <a:latin typeface="Garamond" pitchFamily="18" charset="0"/>
              </a:rPr>
              <a:t>И саставни оператори доделе могу бити </a:t>
            </a:r>
            <a:r>
              <a:rPr kumimoji="1" lang="ru-RU" sz="2400" dirty="0" err="1">
                <a:latin typeface="Garamond" pitchFamily="18" charset="0"/>
              </a:rPr>
              <a:t>уланчани</a:t>
            </a:r>
            <a:r>
              <a:rPr kumimoji="1" lang="ru-RU" sz="2400" dirty="0" smtClean="0">
                <a:latin typeface="Garamond" pitchFamily="18" charset="0"/>
              </a:rPr>
              <a:t>:</a:t>
            </a:r>
            <a:endParaRPr kumimoji="1" lang="sr-Latn-RS" sz="2400" dirty="0" smtClean="0">
              <a:latin typeface="Garamond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endParaRPr kumimoji="1" lang="sr-Latn-RS" sz="2400" dirty="0" smtClean="0">
              <a:latin typeface="Garamond" pitchFamily="18" charset="0"/>
            </a:endParaRPr>
          </a:p>
          <a:p>
            <a:r>
              <a:rPr lang="pl-PL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int</a:t>
            </a:r>
            <a:r>
              <a:rPr lang="pl-PL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l-PL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pl-PL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pl-PL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pl-PL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pl-PL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pl-PL" sz="15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pl-PL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s1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pl-PL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pl-PL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pl-PL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s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+=</a:t>
            </a:r>
            <a:r>
              <a:rPr lang="pl-PL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s1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+=</a:t>
            </a:r>
            <a:r>
              <a:rPr lang="pl-PL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pl-PL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pl-PL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s1 dobija vrednost 7, a s vrednost 12.</a:t>
            </a:r>
            <a:endParaRPr lang="pl-PL" sz="1500" dirty="0"/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endParaRPr kumimoji="1" lang="ru-RU" sz="2400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Оператори доделе (3) 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59631" y="3573017"/>
            <a:ext cx="6048673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323850" y="1490663"/>
            <a:ext cx="8820150" cy="4419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Коментари служе да се објасне поједина места у </a:t>
            </a:r>
            <a:r>
              <a:rPr kumimoji="1" lang="ru-RU" sz="2400" dirty="0" err="1" smtClean="0">
                <a:latin typeface="Garamond" pitchFamily="18" charset="0"/>
              </a:rPr>
              <a:t>програму</a:t>
            </a:r>
            <a:r>
              <a:rPr kumimoji="1" lang="sr-Latn-RS" sz="2400" dirty="0" smtClean="0">
                <a:latin typeface="Garamond" pitchFamily="18" charset="0"/>
              </a:rPr>
              <a:t>.</a:t>
            </a:r>
            <a:endParaRPr kumimoji="1" lang="sr-Latn-RS" sz="2400" dirty="0">
              <a:latin typeface="Garamond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err="1" smtClean="0">
                <a:latin typeface="Garamond" pitchFamily="18" charset="0"/>
              </a:rPr>
              <a:t>Коментари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су, пре свега, намењени човеку, али се у Јави могу искористити и за аутоматско генерисање документације. 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Конструкције Јаве су често довољно јасне па коментари понекад могу бити и сувишни. 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Пожељно је на почетку програма објаснити чему програм служи, ко га је писао, када је написан итд. </a:t>
            </a:r>
            <a:endParaRPr kumimoji="1" lang="sr-Latn-RS" sz="2400" dirty="0" smtClean="0">
              <a:latin typeface="Garamond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smtClean="0">
                <a:latin typeface="Garamond" pitchFamily="18" charset="0"/>
              </a:rPr>
              <a:t>У </a:t>
            </a:r>
            <a:r>
              <a:rPr kumimoji="1" lang="ru-RU" sz="2400" dirty="0">
                <a:latin typeface="Garamond" pitchFamily="18" charset="0"/>
              </a:rPr>
              <a:t>Јави постоје 3 врсте коментара:</a:t>
            </a:r>
          </a:p>
          <a:p>
            <a:pPr marL="914400" lvl="1" indent="-457200" eaLnBrk="0" hangingPunct="0">
              <a:lnSpc>
                <a:spcPct val="8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kumimoji="1" lang="ru-RU" sz="2400" dirty="0">
                <a:latin typeface="Garamond" pitchFamily="18" charset="0"/>
              </a:rPr>
              <a:t>Вишелинијски (коментар у стилу језика </a:t>
            </a:r>
            <a:r>
              <a:rPr kumimoji="1" lang="en-US" sz="2400" dirty="0">
                <a:latin typeface="Garamond" pitchFamily="18" charset="0"/>
              </a:rPr>
              <a:t>C)</a:t>
            </a:r>
          </a:p>
          <a:p>
            <a:pPr marL="914400" lvl="1" indent="-457200" eaLnBrk="0" hangingPunct="0">
              <a:lnSpc>
                <a:spcPct val="8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kumimoji="1" lang="ru-RU" sz="2400" dirty="0">
                <a:latin typeface="Garamond" pitchFamily="18" charset="0"/>
              </a:rPr>
              <a:t>Једнолинијски (коментар у стилу језика </a:t>
            </a:r>
            <a:r>
              <a:rPr kumimoji="1" lang="en-US" sz="2400" dirty="0">
                <a:latin typeface="Garamond" pitchFamily="18" charset="0"/>
              </a:rPr>
              <a:t>C++)</a:t>
            </a:r>
          </a:p>
          <a:p>
            <a:pPr marL="914400" lvl="1" indent="-457200" eaLnBrk="0" hangingPunct="0">
              <a:lnSpc>
                <a:spcPct val="8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kumimoji="1" lang="ru-RU" sz="2400" dirty="0">
                <a:latin typeface="Garamond" pitchFamily="18" charset="0"/>
              </a:rPr>
              <a:t>Документациони.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Коментари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323850" y="1490663"/>
            <a:ext cx="8820150" cy="4468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Коришћењем Бекусове нотације, коментар дефинишемо на следећи начин</a:t>
            </a:r>
            <a:r>
              <a:rPr kumimoji="1" lang="ru-RU" sz="2400" dirty="0" smtClean="0">
                <a:latin typeface="Garamond" pitchFamily="18" charset="0"/>
              </a:rPr>
              <a:t>:</a:t>
            </a:r>
            <a:endParaRPr kumimoji="1" lang="ru-RU" sz="2400" dirty="0">
              <a:latin typeface="Garamond" pitchFamily="18" charset="0"/>
            </a:endParaRPr>
          </a:p>
          <a:p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komentar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&gt;::=&lt;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jednolinijski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višelinijski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&gt;|&lt;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dokumentacioni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endParaRPr lang="sr-Latn-RS" sz="1500" dirty="0"/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r>
              <a:rPr kumimoji="1" lang="ru-RU" sz="2400" dirty="0" err="1" smtClean="0">
                <a:latin typeface="Garamond" pitchFamily="18" charset="0"/>
              </a:rPr>
              <a:t>Једнолинијски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коментари се могу писати од почетка реда или у реду где се завршава </a:t>
            </a:r>
            <a:r>
              <a:rPr kumimoji="1" lang="ru-RU" sz="2400" dirty="0" err="1">
                <a:latin typeface="Garamond" pitchFamily="18" charset="0"/>
              </a:rPr>
              <a:t>нека</a:t>
            </a:r>
            <a:r>
              <a:rPr kumimoji="1" lang="ru-RU" sz="2400" dirty="0">
                <a:latin typeface="Garamond" pitchFamily="18" charset="0"/>
              </a:rPr>
              <a:t> </a:t>
            </a:r>
            <a:r>
              <a:rPr kumimoji="1" lang="ru-RU" sz="2400" dirty="0" err="1" smtClean="0">
                <a:latin typeface="Garamond" pitchFamily="18" charset="0"/>
              </a:rPr>
              <a:t>наредба</a:t>
            </a:r>
            <a:endParaRPr kumimoji="1" lang="en-US" sz="2400" dirty="0">
              <a:latin typeface="Garamond" pitchFamily="18" charset="0"/>
            </a:endParaRPr>
          </a:p>
          <a:p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pl-PL" sz="1500" dirty="0">
                <a:solidFill>
                  <a:srgbClr val="000000"/>
                </a:solidFill>
                <a:latin typeface="Courier New" panose="02070309020205020404" pitchFamily="49" charset="0"/>
              </a:rPr>
              <a:t>jednolinijski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&gt;::=</a:t>
            </a:r>
            <a:r>
              <a:rPr lang="pl-PL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l-PL" sz="1500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//</a:t>
            </a:r>
            <a:r>
              <a:rPr lang="pl-PL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pl-PL" sz="1500" dirty="0" smtClean="0">
                <a:latin typeface="Courier New" panose="02070309020205020404" pitchFamily="49" charset="0"/>
              </a:rPr>
              <a:t>unicode </a:t>
            </a:r>
            <a:r>
              <a:rPr lang="pl-PL" sz="1500" dirty="0">
                <a:latin typeface="Courier New" panose="02070309020205020404" pitchFamily="49" charset="0"/>
              </a:rPr>
              <a:t>znak različit od znaka za kraj </a:t>
            </a:r>
            <a:r>
              <a:rPr lang="pl-PL" sz="1500" dirty="0" smtClean="0">
                <a:latin typeface="Courier New" panose="02070309020205020404" pitchFamily="49" charset="0"/>
              </a:rPr>
              <a:t>reda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endParaRPr lang="pl-PL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pl-PL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pl-PL" sz="15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pl-PL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{&lt;</a:t>
            </a:r>
            <a:r>
              <a:rPr lang="pl-PL" sz="1500" dirty="0">
                <a:solidFill>
                  <a:srgbClr val="000000"/>
                </a:solidFill>
                <a:latin typeface="Courier New" panose="02070309020205020404" pitchFamily="49" charset="0"/>
              </a:rPr>
              <a:t>unicode znak različit od znaka za kraj reda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&gt;}</a:t>
            </a:r>
            <a:r>
              <a:rPr lang="pl-PL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l-PL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pl-PL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pl-PL" sz="1500" dirty="0">
                <a:solidFill>
                  <a:srgbClr val="000000"/>
                </a:solidFill>
                <a:latin typeface="Courier New" panose="02070309020205020404" pitchFamily="49" charset="0"/>
              </a:rPr>
              <a:t>znak za kraj reda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endParaRPr lang="pl-PL" sz="1500" dirty="0"/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r>
              <a:rPr kumimoji="1" lang="sr-Cyrl-RS" sz="2400" dirty="0" smtClean="0">
                <a:latin typeface="Garamond" pitchFamily="18" charset="0"/>
              </a:rPr>
              <a:t>На </a:t>
            </a:r>
            <a:r>
              <a:rPr kumimoji="1" lang="sr-Cyrl-RS" sz="2400" dirty="0">
                <a:latin typeface="Garamond" pitchFamily="18" charset="0"/>
              </a:rPr>
              <a:t>пример, има смисла писати</a:t>
            </a:r>
            <a:r>
              <a:rPr kumimoji="1" lang="sr-Cyrl-RS" dirty="0" smtClean="0">
                <a:latin typeface="+mn-lt"/>
              </a:rPr>
              <a:t>:</a:t>
            </a:r>
            <a:endParaRPr kumimoji="1" lang="sr-Latn-RS" dirty="0" smtClean="0">
              <a:latin typeface="+mn-lt"/>
            </a:endParaRPr>
          </a:p>
          <a:p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Sledi inicijalizacija promenljivih; </a:t>
            </a:r>
            <a:endParaRPr lang="sr-Latn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pocetna vrednost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sume</a:t>
            </a:r>
            <a:endParaRPr kumimoji="1" lang="sr-Cyrl-RS" sz="1500" dirty="0">
              <a:latin typeface="+mn-lt"/>
            </a:endParaRP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r>
              <a:rPr kumimoji="1" lang="sr-Cyrl-RS" sz="2400" dirty="0" smtClean="0">
                <a:latin typeface="Garamond" pitchFamily="18" charset="0"/>
              </a:rPr>
              <a:t>Вишелинијски </a:t>
            </a:r>
            <a:r>
              <a:rPr kumimoji="1" lang="sr-Cyrl-RS" sz="2400" dirty="0">
                <a:latin typeface="Garamond" pitchFamily="18" charset="0"/>
              </a:rPr>
              <a:t>коментар почиње симболима </a:t>
            </a:r>
            <a:r>
              <a:rPr kumimoji="1" lang="sr-Cyrl-RS" dirty="0">
                <a:latin typeface="+mn-lt"/>
              </a:rPr>
              <a:t>'/*'</a:t>
            </a:r>
            <a:r>
              <a:rPr kumimoji="1" lang="sr-Cyrl-RS" sz="2400" dirty="0">
                <a:latin typeface="Garamond" pitchFamily="18" charset="0"/>
              </a:rPr>
              <a:t>, а завршава се симболима </a:t>
            </a:r>
            <a:r>
              <a:rPr kumimoji="1" lang="sr-Cyrl-RS" dirty="0">
                <a:latin typeface="+mn-lt"/>
              </a:rPr>
              <a:t>'*/'</a:t>
            </a:r>
            <a:r>
              <a:rPr kumimoji="1" lang="sr-Cyrl-RS" sz="2400" dirty="0">
                <a:latin typeface="Garamond" pitchFamily="18" charset="0"/>
              </a:rPr>
              <a:t>.</a:t>
            </a:r>
          </a:p>
          <a:p>
            <a:pPr lvl="0"/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višelinijski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B050"/>
                </a:solidFill>
                <a:latin typeface="Courier New" panose="02070309020205020404" pitchFamily="49" charset="0"/>
              </a:rPr>
              <a:t>/*</a:t>
            </a:r>
            <a:r>
              <a:rPr lang="sr-Latn-RS" sz="1500" dirty="0">
                <a:latin typeface="Courier New" panose="02070309020205020404" pitchFamily="49" charset="0"/>
              </a:rPr>
              <a:t> </a:t>
            </a:r>
            <a:r>
              <a:rPr lang="pl-PL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{{&lt;</a:t>
            </a:r>
            <a:r>
              <a:rPr lang="sr-Latn-RS" sz="1500" dirty="0" smtClean="0">
                <a:latin typeface="Courier New" panose="02070309020205020404" pitchFamily="49" charset="0"/>
              </a:rPr>
              <a:t>unicode </a:t>
            </a:r>
            <a:r>
              <a:rPr lang="sr-Latn-RS" sz="1500" dirty="0">
                <a:latin typeface="Courier New" panose="02070309020205020404" pitchFamily="49" charset="0"/>
              </a:rPr>
              <a:t>znak različit od </a:t>
            </a:r>
            <a:r>
              <a:rPr lang="sr-Latn-RS" sz="1500" dirty="0" smtClean="0">
                <a:latin typeface="Courier New" panose="02070309020205020404" pitchFamily="49" charset="0"/>
              </a:rPr>
              <a:t>*</a:t>
            </a:r>
            <a:r>
              <a:rPr lang="pl-PL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 smtClean="0">
                <a:latin typeface="Courier New" panose="02070309020205020404" pitchFamily="49" charset="0"/>
              </a:rPr>
              <a:t> 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latin typeface="Courier New" panose="02070309020205020404" pitchFamily="49" charset="0"/>
              </a:rPr>
              <a:t>  </a:t>
            </a:r>
          </a:p>
          <a:p>
            <a:pPr lvl="0"/>
            <a:r>
              <a:rPr lang="sr-Latn-RS" sz="1500" dirty="0"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latin typeface="Courier New" panose="02070309020205020404" pitchFamily="49" charset="0"/>
              </a:rPr>
              <a:t>		</a:t>
            </a:r>
            <a:r>
              <a:rPr lang="sr-Latn-RS" sz="1500" dirty="0">
                <a:latin typeface="Courier New" panose="02070309020205020404" pitchFamily="49" charset="0"/>
              </a:rPr>
              <a:t> * </a:t>
            </a:r>
            <a:r>
              <a:rPr lang="pl-PL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latin typeface="Courier New" panose="02070309020205020404" pitchFamily="49" charset="0"/>
              </a:rPr>
              <a:t>uncode </a:t>
            </a:r>
            <a:r>
              <a:rPr lang="sr-Latn-RS" sz="1500" dirty="0">
                <a:latin typeface="Courier New" panose="02070309020205020404" pitchFamily="49" charset="0"/>
              </a:rPr>
              <a:t>znak različit od </a:t>
            </a:r>
            <a:r>
              <a:rPr lang="sr-Latn-RS" sz="1500" dirty="0" smtClean="0">
                <a:latin typeface="Courier New" panose="02070309020205020404" pitchFamily="49" charset="0"/>
              </a:rPr>
              <a:t>/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 smtClean="0">
                <a:latin typeface="Courier New" panose="02070309020205020404" pitchFamily="49" charset="0"/>
              </a:rPr>
              <a:t> 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B050"/>
                </a:solidFill>
                <a:latin typeface="Courier New" panose="02070309020205020404" pitchFamily="49" charset="0"/>
              </a:rPr>
              <a:t>*/</a:t>
            </a:r>
            <a:endParaRPr lang="sr-Latn-RS" sz="1500" dirty="0">
              <a:solidFill>
                <a:srgbClr val="00B050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Коментари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850" y="2060848"/>
            <a:ext cx="734449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Rectangle 4"/>
          <p:cNvSpPr/>
          <p:nvPr/>
        </p:nvSpPr>
        <p:spPr>
          <a:xfrm>
            <a:off x="323850" y="3068960"/>
            <a:ext cx="8280597" cy="720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ectangle 5"/>
          <p:cNvSpPr/>
          <p:nvPr/>
        </p:nvSpPr>
        <p:spPr>
          <a:xfrm>
            <a:off x="323851" y="4221087"/>
            <a:ext cx="4536182" cy="5040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" name="Rectangle 6"/>
          <p:cNvSpPr/>
          <p:nvPr/>
        </p:nvSpPr>
        <p:spPr>
          <a:xfrm>
            <a:off x="323849" y="5407788"/>
            <a:ext cx="6840439" cy="551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323850" y="1490663"/>
            <a:ext cx="8820150" cy="5038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Пример вишелинијског </a:t>
            </a:r>
            <a:r>
              <a:rPr kumimoji="1" lang="ru-RU" sz="2400" dirty="0" err="1">
                <a:latin typeface="Garamond" pitchFamily="18" charset="0"/>
              </a:rPr>
              <a:t>коментара</a:t>
            </a:r>
            <a:r>
              <a:rPr kumimoji="1" lang="ru-RU" sz="2400" dirty="0" smtClean="0">
                <a:latin typeface="Garamond" pitchFamily="18" charset="0"/>
              </a:rPr>
              <a:t>:</a:t>
            </a:r>
            <a:endParaRPr kumimoji="1" lang="sr-Latn-RS" sz="2400" dirty="0" smtClean="0">
              <a:latin typeface="Garamond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endParaRPr kumimoji="1" lang="ru-RU" sz="2400" dirty="0">
              <a:latin typeface="Garamond" pitchFamily="18" charset="0"/>
            </a:endParaRPr>
          </a:p>
          <a:p>
            <a:pPr lvl="1"/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/* Ovo je komentar </a:t>
            </a:r>
            <a:endParaRPr lang="sr-Latn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/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koji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zauzima </a:t>
            </a:r>
            <a:endParaRPr lang="sr-Latn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/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tri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reda */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ru-RU" sz="2400" dirty="0" err="1" smtClean="0">
                <a:latin typeface="Garamond" pitchFamily="18" charset="0"/>
              </a:rPr>
              <a:t>Документациони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коментар је једна врста вишелинијског коментара. </a:t>
            </a:r>
            <a:endParaRPr kumimoji="1" lang="sr-Latn-RS" sz="2400" dirty="0" smtClean="0">
              <a:latin typeface="Garamond" pitchFamily="18" charset="0"/>
            </a:endParaRPr>
          </a:p>
          <a:p>
            <a:endParaRPr kumimoji="1" lang="sr-Latn-RS" sz="2400" dirty="0" smtClean="0">
              <a:latin typeface="Garamond" pitchFamily="18" charset="0"/>
            </a:endParaRPr>
          </a:p>
          <a:p>
            <a:pPr lvl="1"/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dokumentacioni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B050"/>
                </a:solidFill>
                <a:latin typeface="Courier New" panose="02070309020205020404" pitchFamily="49" charset="0"/>
              </a:rPr>
              <a:t>/**</a:t>
            </a:r>
            <a:r>
              <a:rPr lang="sr-Latn-RS" sz="1500" dirty="0">
                <a:latin typeface="Courier New" panose="02070309020205020404" pitchFamily="49" charset="0"/>
              </a:rPr>
              <a:t> </a:t>
            </a:r>
            <a:r>
              <a:rPr lang="pl-PL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{{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latin typeface="Courier New" panose="02070309020205020404" pitchFamily="49" charset="0"/>
              </a:rPr>
              <a:t>unicode </a:t>
            </a:r>
            <a:r>
              <a:rPr lang="sr-Latn-RS" sz="1500" dirty="0">
                <a:latin typeface="Courier New" panose="02070309020205020404" pitchFamily="49" charset="0"/>
              </a:rPr>
              <a:t>znak različit od * 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 smtClean="0">
                <a:latin typeface="Courier New" panose="02070309020205020404" pitchFamily="49" charset="0"/>
              </a:rPr>
              <a:t> 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latin typeface="Courier New" panose="02070309020205020404" pitchFamily="49" charset="0"/>
              </a:rPr>
              <a:t> </a:t>
            </a:r>
            <a:r>
              <a:rPr lang="sr-Latn-RS" sz="1500" dirty="0">
                <a:latin typeface="Courier New" panose="02070309020205020404" pitchFamily="49" charset="0"/>
              </a:rPr>
              <a:t>* </a:t>
            </a:r>
            <a:r>
              <a:rPr lang="sr-Latn-RS" sz="1500" dirty="0" smtClean="0">
                <a:latin typeface="Courier New" panose="02070309020205020404" pitchFamily="49" charset="0"/>
              </a:rPr>
              <a:t>				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latin typeface="Courier New" panose="02070309020205020404" pitchFamily="49" charset="0"/>
              </a:rPr>
              <a:t>un</a:t>
            </a:r>
            <a:r>
              <a:rPr lang="en-US" sz="1500" dirty="0" err="1" smtClean="0">
                <a:latin typeface="Courier New" panose="02070309020205020404" pitchFamily="49" charset="0"/>
              </a:rPr>
              <a:t>i</a:t>
            </a:r>
            <a:r>
              <a:rPr lang="sr-Latn-RS" sz="1500" dirty="0" smtClean="0">
                <a:latin typeface="Courier New" panose="02070309020205020404" pitchFamily="49" charset="0"/>
              </a:rPr>
              <a:t>code </a:t>
            </a:r>
            <a:r>
              <a:rPr lang="sr-Latn-RS" sz="1500" dirty="0">
                <a:latin typeface="Courier New" panose="02070309020205020404" pitchFamily="49" charset="0"/>
              </a:rPr>
              <a:t>znak različit od </a:t>
            </a:r>
            <a:r>
              <a:rPr lang="sr-Latn-RS" sz="1500" dirty="0" smtClean="0">
                <a:latin typeface="Courier New" panose="02070309020205020404" pitchFamily="49" charset="0"/>
              </a:rPr>
              <a:t>/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 &gt;</a:t>
            </a:r>
            <a:r>
              <a:rPr lang="sr-Latn-RS" sz="1500" dirty="0" smtClean="0">
                <a:latin typeface="Courier New" panose="02070309020205020404" pitchFamily="49" charset="0"/>
              </a:rPr>
              <a:t> 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B050"/>
                </a:solidFill>
                <a:latin typeface="Courier New" panose="02070309020205020404" pitchFamily="49" charset="0"/>
              </a:rPr>
              <a:t>*/</a:t>
            </a:r>
            <a:r>
              <a:rPr lang="sr-Latn-RS" sz="1500" dirty="0">
                <a:latin typeface="Courier New" panose="02070309020205020404" pitchFamily="49" charset="0"/>
              </a:rPr>
              <a:t> </a:t>
            </a:r>
            <a:endParaRPr lang="sr-Latn-RS" sz="1500" dirty="0" smtClean="0">
              <a:latin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ru-RU" sz="2400" dirty="0" err="1" smtClean="0">
                <a:latin typeface="Garamond" pitchFamily="18" charset="0"/>
              </a:rPr>
              <a:t>Документациони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коментар се може користити за аутоматско генерисање документације. </a:t>
            </a:r>
            <a:endParaRPr kumimoji="1" lang="sr-Latn-RS" sz="2400" dirty="0" smtClean="0">
              <a:latin typeface="Garamond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ru-RU" sz="2400" dirty="0" smtClean="0">
                <a:latin typeface="Garamond" pitchFamily="18" charset="0"/>
              </a:rPr>
              <a:t>Пример </a:t>
            </a:r>
            <a:r>
              <a:rPr kumimoji="1" lang="ru-RU" sz="2400" dirty="0">
                <a:latin typeface="Garamond" pitchFamily="18" charset="0"/>
              </a:rPr>
              <a:t>документационог </a:t>
            </a:r>
            <a:r>
              <a:rPr kumimoji="1" lang="ru-RU" sz="2400" dirty="0" err="1">
                <a:latin typeface="Garamond" pitchFamily="18" charset="0"/>
              </a:rPr>
              <a:t>коментара</a:t>
            </a:r>
            <a:r>
              <a:rPr kumimoji="1" lang="ru-RU" sz="2400" dirty="0" smtClean="0">
                <a:latin typeface="Garamond" pitchFamily="18" charset="0"/>
              </a:rPr>
              <a:t>:</a:t>
            </a:r>
            <a:endParaRPr kumimoji="1" lang="sr-Latn-RS" sz="2400" dirty="0">
              <a:latin typeface="Garamond" pitchFamily="18" charset="0"/>
            </a:endParaRPr>
          </a:p>
          <a:p>
            <a:endParaRPr kumimoji="1" lang="ru-RU" sz="2400" dirty="0">
              <a:latin typeface="Garamond" pitchFamily="18" charset="0"/>
            </a:endParaRPr>
          </a:p>
          <a:p>
            <a:pPr lvl="1"/>
            <a:r>
              <a:rPr lang="sr-Latn-RS" sz="1500" dirty="0">
                <a:solidFill>
                  <a:srgbClr val="008080"/>
                </a:solidFill>
                <a:latin typeface="Courier New" panose="02070309020205020404" pitchFamily="49" charset="0"/>
              </a:rPr>
              <a:t>/** U ovom delu vrsi se korekcija nekih podataka Korekcija se vrsi na osnovu podataka dobijenih iz banke i ucitanih sa Interneta */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Коментари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04864"/>
            <a:ext cx="237626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Rectangle 4"/>
          <p:cNvSpPr/>
          <p:nvPr/>
        </p:nvSpPr>
        <p:spPr>
          <a:xfrm>
            <a:off x="683568" y="3933055"/>
            <a:ext cx="7272808" cy="648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ectangle 5"/>
          <p:cNvSpPr/>
          <p:nvPr/>
        </p:nvSpPr>
        <p:spPr>
          <a:xfrm>
            <a:off x="667814" y="5808884"/>
            <a:ext cx="815265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323850" y="1490663"/>
            <a:ext cx="8496622" cy="2736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Белина је знак који нема графички приказ на </a:t>
            </a:r>
            <a:r>
              <a:rPr kumimoji="1" lang="ru-RU" sz="2400" dirty="0" err="1">
                <a:latin typeface="Garamond" pitchFamily="18" charset="0"/>
              </a:rPr>
              <a:t>излaзном</a:t>
            </a:r>
            <a:r>
              <a:rPr kumimoji="1" lang="ru-RU" sz="2400" dirty="0">
                <a:latin typeface="Garamond" pitchFamily="18" charset="0"/>
              </a:rPr>
              <a:t> </a:t>
            </a:r>
            <a:r>
              <a:rPr kumimoji="1" lang="ru-RU" sz="2400" dirty="0" err="1" smtClean="0">
                <a:latin typeface="Garamond" pitchFamily="18" charset="0"/>
              </a:rPr>
              <a:t>уређају</a:t>
            </a:r>
            <a:r>
              <a:rPr kumimoji="1" lang="ru-RU" sz="2400" dirty="0" smtClean="0">
                <a:latin typeface="Garamond" pitchFamily="18" charset="0"/>
              </a:rPr>
              <a:t>.</a:t>
            </a:r>
            <a:endParaRPr kumimoji="1" lang="sr-Latn-RS" sz="2400" dirty="0" smtClean="0">
              <a:latin typeface="Garamond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err="1" smtClean="0">
                <a:latin typeface="Garamond" pitchFamily="18" charset="0"/>
              </a:rPr>
              <a:t>Белине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служе за међусобно раздвајање елементарних конструкција и за </a:t>
            </a:r>
            <a:r>
              <a:rPr kumimoji="1" lang="ru-RU" sz="2400" dirty="0" err="1">
                <a:latin typeface="Garamond" pitchFamily="18" charset="0"/>
              </a:rPr>
              <a:t>обликовање</a:t>
            </a:r>
            <a:r>
              <a:rPr kumimoji="1" lang="ru-RU" sz="2400" dirty="0">
                <a:latin typeface="Garamond" pitchFamily="18" charset="0"/>
              </a:rPr>
              <a:t> </a:t>
            </a:r>
            <a:r>
              <a:rPr kumimoji="1" lang="ru-RU" sz="2400" dirty="0" err="1" smtClean="0">
                <a:latin typeface="Garamond" pitchFamily="18" charset="0"/>
              </a:rPr>
              <a:t>програма</a:t>
            </a:r>
            <a:r>
              <a:rPr kumimoji="1" lang="sr-Latn-RS" sz="2400" dirty="0" smtClean="0">
                <a:latin typeface="Garamond" pitchFamily="18" charset="0"/>
              </a:rPr>
              <a:t>.</a:t>
            </a:r>
            <a:endParaRPr kumimoji="1" lang="en-US" sz="2400" dirty="0">
              <a:latin typeface="Garamond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endParaRPr kumimoji="1" lang="sr-Latn-RS" sz="2400" dirty="0" smtClean="0">
              <a:latin typeface="Garamond" pitchFamily="18" charset="0"/>
            </a:endParaRPr>
          </a:p>
          <a:p>
            <a:r>
              <a:rPr lang="pl-PL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&lt;</a:t>
            </a:r>
            <a:r>
              <a:rPr lang="pl-PL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belina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pl-PL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l-PL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l-PL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pl-PL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pl-PL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razmak</a:t>
            </a:r>
            <a:r>
              <a:rPr lang="pl-PL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pl-PL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	|&lt;</a:t>
            </a:r>
            <a:r>
              <a:rPr lang="pl-PL" sz="1500" dirty="0">
                <a:solidFill>
                  <a:srgbClr val="000000"/>
                </a:solidFill>
                <a:latin typeface="Courier New" panose="02070309020205020404" pitchFamily="49" charset="0"/>
              </a:rPr>
              <a:t>horizontalni tab</a:t>
            </a:r>
            <a:r>
              <a:rPr lang="pl-PL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pl-PL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	|&lt;</a:t>
            </a:r>
            <a:r>
              <a:rPr lang="pl-PL" sz="1500" dirty="0">
                <a:solidFill>
                  <a:srgbClr val="000000"/>
                </a:solidFill>
                <a:latin typeface="Courier New" panose="02070309020205020404" pitchFamily="49" charset="0"/>
              </a:rPr>
              <a:t>znak za kraj reda</a:t>
            </a:r>
            <a:r>
              <a:rPr lang="pl-PL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pl-PL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	|&lt;</a:t>
            </a:r>
            <a:r>
              <a:rPr lang="pl-PL" sz="1500" dirty="0">
                <a:solidFill>
                  <a:srgbClr val="000000"/>
                </a:solidFill>
                <a:latin typeface="Courier New" panose="02070309020205020404" pitchFamily="49" charset="0"/>
              </a:rPr>
              <a:t>znak za novu stranu</a:t>
            </a:r>
            <a:r>
              <a:rPr lang="pl-PL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l-PL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pl-PL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	|&lt;</a:t>
            </a:r>
            <a:r>
              <a:rPr lang="pl-PL" sz="1500" dirty="0">
                <a:solidFill>
                  <a:srgbClr val="000000"/>
                </a:solidFill>
                <a:latin typeface="Courier New" panose="02070309020205020404" pitchFamily="49" charset="0"/>
              </a:rPr>
              <a:t>znak za kraj datoteke</a:t>
            </a:r>
            <a:r>
              <a:rPr lang="pl-PL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endParaRPr kumimoji="1" lang="ru-RU" sz="2400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Белине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7624" y="2864680"/>
            <a:ext cx="4896544" cy="1435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11525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Захвалница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610600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sr-Cyrl-RS" altLang="en-US" sz="2600" dirty="0">
                <a:solidFill>
                  <a:srgbClr val="000073"/>
                </a:solidFill>
                <a:latin typeface="Garamond" panose="02020404030301010803" pitchFamily="18" charset="0"/>
              </a:rPr>
              <a:t>Велики део материјала који је укључен у ову презентацију је преузет из презентације коју је раније (у време када је он држао курс Објектно орјентисано програмирање) направио проф. др Душан Тошић.</a:t>
            </a:r>
          </a:p>
          <a:p>
            <a:pPr eaLnBrk="1" hangingPunct="1">
              <a:buClrTx/>
              <a:buFontTx/>
              <a:buNone/>
            </a:pPr>
            <a:endParaRPr lang="sr-Cyrl-RS" altLang="en-US" sz="2600" dirty="0">
              <a:solidFill>
                <a:srgbClr val="000073"/>
              </a:solidFill>
              <a:latin typeface="Garamond" panose="02020404030301010803" pitchFamily="18" charset="0"/>
            </a:endParaRPr>
          </a:p>
          <a:p>
            <a:pPr eaLnBrk="1" hangingPunct="1">
              <a:buClrTx/>
              <a:buFontTx/>
              <a:buNone/>
            </a:pPr>
            <a:r>
              <a:rPr lang="sr-Cyrl-RS" altLang="en-US" sz="2600" dirty="0">
                <a:solidFill>
                  <a:srgbClr val="000073"/>
                </a:solidFill>
                <a:latin typeface="Garamond" panose="02020404030301010803" pitchFamily="18" charset="0"/>
              </a:rPr>
              <a:t>Хвала проф. Тошићу што се сагласио са укључивањем тог материјала у садашњу презентацији, као и на помоћи коју ми је пружио током конципцирања и реализације курса. </a:t>
            </a:r>
            <a:endParaRPr lang="sr-Latn-CS" altLang="en-US" sz="2600" dirty="0">
              <a:solidFill>
                <a:srgbClr val="000073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altLang="en-US" sz="3600" b="1" dirty="0" smtClean="0">
                <a:solidFill>
                  <a:srgbClr val="0070C0"/>
                </a:solidFill>
              </a:rPr>
              <a:t>Бекусова нотација (3)</a:t>
            </a:r>
            <a:endParaRPr lang="en-US" altLang="en-US" sz="3600" b="1" dirty="0" smtClean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686800" cy="52578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ru-RU" altLang="en-US" sz="2400" b="1" dirty="0" smtClean="0">
                <a:latin typeface="Garamond" panose="02020404030301010803" pitchFamily="18" charset="0"/>
              </a:rPr>
              <a:t>Пример </a:t>
            </a:r>
          </a:p>
          <a:p>
            <a:r>
              <a:rPr lang="ru-RU" altLang="en-US" sz="2400" dirty="0" err="1" smtClean="0">
                <a:latin typeface="Garamond" panose="02020404030301010803" pitchFamily="18" charset="0"/>
              </a:rPr>
              <a:t>Цео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декадни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број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програмским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језицима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записује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исти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начин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као</a:t>
            </a:r>
            <a:r>
              <a:rPr lang="ru-RU" altLang="en-US" sz="2400" dirty="0" smtClean="0">
                <a:latin typeface="Garamond" panose="02020404030301010803" pitchFamily="18" charset="0"/>
              </a:rPr>
              <a:t> и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математици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  <a:endParaRPr lang="sr-Latn-RS" altLang="en-US" sz="2400" dirty="0" smtClean="0">
              <a:latin typeface="Garamond" panose="02020404030301010803" pitchFamily="18" charset="0"/>
            </a:endParaRPr>
          </a:p>
          <a:p>
            <a:r>
              <a:rPr lang="ru-RU" altLang="en-US" sz="2400" dirty="0" err="1" smtClean="0">
                <a:latin typeface="Garamond" panose="02020404030301010803" pitchFamily="18" charset="0"/>
              </a:rPr>
              <a:t>Примери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коректно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записаних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целих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декадних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бројева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су: 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/>
            </a:r>
            <a:br>
              <a:rPr lang="sr-Latn-RS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3663  -1234  +55252  19  -234  </a:t>
            </a:r>
            <a:r>
              <a:rPr lang="en-US" altLang="en-US" sz="2400" dirty="0" smtClean="0">
                <a:latin typeface="Garamond" panose="02020404030301010803" pitchFamily="18" charset="0"/>
              </a:rPr>
              <a:t>0 </a:t>
            </a:r>
            <a:r>
              <a:rPr lang="ru-RU" altLang="en-US" sz="2400" dirty="0" smtClean="0">
                <a:latin typeface="Garamond" panose="02020404030301010803" pitchFamily="18" charset="0"/>
              </a:rPr>
              <a:t>833</a:t>
            </a:r>
          </a:p>
          <a:p>
            <a:r>
              <a:rPr lang="ru-RU" altLang="en-US" sz="2400" dirty="0" err="1" smtClean="0">
                <a:latin typeface="Garamond" panose="02020404030301010803" pitchFamily="18" charset="0"/>
              </a:rPr>
              <a:t>Цео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број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помоћу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Бекусове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нотације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може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дефинисати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следећи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начин:</a:t>
            </a:r>
            <a:endParaRPr lang="sr-Latn-RS" altLang="en-US" sz="24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ne nula cifra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6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8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9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cifra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	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ne nula cifra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znak broja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	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-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dekadni ceo broj bez znaka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	::=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ne nula cifra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			|&lt;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dekadni ceo broj bez znaka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cifra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dekadni ceo broj bez znaka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_</a:t>
            </a:r>
            <a:endParaRPr lang="sr-Latn-RS" sz="1500" dirty="0" smtClean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dekadni ceo broj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dekadni ceo broj bez znaka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			|&lt;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znak broja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dekadni ceo broj bez znaka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/>
          </a:p>
          <a:p>
            <a:pPr marL="0" indent="0">
              <a:buNone/>
            </a:pPr>
            <a:endParaRPr lang="ru-RU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4221088"/>
            <a:ext cx="8568952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altLang="en-US" sz="3600" b="1" smtClean="0">
                <a:solidFill>
                  <a:srgbClr val="0070C0"/>
                </a:solidFill>
              </a:rPr>
              <a:t>Бекусова нотација (4)</a:t>
            </a:r>
            <a:endParaRPr lang="en-US" altLang="en-US" sz="3600" b="1" smtClean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413" cy="5257800"/>
          </a:xfrm>
        </p:spPr>
        <p:txBody>
          <a:bodyPr/>
          <a:lstStyle/>
          <a:p>
            <a:pPr>
              <a:defRPr/>
            </a:pPr>
            <a:r>
              <a:rPr lang="ru-RU" sz="2400" dirty="0" smtClean="0">
                <a:latin typeface="Garamond" pitchFamily="18" charset="0"/>
              </a:rPr>
              <a:t>Постоје разне модификације изворне Бекусове нотације увођењем </a:t>
            </a:r>
            <a:r>
              <a:rPr lang="ru-RU" sz="2400" dirty="0" err="1" smtClean="0">
                <a:latin typeface="Garamond" pitchFamily="18" charset="0"/>
              </a:rPr>
              <a:t>нових</a:t>
            </a:r>
            <a:r>
              <a:rPr lang="ru-RU" sz="2400" dirty="0" smtClean="0">
                <a:latin typeface="Garamond" pitchFamily="18" charset="0"/>
              </a:rPr>
              <a:t> </a:t>
            </a:r>
            <a:r>
              <a:rPr lang="ru-RU" sz="2400" dirty="0" err="1" smtClean="0">
                <a:latin typeface="Garamond" pitchFamily="18" charset="0"/>
              </a:rPr>
              <a:t>метасимбола</a:t>
            </a:r>
            <a:r>
              <a:rPr lang="ru-RU" sz="2400" dirty="0" smtClean="0">
                <a:latin typeface="Garamond" pitchFamily="18" charset="0"/>
              </a:rPr>
              <a:t>:</a:t>
            </a:r>
          </a:p>
          <a:p>
            <a:pPr>
              <a:defRPr/>
            </a:pPr>
            <a:r>
              <a:rPr lang="ru-RU" sz="2400" dirty="0" smtClean="0">
                <a:latin typeface="Garamond" pitchFamily="18" charset="0"/>
              </a:rPr>
              <a:t>лева и десна велика </a:t>
            </a:r>
            <a:r>
              <a:rPr lang="ru-RU" sz="2400" dirty="0" err="1" smtClean="0">
                <a:latin typeface="Garamond" pitchFamily="18" charset="0"/>
              </a:rPr>
              <a:t>заграда</a:t>
            </a:r>
            <a:endParaRPr lang="en-US" sz="2400" dirty="0">
              <a:latin typeface="Garamond" pitchFamily="18" charset="0"/>
            </a:endParaRPr>
          </a:p>
          <a:p>
            <a:pPr lvl="1">
              <a:defRPr/>
            </a:pPr>
            <a:r>
              <a:rPr lang="ru-RU" sz="1900" dirty="0" err="1" smtClean="0">
                <a:latin typeface="Garamond" pitchFamily="18" charset="0"/>
              </a:rPr>
              <a:t>означава</a:t>
            </a:r>
            <a:r>
              <a:rPr lang="ru-RU" sz="1900" dirty="0" smtClean="0">
                <a:latin typeface="Garamond" pitchFamily="18" charset="0"/>
              </a:rPr>
              <a:t> </a:t>
            </a:r>
            <a:r>
              <a:rPr lang="ru-RU" sz="1900" dirty="0" err="1" smtClean="0">
                <a:latin typeface="Garamond" pitchFamily="18" charset="0"/>
              </a:rPr>
              <a:t>понављање</a:t>
            </a:r>
            <a:r>
              <a:rPr lang="ru-RU" sz="1900" dirty="0" smtClean="0">
                <a:latin typeface="Garamond" pitchFamily="18" charset="0"/>
              </a:rPr>
              <a:t> </a:t>
            </a:r>
            <a:r>
              <a:rPr lang="ru-RU" sz="1900" dirty="0" err="1" smtClean="0">
                <a:latin typeface="Garamond" pitchFamily="18" charset="0"/>
              </a:rPr>
              <a:t>обухваћене</a:t>
            </a:r>
            <a:r>
              <a:rPr lang="ru-RU" sz="1900" dirty="0" smtClean="0">
                <a:latin typeface="Garamond" pitchFamily="18" charset="0"/>
              </a:rPr>
              <a:t> </a:t>
            </a:r>
            <a:r>
              <a:rPr lang="ru-RU" sz="1900" dirty="0" err="1" smtClean="0">
                <a:latin typeface="Garamond" pitchFamily="18" charset="0"/>
              </a:rPr>
              <a:t>конструкције</a:t>
            </a:r>
            <a:r>
              <a:rPr lang="ru-RU" sz="1900" dirty="0" smtClean="0">
                <a:latin typeface="Garamond" pitchFamily="18" charset="0"/>
              </a:rPr>
              <a:t> </a:t>
            </a:r>
            <a:r>
              <a:rPr lang="ru-RU" sz="1900" dirty="0" err="1" smtClean="0">
                <a:latin typeface="Garamond" pitchFamily="18" charset="0"/>
              </a:rPr>
              <a:t>нула</a:t>
            </a:r>
            <a:r>
              <a:rPr lang="ru-RU" sz="1900" dirty="0" smtClean="0">
                <a:latin typeface="Garamond" pitchFamily="18" charset="0"/>
              </a:rPr>
              <a:t>, </a:t>
            </a:r>
            <a:r>
              <a:rPr lang="ru-RU" sz="1900" dirty="0" err="1" smtClean="0">
                <a:latin typeface="Garamond" pitchFamily="18" charset="0"/>
              </a:rPr>
              <a:t>једном</a:t>
            </a:r>
            <a:r>
              <a:rPr lang="ru-RU" sz="1900" dirty="0" smtClean="0">
                <a:latin typeface="Garamond" pitchFamily="18" charset="0"/>
              </a:rPr>
              <a:t> или </a:t>
            </a:r>
            <a:r>
              <a:rPr lang="ru-RU" sz="1900" dirty="0" err="1" smtClean="0">
                <a:latin typeface="Garamond" pitchFamily="18" charset="0"/>
              </a:rPr>
              <a:t>више</a:t>
            </a:r>
            <a:r>
              <a:rPr lang="ru-RU" sz="1900" dirty="0" smtClean="0">
                <a:latin typeface="Garamond" pitchFamily="18" charset="0"/>
              </a:rPr>
              <a:t> </a:t>
            </a:r>
            <a:r>
              <a:rPr lang="ru-RU" sz="1900" dirty="0" err="1" smtClean="0">
                <a:latin typeface="Garamond" pitchFamily="18" charset="0"/>
              </a:rPr>
              <a:t>пута</a:t>
            </a:r>
            <a:r>
              <a:rPr lang="ru-RU" sz="1900" dirty="0" smtClean="0">
                <a:latin typeface="Garamond" pitchFamily="18" charset="0"/>
              </a:rPr>
              <a:t>;</a:t>
            </a:r>
          </a:p>
          <a:p>
            <a:pPr>
              <a:defRPr/>
            </a:pPr>
            <a:r>
              <a:rPr lang="ru-RU" sz="2400" dirty="0" smtClean="0">
                <a:latin typeface="Garamond" pitchFamily="18" charset="0"/>
              </a:rPr>
              <a:t>лева и десна </a:t>
            </a:r>
            <a:r>
              <a:rPr lang="ru-RU" sz="2400" dirty="0" err="1" smtClean="0">
                <a:latin typeface="Garamond" pitchFamily="18" charset="0"/>
              </a:rPr>
              <a:t>средња</a:t>
            </a:r>
            <a:r>
              <a:rPr lang="ru-RU" sz="2400" dirty="0" smtClean="0">
                <a:latin typeface="Garamond" pitchFamily="18" charset="0"/>
              </a:rPr>
              <a:t> </a:t>
            </a:r>
            <a:r>
              <a:rPr lang="ru-RU" sz="2400" dirty="0" err="1" smtClean="0">
                <a:latin typeface="Garamond" pitchFamily="18" charset="0"/>
              </a:rPr>
              <a:t>заграда</a:t>
            </a:r>
            <a:endParaRPr lang="en-US" sz="2400" dirty="0">
              <a:latin typeface="Garamond" pitchFamily="18" charset="0"/>
            </a:endParaRPr>
          </a:p>
          <a:p>
            <a:pPr lvl="1">
              <a:defRPr/>
            </a:pPr>
            <a:r>
              <a:rPr lang="ru-RU" sz="1900" dirty="0" err="1" smtClean="0">
                <a:latin typeface="Garamond" pitchFamily="18" charset="0"/>
              </a:rPr>
              <a:t>означава</a:t>
            </a:r>
            <a:r>
              <a:rPr lang="ru-RU" sz="1900" dirty="0" smtClean="0">
                <a:latin typeface="Garamond" pitchFamily="18" charset="0"/>
              </a:rPr>
              <a:t> опционо понављање обухваћене конструкције и</a:t>
            </a:r>
          </a:p>
          <a:p>
            <a:pPr>
              <a:defRPr/>
            </a:pPr>
            <a:r>
              <a:rPr lang="ru-RU" sz="2400" dirty="0" smtClean="0">
                <a:latin typeface="Garamond" pitchFamily="18" charset="0"/>
              </a:rPr>
              <a:t>лева и десна мала </a:t>
            </a:r>
            <a:r>
              <a:rPr lang="ru-RU" sz="2400" dirty="0" err="1" smtClean="0">
                <a:latin typeface="Garamond" pitchFamily="18" charset="0"/>
              </a:rPr>
              <a:t>заграда</a:t>
            </a:r>
            <a:endParaRPr lang="en-US" sz="2400" dirty="0">
              <a:latin typeface="Garamond" pitchFamily="18" charset="0"/>
            </a:endParaRPr>
          </a:p>
          <a:p>
            <a:pPr lvl="1">
              <a:defRPr/>
            </a:pPr>
            <a:r>
              <a:rPr lang="ru-RU" sz="1900" dirty="0" err="1" smtClean="0">
                <a:latin typeface="Garamond" pitchFamily="18" charset="0"/>
              </a:rPr>
              <a:t>означава</a:t>
            </a:r>
            <a:r>
              <a:rPr lang="ru-RU" sz="1900" dirty="0" smtClean="0">
                <a:latin typeface="Garamond" pitchFamily="18" charset="0"/>
              </a:rPr>
              <a:t> груписање </a:t>
            </a:r>
            <a:r>
              <a:rPr lang="ru-RU" sz="1900" dirty="0" err="1" smtClean="0">
                <a:latin typeface="Garamond" pitchFamily="18" charset="0"/>
              </a:rPr>
              <a:t>конструкција</a:t>
            </a:r>
            <a:r>
              <a:rPr lang="ru-RU" sz="1900" dirty="0" smtClean="0">
                <a:latin typeface="Garamond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altLang="en-US" sz="3600" b="1" smtClean="0">
                <a:solidFill>
                  <a:srgbClr val="0070C0"/>
                </a:solidFill>
              </a:rPr>
              <a:t>Бекусова нотација (5)</a:t>
            </a:r>
            <a:endParaRPr lang="en-US" altLang="en-US" sz="3600" b="1" smtClean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52578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ru-RU" altLang="en-US" sz="2400" b="1" dirty="0" smtClean="0">
                <a:latin typeface="Garamond" panose="02020404030301010803" pitchFamily="18" charset="0"/>
              </a:rPr>
              <a:t>Пример </a:t>
            </a:r>
            <a:endParaRPr lang="en-US" altLang="en-US" sz="2400" b="1" dirty="0" smtClean="0">
              <a:latin typeface="Garamond" panose="02020404030301010803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Први 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начин</a:t>
            </a:r>
            <a:r>
              <a:rPr lang="en-US" altLang="en-US" sz="2400" dirty="0" smtClean="0">
                <a:latin typeface="Garamond" panose="02020404030301010803" pitchFamily="18" charset="0"/>
              </a:rPr>
              <a:t>: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ru-RU" altLang="en-US" sz="24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ne nula cifra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6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8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9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cifra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ne nula cifra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cifra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ili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podvlaka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cifra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&gt;|</a:t>
            </a:r>
            <a:r>
              <a:rPr lang="en-US" sz="15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_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znak broja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-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dekadni ceo broj bez znaka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ne nula cifra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&gt;{&lt;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cifra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ili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podvlaka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&gt;}</a:t>
            </a:r>
            <a:endParaRPr lang="en-US" altLang="en-US" sz="24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dekadni ceo broj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znak broja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&gt;]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endParaRPr lang="en-US" sz="1500" dirty="0" smtClean="0">
              <a:solidFill>
                <a:srgbClr val="FF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b="1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[&lt;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znak broja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&gt;]&lt;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dekadni ceo broj bez znaka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2400" dirty="0" smtClean="0">
              <a:latin typeface="Garamond" panose="02020404030301010803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Други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начин</a:t>
            </a:r>
            <a:r>
              <a:rPr lang="en-US" altLang="en-US" sz="2400" dirty="0" smtClean="0">
                <a:latin typeface="Garamond" panose="02020404030301010803" pitchFamily="18" charset="0"/>
              </a:rPr>
              <a:t>:</a:t>
            </a:r>
            <a:endParaRPr lang="ru-RU" altLang="en-US" sz="24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ne nula cifra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6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8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9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cifra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ne nula cifra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endParaRPr lang="en-U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dekadni ceo broj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::=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[(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-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)]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[(</a:t>
            </a:r>
            <a:r>
              <a:rPr lang="sr-Latn-RS" sz="15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-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)]&lt;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ne nula cifra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&gt;{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cifra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en-US" sz="1500" b="1" dirty="0">
                <a:solidFill>
                  <a:srgbClr val="00B050"/>
                </a:solidFill>
                <a:latin typeface="Courier New" panose="02070309020205020404" pitchFamily="49" charset="0"/>
              </a:rPr>
              <a:t>_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0346" y="2780928"/>
            <a:ext cx="8856984" cy="216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ectangle 5"/>
          <p:cNvSpPr/>
          <p:nvPr/>
        </p:nvSpPr>
        <p:spPr>
          <a:xfrm>
            <a:off x="196526" y="5589240"/>
            <a:ext cx="8856984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altLang="en-US" sz="3600" b="1" smtClean="0">
                <a:solidFill>
                  <a:srgbClr val="0070C0"/>
                </a:solidFill>
              </a:rPr>
              <a:t>Синтаксни дијаграм</a:t>
            </a:r>
            <a:endParaRPr lang="en-US" altLang="en-US" sz="3600" b="1" smtClean="0">
              <a:solidFill>
                <a:srgbClr val="0070C0"/>
              </a:solidFill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68313" y="1412875"/>
            <a:ext cx="8507412" cy="5257800"/>
          </a:xfrm>
        </p:spPr>
        <p:txBody>
          <a:bodyPr/>
          <a:lstStyle/>
          <a:p>
            <a:r>
              <a:rPr lang="sr-Cyrl-RS" altLang="en-US" sz="2400" dirty="0" smtClean="0">
                <a:latin typeface="Garamond" panose="02020404030301010803" pitchFamily="18" charset="0"/>
              </a:rPr>
              <a:t>Граф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једним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улазом</a:t>
            </a:r>
            <a:r>
              <a:rPr lang="ru-RU" altLang="en-US" sz="2400" dirty="0" smtClean="0">
                <a:latin typeface="Garamond" panose="02020404030301010803" pitchFamily="18" charset="0"/>
              </a:rPr>
              <a:t> 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једним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излазом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</a:p>
          <a:p>
            <a:endParaRPr lang="ru-RU" altLang="en-US" sz="2400" dirty="0" smtClean="0">
              <a:latin typeface="Garamond" panose="02020404030301010803" pitchFamily="18" charset="0"/>
            </a:endParaRPr>
          </a:p>
          <a:p>
            <a:r>
              <a:rPr lang="ru-RU" altLang="en-US" sz="2400" dirty="0" err="1" smtClean="0">
                <a:latin typeface="Garamond" panose="02020404030301010803" pitchFamily="18" charset="0"/>
              </a:rPr>
              <a:t>Представља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металингвистички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израз</a:t>
            </a:r>
            <a:r>
              <a:rPr lang="ru-RU" altLang="en-US" sz="2400" dirty="0" smtClean="0">
                <a:latin typeface="Garamond" panose="02020404030301010803" pitchFamily="18" charset="0"/>
              </a:rPr>
              <a:t>:</a:t>
            </a:r>
          </a:p>
          <a:p>
            <a:pPr marL="514350" indent="-457200">
              <a:buFont typeface="+mj-lt"/>
              <a:buAutoNum type="arabicPeriod"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Чворови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синтаксног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дијаграма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су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металингвистичке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константе 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променљиве</a:t>
            </a:r>
            <a:r>
              <a:rPr lang="en-US" altLang="en-US" sz="2400" dirty="0">
                <a:latin typeface="Garamond" panose="02020404030301010803" pitchFamily="18" charset="0"/>
              </a:rPr>
              <a:t>;</a:t>
            </a:r>
            <a:endParaRPr lang="ru-RU" altLang="en-US" sz="2400" dirty="0" smtClean="0">
              <a:latin typeface="Garamond" panose="02020404030301010803" pitchFamily="18" charset="0"/>
            </a:endParaRPr>
          </a:p>
          <a:p>
            <a:pPr marL="514350" indent="-457200">
              <a:buFont typeface="+mj-lt"/>
              <a:buAutoNum type="arabicPeriod"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Елипсе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представљају</a:t>
            </a:r>
            <a:r>
              <a:rPr lang="ru-RU" altLang="en-US" sz="2400" dirty="0" smtClean="0">
                <a:latin typeface="Garamond" panose="02020404030301010803" pitchFamily="18" charset="0"/>
              </a:rPr>
              <a:t> константе</a:t>
            </a:r>
            <a:r>
              <a:rPr lang="en-US" altLang="en-US" sz="2400" dirty="0" smtClean="0">
                <a:latin typeface="Garamond" panose="02020404030301010803" pitchFamily="18" charset="0"/>
              </a:rPr>
              <a:t>;</a:t>
            </a:r>
          </a:p>
          <a:p>
            <a:pPr marL="514350" indent="-457200">
              <a:buFont typeface="+mj-lt"/>
              <a:buAutoNum type="arabicPeriod"/>
            </a:pPr>
            <a:r>
              <a:rPr lang="sr-Cyrl-RS" altLang="en-US" sz="2400" dirty="0">
                <a:latin typeface="Garamond" panose="02020404030301010803" pitchFamily="18" charset="0"/>
              </a:rPr>
              <a:t>П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равоугаоници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променљиве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дефинишу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помоћу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посебног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синтаксног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дијаграма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</a:p>
          <a:p>
            <a:pPr marL="514350" indent="-457200">
              <a:buFont typeface="+mj-lt"/>
              <a:buAutoNum type="arabicPeriod"/>
            </a:pPr>
            <a:r>
              <a:rPr lang="ru-RU" altLang="en-US" sz="2400" dirty="0" smtClean="0">
                <a:latin typeface="Garamond" panose="02020404030301010803" pitchFamily="18" charset="0"/>
              </a:rPr>
              <a:t>Гране или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потези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дефинишу</a:t>
            </a:r>
            <a:r>
              <a:rPr lang="ru-RU" altLang="en-US" sz="2400" dirty="0" smtClean="0">
                <a:latin typeface="Garamond" panose="02020404030301010803" pitchFamily="18" charset="0"/>
              </a:rPr>
              <a:t> везу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између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чворова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br>
              <a:rPr lang="ru-RU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err="1" smtClean="0">
                <a:latin typeface="Garamond" panose="02020404030301010803" pitchFamily="18" charset="0"/>
              </a:rPr>
              <a:t>тј</a:t>
            </a:r>
            <a:r>
              <a:rPr lang="ru-RU" altLang="en-US" sz="2400" dirty="0" smtClean="0">
                <a:latin typeface="Garamond" panose="02020404030301010803" pitchFamily="18" charset="0"/>
              </a:rPr>
              <a:t>. структуру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синтаксног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дијаграма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altLang="en-US" sz="3600" b="1" smtClean="0">
                <a:solidFill>
                  <a:srgbClr val="0070C0"/>
                </a:solidFill>
              </a:rPr>
              <a:t>Синтаксни дијаграм (2)</a:t>
            </a:r>
            <a:endParaRPr lang="en-US" altLang="en-US" sz="3600" b="1" smtClean="0">
              <a:solidFill>
                <a:srgbClr val="0070C0"/>
              </a:solidFill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413" cy="52578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altLang="en-US" sz="2000" smtClean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628775"/>
            <a:ext cx="9058275" cy="494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1886</TotalTime>
  <Words>1420</Words>
  <Application>Microsoft Office PowerPoint</Application>
  <PresentationFormat>On-screen Show (4:3)</PresentationFormat>
  <Paragraphs>430</Paragraphs>
  <Slides>45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4_Watermark</vt:lpstr>
      <vt:lpstr>Document</vt:lpstr>
      <vt:lpstr>Објектно орјентисано програмирање</vt:lpstr>
      <vt:lpstr>Елементарне конструкције у Јави</vt:lpstr>
      <vt:lpstr>Бекусова нотација</vt:lpstr>
      <vt:lpstr>Бекусова нотација (2)</vt:lpstr>
      <vt:lpstr>Бекусова нотација (3)</vt:lpstr>
      <vt:lpstr>Бекусова нотација (4)</vt:lpstr>
      <vt:lpstr>Бекусова нотација (5)</vt:lpstr>
      <vt:lpstr>Синтаксни дијаграм</vt:lpstr>
      <vt:lpstr>Синтаксни дијаграм (2)</vt:lpstr>
      <vt:lpstr>Синтаксни дијаграм (3)</vt:lpstr>
      <vt:lpstr>Синтаксни дијаграм (4)</vt:lpstr>
      <vt:lpstr>Синтаксни дијаграм (5)</vt:lpstr>
      <vt:lpstr>Азбука језика Јава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Захвалница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Tipovi podataka u Javi</dc:title>
  <dc:subject>OOP</dc:subject>
  <dc:creator>Vladimir Filipovic</dc:creator>
  <cp:lastModifiedBy>Vladimir Filipovic</cp:lastModifiedBy>
  <cp:revision>254</cp:revision>
  <dcterms:created xsi:type="dcterms:W3CDTF">2006-10-14T13:34:37Z</dcterms:created>
  <dcterms:modified xsi:type="dcterms:W3CDTF">2017-03-24T16:56:15Z</dcterms:modified>
</cp:coreProperties>
</file>