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721" r:id="rId1"/>
  </p:sldMasterIdLst>
  <p:notesMasterIdLst>
    <p:notesMasterId r:id="rId37"/>
  </p:notesMasterIdLst>
  <p:handoutMasterIdLst>
    <p:handoutMasterId r:id="rId38"/>
  </p:handoutMasterIdLst>
  <p:sldIdLst>
    <p:sldId id="284" r:id="rId2"/>
    <p:sldId id="285" r:id="rId3"/>
    <p:sldId id="267" r:id="rId4"/>
    <p:sldId id="295" r:id="rId5"/>
    <p:sldId id="296" r:id="rId6"/>
    <p:sldId id="297" r:id="rId7"/>
    <p:sldId id="298" r:id="rId8"/>
    <p:sldId id="258" r:id="rId9"/>
    <p:sldId id="299" r:id="rId10"/>
    <p:sldId id="300" r:id="rId11"/>
    <p:sldId id="301" r:id="rId12"/>
    <p:sldId id="302" r:id="rId13"/>
    <p:sldId id="261" r:id="rId14"/>
    <p:sldId id="266" r:id="rId15"/>
    <p:sldId id="262" r:id="rId16"/>
    <p:sldId id="321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6" r:id="rId29"/>
    <p:sldId id="317" r:id="rId30"/>
    <p:sldId id="318" r:id="rId31"/>
    <p:sldId id="315" r:id="rId32"/>
    <p:sldId id="319" r:id="rId33"/>
    <p:sldId id="320" r:id="rId34"/>
    <p:sldId id="322" r:id="rId35"/>
    <p:sldId id="283" r:id="rId36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39"/>
      <p:bold r:id="rId40"/>
      <p:italic r:id="rId41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FEDFD"/>
    <a:srgbClr val="CC0000"/>
    <a:srgbClr val="000099"/>
    <a:srgbClr val="333399"/>
    <a:srgbClr val="023BC8"/>
    <a:srgbClr val="006600"/>
    <a:srgbClr val="00FF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5" autoAdjust="0"/>
    <p:restoredTop sz="94610" autoAdjust="0"/>
  </p:normalViewPr>
  <p:slideViewPr>
    <p:cSldViewPr>
      <p:cViewPr varScale="1">
        <p:scale>
          <a:sx n="78" d="100"/>
          <a:sy n="78" d="100"/>
        </p:scale>
        <p:origin x="-100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379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228317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C63AC03F-0FA6-4347-8027-09E203A5ABB6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1794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1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058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8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3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25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4620CD7A-AC05-44A7-BE78-F40D3CF44F9A}" type="slidenum">
              <a:rPr lang="en-US" altLang="sr-Latn-RS" sz="80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3</a:t>
            </a:r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5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FFFFFF"/>
                </a:solidFill>
                <a:cs typeface="Arial" charset="0"/>
              </a:rPr>
              <a:t>vl</a:t>
            </a:r>
            <a:r>
              <a:rPr lang="en-US" altLang="en-US" sz="800" dirty="0" smtClean="0">
                <a:solidFill>
                  <a:srgbClr val="FFFFFF"/>
                </a:solidFill>
                <a:cs typeface="Arial" charset="0"/>
              </a:rPr>
              <a:t>Š</a:t>
            </a:r>
            <a:r>
              <a:rPr lang="sr-Cyrl-RS" altLang="en-US" sz="800" dirty="0" smtClean="0">
                <a:solidFill>
                  <a:srgbClr val="FFFFFF"/>
                </a:solidFill>
                <a:cs typeface="Arial" charset="0"/>
              </a:rPr>
              <a:t>{{</a:t>
            </a:r>
            <a:r>
              <a:rPr lang="sr-Latn-RS" altLang="en-US" sz="800" dirty="0" smtClean="0">
                <a:solidFill>
                  <a:srgbClr val="FFFFFF"/>
                </a:solidFill>
                <a:cs typeface="Arial" charset="0"/>
              </a:rPr>
              <a:t>авы</a:t>
            </a:r>
            <a:r>
              <a:rPr lang="sr-Latn-CS" altLang="en-US" sz="800" dirty="0" smtClean="0">
                <a:solidFill>
                  <a:srgbClr val="FFFFFF"/>
                </a:solidFill>
                <a:cs typeface="Arial" charset="0"/>
              </a:rPr>
              <a:t>adaf@matf.bg.ac.</a:t>
            </a:r>
            <a:r>
              <a:rPr lang="en-US" altLang="en-US" sz="800" dirty="0" err="1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Cyrl-RS" altLang="en-US" sz="800" smtClean="0">
                <a:solidFill>
                  <a:srgbClr val="000000"/>
                </a:solidFill>
                <a:cs typeface="Arial" charset="0"/>
              </a:rPr>
              <a:t>{v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baseline="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en-US" sz="800" baseline="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sr-Cyrl-RS" altLang="en-US" sz="800" baseline="0" dirty="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Резервисана реч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default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може се појавити само једнапут, што није посебно назначено.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Израз иза резервисане речи 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switch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назива се </a:t>
            </a:r>
            <a:r>
              <a:rPr lang="ru-RU" u="sng" dirty="0">
                <a:solidFill>
                  <a:schemeClr val="tx1"/>
                </a:solidFill>
                <a:latin typeface="Garamond" pitchFamily="18" charset="0"/>
              </a:rPr>
              <a:t>селектор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и мора бити типа: 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byte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char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short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или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;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Енумерисани тип (од верзије 5)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;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String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, као и типа неке од класа-омотача простих типова тј.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: </a:t>
            </a:r>
            <a:br>
              <a:rPr lang="en-US" dirty="0">
                <a:solidFill>
                  <a:schemeClr val="tx1"/>
                </a:solidFill>
                <a:latin typeface="Garamond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Character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Byte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Short</a:t>
            </a:r>
            <a:r>
              <a:rPr lang="sr-Cyrl-R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или 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Integer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(од верзије 7). 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Вредности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(ознаке) које се појављују иза наредбе 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case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морају бити истог типа као и селектор и међусобно различите. </a:t>
            </a: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ru-RU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switch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453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Наредба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switch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се извршава на </a:t>
            </a: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следећи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начин: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Израчунава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се вредност селектора и ако није тип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a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вредност се преводи у тип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.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Упоређује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се израчуната </a:t>
            </a: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вредност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Garamond" pitchFamily="18" charset="0"/>
              </a:rPr>
            </a:b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са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вредностима (ознакама) иза </a:t>
            </a: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наредби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case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.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Ако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се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деси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поклапање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извршава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се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поклапајућа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case</a:t>
            </a:r>
            <a:r>
              <a:rPr lang="sr-Latn-RS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наредба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.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Ако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се не поклапа ни са једном</a:t>
            </a:r>
            <a:r>
              <a:rPr lang="sr-Latn-R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case</a:t>
            </a:r>
            <a:r>
              <a:rPr lang="sr-Latn-RS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наредбом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o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 онда се извршава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default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наредба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.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Ако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нема наредбе која има ознаку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default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наредба после наредбе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switch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биће следећа која се извршава.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switch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У уској вези са наредбом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switch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је наредба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break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. 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Следећим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дијаграмом описана је синтакса наредбе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break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:</a:t>
            </a: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Ако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наредба 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break</a:t>
            </a:r>
            <a:r>
              <a:rPr lang="ru-RU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не садржи идентификатор, управљање се преноси на прву следећу наредбу иза наредбе у којој се налази.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switch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2349500"/>
            <a:ext cx="73945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437063"/>
            <a:ext cx="16859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65650"/>
            <a:ext cx="35528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395536" y="1342469"/>
            <a:ext cx="8077200" cy="596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Пример.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Уместо: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 </a:t>
            </a:r>
            <a:endParaRPr lang="sr-Latn-CS" altLang="en-US" sz="2400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Cyrl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oper 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‘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’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sabrati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oper 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‘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’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oduzeti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oper 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‘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’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pomnoziti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arg2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……………………</a:t>
            </a:r>
            <a:endParaRPr lang="sr-Cyrl-RS" altLang="en-US" sz="1400" dirty="0" smtClean="0"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прегледније </a:t>
            </a:r>
            <a:r>
              <a:rPr lang="sr-Cyrl-RS" altLang="en-US" sz="2400" dirty="0">
                <a:latin typeface="Garamond" panose="02020404030301010803" pitchFamily="18" charset="0"/>
              </a:rPr>
              <a:t>је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користити:</a:t>
            </a:r>
          </a:p>
          <a:p>
            <a:pPr>
              <a:buNone/>
            </a:pPr>
            <a:r>
              <a:rPr lang="sr-Cyrl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switch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4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case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vrednost1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Rezultat1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4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4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4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case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vrednost2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Rezultat2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sr-Latn-RS" sz="14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4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default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PodrazumevaniRezultat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opciono </a:t>
            </a:r>
            <a:endParaRPr lang="sr-Cyrl-RS" sz="14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endParaRPr lang="sr-Latn-CS" altLang="en-US" sz="2400" dirty="0">
              <a:latin typeface="Garamond" panose="02020404030301010803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switch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(5)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7624" y="1772816"/>
            <a:ext cx="3456384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1187624" y="4011314"/>
            <a:ext cx="5616624" cy="2802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3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3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3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3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3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3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36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55576" y="1556792"/>
            <a:ext cx="7696200" cy="508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Пример.</a:t>
            </a:r>
            <a:r>
              <a:rPr lang="en-US" altLang="en-US" sz="2400" dirty="0">
                <a:latin typeface="Times New Roman" panose="02020603050405020304" pitchFamily="18" charset="0"/>
              </a:rPr>
              <a:t>  </a:t>
            </a:r>
            <a:endParaRPr lang="sr-Latn-CS" altLang="en-US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sr-Cyrl-RS" sz="1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switch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doba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case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‘p’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“Setnja”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case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‘l’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“Kupanje”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case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‘j’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“Branje grozdja”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case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‘z’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“Skijanje”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default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“Greska”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sr-Cyrl-RS" altLang="en-US" sz="1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switch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(6)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19672" y="2060848"/>
            <a:ext cx="6192688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755650" y="1484312"/>
            <a:ext cx="8388350" cy="457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Пример.</a:t>
            </a:r>
            <a:r>
              <a:rPr lang="en-US" altLang="en-US" sz="1800" dirty="0"/>
              <a:t>    </a:t>
            </a:r>
            <a:endParaRPr lang="sr-Latn-CS" altLang="en-US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endParaRPr lang="sr-Cyrl-RS" altLang="en-US" sz="1800" dirty="0"/>
          </a:p>
          <a:p>
            <a:pPr>
              <a:buNone/>
            </a:pPr>
            <a:r>
              <a:rPr lang="sr-Cyrl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switch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doba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case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“prolece”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“Setnja u prirodi”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case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“leto”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“Kupanje”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case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“jesen”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Branje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voca”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case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zima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“Skijanje”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>
              <a:effectLst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switch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(7)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19672" y="2132856"/>
            <a:ext cx="6480720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77863" y="1557338"/>
            <a:ext cx="7202487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Пример.</a:t>
            </a:r>
            <a:r>
              <a:rPr lang="en-US" altLang="en-US" sz="1800" dirty="0"/>
              <a:t>    </a:t>
            </a:r>
            <a:endParaRPr lang="sr-Latn-CS" altLang="en-US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endParaRPr lang="sr-Cyrl-RS" altLang="en-US" sz="1800" dirty="0"/>
          </a:p>
          <a:p>
            <a:pPr>
              <a:buNone/>
            </a:pPr>
            <a:r>
              <a:rPr lang="sr-Cyrl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switch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broj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case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case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 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broj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broj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default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 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broj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effectLst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 smtClean="0"/>
              <a:t> </a:t>
            </a:r>
            <a:endParaRPr lang="en-US" altLang="en-US" sz="1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switch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(7)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7664" y="2276872"/>
            <a:ext cx="3816424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69119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268413"/>
            <a:ext cx="8308850" cy="512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Наредба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while</a:t>
            </a:r>
            <a:r>
              <a:rPr lang="sr-Cyrl-R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се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још назива наредба </a:t>
            </a: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циклуса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са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предусловом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. 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У њој се најпре проверава да ли је испуњен услов и ако јесте извршавају се наредбе циклуса. 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Израз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 наредби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while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је логичког типа. Ефекат наредбе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while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је следећи:</a:t>
            </a:r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израчунава се вредност израза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;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ако је вредност израза истинита,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/>
            </a:r>
            <a:b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</a:b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извршава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се наредба и понављају кораци 1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.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и 2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.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; 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ако је вредност израза неистинита,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/>
            </a:r>
            <a:b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</a:b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завршава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се извршавање наредбе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while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sz="1800" dirty="0" smtClean="0">
                <a:solidFill>
                  <a:schemeClr val="tx1"/>
                </a:solidFill>
                <a:latin typeface="Garamond" pitchFamily="18" charset="0"/>
              </a:rPr>
              <a:t/>
            </a:r>
            <a:br>
              <a:rPr lang="sr-Cyrl-RS" sz="1800" dirty="0" smtClean="0">
                <a:solidFill>
                  <a:schemeClr val="tx1"/>
                </a:solidFill>
                <a:latin typeface="Garamond" pitchFamily="18" charset="0"/>
              </a:rPr>
            </a:b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прелази се на прву следећу наредбу иза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while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while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850" y="1412875"/>
            <a:ext cx="87122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Н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аредба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while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се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извршава на следећи начин:</a:t>
            </a: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b="1" dirty="0">
                <a:solidFill>
                  <a:schemeClr val="tx1"/>
                </a:solidFill>
                <a:latin typeface="Garamond" pitchFamily="18" charset="0"/>
              </a:rPr>
              <a:t>Пример.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r>
              <a:rPr lang="sr-Cyrl-RS" sz="16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…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5.0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Math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"x="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>
              <a:effectLst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while (2)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0"/>
          <a:stretch>
            <a:fillRect/>
          </a:stretch>
        </p:blipFill>
        <p:spPr bwMode="auto">
          <a:xfrm>
            <a:off x="1979613" y="2565400"/>
            <a:ext cx="129698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50" y="1916113"/>
            <a:ext cx="25908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19200" y="4509120"/>
            <a:ext cx="5080992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51520" y="1557338"/>
            <a:ext cx="8784530" cy="484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Наредба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do</a:t>
            </a:r>
            <a:r>
              <a:rPr lang="sr-Cyrl-RS" sz="1800" dirty="0">
                <a:solidFill>
                  <a:schemeClr val="tx1"/>
                </a:solidFill>
                <a:latin typeface="+mn-lt"/>
              </a:rPr>
              <a:t>-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while</a:t>
            </a:r>
            <a:r>
              <a:rPr lang="sr-Cyrl-R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се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још назива наредба циклуса са п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ост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условом. 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Синтакса наредбе 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do-while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је следећа:</a:t>
            </a:r>
          </a:p>
          <a:p>
            <a:pPr>
              <a:spcAft>
                <a:spcPts val="600"/>
              </a:spcAft>
              <a:defRPr/>
            </a:pP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Израз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је логичког типа. 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Извршавање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наредбе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do-while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реализује се преко следећих корака: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извршава се наредб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a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из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a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резервисане речи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do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;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израчунава се вредност израза у заградама;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ако је вредност израза истинита, процес се наставља;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/>
            </a:r>
            <a:b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</a:b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супротном, прелази се на прву наредбу иза наредбе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do-while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do</a:t>
            </a:r>
            <a:r>
              <a:rPr lang="sr-Cyrl-RS" sz="3600" b="1" kern="0" dirty="0" smtClean="0">
                <a:solidFill>
                  <a:srgbClr val="0070C0"/>
                </a:solidFill>
              </a:rPr>
              <a:t>-</a:t>
            </a:r>
            <a:r>
              <a:rPr lang="en-US" sz="3600" b="1" kern="0" dirty="0" smtClean="0">
                <a:solidFill>
                  <a:srgbClr val="0070C0"/>
                </a:solidFill>
              </a:rPr>
              <a:t>while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76946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Управљачке структуре у програмском језику Јава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557338"/>
            <a:ext cx="8380412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Наредба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do 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while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се извршава на следећи начин:</a:t>
            </a: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b="1" dirty="0">
                <a:solidFill>
                  <a:schemeClr val="tx1"/>
                </a:solidFill>
                <a:latin typeface="Garamond" pitchFamily="18" charset="0"/>
              </a:rPr>
              <a:t>Пример</a:t>
            </a:r>
            <a:r>
              <a:rPr lang="sr-Cyrl-RS" b="1" dirty="0" smtClean="0">
                <a:solidFill>
                  <a:schemeClr val="tx1"/>
                </a:solidFill>
                <a:latin typeface="Garamond" pitchFamily="18" charset="0"/>
              </a:rPr>
              <a:t>.</a:t>
            </a:r>
          </a:p>
          <a:p>
            <a:r>
              <a:rPr lang="sr-Cyrl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…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do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Math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en-US" sz="15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"x="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…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do while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811463"/>
            <a:ext cx="1584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205038"/>
            <a:ext cx="21717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47664" y="4653136"/>
            <a:ext cx="5112568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4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4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4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557338"/>
            <a:ext cx="8380412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Наредба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for</a:t>
            </a:r>
            <a:r>
              <a:rPr lang="sr-Cyrl-R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је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моћна наредба за опис циклуса. </a:t>
            </a: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Најчешће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се користи за опис циклуса код којих је број понављања наредби унапред познат. 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Синтакса наредбе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f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o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r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је следећа: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for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3213100"/>
            <a:ext cx="78771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557338"/>
            <a:ext cx="8380412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Свака од секција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наредбе </a:t>
            </a:r>
            <a:r>
              <a:rPr lang="en-US" sz="1800" dirty="0">
                <a:solidFill>
                  <a:schemeClr val="tx1"/>
                </a:solidFill>
              </a:rPr>
              <a:t>f</a:t>
            </a:r>
            <a:r>
              <a:rPr lang="ru-RU" sz="1800" dirty="0">
                <a:solidFill>
                  <a:schemeClr val="tx1"/>
                </a:solidFill>
              </a:rPr>
              <a:t>o</a:t>
            </a:r>
            <a:r>
              <a:rPr lang="en-US" sz="1800" dirty="0">
                <a:solidFill>
                  <a:schemeClr val="tx1"/>
                </a:solidFill>
              </a:rPr>
              <a:t>r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може бити изостављена, али знак </a:t>
            </a:r>
            <a:r>
              <a:rPr lang="sr-Cyrl-RS" sz="2000" dirty="0">
                <a:solidFill>
                  <a:schemeClr val="tx1"/>
                </a:solidFill>
                <a:latin typeface="+mn-lt"/>
              </a:rPr>
              <a:t>;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мора постојати.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Синтакса секције за иницијализацију и итерацију код наредбе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f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o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r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је следећа: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for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3141663"/>
            <a:ext cx="7877175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68313" y="1557338"/>
            <a:ext cx="8567737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Наредба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се извршава на следећи начин: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Прво се извршава иницијализациони део </a:t>
            </a: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петље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for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: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2000" dirty="0" err="1" smtClean="0">
                <a:solidFill>
                  <a:schemeClr val="tx1"/>
                </a:solidFill>
                <a:latin typeface="Garamond" pitchFamily="18" charset="0"/>
              </a:rPr>
              <a:t>Подешава</a:t>
            </a:r>
            <a:r>
              <a:rPr lang="ru-RU" sz="2000" dirty="0" smtClean="0">
                <a:solidFill>
                  <a:schemeClr val="tx1"/>
                </a:solidFill>
                <a:latin typeface="Garamond" pitchFamily="18" charset="0"/>
              </a:rPr>
              <a:t> се </a:t>
            </a:r>
            <a:r>
              <a:rPr lang="ru-RU" sz="2000" dirty="0" err="1" smtClean="0">
                <a:solidFill>
                  <a:schemeClr val="tx1"/>
                </a:solidFill>
                <a:latin typeface="Garamond" pitchFamily="18" charset="0"/>
              </a:rPr>
              <a:t>вредност</a:t>
            </a:r>
            <a:r>
              <a:rPr lang="ru-RU" sz="20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управљачке променљиве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петље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for</a:t>
            </a:r>
            <a:r>
              <a:rPr lang="sr-Cyrl-RS" sz="2000" dirty="0" smtClean="0">
                <a:solidFill>
                  <a:schemeClr val="tx1"/>
                </a:solidFill>
                <a:latin typeface="Garamond" pitchFamily="18" charset="0"/>
              </a:rPr>
              <a:t>.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2000" dirty="0" err="1" smtClean="0">
                <a:solidFill>
                  <a:schemeClr val="tx1"/>
                </a:solidFill>
                <a:latin typeface="Garamond" pitchFamily="18" charset="0"/>
              </a:rPr>
              <a:t>Иницијализација</a:t>
            </a:r>
            <a:r>
              <a:rPr lang="ru-RU" sz="20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се извршава с</a:t>
            </a:r>
            <a:r>
              <a:rPr lang="en-US" sz="2000" dirty="0">
                <a:solidFill>
                  <a:schemeClr val="tx1"/>
                </a:solidFill>
                <a:latin typeface="Garamond" pitchFamily="18" charset="0"/>
              </a:rPr>
              <a:t>a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мо једанпут.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Након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иницијализације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: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И</a:t>
            </a:r>
            <a:r>
              <a:rPr lang="ru-RU" sz="2000" dirty="0" err="1" smtClean="0">
                <a:solidFill>
                  <a:schemeClr val="tx1"/>
                </a:solidFill>
                <a:latin typeface="Garamond" pitchFamily="18" charset="0"/>
              </a:rPr>
              <a:t>зрачунава</a:t>
            </a:r>
            <a:r>
              <a:rPr lang="ru-RU" sz="20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се вредност израза (ако постоји) који мора бити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логичког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Garamond" pitchFamily="18" charset="0"/>
              </a:rPr>
              <a:t>типа.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2000" dirty="0" err="1" smtClean="0">
                <a:solidFill>
                  <a:schemeClr val="tx1"/>
                </a:solidFill>
                <a:latin typeface="Garamond" pitchFamily="18" charset="0"/>
              </a:rPr>
              <a:t>Ако</a:t>
            </a:r>
            <a:r>
              <a:rPr lang="ru-RU" sz="20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израз не постоји, </a:t>
            </a:r>
            <a:r>
              <a:rPr lang="ru-RU" sz="2000" dirty="0" err="1" smtClean="0">
                <a:solidFill>
                  <a:schemeClr val="tx1"/>
                </a:solidFill>
                <a:latin typeface="Garamond" pitchFamily="18" charset="0"/>
              </a:rPr>
              <a:t>подразумевана</a:t>
            </a:r>
            <a:r>
              <a:rPr lang="ru-RU" sz="20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вредност је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true</a:t>
            </a:r>
            <a:r>
              <a:rPr lang="en-US" sz="2000" dirty="0">
                <a:solidFill>
                  <a:schemeClr val="tx1"/>
                </a:solidFill>
                <a:latin typeface="Garamond" pitchFamily="18" charset="0"/>
              </a:rPr>
              <a:t>.</a:t>
            </a:r>
            <a:endParaRPr lang="sr-Cyrl-RS" sz="2000" dirty="0">
              <a:solidFill>
                <a:schemeClr val="tx1"/>
              </a:solidFill>
              <a:latin typeface="Garamond" pitchFamily="18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У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зависности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од вредности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израза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: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2000" dirty="0" err="1" smtClean="0">
                <a:solidFill>
                  <a:schemeClr val="tx1"/>
                </a:solidFill>
                <a:latin typeface="Garamond" pitchFamily="18" charset="0"/>
              </a:rPr>
              <a:t>Ако</a:t>
            </a:r>
            <a:r>
              <a:rPr lang="ru-RU" sz="20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има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вредност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+mn-lt"/>
              </a:rPr>
              <a:t>true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извршава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се тело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петље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, а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затим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се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извршава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итерација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петље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и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поново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се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иде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на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корак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2.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Уколико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израз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има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вредност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+mn-lt"/>
              </a:rPr>
              <a:t>false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окончава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се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извршавање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Garamond" pitchFamily="18" charset="0"/>
              </a:rPr>
              <a:t>петље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  <a:defRPr/>
            </a:pP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for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850" y="1412875"/>
            <a:ext cx="8712200" cy="5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Извршавање н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аредбе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for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показује и следећи дијаграм:</a:t>
            </a: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b="1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b="1" dirty="0">
                <a:solidFill>
                  <a:schemeClr val="tx1"/>
                </a:solidFill>
                <a:latin typeface="Garamond" pitchFamily="18" charset="0"/>
              </a:rPr>
              <a:t>Пример</a:t>
            </a:r>
            <a:r>
              <a:rPr lang="sr-Cyrl-RS" b="1" dirty="0" smtClean="0">
                <a:solidFill>
                  <a:schemeClr val="tx1"/>
                </a:solidFill>
                <a:latin typeface="Garamond" pitchFamily="18" charset="0"/>
              </a:rPr>
              <a:t>.</a:t>
            </a:r>
            <a:endParaRPr lang="sr-Cyrl-RS" sz="18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endParaRPr lang="sr-Cyrl-RS" sz="15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…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&lt;=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”Ana voli programiranje”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…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for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149600"/>
            <a:ext cx="38084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878013"/>
            <a:ext cx="3135313" cy="335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4608" y="5157192"/>
            <a:ext cx="7200800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850" y="1412875"/>
            <a:ext cx="8712200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Колекцијска наредба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for</a:t>
            </a:r>
            <a:r>
              <a:rPr lang="sr-Cyrl-RS" sz="20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служи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за пролазак кроз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колекцију/низ.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Притом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променљива у наредби 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for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не представља бројач,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/>
            </a:r>
            <a:b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</a:b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већ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редом узима вредности елемената низа тј. колекције.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Колекцијска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наредба </a:t>
            </a:r>
            <a:r>
              <a:rPr lang="ru-RU" sz="2000" dirty="0">
                <a:solidFill>
                  <a:schemeClr val="tx1"/>
                </a:solidFill>
                <a:latin typeface="+mn-lt"/>
              </a:rPr>
              <a:t>for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има следећу синтаксу: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Колекцијска 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for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645024"/>
            <a:ext cx="8585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850" y="1412875"/>
            <a:ext cx="8712200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O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вде важи следеће:</a:t>
            </a:r>
          </a:p>
          <a:p>
            <a:r>
              <a:rPr lang="sr-Cyrl-RS" sz="2000" dirty="0">
                <a:solidFill>
                  <a:schemeClr val="tx1"/>
                </a:solidFill>
                <a:latin typeface="+mn-lt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tip elementa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tip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kolekcija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izraz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sr-Latn-RS" sz="1500" dirty="0" smtClean="0">
              <a:effectLst/>
            </a:endParaRPr>
          </a:p>
          <a:p>
            <a:pPr>
              <a:spcAft>
                <a:spcPts val="600"/>
              </a:spcAft>
              <a:defRPr/>
            </a:pPr>
            <a:endParaRPr lang="sr-Cyrl-RS" sz="1500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b="1" dirty="0">
                <a:solidFill>
                  <a:srgbClr val="000000"/>
                </a:solidFill>
                <a:latin typeface="Garamond" pitchFamily="18" charset="0"/>
              </a:rPr>
              <a:t>Пример</a:t>
            </a:r>
            <a:r>
              <a:rPr lang="sr-Cyrl-RS" b="1" dirty="0" smtClean="0">
                <a:solidFill>
                  <a:srgbClr val="000000"/>
                </a:solidFill>
                <a:latin typeface="Garamond" pitchFamily="18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sr-Cyrl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sc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nextInt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najveci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elem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elem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najveci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najveci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elem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Cyrl-RS" sz="1500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Колекцијска 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for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9632" y="1988840"/>
            <a:ext cx="302433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Rectangle 2"/>
          <p:cNvSpPr/>
          <p:nvPr/>
        </p:nvSpPr>
        <p:spPr>
          <a:xfrm>
            <a:off x="1259632" y="3356992"/>
            <a:ext cx="4608512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850" y="1412875"/>
            <a:ext cx="8712200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Наредба у програмском језику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Јава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може имати </a:t>
            </a: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једно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или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више обeлежја (лабела) и онда се назива обележеном наредбом.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Синтакса обележене наредбе је следећа:</a:t>
            </a:r>
          </a:p>
          <a:p>
            <a:pPr>
              <a:spcAft>
                <a:spcPts val="600"/>
              </a:spcAft>
              <a:defRPr/>
            </a:pP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Обележена </a:t>
            </a: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наредба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користи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се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у комбинацији са наредбама 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break</a:t>
            </a:r>
            <a:r>
              <a:rPr lang="ru-RU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и </a:t>
            </a:r>
            <a:r>
              <a:rPr lang="ru-RU" sz="1800" dirty="0" err="1">
                <a:solidFill>
                  <a:schemeClr val="tx1"/>
                </a:solidFill>
                <a:latin typeface="+mn-lt"/>
              </a:rPr>
              <a:t>continue</a:t>
            </a:r>
            <a:r>
              <a:rPr lang="ru-RU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када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се жели безусловни пренос </a:t>
            </a: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управљања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Garamond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одређено место у програму.</a:t>
            </a:r>
          </a:p>
          <a:p>
            <a:pPr>
              <a:spcAft>
                <a:spcPts val="600"/>
              </a:spcAft>
              <a:defRPr/>
            </a:pP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Обележена наредба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97200"/>
            <a:ext cx="7488238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Наредба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break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уској вези не само са наредбом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switch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, </a:t>
            </a:r>
            <a:br>
              <a:rPr lang="sr-Cyrl-RS" dirty="0">
                <a:solidFill>
                  <a:schemeClr val="tx1"/>
                </a:solidFill>
                <a:latin typeface="Garamond" pitchFamily="18" charset="0"/>
              </a:rPr>
            </a:b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већ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 са наредбама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циклуса.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Синтакса наредбе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break</a:t>
            </a:r>
            <a:r>
              <a:rPr lang="sr-Cyrl-R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описана је следећим дијаграмом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:</a:t>
            </a: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Поред тога што се наредба 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break</a:t>
            </a:r>
            <a:r>
              <a:rPr lang="ru-RU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може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користити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: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з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а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излазак из наредбе 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switch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, </a:t>
            </a: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она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се може искористити за излазак из петље, </a:t>
            </a: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али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и за безусловни пренос управљања на обележену наредбу (под одређеним условима).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Garamond" pitchFamily="18" charset="0"/>
              </a:rPr>
            </a:b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Ово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представља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једну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врста “контролисане” 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goto</a:t>
            </a:r>
            <a:r>
              <a:rPr lang="ru-RU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наредбе.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>
                <a:solidFill>
                  <a:srgbClr val="0070C0"/>
                </a:solidFill>
              </a:rPr>
              <a:t>break</a:t>
            </a:r>
          </a:p>
          <a:p>
            <a:pPr>
              <a:defRPr/>
            </a:pP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2708275"/>
            <a:ext cx="73945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84200" y="1427163"/>
            <a:ext cx="8380413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ru-RU" b="1" dirty="0">
                <a:solidFill>
                  <a:schemeClr val="tx1"/>
                </a:solidFill>
                <a:latin typeface="Garamond" pitchFamily="18" charset="0"/>
              </a:rPr>
              <a:t>Пример.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Да би се прекинуло извршавање наредби унутрашње петље и вратило се у спољашњу, користи се наредба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break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без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обележја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endParaRPr lang="en-US" sz="1500" b="1" dirty="0" smtClean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uslov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spcAft>
                <a:spcPts val="600"/>
              </a:spcAft>
              <a:defRPr/>
            </a:pPr>
            <a:endParaRPr lang="ru-RU" sz="150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break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>
              <a:solidFill>
                <a:srgbClr val="0070C0"/>
              </a:solidFill>
            </a:endParaRPr>
          </a:p>
          <a:p>
            <a:pPr>
              <a:defRPr/>
            </a:pP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5656" y="2852936"/>
            <a:ext cx="4104456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Наредбе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гранања</a:t>
            </a:r>
            <a:r>
              <a:rPr lang="sr-Latn-R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омогућавају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да се одабере извршавање једног дела програма у зависности од испуњења одређених услова.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Користе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се још и називи </a:t>
            </a:r>
            <a:r>
              <a:rPr lang="ru-RU" u="sng" dirty="0">
                <a:solidFill>
                  <a:schemeClr val="tx1"/>
                </a:solidFill>
                <a:latin typeface="Garamond" pitchFamily="18" charset="0"/>
              </a:rPr>
              <a:t>условне наредбе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sr-Latn-RS" dirty="0" smtClean="0">
                <a:solidFill>
                  <a:schemeClr val="tx1"/>
                </a:solidFill>
                <a:latin typeface="Garamond" pitchFamily="18" charset="0"/>
              </a:rPr>
              <a:t/>
            </a:r>
            <a:br>
              <a:rPr lang="sr-Latn-RS" dirty="0" smtClean="0">
                <a:solidFill>
                  <a:schemeClr val="tx1"/>
                </a:solidFill>
                <a:latin typeface="Garamond" pitchFamily="18" charset="0"/>
              </a:rPr>
            </a:b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односно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u="sng" dirty="0">
                <a:solidFill>
                  <a:schemeClr val="tx1"/>
                </a:solidFill>
                <a:latin typeface="Garamond" pitchFamily="18" charset="0"/>
              </a:rPr>
              <a:t>наредбе одабирања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Постоје две наредбе гранања у језику Јава: </a:t>
            </a:r>
            <a:endParaRPr lang="sr-Latn-RS" dirty="0">
              <a:solidFill>
                <a:schemeClr val="tx1"/>
              </a:solidFill>
              <a:latin typeface="Garamond" pitchFamily="18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наредба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+mn-lt"/>
              </a:rPr>
              <a:t>if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endParaRPr lang="sr-Latn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и </a:t>
            </a: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наредба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2000" dirty="0" err="1" smtClean="0">
                <a:solidFill>
                  <a:schemeClr val="tx1"/>
                </a:solidFill>
                <a:latin typeface="+mn-lt"/>
              </a:rPr>
              <a:t>switch</a:t>
            </a:r>
            <a:endParaRPr lang="sr-Latn-C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Наредбе гранања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7" y="5013176"/>
            <a:ext cx="65500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84200" y="1427163"/>
            <a:ext cx="8380413" cy="380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ru-RU" b="1" dirty="0">
                <a:solidFill>
                  <a:schemeClr val="tx1"/>
                </a:solidFill>
                <a:latin typeface="Garamond" pitchFamily="18" charset="0"/>
              </a:rPr>
              <a:t>Пример.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Да би се прекинуло извршавање наредби обе петље, користи се наредба 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break</a:t>
            </a:r>
            <a:r>
              <a:rPr lang="ru-RU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са </a:t>
            </a: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обележјем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.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endParaRPr lang="en-US" sz="15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...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izlaz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uslov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izlaz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break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(3)</a:t>
            </a:r>
            <a:endParaRPr lang="en-US" sz="3600" b="1" kern="0" dirty="0">
              <a:solidFill>
                <a:srgbClr val="0070C0"/>
              </a:solidFill>
            </a:endParaRPr>
          </a:p>
          <a:p>
            <a:pPr>
              <a:defRPr/>
            </a:pP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5656" y="2924944"/>
            <a:ext cx="4248472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850" y="1412875"/>
            <a:ext cx="8712200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Наредба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continue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по синтакси слична наредби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break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. 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Она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се може користити само у наредбама за опис циклуса.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Нареба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continue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је корисна када треба да се настави извршавање циклуса, уз прескакање одређеног скупа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наредби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.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Помоћу ове наредбе управљање се преноси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израз за проверу услова изласка из петље.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Наредба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continue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има следећу синтаксу: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continue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508500"/>
            <a:ext cx="8208963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84200" y="1427163"/>
            <a:ext cx="8380413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ru-RU" b="1" dirty="0">
                <a:solidFill>
                  <a:schemeClr val="tx1"/>
                </a:solidFill>
                <a:latin typeface="Garamond" pitchFamily="18" charset="0"/>
              </a:rPr>
              <a:t>Пример.</a:t>
            </a:r>
          </a:p>
          <a:p>
            <a:pPr>
              <a:spcAft>
                <a:spcPts val="60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Да би се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прескочио препис оних елемената низа који су једнаки нули, користи се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наредба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continue</a:t>
            </a:r>
            <a:r>
              <a:rPr lang="ru-RU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без обележја.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	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...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br1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br2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br1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niz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niz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br1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){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br1++;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continue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/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vektor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br2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++]=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niz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br1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++];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spcAft>
                <a:spcPts val="600"/>
              </a:spcAft>
              <a:defRPr/>
            </a:pPr>
            <a:endParaRPr lang="sr-Cyrl-R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continue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</a:t>
            </a:r>
            <a:r>
              <a:rPr lang="en-US" sz="3600" b="1" kern="0" dirty="0" smtClean="0">
                <a:solidFill>
                  <a:srgbClr val="0070C0"/>
                </a:solidFill>
              </a:rPr>
              <a:t>2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>
              <a:solidFill>
                <a:srgbClr val="0070C0"/>
              </a:solidFill>
            </a:endParaRPr>
          </a:p>
          <a:p>
            <a:pPr>
              <a:defRPr/>
            </a:pP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7664" y="2996952"/>
            <a:ext cx="3888432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4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95536" y="1168400"/>
            <a:ext cx="8569077" cy="487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ru-RU" b="1" dirty="0">
                <a:solidFill>
                  <a:schemeClr val="tx1"/>
                </a:solidFill>
                <a:latin typeface="Garamond" pitchFamily="18" charset="0"/>
              </a:rPr>
              <a:t>        Пример.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Учитавање низа од четири бинарне цифре и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спајање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учитаних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цифара у један стринг, те приказ стринга. 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Наставља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се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следећом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итерацијом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петље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обележене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обележјем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ако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цифра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није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бинарна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.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	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…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s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"Unesite cetiri binarn</a:t>
            </a:r>
            <a:r>
              <a:rPr lang="sr-Cyrl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е 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cifr</a:t>
            </a:r>
            <a:r>
              <a:rPr lang="sr-Cyrl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е "</a:t>
            </a:r>
            <a:r>
              <a:rPr lang="sr-Cyrl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vrh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do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nextInt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!=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)&amp;&amp;(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!=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continue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vrh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+=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()&lt;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"Formiran je binarni string: 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sr-Latn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continue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</a:t>
            </a:r>
            <a:r>
              <a:rPr lang="sr-Cyrl-RS" sz="3600" b="1" kern="0" dirty="0">
                <a:solidFill>
                  <a:srgbClr val="0070C0"/>
                </a:solidFill>
              </a:rPr>
              <a:t>3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>
              <a:solidFill>
                <a:srgbClr val="0070C0"/>
              </a:solidFill>
            </a:endParaRPr>
          </a:p>
          <a:p>
            <a:pPr>
              <a:defRPr/>
            </a:pP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3140968"/>
            <a:ext cx="6192688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4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4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4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95536" y="1168400"/>
            <a:ext cx="8569077" cy="589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ru-RU" b="1" dirty="0">
                <a:solidFill>
                  <a:schemeClr val="tx1"/>
                </a:solidFill>
                <a:latin typeface="Garamond" pitchFamily="18" charset="0"/>
              </a:rPr>
              <a:t>        Пример.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Наставља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се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следећом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итерацијом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спољне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обележене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петље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.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	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text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"Trazimo neki podstring u ovom stringu"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podstring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"pod"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boolean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pronadjen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max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text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podstring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++)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podstring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j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k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--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text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charAt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++)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podstring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charAt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k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++))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continue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pronadjen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pronadjen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?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"Pronadjen"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"Nije pronadjen"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sr-Latn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continue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</a:t>
            </a:r>
            <a:r>
              <a:rPr lang="en-US" sz="3600" b="1" kern="0" dirty="0">
                <a:solidFill>
                  <a:srgbClr val="0070C0"/>
                </a:solidFill>
              </a:rPr>
              <a:t>4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>
              <a:solidFill>
                <a:srgbClr val="0070C0"/>
              </a:solidFill>
            </a:endParaRPr>
          </a:p>
          <a:p>
            <a:pPr>
              <a:defRPr/>
            </a:pP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528" y="2348880"/>
            <a:ext cx="7848872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2843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4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4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4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43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43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43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43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43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43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610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За условно извршење наредбе или за избор између извршења две наредбе обично се користи наредба </a:t>
            </a:r>
            <a:r>
              <a:rPr lang="ru-RU" sz="2000" dirty="0">
                <a:solidFill>
                  <a:schemeClr val="tx1"/>
                </a:solidFill>
                <a:latin typeface="+mn-lt"/>
              </a:rPr>
              <a:t>if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. 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Синтакса наредбе </a:t>
            </a:r>
            <a:r>
              <a:rPr lang="ru-RU" sz="2000" dirty="0">
                <a:solidFill>
                  <a:schemeClr val="tx1"/>
                </a:solidFill>
                <a:latin typeface="+mn-lt"/>
              </a:rPr>
              <a:t>if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у Jaва језику је следећа: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Из наведеног описа закључујемо да се наредба 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if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појављује у два облика:</a:t>
            </a:r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if (&lt;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izraz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&gt;) &lt;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naredba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&gt; 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			-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непотпуни облик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if (&lt;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izraz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&gt;) &lt;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naredba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&gt; else &lt;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naredba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&gt; 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	-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потпуни облик.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sr-Latn-C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if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2667000"/>
            <a:ext cx="67437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Наредба </a:t>
            </a:r>
            <a:r>
              <a:rPr lang="ru-RU" sz="2000" dirty="0">
                <a:solidFill>
                  <a:schemeClr val="tx1"/>
                </a:solidFill>
                <a:latin typeface="+mn-lt"/>
              </a:rPr>
              <a:t>if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у непотпуном облику извршава се на следећи начин: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израчунава се </a:t>
            </a: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вредност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израза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;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ако је вредност израза истинита, извршава се наредба која следи </a:t>
            </a: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иза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израза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;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ако је вредност израза неистинита, извршава се прва наредба која следи иза наредбе </a:t>
            </a:r>
            <a:r>
              <a:rPr lang="ru-RU" sz="2000" dirty="0">
                <a:solidFill>
                  <a:schemeClr val="tx1"/>
                </a:solidFill>
                <a:latin typeface="+mn-lt"/>
              </a:rPr>
              <a:t>if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endParaRPr lang="sr-Latn-C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if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6"/>
          <a:stretch>
            <a:fillRect/>
          </a:stretch>
        </p:blipFill>
        <p:spPr bwMode="auto">
          <a:xfrm>
            <a:off x="6372200" y="4005064"/>
            <a:ext cx="2288267" cy="26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201115" y="4753715"/>
            <a:ext cx="1800493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Nar1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Nar2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sr-Latn-RS" sz="15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01114" y="4753715"/>
            <a:ext cx="1667029" cy="78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25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Наредба </a:t>
            </a:r>
            <a:r>
              <a:rPr lang="ru-RU" sz="2000" dirty="0">
                <a:solidFill>
                  <a:schemeClr val="tx1"/>
                </a:solidFill>
                <a:latin typeface="+mn-lt"/>
              </a:rPr>
              <a:t>if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у потпуном облику се извршава на следећи начин: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израчунава се вредност израза;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ако је вредност израза истинита, извршава се наредба која следи иза израза;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у супротном, извршава се наредба иза резервисане речи </a:t>
            </a:r>
            <a:r>
              <a:rPr lang="ru-RU" sz="2000" dirty="0">
                <a:solidFill>
                  <a:schemeClr val="tx1"/>
                </a:solidFill>
                <a:latin typeface="+mn-lt"/>
              </a:rPr>
              <a:t>еlse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.</a:t>
            </a:r>
            <a:endParaRPr lang="sr-Latn-C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if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1938" y="4653136"/>
            <a:ext cx="1800493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Nar1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Nar2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sr-Latn-RS" sz="1500" dirty="0">
              <a:effectLst/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636169"/>
            <a:ext cx="3168650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71938" y="4653136"/>
            <a:ext cx="1684038" cy="1015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398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У случају када се појављује наредба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if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унутар наредбе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if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са једном придруженом наредбом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else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поставља се питање да ли је наредба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else</a:t>
            </a:r>
            <a:r>
              <a:rPr lang="sr-Cyrl-R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придружена првој наредби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или другој </a:t>
            </a: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наредби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if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.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Другачије формулисано, ако имамо конструкцију:</a:t>
            </a:r>
          </a:p>
          <a:p>
            <a:r>
              <a:rPr lang="sr-Cyrl-RS" sz="1800" dirty="0" smtClean="0">
                <a:solidFill>
                  <a:schemeClr val="tx1"/>
                </a:solidFill>
                <a:latin typeface="+mn-lt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U1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U2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Nar1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Nar2</a:t>
            </a:r>
            <a:endParaRPr lang="sr-Latn-RS" sz="1500" dirty="0" smtClean="0">
              <a:effectLst/>
            </a:endParaRPr>
          </a:p>
          <a:p>
            <a:pPr>
              <a:spcAft>
                <a:spcPts val="600"/>
              </a:spcAft>
              <a:defRPr/>
            </a:pP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да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ли ће се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Nar2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извршити ако је:</a:t>
            </a:r>
          </a:p>
          <a:p>
            <a:pPr>
              <a:spcAft>
                <a:spcPts val="600"/>
              </a:spcAft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(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а) логички израз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U1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тачан, а логички израз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U2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нетачан, или</a:t>
            </a:r>
          </a:p>
          <a:p>
            <a:pPr>
              <a:spcAft>
                <a:spcPts val="60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(б) ако је логички израз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U1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нетачан?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if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</a:t>
            </a:r>
            <a:r>
              <a:rPr lang="en-US" sz="3600" b="1" kern="0" dirty="0" smtClean="0">
                <a:solidFill>
                  <a:srgbClr val="0070C0"/>
                </a:solidFill>
              </a:rPr>
              <a:t>4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7664" y="3429000"/>
            <a:ext cx="36004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9750" y="1628800"/>
            <a:ext cx="8604250" cy="41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sr-Cyrl-RS" b="1" dirty="0" smtClean="0">
                <a:solidFill>
                  <a:schemeClr val="tx1"/>
                </a:solidFill>
                <a:latin typeface="Garamond" pitchFamily="18" charset="0"/>
              </a:rPr>
              <a:t>Пример.</a:t>
            </a:r>
            <a:endParaRPr lang="sr-Latn-CS" b="1" dirty="0" smtClean="0">
              <a:solidFill>
                <a:schemeClr val="tx1"/>
              </a:solidFill>
              <a:latin typeface="Garamond" pitchFamily="18" charset="0"/>
            </a:endParaRPr>
          </a:p>
          <a:p>
            <a:pPr lvl="1"/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“a je manje od b”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tezina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tezina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>
              <a:defRPr/>
            </a:pPr>
            <a:endParaRPr lang="sr-Latn-CS" sz="1800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sr-Cyrl-RS" sz="2000" dirty="0" smtClean="0">
                <a:solidFill>
                  <a:schemeClr val="tx1"/>
                </a:solidFill>
                <a:latin typeface="Garamond" pitchFamily="18" charset="0"/>
              </a:rPr>
              <a:t>Уместо наредбе </a:t>
            </a:r>
            <a:r>
              <a:rPr lang="sr-Latn-CS" sz="2000" dirty="0" smtClean="0">
                <a:solidFill>
                  <a:schemeClr val="tx1"/>
                </a:solidFill>
              </a:rPr>
              <a:t>if</a:t>
            </a:r>
            <a:r>
              <a:rPr lang="sr-Cyrl-RS" sz="2000" dirty="0" smtClean="0">
                <a:solidFill>
                  <a:schemeClr val="tx1"/>
                </a:solidFill>
              </a:rPr>
              <a:t> у неким ситуацијама може се употребити условни оператор </a:t>
            </a:r>
            <a:r>
              <a:rPr lang="sr-Cyrl-RS" sz="1800" dirty="0" smtClean="0">
                <a:solidFill>
                  <a:schemeClr val="tx1"/>
                </a:solidFill>
                <a:latin typeface="+mn-lt"/>
              </a:rPr>
              <a:t>?:</a:t>
            </a:r>
            <a:endParaRPr lang="sr-Latn-CS" sz="1800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uslov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?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then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izraz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izraz</a:t>
            </a:r>
            <a:endParaRPr lang="sr-Cyrl-RS" sz="1500" dirty="0" smtClean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sr-Cyrl-RS" b="1" dirty="0" smtClean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b="1" dirty="0" smtClean="0">
                <a:solidFill>
                  <a:schemeClr val="tx1"/>
                </a:solidFill>
                <a:latin typeface="Garamond" pitchFamily="18" charset="0"/>
              </a:rPr>
              <a:t>Пример.</a:t>
            </a:r>
          </a:p>
          <a:p>
            <a:r>
              <a:rPr lang="sr-Latn-CS" sz="1500" dirty="0" smtClean="0">
                <a:solidFill>
                  <a:schemeClr val="tx1"/>
                </a:solidFill>
              </a:rPr>
              <a:t>        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min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?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x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sr-Latn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if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</a:t>
            </a:r>
            <a:r>
              <a:rPr lang="sr-Cyrl-RS" sz="3600" b="1" kern="0" dirty="0">
                <a:solidFill>
                  <a:srgbClr val="0070C0"/>
                </a:solidFill>
              </a:rPr>
              <a:t>5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1600" y="2060848"/>
            <a:ext cx="5904656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971600" y="4293096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994154" y="5399809"/>
            <a:ext cx="2448272" cy="347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Наредба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sz="1800" dirty="0" err="1" smtClean="0">
                <a:solidFill>
                  <a:schemeClr val="tx1"/>
                </a:solidFill>
                <a:latin typeface="+mn-lt"/>
              </a:rPr>
              <a:t>switch</a:t>
            </a:r>
            <a:r>
              <a:rPr lang="en-US" sz="18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служи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за избор једне наредбе из скупа од неколико могућих, а на основу вредности неког </a:t>
            </a:r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израза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ru-RU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switch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827088" y="2708275"/>
            <a:ext cx="7489825" cy="3744913"/>
            <a:chOff x="827584" y="2708920"/>
            <a:chExt cx="7488832" cy="3744416"/>
          </a:xfrm>
        </p:grpSpPr>
        <p:pic>
          <p:nvPicPr>
            <p:cNvPr id="112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708920"/>
              <a:ext cx="7488832" cy="3744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1" name="TextBox 1"/>
            <p:cNvSpPr txBox="1">
              <a:spLocks noChangeArrowheads="1"/>
            </p:cNvSpPr>
            <p:nvPr/>
          </p:nvSpPr>
          <p:spPr bwMode="auto">
            <a:xfrm>
              <a:off x="7668344" y="3140968"/>
              <a:ext cx="256456" cy="115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9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5376</TotalTime>
  <Words>1169</Words>
  <Application>Microsoft Office PowerPoint</Application>
  <PresentationFormat>On-screen Show (4:3)</PresentationFormat>
  <Paragraphs>361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Wingdings</vt:lpstr>
      <vt:lpstr>Garamond</vt:lpstr>
      <vt:lpstr>Times New Roman</vt:lpstr>
      <vt:lpstr>Courier New</vt:lpstr>
      <vt:lpstr>4_Watermark</vt:lpstr>
      <vt:lpstr>Објектно орјентисано програмирање</vt:lpstr>
      <vt:lpstr>Управљачке структуре у програмском језику Јава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3.Kontrlne (upravlja~ke) strukture u Javi</dc:title>
  <dc:subject>OOP</dc:subject>
  <dc:creator>Vladimir Filipovic</dc:creator>
  <cp:lastModifiedBy>Vladimir Filipovic</cp:lastModifiedBy>
  <cp:revision>180</cp:revision>
  <dcterms:modified xsi:type="dcterms:W3CDTF">2016-04-12T10:47:49Z</dcterms:modified>
</cp:coreProperties>
</file>