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721" r:id="rId1"/>
  </p:sldMasterIdLst>
  <p:notesMasterIdLst>
    <p:notesMasterId r:id="rId18"/>
  </p:notesMasterIdLst>
  <p:handoutMasterIdLst>
    <p:handoutMasterId r:id="rId19"/>
  </p:handoutMasterIdLst>
  <p:sldIdLst>
    <p:sldId id="284" r:id="rId2"/>
    <p:sldId id="285" r:id="rId3"/>
    <p:sldId id="259" r:id="rId4"/>
    <p:sldId id="288" r:id="rId5"/>
    <p:sldId id="287" r:id="rId6"/>
    <p:sldId id="289" r:id="rId7"/>
    <p:sldId id="290" r:id="rId8"/>
    <p:sldId id="286" r:id="rId9"/>
    <p:sldId id="271" r:id="rId10"/>
    <p:sldId id="260" r:id="rId11"/>
    <p:sldId id="272" r:id="rId12"/>
    <p:sldId id="291" r:id="rId13"/>
    <p:sldId id="292" r:id="rId14"/>
    <p:sldId id="293" r:id="rId15"/>
    <p:sldId id="294" r:id="rId16"/>
    <p:sldId id="283" r:id="rId17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20"/>
      <p:bold r:id="rId21"/>
      <p:italic r:id="rId22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FEDFD"/>
    <a:srgbClr val="CC0000"/>
    <a:srgbClr val="000099"/>
    <a:srgbClr val="333399"/>
    <a:srgbClr val="023BC8"/>
    <a:srgbClr val="006600"/>
    <a:srgbClr val="00FF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95" autoAdjust="0"/>
    <p:restoredTop sz="94610" autoAdjust="0"/>
  </p:normalViewPr>
  <p:slideViewPr>
    <p:cSldViewPr>
      <p:cViewPr varScale="1">
        <p:scale>
          <a:sx n="78" d="100"/>
          <a:sy n="78" d="100"/>
        </p:scale>
        <p:origin x="-1008" y="-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26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000182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6592F9ED-D56E-4AF5-AAE1-612702B55667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242162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5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396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4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4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536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5" y="274638"/>
            <a:ext cx="460375" cy="214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FCBB6FF6-F43C-4FB9-9955-5259B386B6BC}" type="slidenum">
              <a:rPr lang="en-US" altLang="sr-Latn-RS" sz="80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>
                <a:solidFill>
                  <a:srgbClr val="6767FF"/>
                </a:solidFill>
                <a:cs typeface="Arial" panose="020B0604020202020204" pitchFamily="34" charset="0"/>
              </a:rPr>
              <a:t>/16</a:t>
            </a: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11188" y="1412875"/>
            <a:ext cx="7200900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sr-Cyrl-RS" dirty="0" smtClean="0">
                <a:solidFill>
                  <a:srgbClr val="000099"/>
                </a:solidFill>
                <a:latin typeface="Arial" charset="0"/>
              </a:rPr>
              <a:t>Креирање низова</a:t>
            </a:r>
            <a:r>
              <a:rPr lang="sr-Latn-CS" sz="2800" dirty="0" smtClean="0">
                <a:solidFill>
                  <a:srgbClr val="006600"/>
                </a:solidFill>
              </a:rPr>
              <a:t>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Постоје два начина</a:t>
            </a:r>
            <a:r>
              <a:rPr lang="sr-Latn-CS" dirty="0" smtClean="0">
                <a:solidFill>
                  <a:schemeClr val="tx1"/>
                </a:solidFill>
                <a:latin typeface="Garamond" pitchFamily="18" charset="0"/>
              </a:rPr>
              <a:t>: 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	</a:t>
            </a:r>
            <a:r>
              <a:rPr lang="sr-Latn-CS" dirty="0" smtClean="0">
                <a:solidFill>
                  <a:schemeClr val="tx1"/>
                </a:solidFill>
                <a:latin typeface="Garamond" pitchFamily="18" charset="0"/>
              </a:rPr>
              <a:t>(1)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помоћу оператора</a:t>
            </a:r>
            <a:r>
              <a:rPr lang="sr-Latn-C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Latn-CS" sz="2000" dirty="0" smtClean="0">
                <a:solidFill>
                  <a:schemeClr val="tx1"/>
                </a:solidFill>
                <a:latin typeface="+mn-lt"/>
              </a:rPr>
              <a:t>new</a:t>
            </a:r>
            <a:r>
              <a:rPr lang="sr-Latn-CS" dirty="0" smtClean="0">
                <a:solidFill>
                  <a:schemeClr val="tx1"/>
                </a:solidFill>
                <a:latin typeface="Garamond" pitchFamily="18" charset="0"/>
              </a:rPr>
              <a:t>,</a:t>
            </a:r>
          </a:p>
          <a:p>
            <a:pPr>
              <a:spcBef>
                <a:spcPct val="50000"/>
              </a:spcBef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	</a:t>
            </a:r>
            <a:r>
              <a:rPr lang="sr-Latn-CS" dirty="0" smtClean="0">
                <a:solidFill>
                  <a:schemeClr val="tx1"/>
                </a:solidFill>
                <a:latin typeface="Garamond" pitchFamily="18" charset="0"/>
              </a:rPr>
              <a:t>(2)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набрајањем чланова</a:t>
            </a:r>
            <a:endParaRPr lang="sr-Latn-CS" dirty="0" smtClean="0">
              <a:solidFill>
                <a:schemeClr val="tx1"/>
              </a:solidFill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sr-Cyrl-RS" b="1" dirty="0" smtClean="0">
                <a:solidFill>
                  <a:schemeClr val="tx1"/>
                </a:solidFill>
                <a:latin typeface="Garamond" pitchFamily="18" charset="0"/>
              </a:rPr>
              <a:t>Пример.</a:t>
            </a:r>
            <a:endParaRPr lang="sr-Latn-CS" b="1" dirty="0" smtClean="0">
              <a:solidFill>
                <a:schemeClr val="tx1"/>
              </a:solidFill>
              <a:latin typeface="Garamond" pitchFamily="18" charset="0"/>
            </a:endParaRPr>
          </a:p>
          <a:p>
            <a:r>
              <a:rPr lang="sr-Latn-CS" dirty="0" smtClean="0">
                <a:solidFill>
                  <a:schemeClr val="tx1"/>
                </a:solidFill>
              </a:rPr>
              <a:t>          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prvi nacin </a:t>
            </a:r>
            <a:endParaRPr lang="en-U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brojac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prvi nacin </a:t>
            </a:r>
            <a:endParaRPr lang="en-U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US" sz="15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Sledi drugi nacin kreiranja </a:t>
            </a:r>
            <a:endParaRPr lang="en-U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godDoba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“mika”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godDoba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“prolece”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“leto”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“jesen”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“zima”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celi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46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123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17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36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endParaRPr lang="sr-Latn-RS" sz="1500" dirty="0"/>
          </a:p>
          <a:p>
            <a:pPr>
              <a:spcBef>
                <a:spcPct val="50000"/>
              </a:spcBef>
              <a:defRPr/>
            </a:pPr>
            <a:endParaRPr lang="sr-Latn-CS" sz="18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Једнодимензионални низ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3350" y="4149080"/>
            <a:ext cx="590495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9750" y="1471613"/>
            <a:ext cx="7704138" cy="532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sr-Cyrl-RS" altLang="en-US" sz="2400" dirty="0">
                <a:solidFill>
                  <a:srgbClr val="000099"/>
                </a:solidFill>
              </a:rPr>
              <a:t>Приступ члановима низа</a:t>
            </a:r>
            <a:endParaRPr lang="sr-Latn-CS" altLang="en-US" sz="2400" dirty="0">
              <a:solidFill>
                <a:srgbClr val="000099"/>
              </a:solidFill>
            </a:endParaRPr>
          </a:p>
          <a:p>
            <a:pPr marL="457200" indent="-457200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sr-Latn-CS" altLang="en-US" sz="2800" dirty="0">
                <a:latin typeface="Times New Roman" panose="02020603050405020304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Нумерисање чланова низа увек почиње од 0</a:t>
            </a:r>
            <a:r>
              <a:rPr lang="sr-Latn-CS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sr-Latn-CS" altLang="en-US" sz="2400" dirty="0">
                <a:latin typeface="Garamond" panose="02020404030301010803" pitchFamily="18" charset="0"/>
              </a:rPr>
              <a:t>  </a:t>
            </a:r>
            <a:r>
              <a:rPr lang="sr-Cyrl-RS" altLang="en-US" sz="2400" dirty="0">
                <a:latin typeface="Garamond" panose="02020404030301010803" pitchFamily="18" charset="0"/>
              </a:rPr>
              <a:t>Члановима низа се приступа помоћу</a:t>
            </a:r>
            <a:r>
              <a:rPr lang="sr-Latn-CS" altLang="en-US" sz="2400" dirty="0">
                <a:latin typeface="Garamond" panose="02020404030301010803" pitchFamily="18" charset="0"/>
              </a:rPr>
              <a:t>: </a:t>
            </a:r>
            <a:r>
              <a:rPr lang="sr-Latn-CS" altLang="en-US" sz="2400" dirty="0">
                <a:latin typeface="Times New Roman" panose="02020603050405020304" pitchFamily="18" charset="0"/>
              </a:rPr>
              <a:t> </a:t>
            </a:r>
            <a:r>
              <a:rPr lang="sr-Latn-CS" altLang="en-US" sz="2000" i="1" dirty="0"/>
              <a:t>ImeNiza[indeks]</a:t>
            </a:r>
          </a:p>
          <a:p>
            <a:pPr marL="342900" indent="-342900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sr-Latn-CS" altLang="en-US" sz="2400" i="1" dirty="0">
                <a:latin typeface="Times New Roman" panose="02020603050405020304" pitchFamily="18" charset="0"/>
              </a:rPr>
              <a:t>  </a:t>
            </a:r>
            <a:r>
              <a:rPr lang="sr-Latn-CS" altLang="en-US" sz="2000" i="1" dirty="0"/>
              <a:t>ImeNiza </a:t>
            </a:r>
            <a:r>
              <a:rPr lang="sr-Cyrl-RS" altLang="en-US" sz="2000" i="1" dirty="0"/>
              <a:t>	</a:t>
            </a:r>
            <a:r>
              <a:rPr lang="sr-Latn-CS" altLang="en-US" sz="2400" i="1" dirty="0">
                <a:latin typeface="Garamond" panose="02020404030301010803" pitchFamily="18" charset="0"/>
              </a:rPr>
              <a:t>– </a:t>
            </a:r>
            <a:r>
              <a:rPr lang="sr-Cyrl-RS" altLang="en-US" sz="2400" dirty="0">
                <a:latin typeface="Garamond" panose="02020404030301010803" pitchFamily="18" charset="0"/>
              </a:rPr>
              <a:t>име које се појављује у декларацији</a:t>
            </a:r>
            <a:endParaRPr lang="sr-Latn-CS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sr-Latn-CS" altLang="en-US" sz="2400" i="1" dirty="0">
                <a:latin typeface="Times New Roman" panose="02020603050405020304" pitchFamily="18" charset="0"/>
              </a:rPr>
              <a:t>  </a:t>
            </a:r>
            <a:r>
              <a:rPr lang="sr-Latn-CS" altLang="en-US" sz="2000" i="1" dirty="0"/>
              <a:t>indeks</a:t>
            </a:r>
            <a:r>
              <a:rPr lang="sr-Latn-CS" altLang="en-US" sz="2400" i="1" dirty="0">
                <a:latin typeface="Times New Roman" panose="02020603050405020304" pitchFamily="18" charset="0"/>
              </a:rPr>
              <a:t> </a:t>
            </a:r>
            <a:r>
              <a:rPr lang="sr-Cyrl-RS" altLang="en-US" sz="2400" i="1" dirty="0">
                <a:latin typeface="Times New Roman" panose="02020603050405020304" pitchFamily="18" charset="0"/>
              </a:rPr>
              <a:t>	</a:t>
            </a:r>
            <a:r>
              <a:rPr lang="sr-Latn-CS" altLang="en-US" sz="2400" i="1" dirty="0">
                <a:latin typeface="Garamond" panose="02020404030301010803" pitchFamily="18" charset="0"/>
              </a:rPr>
              <a:t>– </a:t>
            </a:r>
            <a:r>
              <a:rPr lang="sr-Cyrl-RS" altLang="en-US" sz="2400" dirty="0">
                <a:latin typeface="Garamond" panose="02020404030301010803" pitchFamily="18" charset="0"/>
              </a:rPr>
              <a:t>целобројни литерал или израз</a:t>
            </a:r>
            <a:endParaRPr lang="sr-Latn-CS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sr-Latn-CS" altLang="en-US" sz="2400" dirty="0">
                <a:latin typeface="Times New Roman" panose="02020603050405020304" pitchFamily="18" charset="0"/>
              </a:rPr>
              <a:t>  </a:t>
            </a:r>
            <a:r>
              <a:rPr lang="sr-Cyrl-RS" altLang="en-US" sz="2400" b="1" dirty="0">
                <a:latin typeface="Times New Roman" panose="02020603050405020304" pitchFamily="18" charset="0"/>
              </a:rPr>
              <a:t>Пример.</a:t>
            </a:r>
            <a:endParaRPr lang="sr-Latn-CS" altLang="en-US" sz="2400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/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brojac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godDoba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“prolece”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“leto”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“jesen”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“zima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brojac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50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Ne bi valjalo: brojac[100] = 3; 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brojac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godDoba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endParaRPr lang="sr-Latn-CS" altLang="en-US" sz="1800" dirty="0">
              <a:solidFill>
                <a:schemeClr val="accent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Једнодимензионални низ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3350" y="4725144"/>
            <a:ext cx="6553026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9750" y="1433513"/>
            <a:ext cx="86042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Дводимензионални</a:t>
            </a:r>
            <a:r>
              <a:rPr lang="ru-RU" altLang="en-US" sz="2400" dirty="0">
                <a:latin typeface="Garamond" panose="02020404030301010803" pitchFamily="18" charset="0"/>
              </a:rPr>
              <a:t> низ чине </a:t>
            </a:r>
            <a:r>
              <a:rPr lang="ru-RU" altLang="en-US" sz="2400" dirty="0" err="1">
                <a:latin typeface="Garamond" panose="02020404030301010803" pitchFamily="18" charset="0"/>
              </a:rPr>
              <a:t>елементи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истог</a:t>
            </a:r>
            <a:r>
              <a:rPr lang="ru-RU" altLang="en-US" sz="2400" dirty="0">
                <a:latin typeface="Garamond" panose="02020404030301010803" pitchFamily="18" charset="0"/>
              </a:rPr>
              <a:t> типа и </a:t>
            </a:r>
            <a:r>
              <a:rPr lang="ru-RU" altLang="en-US" sz="2400" dirty="0" err="1">
                <a:latin typeface="Garamond" panose="02020404030301010803" pitchFamily="18" charset="0"/>
              </a:rPr>
              <a:t>сваком</a:t>
            </a:r>
            <a:r>
              <a:rPr lang="ru-RU" altLang="en-US" sz="2400" dirty="0">
                <a:latin typeface="Garamond" panose="02020404030301010803" pitchFamily="18" charset="0"/>
              </a:rPr>
              <a:t> од </a:t>
            </a:r>
            <a:r>
              <a:rPr lang="ru-RU" altLang="en-US" sz="2400" dirty="0" err="1">
                <a:latin typeface="Garamond" panose="02020404030301010803" pitchFamily="18" charset="0"/>
              </a:rPr>
              <a:t>њих</a:t>
            </a:r>
            <a:r>
              <a:rPr lang="ru-RU" altLang="en-US" sz="2400" dirty="0">
                <a:latin typeface="Garamond" panose="02020404030301010803" pitchFamily="18" charset="0"/>
              </a:rPr>
              <a:t> приступа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помоћу</a:t>
            </a:r>
            <a:r>
              <a:rPr lang="ru-RU" altLang="en-US" sz="2400" dirty="0">
                <a:latin typeface="Garamond" panose="02020404030301010803" pitchFamily="18" charset="0"/>
              </a:rPr>
              <a:t> имена низа и два индекса.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Више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једнодимензионалних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низова</a:t>
            </a:r>
            <a:r>
              <a:rPr lang="ru-RU" altLang="en-US" sz="2400" dirty="0">
                <a:latin typeface="Garamond" panose="02020404030301010803" pitchFamily="18" charset="0"/>
              </a:rPr>
              <a:t> се могу </a:t>
            </a:r>
            <a:r>
              <a:rPr lang="ru-RU" altLang="en-US" sz="2400" dirty="0" err="1">
                <a:latin typeface="Garamond" panose="02020404030301010803" pitchFamily="18" charset="0"/>
              </a:rPr>
              <a:t>поређати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испод </a:t>
            </a:r>
            <a:r>
              <a:rPr lang="ru-RU" altLang="en-US" sz="2400" dirty="0" err="1">
                <a:latin typeface="Garamond" panose="02020404030301010803" pitchFamily="18" charset="0"/>
              </a:rPr>
              <a:t>другог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>
                <a:latin typeface="Garamond" panose="02020404030301010803" pitchFamily="18" charset="0"/>
              </a:rPr>
              <a:t>следећој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слици</a:t>
            </a:r>
            <a:r>
              <a:rPr lang="ru-RU" altLang="en-US" sz="2400" dirty="0">
                <a:latin typeface="Garamond" panose="02020404030301010803" pitchFamily="18" charset="0"/>
              </a:rPr>
              <a:t>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водимензионални низ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5" y="3187700"/>
            <a:ext cx="56388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9750" y="1433513"/>
            <a:ext cx="860425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Индексирање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употребом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два индекса.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Дводимензионални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низ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једнодимензионални</a:t>
            </a:r>
            <a:r>
              <a:rPr lang="ru-RU" altLang="en-US" sz="2400" dirty="0">
                <a:latin typeface="Garamond" panose="02020404030301010803" pitchFamily="18" charset="0"/>
              </a:rPr>
              <a:t> низ </a:t>
            </a:r>
            <a:r>
              <a:rPr lang="ru-RU" altLang="en-US" sz="2400" dirty="0" err="1">
                <a:latin typeface="Garamond" panose="02020404030301010803" pitchFamily="18" charset="0"/>
              </a:rPr>
              <a:t>чији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елементи</a:t>
            </a:r>
            <a:r>
              <a:rPr lang="ru-RU" altLang="en-US" sz="2400" dirty="0">
                <a:latin typeface="Garamond" panose="02020404030301010803" pitchFamily="18" charset="0"/>
              </a:rPr>
              <a:t> су </a:t>
            </a:r>
            <a:r>
              <a:rPr lang="ru-RU" altLang="en-US" sz="2400" dirty="0" err="1">
                <a:latin typeface="Garamond" panose="02020404030301010803" pitchFamily="18" charset="0"/>
              </a:rPr>
              <a:t>једнодимензионални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низови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водимензионални низ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48905"/>
            <a:ext cx="53530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60363" y="1433513"/>
            <a:ext cx="860425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Декларацију имена низа можемо да извршимо на два начина:</a:t>
            </a:r>
          </a:p>
          <a:p>
            <a:pPr>
              <a:spcBef>
                <a:spcPts val="0"/>
              </a:spcBef>
              <a:defRPr/>
            </a:pPr>
            <a:r>
              <a:rPr lang="ru-RU" sz="1800" dirty="0" smtClean="0">
                <a:solidFill>
                  <a:schemeClr val="tx1"/>
                </a:solidFill>
                <a:latin typeface="+mn-lt"/>
              </a:rPr>
              <a:t>	</a:t>
            </a:r>
          </a:p>
          <a:p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[][];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prvi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nacin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[][]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en-US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drugi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nacin</a:t>
            </a:r>
            <a:endParaRPr lang="ru-RU" sz="18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Након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декларације низовне променљиве, креирамо низовни објекат, тј. вршимо резервисање меморијског простора за смештање чланова низа: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50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][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100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>
              <a:spcBef>
                <a:spcPts val="0"/>
              </a:spcBef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Овом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наредбом је резервисано 5000 целобројних локација у меморији.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Декларацију низовне променљиве и резервисање меморијског простора могли смо извршити једном наредбом, тј. могли смо писати: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15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][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50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][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100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водимензионални низ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7624" y="1988840"/>
            <a:ext cx="345638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1187624" y="3645024"/>
            <a:ext cx="3456384" cy="376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Rectangle 6"/>
          <p:cNvSpPr/>
          <p:nvPr/>
        </p:nvSpPr>
        <p:spPr>
          <a:xfrm>
            <a:off x="1206104" y="5950404"/>
            <a:ext cx="3725936" cy="376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60363" y="1433513"/>
            <a:ext cx="860425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Дводимензионални низови представљају један, </a:t>
            </a:r>
            <a:br>
              <a:rPr lang="ru-RU" dirty="0" smtClean="0">
                <a:solidFill>
                  <a:schemeClr val="tx1"/>
                </a:solidFill>
                <a:latin typeface="Garamond" pitchFamily="18" charset="0"/>
              </a:rPr>
            </a:b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најчешће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коришћен, случај вишедимензионалних низова.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За низове чији је број димензија већи од два, принцип рада је потпуно исти као и са дводимензионалним низовима.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Дакле, као што су формирани дводимензионални низови, на исти начин се могу формирати тродимензионални, четвородимензионални итд.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Већ смо уочили да оперисање са матрицама можемо свести на оперисање са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једнодимензионалним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низовима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, то важи и за све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вишедимензионалне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низове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.</a:t>
            </a:r>
            <a:endParaRPr lang="ru-RU" sz="18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Вишедимензионални низ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Низови у програмском језику Јава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95288" y="1844675"/>
            <a:ext cx="86106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Низ се дефинише као група променљивих истог типа које се појављују под заједничким именом.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Низовни тип података у Јави има следећа својства: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садржи линеарно уређен, унапред познат, број чланова,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сви чланови су истог типа и имају заједничко име; чланови могу бити примитивног или објектног типа,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сваком члану приступа се помоћу заједничког имена низа и индекса члана,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сви индекси су целобројног типа,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сви чланови низа се третирају као посебне променљиве (називају се и индексним променљивим ).</a:t>
            </a:r>
            <a:endParaRPr lang="sr-Latn-CS" dirty="0" smtClean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Низови у Јави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95288" y="1844675"/>
            <a:ext cx="8610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Синтакса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низовног</a:t>
            </a:r>
            <a:r>
              <a:rPr lang="ru-RU" altLang="en-US" sz="2400" dirty="0">
                <a:latin typeface="Garamond" panose="02020404030301010803" pitchFamily="18" charset="0"/>
              </a:rPr>
              <a:t> типа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дефинише</a:t>
            </a:r>
            <a:r>
              <a:rPr lang="ru-RU" altLang="en-US" sz="2400" dirty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>
                <a:latin typeface="Garamond" panose="02020404030301010803" pitchFamily="18" charset="0"/>
              </a:rPr>
              <a:t>следећи</a:t>
            </a:r>
            <a:r>
              <a:rPr lang="ru-RU" altLang="en-US" sz="2400" dirty="0">
                <a:latin typeface="Garamond" panose="02020404030301010803" pitchFamily="18" charset="0"/>
              </a:rPr>
              <a:t> начин: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Низовни</a:t>
            </a:r>
            <a:r>
              <a:rPr lang="ru-RU" altLang="en-US" sz="2400" dirty="0">
                <a:latin typeface="Garamond" panose="02020404030301010803" pitchFamily="18" charset="0"/>
              </a:rPr>
              <a:t> тип у </a:t>
            </a:r>
            <a:r>
              <a:rPr lang="ru-RU" altLang="en-US" sz="2400" dirty="0" err="1">
                <a:latin typeface="Garamond" panose="02020404030301010803" pitchFamily="18" charset="0"/>
              </a:rPr>
              <a:t>Јави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увек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објектни</a:t>
            </a:r>
            <a:r>
              <a:rPr lang="ru-RU" altLang="en-US" sz="2400" dirty="0">
                <a:latin typeface="Garamond" panose="02020404030301010803" pitchFamily="18" charset="0"/>
              </a:rPr>
              <a:t> тип, </a:t>
            </a:r>
            <a:r>
              <a:rPr lang="ru-RU" altLang="en-US" sz="2400" dirty="0" err="1">
                <a:latin typeface="Garamond" panose="02020404030301010803" pitchFamily="18" charset="0"/>
              </a:rPr>
              <a:t>тј</a:t>
            </a:r>
            <a:r>
              <a:rPr lang="ru-RU" altLang="en-US" sz="2400" dirty="0">
                <a:latin typeface="Garamond" panose="02020404030301010803" pitchFamily="18" charset="0"/>
              </a:rPr>
              <a:t>. низ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увек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објекат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Низови у Јави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87625"/>
            <a:ext cx="8791575" cy="165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95288" y="1844675"/>
            <a:ext cx="8610600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Низовна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декларише</a:t>
            </a:r>
            <a:r>
              <a:rPr lang="ru-RU" altLang="en-US" sz="2400" dirty="0">
                <a:latin typeface="Garamond" panose="02020404030301010803" pitchFamily="18" charset="0"/>
              </a:rPr>
              <a:t> у делу </a:t>
            </a:r>
            <a:r>
              <a:rPr lang="ru-RU" altLang="en-US" sz="2400" dirty="0" err="1">
                <a:latin typeface="Garamond" panose="02020404030301010803" pitchFamily="18" charset="0"/>
              </a:rPr>
              <a:t>програма</a:t>
            </a:r>
            <a:r>
              <a:rPr lang="ru-RU" altLang="en-US" sz="2400" dirty="0">
                <a:latin typeface="Garamond" panose="02020404030301010803" pitchFamily="18" charset="0"/>
              </a:rPr>
              <a:t> за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декларацију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 </a:t>
            </a:r>
            <a:r>
              <a:rPr lang="ru-RU" altLang="en-US" sz="2400" dirty="0">
                <a:latin typeface="Garamond" panose="02020404030301010803" pitchFamily="18" charset="0"/>
              </a:rPr>
              <a:t>томе се могу </a:t>
            </a:r>
            <a:r>
              <a:rPr lang="ru-RU" altLang="en-US" sz="2400" dirty="0" err="1">
                <a:latin typeface="Garamond" panose="02020404030301010803" pitchFamily="18" charset="0"/>
              </a:rPr>
              <a:t>задати</a:t>
            </a:r>
            <a:r>
              <a:rPr lang="ru-RU" altLang="en-US" sz="2400" dirty="0">
                <a:latin typeface="Garamond" panose="02020404030301010803" pitchFamily="18" charset="0"/>
              </a:rPr>
              <a:t> и вредности </a:t>
            </a:r>
            <a:r>
              <a:rPr lang="ru-RU" altLang="en-US" sz="2400" dirty="0" err="1">
                <a:latin typeface="Garamond" panose="02020404030301010803" pitchFamily="18" charset="0"/>
              </a:rPr>
              <a:t>члановима</a:t>
            </a:r>
            <a:r>
              <a:rPr lang="ru-RU" altLang="en-US" sz="2400" dirty="0">
                <a:latin typeface="Garamond" panose="02020404030301010803" pitchFamily="18" charset="0"/>
              </a:rPr>
              <a:t> низа. </a:t>
            </a:r>
            <a:endParaRPr lang="sr-Latn-CS" altLang="en-US" sz="2400" dirty="0">
              <a:latin typeface="Garamond" panose="02020404030301010803" pitchFamily="18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Низови у Јави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429000"/>
            <a:ext cx="6797675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95288" y="1557338"/>
            <a:ext cx="8610600" cy="306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Додељивање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почетних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вредности (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иницијализација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) члановима низа врши се у делу декларације названом </a:t>
            </a:r>
            <a:r>
              <a:rPr lang="ru-RU" sz="1800" dirty="0" smtClean="0">
                <a:solidFill>
                  <a:schemeClr val="tx1"/>
                </a:solidFill>
                <a:latin typeface="+mn-lt"/>
              </a:rPr>
              <a:t>nizInit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. </a:t>
            </a:r>
          </a:p>
          <a:p>
            <a:pPr>
              <a:spcBef>
                <a:spcPts val="600"/>
              </a:spcBef>
              <a:defRPr/>
            </a:pP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Синтакса наредбе за алокацију меморије је следећа: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Низови у Јави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92896"/>
            <a:ext cx="728027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724400"/>
            <a:ext cx="7537450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95288" y="1557338"/>
            <a:ext cx="8610600" cy="380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Елементима</a:t>
            </a:r>
            <a:r>
              <a:rPr lang="ru-RU" altLang="en-US" sz="2400" dirty="0">
                <a:latin typeface="Garamond" panose="02020404030301010803" pitchFamily="18" charset="0"/>
              </a:rPr>
              <a:t> низа (</a:t>
            </a:r>
            <a:r>
              <a:rPr lang="ru-RU" altLang="en-US" sz="2400" dirty="0" err="1">
                <a:latin typeface="Garamond" panose="02020404030301010803" pitchFamily="18" charset="0"/>
              </a:rPr>
              <a:t>индексним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променљивима</a:t>
            </a:r>
            <a:r>
              <a:rPr lang="ru-RU" altLang="en-US" sz="2400" dirty="0">
                <a:latin typeface="Garamond" panose="02020404030301010803" pitchFamily="18" charset="0"/>
              </a:rPr>
              <a:t>) приступа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помоћу</a:t>
            </a:r>
            <a:r>
              <a:rPr lang="ru-RU" altLang="en-US" sz="2400" dirty="0">
                <a:latin typeface="Garamond" panose="02020404030301010803" pitchFamily="18" charset="0"/>
              </a:rPr>
              <a:t> индекса. 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индексним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оперише</a:t>
            </a:r>
            <a:r>
              <a:rPr lang="ru-RU" altLang="en-US" sz="2400" dirty="0">
                <a:latin typeface="Garamond" panose="02020404030301010803" pitchFamily="18" charset="0"/>
              </a:rPr>
              <a:t> се на </a:t>
            </a:r>
            <a:r>
              <a:rPr lang="ru-RU" altLang="en-US" sz="2400" dirty="0" err="1">
                <a:latin typeface="Garamond" panose="02020404030301010803" pitchFamily="18" charset="0"/>
              </a:rPr>
              <a:t>исти</a:t>
            </a:r>
            <a:r>
              <a:rPr lang="ru-RU" altLang="en-US" sz="2400" dirty="0">
                <a:latin typeface="Garamond" panose="02020404030301010803" pitchFamily="18" charset="0"/>
              </a:rPr>
              <a:t> начин </a:t>
            </a: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променљивима</a:t>
            </a:r>
            <a:r>
              <a:rPr lang="ru-RU" altLang="en-US" sz="2400" dirty="0">
                <a:latin typeface="Garamond" panose="02020404030301010803" pitchFamily="18" charset="0"/>
              </a:rPr>
              <a:t> без индекса.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Дакле</a:t>
            </a:r>
            <a:r>
              <a:rPr lang="ru-RU" altLang="en-US" sz="2400" dirty="0">
                <a:latin typeface="Garamond" panose="02020404030301010803" pitchFamily="18" charset="0"/>
              </a:rPr>
              <a:t>, вредности </a:t>
            </a:r>
            <a:r>
              <a:rPr lang="ru-RU" altLang="en-US" sz="2400" dirty="0" err="1">
                <a:latin typeface="Garamond" panose="02020404030301010803" pitchFamily="18" charset="0"/>
              </a:rPr>
              <a:t>индексних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променљивих</a:t>
            </a:r>
            <a:r>
              <a:rPr lang="ru-RU" altLang="en-US" sz="2400" dirty="0">
                <a:latin typeface="Garamond" panose="02020404030301010803" pitchFamily="18" charset="0"/>
              </a:rPr>
              <a:t> се могу </a:t>
            </a:r>
            <a:r>
              <a:rPr lang="ru-RU" altLang="en-US" sz="2400" dirty="0" err="1">
                <a:latin typeface="Garamond" panose="02020404030301010803" pitchFamily="18" charset="0"/>
              </a:rPr>
              <a:t>мењати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помоћу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наредбе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додељивања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изразима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ru-RU" altLang="en-US" sz="2400" dirty="0">
              <a:latin typeface="Garamond" panose="02020404030301010803" pitchFamily="18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Низови у Јави (5)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6624638" cy="141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5"/>
          <p:cNvSpPr txBox="1">
            <a:spLocks noChangeArrowheads="1"/>
          </p:cNvSpPr>
          <p:nvPr/>
        </p:nvSpPr>
        <p:spPr bwMode="auto">
          <a:xfrm>
            <a:off x="528638" y="1535113"/>
            <a:ext cx="8610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spcAft>
                <a:spcPts val="600"/>
              </a:spcAft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Једнодимензионални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за приступ </a:t>
            </a:r>
            <a:r>
              <a:rPr lang="ru-RU" altLang="en-US" sz="2400" dirty="0" err="1">
                <a:latin typeface="Garamond" panose="02020404030301010803" pitchFamily="18" charset="0"/>
              </a:rPr>
              <a:t>елементима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тачно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један</a:t>
            </a:r>
            <a:r>
              <a:rPr lang="ru-RU" altLang="en-US" sz="2400" dirty="0">
                <a:latin typeface="Garamond" panose="02020404030301010803" pitchFamily="18" charset="0"/>
              </a:rPr>
              <a:t> индекс. </a:t>
            </a:r>
          </a:p>
        </p:txBody>
      </p:sp>
      <p:grpSp>
        <p:nvGrpSpPr>
          <p:cNvPr id="11267" name="Group 15"/>
          <p:cNvGrpSpPr>
            <a:grpSpLocks noChangeAspect="1"/>
          </p:cNvGrpSpPr>
          <p:nvPr/>
        </p:nvGrpSpPr>
        <p:grpSpPr bwMode="auto">
          <a:xfrm>
            <a:off x="827584" y="2924944"/>
            <a:ext cx="7467600" cy="1295400"/>
            <a:chOff x="528" y="2064"/>
            <a:chExt cx="4704" cy="816"/>
          </a:xfrm>
        </p:grpSpPr>
        <p:sp>
          <p:nvSpPr>
            <p:cNvPr id="10258" name="Rectangle 13"/>
            <p:cNvSpPr>
              <a:spLocks noChangeArrowheads="1"/>
            </p:cNvSpPr>
            <p:nvPr/>
          </p:nvSpPr>
          <p:spPr bwMode="auto">
            <a:xfrm>
              <a:off x="528" y="2064"/>
              <a:ext cx="4704" cy="432"/>
            </a:xfrm>
            <a:prstGeom prst="rect">
              <a:avLst/>
            </a:prstGeom>
            <a:solidFill>
              <a:srgbClr val="9FEDF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9" name="Text Box 7"/>
            <p:cNvSpPr txBox="1">
              <a:spLocks noChangeArrowheads="1"/>
            </p:cNvSpPr>
            <p:nvPr/>
          </p:nvSpPr>
          <p:spPr bwMode="auto">
            <a:xfrm>
              <a:off x="624" y="2112"/>
              <a:ext cx="72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53</a:t>
              </a:r>
            </a:p>
          </p:txBody>
        </p:sp>
        <p:sp>
          <p:nvSpPr>
            <p:cNvPr id="10260" name="Text Box 9"/>
            <p:cNvSpPr txBox="1">
              <a:spLocks noChangeArrowheads="1"/>
            </p:cNvSpPr>
            <p:nvPr/>
          </p:nvSpPr>
          <p:spPr bwMode="auto">
            <a:xfrm>
              <a:off x="1440" y="2112"/>
              <a:ext cx="72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-7</a:t>
              </a:r>
            </a:p>
          </p:txBody>
        </p:sp>
        <p:sp>
          <p:nvSpPr>
            <p:cNvPr id="10261" name="Text Box 10"/>
            <p:cNvSpPr txBox="1">
              <a:spLocks noChangeArrowheads="1"/>
            </p:cNvSpPr>
            <p:nvPr/>
          </p:nvSpPr>
          <p:spPr bwMode="auto">
            <a:xfrm>
              <a:off x="2256" y="2112"/>
              <a:ext cx="72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563</a:t>
              </a:r>
            </a:p>
          </p:txBody>
        </p:sp>
        <p:sp>
          <p:nvSpPr>
            <p:cNvPr id="10262" name="Text Box 11"/>
            <p:cNvSpPr txBox="1">
              <a:spLocks noChangeArrowheads="1"/>
            </p:cNvSpPr>
            <p:nvPr/>
          </p:nvSpPr>
          <p:spPr bwMode="auto">
            <a:xfrm>
              <a:off x="4272" y="2112"/>
              <a:ext cx="72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37</a:t>
              </a:r>
            </a:p>
          </p:txBody>
        </p:sp>
        <p:sp>
          <p:nvSpPr>
            <p:cNvPr id="10263" name="Text Box 12"/>
            <p:cNvSpPr txBox="1">
              <a:spLocks noChangeArrowheads="1"/>
            </p:cNvSpPr>
            <p:nvPr/>
          </p:nvSpPr>
          <p:spPr bwMode="auto">
            <a:xfrm>
              <a:off x="3264" y="2160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10264" name="Text Box 14"/>
            <p:cNvSpPr txBox="1">
              <a:spLocks noChangeArrowheads="1"/>
            </p:cNvSpPr>
            <p:nvPr/>
          </p:nvSpPr>
          <p:spPr bwMode="auto">
            <a:xfrm>
              <a:off x="528" y="2592"/>
              <a:ext cx="47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  a[0]             a[1]          a[2]           …….               a[99]</a:t>
              </a:r>
            </a:p>
          </p:txBody>
        </p:sp>
      </p:grpSp>
      <p:grpSp>
        <p:nvGrpSpPr>
          <p:cNvPr id="11268" name="Group 29"/>
          <p:cNvGrpSpPr>
            <a:grpSpLocks noChangeAspect="1"/>
          </p:cNvGrpSpPr>
          <p:nvPr/>
        </p:nvGrpSpPr>
        <p:grpSpPr bwMode="auto">
          <a:xfrm>
            <a:off x="811709" y="4521969"/>
            <a:ext cx="7467600" cy="1295400"/>
            <a:chOff x="432" y="3072"/>
            <a:chExt cx="4704" cy="816"/>
          </a:xfrm>
        </p:grpSpPr>
        <p:sp>
          <p:nvSpPr>
            <p:cNvPr id="10246" name="Rectangle 17"/>
            <p:cNvSpPr>
              <a:spLocks noChangeArrowheads="1"/>
            </p:cNvSpPr>
            <p:nvPr/>
          </p:nvSpPr>
          <p:spPr bwMode="auto">
            <a:xfrm>
              <a:off x="432" y="3072"/>
              <a:ext cx="4704" cy="432"/>
            </a:xfrm>
            <a:prstGeom prst="rect">
              <a:avLst/>
            </a:prstGeom>
            <a:solidFill>
              <a:srgbClr val="9FEDF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7" name="Text Box 18"/>
            <p:cNvSpPr txBox="1">
              <a:spLocks noChangeArrowheads="1"/>
            </p:cNvSpPr>
            <p:nvPr/>
          </p:nvSpPr>
          <p:spPr bwMode="auto">
            <a:xfrm>
              <a:off x="528" y="3120"/>
              <a:ext cx="384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8" name="Text Box 19"/>
            <p:cNvSpPr txBox="1">
              <a:spLocks noChangeArrowheads="1"/>
            </p:cNvSpPr>
            <p:nvPr/>
          </p:nvSpPr>
          <p:spPr bwMode="auto">
            <a:xfrm>
              <a:off x="1008" y="3592"/>
              <a:ext cx="72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“Ana”</a:t>
              </a:r>
            </a:p>
          </p:txBody>
        </p:sp>
        <p:sp>
          <p:nvSpPr>
            <p:cNvPr id="10249" name="Text Box 20"/>
            <p:cNvSpPr txBox="1">
              <a:spLocks noChangeArrowheads="1"/>
            </p:cNvSpPr>
            <p:nvPr/>
          </p:nvSpPr>
          <p:spPr bwMode="auto">
            <a:xfrm>
              <a:off x="2574" y="3591"/>
              <a:ext cx="768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 “Pera”</a:t>
              </a:r>
            </a:p>
          </p:txBody>
        </p:sp>
        <p:sp>
          <p:nvSpPr>
            <p:cNvPr id="10250" name="Text Box 21"/>
            <p:cNvSpPr txBox="1">
              <a:spLocks noChangeArrowheads="1"/>
            </p:cNvSpPr>
            <p:nvPr/>
          </p:nvSpPr>
          <p:spPr bwMode="auto">
            <a:xfrm>
              <a:off x="4343" y="3591"/>
              <a:ext cx="72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“Mila”</a:t>
              </a:r>
            </a:p>
          </p:txBody>
        </p:sp>
        <p:sp>
          <p:nvSpPr>
            <p:cNvPr id="10251" name="Text Box 22"/>
            <p:cNvSpPr txBox="1">
              <a:spLocks noChangeArrowheads="1"/>
            </p:cNvSpPr>
            <p:nvPr/>
          </p:nvSpPr>
          <p:spPr bwMode="auto">
            <a:xfrm>
              <a:off x="3264" y="3168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 …</a:t>
              </a:r>
            </a:p>
          </p:txBody>
        </p:sp>
        <p:sp>
          <p:nvSpPr>
            <p:cNvPr id="10252" name="Text Box 23"/>
            <p:cNvSpPr txBox="1">
              <a:spLocks noChangeArrowheads="1"/>
            </p:cNvSpPr>
            <p:nvPr/>
          </p:nvSpPr>
          <p:spPr bwMode="auto">
            <a:xfrm>
              <a:off x="432" y="3600"/>
              <a:ext cx="47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 nis[0]                    nis[1]                            nis[20]</a:t>
              </a:r>
            </a:p>
          </p:txBody>
        </p:sp>
        <p:sp>
          <p:nvSpPr>
            <p:cNvPr id="10253" name="Line 24"/>
            <p:cNvSpPr>
              <a:spLocks noChangeShapeType="1"/>
            </p:cNvSpPr>
            <p:nvPr/>
          </p:nvSpPr>
          <p:spPr bwMode="auto">
            <a:xfrm>
              <a:off x="720" y="3264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0254" name="Text Box 25"/>
            <p:cNvSpPr txBox="1">
              <a:spLocks noChangeArrowheads="1"/>
            </p:cNvSpPr>
            <p:nvPr/>
          </p:nvSpPr>
          <p:spPr bwMode="auto">
            <a:xfrm>
              <a:off x="1920" y="3120"/>
              <a:ext cx="432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5" name="Line 26"/>
            <p:cNvSpPr>
              <a:spLocks noChangeShapeType="1"/>
            </p:cNvSpPr>
            <p:nvPr/>
          </p:nvSpPr>
          <p:spPr bwMode="auto">
            <a:xfrm>
              <a:off x="2160" y="3264"/>
              <a:ext cx="41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0256" name="Text Box 27"/>
            <p:cNvSpPr txBox="1">
              <a:spLocks noChangeArrowheads="1"/>
            </p:cNvSpPr>
            <p:nvPr/>
          </p:nvSpPr>
          <p:spPr bwMode="auto">
            <a:xfrm>
              <a:off x="3696" y="3120"/>
              <a:ext cx="384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7" name="Line 28"/>
            <p:cNvSpPr>
              <a:spLocks noChangeShapeType="1"/>
            </p:cNvSpPr>
            <p:nvPr/>
          </p:nvSpPr>
          <p:spPr bwMode="auto">
            <a:xfrm>
              <a:off x="3888" y="3264"/>
              <a:ext cx="455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</p:grpSp>
      <p:sp>
        <p:nvSpPr>
          <p:cNvPr id="2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Једнодимензионални низ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755576" y="1700808"/>
            <a:ext cx="8066087" cy="478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sr-Latn-CS" altLang="en-US" sz="2400" dirty="0">
                <a:solidFill>
                  <a:srgbClr val="000099"/>
                </a:solidFill>
              </a:rPr>
              <a:t>     </a:t>
            </a:r>
            <a:r>
              <a:rPr lang="sr-Cyrl-RS" altLang="en-US" sz="2400" dirty="0">
                <a:solidFill>
                  <a:srgbClr val="000099"/>
                </a:solidFill>
              </a:rPr>
              <a:t>Декларисање низова (постоје два начина)</a:t>
            </a:r>
            <a:r>
              <a:rPr lang="sr-Latn-CS" altLang="en-US" sz="2400" dirty="0">
                <a:solidFill>
                  <a:srgbClr val="000099"/>
                </a:solidFill>
              </a:rPr>
              <a:t>: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sr-Cyrl-RS" altLang="en-US" sz="2400" b="1" dirty="0">
                <a:latin typeface="Times New Roman" panose="02020603050405020304" pitchFamily="18" charset="0"/>
              </a:rPr>
              <a:t>Пример.</a:t>
            </a:r>
            <a:r>
              <a:rPr lang="sr-Latn-CS" altLang="en-US" sz="2400" b="1" dirty="0">
                <a:latin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pozicija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niska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Iste deklaracije na drugi način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pozicija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niska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naslov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altLang="en-US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dirty="0" smtClean="0">
                <a:latin typeface="Times New Roman" panose="02020603050405020304" pitchFamily="18" charset="0"/>
              </a:rPr>
              <a:t>Уочава </a:t>
            </a:r>
            <a:r>
              <a:rPr lang="sr-Cyrl-RS" altLang="en-US" sz="2400" dirty="0">
                <a:latin typeface="Times New Roman" panose="02020603050405020304" pitchFamily="18" charset="0"/>
              </a:rPr>
              <a:t>се разлика између ове две врсте декларација</a:t>
            </a:r>
            <a:r>
              <a:rPr lang="sr-Latn-CS" altLang="en-US" sz="2400" dirty="0" smtClean="0">
                <a:latin typeface="Times New Roman" panose="02020603050405020304" pitchFamily="18" charset="0"/>
              </a:rPr>
              <a:t>:</a:t>
            </a:r>
            <a:endParaRPr lang="sr-Cyrl-RS" altLang="en-US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endParaRPr lang="sr-Latn-CS" altLang="en-US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zzz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sve 3 promenljive a, b i zzz se deklarisu kao 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nizovne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zzz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samo zzz se deklarise kao nizovna promenljiva</a:t>
            </a:r>
            <a:endParaRPr lang="sr-Latn-RS" sz="15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Једнодимензионални низ</a:t>
            </a:r>
            <a:r>
              <a:rPr lang="en-US" sz="3600" b="1" kern="0" dirty="0" smtClean="0">
                <a:solidFill>
                  <a:srgbClr val="0070C0"/>
                </a:solidFill>
              </a:rPr>
              <a:t>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2708920"/>
            <a:ext cx="432048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755576" y="5517232"/>
            <a:ext cx="7704856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5365</TotalTime>
  <Words>550</Words>
  <Application>Microsoft Office PowerPoint</Application>
  <PresentationFormat>On-screen Show (4:3)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Wingdings</vt:lpstr>
      <vt:lpstr>Garamond</vt:lpstr>
      <vt:lpstr>Times New Roman</vt:lpstr>
      <vt:lpstr>Courier New</vt:lpstr>
      <vt:lpstr>4_Watermark</vt:lpstr>
      <vt:lpstr>Објектно орјентисано програмирање</vt:lpstr>
      <vt:lpstr>Низови у програмском језику Јава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3.Kontrlne (upravlja~ke) strukture u Javi</dc:title>
  <dc:subject>OOP</dc:subject>
  <dc:creator>Vladimir Filipovic</dc:creator>
  <cp:lastModifiedBy>Vladimir Filipovic</cp:lastModifiedBy>
  <cp:revision>143</cp:revision>
  <dcterms:modified xsi:type="dcterms:W3CDTF">2016-04-12T10:46:12Z</dcterms:modified>
</cp:coreProperties>
</file>