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08" r:id="rId1"/>
  </p:sldMasterIdLst>
  <p:sldIdLst>
    <p:sldId id="312" r:id="rId2"/>
    <p:sldId id="313" r:id="rId3"/>
    <p:sldId id="293" r:id="rId4"/>
    <p:sldId id="294" r:id="rId5"/>
    <p:sldId id="295" r:id="rId6"/>
    <p:sldId id="296" r:id="rId7"/>
    <p:sldId id="309" r:id="rId8"/>
    <p:sldId id="297" r:id="rId9"/>
    <p:sldId id="298" r:id="rId10"/>
    <p:sldId id="307" r:id="rId11"/>
    <p:sldId id="299" r:id="rId12"/>
    <p:sldId id="311" r:id="rId13"/>
    <p:sldId id="305" r:id="rId14"/>
    <p:sldId id="314" r:id="rId15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6"/>
      <p:bold r:id="rId17"/>
      <p:italic r:id="rId18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FF"/>
    <a:srgbClr val="D60093"/>
    <a:srgbClr val="008000"/>
    <a:srgbClr val="33CC33"/>
    <a:srgbClr val="66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78" d="100"/>
          <a:sy n="78" d="100"/>
        </p:scale>
        <p:origin x="-101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41640813-8407-4C1B-8B70-B2AB630FF9F0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0563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3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82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5" y="274638"/>
            <a:ext cx="4603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09A7BB12-EE70-479B-8E17-8B904099F3C2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>
                <a:solidFill>
                  <a:srgbClr val="6767FF"/>
                </a:solidFill>
                <a:cs typeface="Arial" panose="020B0604020202020204" pitchFamily="34" charset="0"/>
              </a:rPr>
              <a:t>14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5344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r-Cyrl-RS" b="1" dirty="0">
                <a:latin typeface="+mn-lt"/>
              </a:rPr>
              <a:t>Табела видљивости </a:t>
            </a:r>
            <a:endParaRPr lang="en-US" b="1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Видљивост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sr-Cyrl-RS" sz="2000" dirty="0" smtClean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public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protected</a:t>
            </a: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  </a:t>
            </a:r>
            <a:r>
              <a:rPr lang="sr-Cyrl-RS" sz="2000" dirty="0" smtClean="0">
                <a:solidFill>
                  <a:srgbClr val="FF00FF"/>
                </a:solidFill>
                <a:latin typeface="Garamond" pitchFamily="18" charset="0"/>
              </a:rPr>
              <a:t>     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package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private</a:t>
            </a: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1. из исте класе	</a:t>
            </a:r>
            <a:r>
              <a:rPr lang="ru-RU" sz="2000" dirty="0" smtClean="0">
                <a:latin typeface="Garamond" pitchFamily="18" charset="0"/>
              </a:rPr>
              <a:t>	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 </a:t>
            </a:r>
            <a:r>
              <a:rPr lang="ru-RU" sz="2000" dirty="0" smtClean="0">
                <a:latin typeface="Garamond" pitchFamily="18" charset="0"/>
              </a:rPr>
              <a:t>      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2. </a:t>
            </a:r>
            <a:r>
              <a:rPr lang="ru-RU" sz="2000" dirty="0" smtClean="0">
                <a:latin typeface="Garamond" pitchFamily="18" charset="0"/>
              </a:rPr>
              <a:t>из </a:t>
            </a:r>
            <a:r>
              <a:rPr lang="ru-RU" sz="2000" dirty="0" err="1" smtClean="0">
                <a:latin typeface="Garamond" pitchFamily="18" charset="0"/>
              </a:rPr>
              <a:t>класе</a:t>
            </a:r>
            <a:r>
              <a:rPr lang="ru-RU" sz="2000" dirty="0" smtClean="0">
                <a:latin typeface="Garamond" pitchFamily="18" charset="0"/>
              </a:rPr>
              <a:t> у пакету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       да</a:t>
            </a:r>
            <a:r>
              <a:rPr lang="ru-RU" sz="2000" dirty="0">
                <a:latin typeface="Garamond" pitchFamily="18" charset="0"/>
              </a:rPr>
              <a:t>		</a:t>
            </a:r>
            <a:r>
              <a:rPr lang="ru-RU" sz="2000" dirty="0" smtClean="0">
                <a:latin typeface="Garamond" pitchFamily="18" charset="0"/>
              </a:rPr>
              <a:t>не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3. из било </a:t>
            </a:r>
            <a:r>
              <a:rPr lang="ru-RU" sz="2000" dirty="0" err="1">
                <a:latin typeface="Garamond" pitchFamily="18" charset="0"/>
              </a:rPr>
              <a:t>које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000" dirty="0" err="1" smtClean="0">
                <a:latin typeface="Garamond" pitchFamily="18" charset="0"/>
              </a:rPr>
              <a:t>класе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не</a:t>
            </a:r>
            <a:r>
              <a:rPr lang="ru-RU" sz="2000" dirty="0">
                <a:latin typeface="Garamond" pitchFamily="18" charset="0"/>
              </a:rPr>
              <a:t>	 </a:t>
            </a:r>
            <a:r>
              <a:rPr lang="ru-RU" sz="2000" dirty="0" smtClean="0">
                <a:latin typeface="Garamond" pitchFamily="18" charset="0"/>
              </a:rPr>
              <a:t>      не</a:t>
            </a:r>
            <a:r>
              <a:rPr lang="ru-RU" sz="2000" dirty="0">
                <a:latin typeface="Garamond" pitchFamily="18" charset="0"/>
              </a:rPr>
              <a:t>		</a:t>
            </a:r>
            <a:r>
              <a:rPr lang="ru-RU" sz="2000" dirty="0" smtClean="0">
                <a:latin typeface="Garamond" pitchFamily="18" charset="0"/>
              </a:rPr>
              <a:t>не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4. из </a:t>
            </a:r>
            <a:r>
              <a:rPr lang="ru-RU" sz="2000" dirty="0" err="1">
                <a:latin typeface="Garamond" pitchFamily="18" charset="0"/>
              </a:rPr>
              <a:t>поткласе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000" dirty="0" err="1" smtClean="0">
                <a:latin typeface="Garamond" pitchFamily="18" charset="0"/>
              </a:rPr>
              <a:t>ван</a:t>
            </a:r>
            <a:r>
              <a:rPr lang="ru-RU" sz="2000" dirty="0" smtClean="0">
                <a:latin typeface="Garamond" pitchFamily="18" charset="0"/>
              </a:rPr>
              <a:t> пакета</a:t>
            </a:r>
            <a:r>
              <a:rPr lang="ru-RU" sz="2000" dirty="0">
                <a:latin typeface="Garamond" pitchFamily="18" charset="0"/>
              </a:rPr>
              <a:t>		да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       не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не</a:t>
            </a:r>
            <a:endParaRPr lang="ru-RU" sz="20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</a:t>
            </a:r>
            <a:r>
              <a:rPr lang="en-US" kern="0" dirty="0" smtClean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981200"/>
            <a:ext cx="8153400" cy="2236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52400" y="1447800"/>
            <a:ext cx="88392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Ов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ј</a:t>
            </a:r>
            <a:r>
              <a:rPr lang="ru-RU" dirty="0">
                <a:latin typeface="Garamond" pitchFamily="18" charset="0"/>
              </a:rPr>
              <a:t> модификатор </a:t>
            </a:r>
            <a:r>
              <a:rPr lang="ru-RU" dirty="0" err="1" smtClean="0">
                <a:latin typeface="Garamond" pitchFamily="18" charset="0"/>
              </a:rPr>
              <a:t>мења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значење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ru-RU" dirty="0" smtClean="0">
                <a:latin typeface="Garamond" pitchFamily="18" charset="0"/>
              </a:rPr>
              <a:t> метода</a:t>
            </a:r>
            <a:r>
              <a:rPr lang="sr-Cyrl-RS" dirty="0" smtClean="0">
                <a:latin typeface="Garamond" pitchFamily="18" charset="0"/>
              </a:rPr>
              <a:t>, наредби </a:t>
            </a:r>
            <a:r>
              <a:rPr lang="sr-Cyrl-RS" dirty="0">
                <a:latin typeface="Garamond" pitchFamily="18" charset="0"/>
              </a:rPr>
              <a:t>увоза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</a:t>
            </a:r>
            <a:r>
              <a:rPr lang="sr-Cyrl-RS" dirty="0" smtClean="0">
                <a:latin typeface="Garamond" pitchFamily="18" charset="0"/>
              </a:rPr>
              <a:t>иницијализационих блокова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модификатор и његово </a:t>
            </a:r>
            <a:r>
              <a:rPr lang="ru-RU" dirty="0" err="1">
                <a:latin typeface="Garamond" pitchFamily="18" charset="0"/>
              </a:rPr>
              <a:t>коришћење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код: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– </a:t>
            </a:r>
            <a:r>
              <a:rPr lang="ru-RU" dirty="0" err="1" smtClean="0">
                <a:latin typeface="Garamond" pitchFamily="18" charset="0"/>
              </a:rPr>
              <a:t>променљива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везана</a:t>
            </a:r>
            <a:r>
              <a:rPr lang="ru-RU" dirty="0" smtClean="0">
                <a:latin typeface="Garamond" pitchFamily="18" charset="0"/>
              </a:rPr>
              <a:t> за </a:t>
            </a:r>
            <a:r>
              <a:rPr lang="ru-RU" dirty="0" err="1" smtClean="0">
                <a:latin typeface="Garamond" pitchFamily="18" charset="0"/>
              </a:rPr>
              <a:t>постојање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en-US" dirty="0" smtClean="0">
                <a:latin typeface="Garamond" pitchFamily="18" charset="0"/>
              </a:rPr>
              <a:t>;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Метода</a:t>
            </a:r>
            <a:r>
              <a:rPr lang="en-US" dirty="0" smtClean="0">
                <a:latin typeface="Garamond" pitchFamily="18" charset="0"/>
              </a:rPr>
              <a:t> – </a:t>
            </a:r>
            <a:r>
              <a:rPr lang="sr-Cyrl-RS" dirty="0" smtClean="0">
                <a:latin typeface="Garamond" pitchFamily="18" charset="0"/>
              </a:rPr>
              <a:t>метода везана за постојање класе</a:t>
            </a:r>
            <a:r>
              <a:rPr lang="en-US" dirty="0">
                <a:latin typeface="Garamond" pitchFamily="18" charset="0"/>
              </a:rPr>
              <a:t>;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Наредбе</a:t>
            </a:r>
            <a:r>
              <a:rPr lang="ru-RU" dirty="0" smtClean="0">
                <a:latin typeface="Garamond" pitchFamily="18" charset="0"/>
              </a:rPr>
              <a:t> увоза</a:t>
            </a:r>
            <a:r>
              <a:rPr lang="en-US" dirty="0" smtClean="0">
                <a:latin typeface="Garamond" pitchFamily="18" charset="0"/>
              </a:rPr>
              <a:t> – </a:t>
            </a:r>
            <a:r>
              <a:rPr lang="sr-Cyrl-RS" dirty="0" smtClean="0">
                <a:latin typeface="Garamond" pitchFamily="18" charset="0"/>
              </a:rPr>
              <a:t>омогућава употребу статичких поља и метода из наведених класе без употребе пуне квалификације. 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Иницијализационим</a:t>
            </a:r>
            <a:r>
              <a:rPr lang="ru-RU" dirty="0" smtClean="0">
                <a:latin typeface="Garamond" pitchFamily="18" charset="0"/>
              </a:rPr>
              <a:t> блоком – </a:t>
            </a:r>
            <a:r>
              <a:rPr lang="ru-RU" dirty="0" err="1" smtClean="0">
                <a:latin typeface="Garamond" pitchFamily="18" charset="0"/>
              </a:rPr>
              <a:t>иницијализација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статичких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поља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static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Ов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ј</a:t>
            </a:r>
            <a:r>
              <a:rPr lang="ru-RU" dirty="0">
                <a:latin typeface="Garamond" pitchFamily="18" charset="0"/>
              </a:rPr>
              <a:t> модификатор утиче на променљиве</a:t>
            </a:r>
            <a:r>
              <a:rPr lang="sr-Cyrl-RS" dirty="0">
                <a:latin typeface="Garamond" pitchFamily="18" charset="0"/>
              </a:rPr>
              <a:t>,</a:t>
            </a:r>
            <a:r>
              <a:rPr lang="ru-RU" dirty="0">
                <a:latin typeface="Garamond" pitchFamily="18" charset="0"/>
              </a:rPr>
              <a:t> методе и класе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модификујући </a:t>
            </a:r>
            <a:r>
              <a:rPr lang="ru-RU" dirty="0" err="1">
                <a:latin typeface="Garamond" pitchFamily="18" charset="0"/>
              </a:rPr>
              <a:t>њихово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значење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u="sng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не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наслеђене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Поља</a:t>
            </a:r>
            <a:r>
              <a:rPr lang="sr-Cyrl-RS" dirty="0" smtClean="0">
                <a:latin typeface="Garamond" pitchFamily="18" charset="0"/>
              </a:rPr>
              <a:t> не могу бити промењена након иницијализације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Методе</a:t>
            </a:r>
            <a:r>
              <a:rPr lang="sr-Cyrl-RS" dirty="0" smtClean="0">
                <a:latin typeface="Garamond" pitchFamily="18" charset="0"/>
              </a:rPr>
              <a:t> не могу бити р</a:t>
            </a:r>
            <a:r>
              <a:rPr lang="en-US" dirty="0" smtClean="0">
                <a:latin typeface="Garamond" pitchFamily="18" charset="0"/>
              </a:rPr>
              <a:t>e</a:t>
            </a:r>
            <a:r>
              <a:rPr lang="sr-Cyrl-RS" dirty="0" smtClean="0">
                <a:latin typeface="Garamond" pitchFamily="18" charset="0"/>
              </a:rPr>
              <a:t>дефинисане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Параметри метода</a:t>
            </a:r>
            <a:r>
              <a:rPr lang="sr-Cyrl-RS" dirty="0" smtClean="0">
                <a:latin typeface="Garamond" pitchFamily="18" charset="0"/>
              </a:rPr>
              <a:t> не могу бити мењани унутар метода.</a:t>
            </a:r>
            <a:endParaRPr lang="ru-RU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final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86800" cy="408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Користи се за дефинисање апстрактних класа и метода.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Класа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је апстрактна ако се не могу направити конкретни објекти тог типа, већ служи за обезбеђивање информација за поткласе.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Детаљни опис апстрактних класа је дат у следећој презентацији. </a:t>
            </a:r>
          </a:p>
          <a:p>
            <a:pPr>
              <a:spcBef>
                <a:spcPct val="50000"/>
              </a:spcBef>
              <a:defRPr/>
            </a:pPr>
            <a:endParaRPr lang="sr-Cyrl-RS" sz="1800" dirty="0" smtClean="0">
              <a:latin typeface="+mn-lt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MojaAps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en-US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abstract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3810000"/>
            <a:ext cx="3810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Модификатори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>
                <a:latin typeface="Garamond" panose="02020404030301010803" pitchFamily="18" charset="0"/>
              </a:rPr>
              <a:t>су </a:t>
            </a:r>
            <a:r>
              <a:rPr lang="ru-RU" altLang="en-US" sz="2400" dirty="0" err="1">
                <a:latin typeface="Garamond" panose="02020404030301010803" pitchFamily="18" charset="0"/>
              </a:rPr>
              <a:t>специјалне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кључне</a:t>
            </a:r>
            <a:r>
              <a:rPr lang="ru-RU" altLang="en-US" sz="2400" dirty="0">
                <a:latin typeface="Garamond" panose="02020404030301010803" pitchFamily="18" charset="0"/>
              </a:rPr>
              <a:t> речи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мењају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метода,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наредби</a:t>
            </a:r>
            <a:r>
              <a:rPr lang="ru-RU" altLang="en-US" sz="2400" dirty="0">
                <a:latin typeface="Garamond" panose="02020404030301010803" pitchFamily="18" charset="0"/>
              </a:rPr>
              <a:t> увоза.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опциони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њихов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битан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неким </a:t>
            </a:r>
            <a:r>
              <a:rPr lang="ru-RU" altLang="en-US" sz="2400" dirty="0" err="1">
                <a:latin typeface="Garamond" panose="02020404030301010803" pitchFamily="18" charset="0"/>
              </a:rPr>
              <a:t>ситуацијама</a:t>
            </a:r>
            <a:r>
              <a:rPr lang="ru-RU" altLang="en-US" sz="2400" dirty="0">
                <a:latin typeface="Garamond" panose="02020404030301010803" pitchFamily="18" charset="0"/>
              </a:rPr>
              <a:t> су имплицитно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дефинисани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њихово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коришћење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велики 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модификатора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: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контроле приступа,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синхронизације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нативни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- </a:t>
            </a:r>
            <a:r>
              <a:rPr lang="sr-Cyrl-RS" altLang="en-US" sz="1900" dirty="0">
                <a:latin typeface="Garamond" panose="02020404030301010803" pitchFamily="18" charset="0"/>
              </a:rPr>
              <a:t>анотације </a:t>
            </a:r>
            <a:r>
              <a:rPr lang="ru-RU" altLang="en-US" sz="1900" dirty="0" err="1">
                <a:latin typeface="Garamond" panose="02020404030301010803" pitchFamily="18" charset="0"/>
              </a:rPr>
              <a:t>итд</a:t>
            </a:r>
            <a:r>
              <a:rPr lang="ru-RU" altLang="en-US" sz="19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3058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Постоје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4 нивоа видљивости, тзв. “4P-заштита”. </a:t>
            </a:r>
          </a:p>
          <a:p>
            <a:pPr>
              <a:spcBef>
                <a:spcPts val="0"/>
              </a:spcBef>
              <a:defRPr/>
            </a:pPr>
            <a:r>
              <a:rPr lang="ru-RU" b="1" dirty="0">
                <a:solidFill>
                  <a:srgbClr val="D60093"/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rgbClr val="D60093"/>
                </a:solidFill>
                <a:latin typeface="Garamond" pitchFamily="18" charset="0"/>
              </a:rPr>
              <a:t>	(</a:t>
            </a:r>
            <a:r>
              <a:rPr lang="en-US" b="1" dirty="0">
                <a:solidFill>
                  <a:srgbClr val="D60093"/>
                </a:solidFill>
                <a:latin typeface="Garamond" pitchFamily="18" charset="0"/>
              </a:rPr>
              <a:t>public, package, protected</a:t>
            </a:r>
            <a:r>
              <a:rPr lang="sr-Cyrl-RS" b="1" dirty="0">
                <a:solidFill>
                  <a:srgbClr val="D60093"/>
                </a:solidFill>
                <a:latin typeface="Garamond" pitchFamily="18" charset="0"/>
              </a:rPr>
              <a:t>,</a:t>
            </a:r>
            <a:r>
              <a:rPr lang="en-US" b="1" dirty="0">
                <a:solidFill>
                  <a:srgbClr val="D60093"/>
                </a:solidFill>
                <a:latin typeface="Garamond" pitchFamily="18" charset="0"/>
              </a:rPr>
              <a:t> private)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Описати повезаност модификатора са концептом учауривања?</a:t>
            </a:r>
          </a:p>
          <a:p>
            <a:pPr marL="285750" indent="-285750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омогућава видљивост променљиве (или метода у свим класама (чак из различитих пакета</a:t>
            </a:r>
            <a:r>
              <a:rPr lang="ru-RU" dirty="0" smtClean="0">
                <a:latin typeface="Garamond" pitchFamily="18" charset="0"/>
              </a:rPr>
              <a:t>).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SvimaDostupna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javnaPromenljiva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niskaJavna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javniMetod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962400"/>
            <a:ext cx="4267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служи за сужавање видљивости променљивих и </a:t>
            </a:r>
            <a:r>
              <a:rPr lang="ru-RU" dirty="0" smtClean="0">
                <a:latin typeface="Garamond" pitchFamily="18" charset="0"/>
              </a:rPr>
              <a:t>метода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на </a:t>
            </a:r>
            <a:r>
              <a:rPr lang="sr-Cyrl-RS" u="sng" dirty="0" smtClean="0">
                <a:latin typeface="Garamond" pitchFamily="18" charset="0"/>
              </a:rPr>
              <a:t>ниво пакета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Карактерише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га непотребност навођења модификатора. То је подразумевани ниво </a:t>
            </a:r>
            <a:r>
              <a:rPr lang="ru-RU" dirty="0" err="1">
                <a:latin typeface="Garamond" pitchFamily="18" charset="0"/>
              </a:rPr>
              <a:t>заштите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PodrazumevanaZastita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PaketnaCela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paketnaNiska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“Pera”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metodPaketa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ru-RU" b="1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733800"/>
            <a:ext cx="4267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4582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protected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- </a:t>
            </a:r>
            <a:r>
              <a:rPr lang="ru-RU" dirty="0" err="1" smtClean="0">
                <a:latin typeface="Garamond" pitchFamily="18" charset="0"/>
              </a:rPr>
              <a:t>ниво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видљивости</a:t>
            </a:r>
            <a:r>
              <a:rPr lang="ru-RU" dirty="0" smtClean="0">
                <a:latin typeface="Garamond" pitchFamily="18" charset="0"/>
              </a:rPr>
              <a:t> по </a:t>
            </a:r>
            <a:r>
              <a:rPr lang="ru-RU" dirty="0" err="1" smtClean="0">
                <a:latin typeface="Garamond" pitchFamily="18" charset="0"/>
              </a:rPr>
              <a:t>линији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наслеђивања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нивоу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њених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поткласа</a:t>
            </a:r>
            <a:r>
              <a:rPr lang="ru-RU" dirty="0" smtClean="0">
                <a:latin typeface="Garamond" pitchFamily="18" charset="0"/>
              </a:rPr>
              <a:t> (</a:t>
            </a:r>
            <a:r>
              <a:rPr lang="ru-RU" dirty="0" err="1" smtClean="0">
                <a:latin typeface="Garamond" pitchFamily="18" charset="0"/>
              </a:rPr>
              <a:t>директних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индиректних</a:t>
            </a:r>
            <a:r>
              <a:rPr lang="ru-RU" dirty="0" smtClean="0">
                <a:latin typeface="Garamond" pitchFamily="18" charset="0"/>
              </a:rPr>
              <a:t>).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Саопштава</a:t>
            </a:r>
            <a:r>
              <a:rPr lang="ru-RU" dirty="0" smtClean="0">
                <a:latin typeface="Garamond" pitchFamily="18" charset="0"/>
              </a:rPr>
              <a:t> да је дозвољено коришћење метода и </a:t>
            </a:r>
            <a:r>
              <a:rPr lang="ru-RU" dirty="0" err="1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 само: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од стране класа </a:t>
            </a:r>
            <a:r>
              <a:rPr lang="ru-RU" dirty="0" err="1" smtClean="0">
                <a:latin typeface="Garamond" pitchFamily="18" charset="0"/>
              </a:rPr>
              <a:t>истог</a:t>
            </a:r>
            <a:r>
              <a:rPr lang="ru-RU" dirty="0" smtClean="0">
                <a:latin typeface="Garamond" pitchFamily="18" charset="0"/>
              </a:rPr>
              <a:t> пакета,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или од поткласа изван пакета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(ако класа у пакету има поткласе изван пакета).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пракси се </a:t>
            </a:r>
            <a:r>
              <a:rPr lang="ru-RU" u="sng" dirty="0" smtClean="0">
                <a:latin typeface="Garamond" pitchFamily="18" charset="0"/>
              </a:rPr>
              <a:t>заштићена поља</a:t>
            </a:r>
            <a:r>
              <a:rPr lang="ru-RU" dirty="0" smtClean="0">
                <a:latin typeface="Garamond" pitchFamily="18" charset="0"/>
              </a:rPr>
              <a:t> требају </a:t>
            </a:r>
            <a:r>
              <a:rPr lang="ru-RU" dirty="0" err="1" smtClean="0">
                <a:latin typeface="Garamond" pitchFamily="18" charset="0"/>
              </a:rPr>
              <a:t>пажљиво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користити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би свака измена довела до проблема у наслеђеним класама.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u="sng" dirty="0" smtClean="0">
                <a:latin typeface="Garamond" pitchFamily="18" charset="0"/>
              </a:rPr>
              <a:t>Заштићени методи </a:t>
            </a:r>
            <a:r>
              <a:rPr lang="ru-RU" dirty="0" smtClean="0">
                <a:latin typeface="Garamond" pitchFamily="18" charset="0"/>
              </a:rPr>
              <a:t>имају више смисла. То индицира да се подкласама може веровати да ће успешно користити метод, а да друге класе то не могу.      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077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private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највиши ниво заштите. </a:t>
            </a:r>
            <a:endParaRPr lang="ru-RU" dirty="0" smtClean="0">
              <a:latin typeface="Garamond" pitchFamily="18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Методи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 променљиве са овим модификатором </a:t>
            </a:r>
            <a:r>
              <a:rPr lang="ru-RU" dirty="0" smtClean="0">
                <a:latin typeface="Garamond" pitchFamily="18" charset="0"/>
              </a:rPr>
              <a:t>само из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којој</a:t>
            </a:r>
            <a:r>
              <a:rPr lang="ru-RU" dirty="0" smtClean="0">
                <a:latin typeface="Garamond" pitchFamily="18" charset="0"/>
              </a:rPr>
              <a:t> су </a:t>
            </a:r>
            <a:r>
              <a:rPr lang="ru-RU" dirty="0" err="1" smtClean="0">
                <a:latin typeface="Garamond" pitchFamily="18" charset="0"/>
              </a:rPr>
              <a:t>дефинисани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ru-RU" dirty="0">
              <a:latin typeface="Garamond" pitchFamily="18" charset="0"/>
            </a:endParaRPr>
          </a:p>
          <a:p>
            <a:r>
              <a:rPr lang="ru-RU" dirty="0">
                <a:latin typeface="Garamond" pitchFamily="18" charset="0"/>
              </a:rPr>
              <a:t> </a:t>
            </a:r>
            <a:r>
              <a:rPr lang="en-US" b="1" dirty="0" smtClean="0">
                <a:latin typeface="Garamond" pitchFamily="18" charset="0"/>
              </a:rPr>
              <a:t> </a:t>
            </a:r>
            <a:endParaRPr lang="sr-Cyrl-RS" b="1" dirty="0" smtClean="0">
              <a:latin typeface="Garamond" pitchFamily="18" charset="0"/>
            </a:endParaRPr>
          </a:p>
          <a:p>
            <a:r>
              <a:rPr lang="sr-Cyrl-RS" b="1" dirty="0">
                <a:solidFill>
                  <a:srgbClr val="8000FF"/>
                </a:solidFill>
                <a:effectLst/>
                <a:latin typeface="Garamond" pitchFamily="18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KlasaSaPrivatnim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privatnaCela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privatniMetod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sr-Latn-ME" b="1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276600"/>
            <a:ext cx="4648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4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Зашто треба користити приватне променљиве и методе? </a:t>
            </a:r>
          </a:p>
          <a:p>
            <a:endParaRPr lang="sr-Cyrl-RS" sz="18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Krug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crtaKrug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500" dirty="0" smtClean="0">
              <a:latin typeface="+mn-lt"/>
            </a:endParaRP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</a:t>
            </a:r>
            <a:r>
              <a:rPr lang="sr-Cyrl-RS" dirty="0">
                <a:latin typeface="Garamond" pitchFamily="18" charset="0"/>
              </a:rPr>
              <a:t>овом примеру се може се променити вредност поља за примерке класе </a:t>
            </a:r>
            <a:r>
              <a:rPr lang="en-US" sz="1800" dirty="0">
                <a:latin typeface="+mn-lt"/>
              </a:rPr>
              <a:t>Krug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из ма које класе која се налази у истом пакету у коме се налази и класа </a:t>
            </a:r>
            <a:r>
              <a:rPr lang="en-US" sz="1800" dirty="0">
                <a:latin typeface="+mn-lt"/>
              </a:rPr>
              <a:t>Krug</a:t>
            </a:r>
            <a:r>
              <a:rPr lang="sr-Cyrl-RS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2209800"/>
            <a:ext cx="4267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7924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lvl="0" indent="-342900">
              <a:lnSpc>
                <a:spcPct val="6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Овде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се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користе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приватне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променљиве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примерка, па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је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за рад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са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њима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потребно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позвати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методе за </a:t>
            </a:r>
            <a:r>
              <a:rPr lang="ru-RU" u="sng" dirty="0" err="1">
                <a:solidFill>
                  <a:srgbClr val="000000"/>
                </a:solidFill>
                <a:latin typeface="Garamond" pitchFamily="18" charset="0"/>
              </a:rPr>
              <a:t>очитавање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/</a:t>
            </a:r>
            <a:r>
              <a:rPr lang="ru-RU" u="sng" dirty="0" err="1">
                <a:solidFill>
                  <a:srgbClr val="000000"/>
                </a:solidFill>
                <a:latin typeface="Garamond" pitchFamily="18" charset="0"/>
              </a:rPr>
              <a:t>постављање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енг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getter/setter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). </a:t>
            </a:r>
            <a:endParaRPr lang="ru-RU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0">
              <a:lnSpc>
                <a:spcPct val="65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getR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setR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crtakrug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048000"/>
            <a:ext cx="4114800" cy="3524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Words>520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Wingdings</vt:lpstr>
      <vt:lpstr>Garamond</vt:lpstr>
      <vt:lpstr>Times New Roman</vt:lpstr>
      <vt:lpstr>4_Watermark</vt:lpstr>
      <vt:lpstr>Објектно орјентисано програмирање</vt:lpstr>
      <vt:lpstr>Модификатори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>OOP</dc:subject>
  <dc:creator>Vladimir Filipovic;Dusan Tosic</dc:creator>
  <cp:lastModifiedBy>Vladimir Filipovic</cp:lastModifiedBy>
  <cp:revision>152</cp:revision>
  <dcterms:created xsi:type="dcterms:W3CDTF">2000-04-07T19:38:54Z</dcterms:created>
  <dcterms:modified xsi:type="dcterms:W3CDTF">2016-05-13T16:38:43Z</dcterms:modified>
</cp:coreProperties>
</file>