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83" r:id="rId2"/>
    <p:sldId id="284" r:id="rId3"/>
    <p:sldId id="282" r:id="rId4"/>
    <p:sldId id="286" r:id="rId5"/>
    <p:sldId id="280" r:id="rId6"/>
    <p:sldId id="274" r:id="rId7"/>
    <p:sldId id="275" r:id="rId8"/>
    <p:sldId id="276" r:id="rId9"/>
    <p:sldId id="278" r:id="rId10"/>
    <p:sldId id="287" r:id="rId11"/>
    <p:sldId id="294" r:id="rId12"/>
    <p:sldId id="302" r:id="rId13"/>
    <p:sldId id="303" r:id="rId14"/>
    <p:sldId id="288" r:id="rId15"/>
    <p:sldId id="289" r:id="rId16"/>
    <p:sldId id="290" r:id="rId17"/>
    <p:sldId id="291" r:id="rId18"/>
    <p:sldId id="293" r:id="rId19"/>
    <p:sldId id="295" r:id="rId20"/>
    <p:sldId id="299" r:id="rId21"/>
    <p:sldId id="296" r:id="rId22"/>
    <p:sldId id="304" r:id="rId23"/>
    <p:sldId id="28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33CC33"/>
    <a:srgbClr val="336600"/>
    <a:srgbClr val="CC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1" autoAdjust="0"/>
    <p:restoredTop sz="94610" autoAdjust="0"/>
  </p:normalViewPr>
  <p:slideViewPr>
    <p:cSldViewPr>
      <p:cViewPr varScale="1">
        <p:scale>
          <a:sx n="83" d="100"/>
          <a:sy n="83" d="100"/>
        </p:scale>
        <p:origin x="-148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2D93A5-895E-4A30-9467-5CDF0D80537D}" type="datetimeFigureOut">
              <a:rPr lang="en-US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C11DF6-3C17-4CDF-9318-291DCE78ECDE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6914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272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49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773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005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573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464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888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3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B074545B-40AB-4C62-B675-109E889AB84F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801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32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4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EC633014-AE3C-4614-B2A1-ABD1D1E8AD7A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Ш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839200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Постоји неколико разлога за коришћење угнеждених класа: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То је начин логичког груписања класа које се користе само на једном месту. </a:t>
            </a:r>
            <a:endParaRPr lang="sr-Cyrl-RS" dirty="0" smtClean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Тиме </a:t>
            </a:r>
            <a:r>
              <a:rPr lang="sr-Cyrl-RS" dirty="0">
                <a:latin typeface="Garamond" pitchFamily="18" charset="0"/>
              </a:rPr>
              <a:t>се побољшава енкапулација (учаурење)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/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Ако </a:t>
            </a:r>
            <a:r>
              <a:rPr lang="sr-Cyrl-RS" dirty="0">
                <a:latin typeface="Garamond" pitchFamily="18" charset="0"/>
              </a:rPr>
              <a:t>се класа </a:t>
            </a:r>
            <a:r>
              <a:rPr lang="en-US" sz="1800" dirty="0">
                <a:latin typeface="+mn-lt"/>
              </a:rPr>
              <a:t>B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смести унутар класе </a:t>
            </a:r>
            <a:r>
              <a:rPr lang="sr-Cyrl-RS" sz="1800" dirty="0">
                <a:latin typeface="+mn-lt"/>
              </a:rPr>
              <a:t>А</a:t>
            </a:r>
            <a:r>
              <a:rPr lang="sr-Cyrl-RS" dirty="0">
                <a:latin typeface="Garamond" pitchFamily="18" charset="0"/>
              </a:rPr>
              <a:t>, поља класе </a:t>
            </a:r>
            <a:r>
              <a:rPr lang="sr-Cyrl-RS" sz="1800" dirty="0">
                <a:solidFill>
                  <a:srgbClr val="000000"/>
                </a:solidFill>
                <a:latin typeface="Arial"/>
              </a:rPr>
              <a:t>А</a:t>
            </a:r>
            <a:r>
              <a:rPr lang="sr-Cyrl-RS" dirty="0" smtClean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могу бити приватна а класа </a:t>
            </a:r>
            <a:r>
              <a:rPr lang="en-US" sz="1800" dirty="0">
                <a:latin typeface="+mn-lt"/>
              </a:rPr>
              <a:t>B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даље може да им приступа.  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Угнеждене класе доводе до читљивијег кода који се лакше одржава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Угнеждавање </a:t>
            </a:r>
            <a:r>
              <a:rPr lang="sr-Cyrl-RS" dirty="0">
                <a:latin typeface="Garamond" pitchFamily="18" charset="0"/>
              </a:rPr>
              <a:t>малих клас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 у велику доводи до тога да код неке операције буде смештен близу места коришћења.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534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87143"/>
              </p:ext>
            </p:extLst>
          </p:nvPr>
        </p:nvGraphicFramePr>
        <p:xfrm>
          <a:off x="1043608" y="1628800"/>
          <a:ext cx="7424886" cy="5104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Bitmap Image" r:id="rId3" imgW="6620799" imgH="4371429" progId="Paint.Picture">
                  <p:embed/>
                </p:oleObj>
              </mc:Choice>
              <mc:Fallback>
                <p:oleObj name="Bitmap Image" r:id="rId3" imgW="6620799" imgH="43714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628800"/>
                        <a:ext cx="7424886" cy="5104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534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1420104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ugnjezdeneklase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(){}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(){}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//instanca ugnjezdene staticke klase nije uslovljena postojanjem instance spoljne klase </a:t>
            </a:r>
            <a:endParaRPr lang="sr-Cyrl-R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StatickaUgnjezdena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spoljnoj statickoj </a:t>
            </a:r>
            <a:endParaRPr lang="sr-Cyrl-R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 mozemo pristupiti nestatickoj promenljivoj iz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//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staticke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//Spoljasnja.np = 8;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 mozemo pristupiti ni nestatickoj metodi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//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spoljne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//Spoljasnja.nm();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//ali mozemo statickoj metodi spoljne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sz="11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//slicno kao i u nestatickoj nm() metodi,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//mozemo pristupiti sledecim elementima spoljne klase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1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20104"/>
            <a:ext cx="8856984" cy="543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776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659688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//unutrasnja klasa ne moze imati staticke promenljive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metode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//private static int sp;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spoljnim statickim i nestatickim promenljivama 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//ovo je np iz objekta Spoljasnje klase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//a ovo je np iz objekta klase Ugnjezdena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//slicno i za metode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//nestaticka metoda spoljne klase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//nestaticka metoda ove klase (rekurzija!)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statickim elementima klase StatickaUgnjezdena 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//ne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moze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ovako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//Unutrasnja un=new Unutrasnja();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 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un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 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20104"/>
            <a:ext cx="8856984" cy="543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08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3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1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0675" y="1412875"/>
            <a:ext cx="88392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Унутрашња класа </a:t>
            </a:r>
            <a:r>
              <a:rPr lang="sr-Cyrl-RS" altLang="en-US" sz="2400" dirty="0">
                <a:latin typeface="Garamond" panose="02020404030301010803" pitchFamily="18" charset="0"/>
              </a:rPr>
              <a:t>придружује примерку класе која је обухвата,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па </a:t>
            </a:r>
            <a:r>
              <a:rPr lang="sr-Cyrl-RS" altLang="en-US" sz="2400" dirty="0">
                <a:latin typeface="Garamond" panose="02020404030301010803" pitchFamily="18" charset="0"/>
              </a:rPr>
              <a:t>и она има директан приступ до свих поља и метода објекта који је садржи.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је унутрашња класа придружена примерку тј. објекту,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то </a:t>
            </a:r>
            <a:r>
              <a:rPr lang="sr-Cyrl-RS" altLang="en-US" sz="2400" dirty="0">
                <a:latin typeface="Garamond" panose="02020404030301010803" pitchFamily="18" charset="0"/>
              </a:rPr>
              <a:t>она сама не може садржати статички члан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Објекти примерци унутрашње </a:t>
            </a:r>
            <a:r>
              <a:rPr lang="en-US" altLang="en-US" sz="2400" dirty="0">
                <a:latin typeface="Garamond" panose="02020404030301010803" pitchFamily="18" charset="0"/>
              </a:rPr>
              <a:t/>
            </a:r>
            <a:br>
              <a:rPr lang="en-US" altLang="en-US" sz="2400" dirty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класе </a:t>
            </a:r>
            <a:r>
              <a:rPr lang="sr-Cyrl-RS" altLang="en-US" sz="2400" dirty="0">
                <a:latin typeface="Garamond" panose="02020404030301010803" pitchFamily="18" charset="0"/>
              </a:rPr>
              <a:t>постоје само у оквиру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примерка </a:t>
            </a:r>
            <a:r>
              <a:rPr lang="sr-Cyrl-RS" altLang="en-US" sz="2400" dirty="0">
                <a:latin typeface="Garamond" panose="02020404030301010803" pitchFamily="18" charset="0"/>
              </a:rPr>
              <a:t>спољашње класе.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4340" name="Picture 2" descr="P:\Personal Data\My Folders\Courses\Matf OOP 2012-13\Materijali\10\classes-in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83038"/>
            <a:ext cx="3902075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81175"/>
            <a:ext cx="8640763" cy="4478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методе).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модификаторе приступа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чланови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Угњеждена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требало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специфичну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повезаност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Произвољно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угњеждење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једне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другу нема много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смисла</a:t>
            </a:r>
            <a:r>
              <a:rPr lang="ru-RU" altLang="en-US" sz="20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највишег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нивоа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угњеждену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сама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себи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угњеждена</a:t>
            </a: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>
              <a:buClr>
                <a:srgbClr val="000000"/>
              </a:buClr>
              <a:buSzPct val="6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Последом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en-US" altLang="en-US" sz="1800" dirty="0" err="1" smtClean="0"/>
              <a:t>Spoljasnja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/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sz="24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Unutrasnja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//Detalji unutrasnje klase ...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Ostali clanovi Spoljasnje klase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Spoljasnja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sp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sz="1500" dirty="0" smtClean="0">
              <a:effectLst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2636912"/>
            <a:ext cx="511256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640763" cy="4478337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Последњом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претходном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слајду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Unutrasnja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да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постиже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реферише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именом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квалификатором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</a:t>
            </a:r>
            <a:r>
              <a:rPr lang="en-GB" altLang="en-US" sz="1800" dirty="0" smtClean="0"/>
              <a:t> </a:t>
            </a:r>
            <a:endParaRPr lang="sr-Latn-RS" altLang="en-US" sz="1800" dirty="0" smtClean="0"/>
          </a:p>
          <a:p>
            <a:pPr marL="0" indent="0">
              <a:buNone/>
            </a:pPr>
            <a:r>
              <a:rPr lang="sr-Latn-RS" sz="2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definisanje objekta unutrasnje klase </a:t>
            </a:r>
          </a:p>
          <a:p>
            <a:pPr marL="0" indent="0"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горњем примеру је креиран објекат унутрашње класе који је придружен раније креираном објекту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sp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3645024"/>
            <a:ext cx="57606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Унутар нестатичких метода класе </a:t>
            </a:r>
            <a:r>
              <a:rPr lang="en-GB" altLang="en-US" sz="1800" dirty="0" err="1" smtClean="0"/>
              <a:t>Spoljasnja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се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користити име класе </a:t>
            </a:r>
            <a:r>
              <a:rPr lang="en-GB" altLang="en-US" sz="1800" dirty="0" err="1" smtClean="0"/>
              <a:t>Unutrasnja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квалификовања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Тако се унутар нестатичког метода класе </a:t>
            </a:r>
            <a:r>
              <a:rPr lang="en-GB" altLang="en-US" sz="1800" dirty="0" err="1" smtClean="0"/>
              <a:t>Spoljasnja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креирати нови примерак класе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Unutrasnja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8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Unutrasnja 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што је еквивалнтно са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altLang="en-US" sz="8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501008"/>
            <a:ext cx="41764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115616" y="4365104"/>
            <a:ext cx="52565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735138"/>
            <a:ext cx="7958138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метода, и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тзв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енг.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local </a:t>
            </a:r>
            <a:r>
              <a:rPr lang="en-GB" altLang="en-US" sz="2400" dirty="0" smtClean="0">
                <a:latin typeface="Garamond" panose="02020404030301010803" pitchFamily="18" charset="0"/>
              </a:rPr>
              <a:t>inner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class</a:t>
            </a:r>
            <a:r>
              <a:rPr lang="en-GB" altLang="en-US" sz="2400" dirty="0" smtClean="0">
                <a:latin typeface="Garamond" panose="02020404030301010803" pitchFamily="18" charset="0"/>
              </a:rPr>
              <a:t>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Примерци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могу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у коме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израчунавање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методу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захтева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специјализоване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Добар</a:t>
            </a:r>
            <a:r>
              <a:rPr lang="ru-RU" altLang="en-US" sz="2000" dirty="0" smtClean="0">
                <a:latin typeface="Garamond" panose="02020404030301010803" pitchFamily="18" charset="0"/>
              </a:rPr>
              <a:t> пример су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ослушкивачи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догађаја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en-GB" altLang="en-US" sz="20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енг. </a:t>
            </a:r>
            <a:r>
              <a:rPr lang="en-GB" altLang="en-US" sz="2000" dirty="0" smtClean="0">
                <a:latin typeface="Garamond" panose="02020404030301010803" pitchFamily="18" charset="0"/>
              </a:rPr>
              <a:t>event listener).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Локална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реферисати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декларисане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методу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чијој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појављује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финалне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Локалне 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Сопствени пакети и унутрашње класе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964488" cy="4767362"/>
          </a:xfrm>
        </p:spPr>
        <p:txBody>
          <a:bodyPr/>
          <a:lstStyle/>
          <a:p>
            <a:pPr marL="0" indent="0">
              <a:buNone/>
            </a:pP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PrimerLokalneKlase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"[^0-9]"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validirajBrojTelefona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//mora da bude finalna kako bi se videla unutar lokalne metode 		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duzinaBroja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//lokalna klasa jer je koristimo samo za potrebe ove metode 		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BrojTelefona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trenutniBroj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replaceAll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trenutniBroj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duzinaBroja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trenutniBroj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vratiBroj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formatiraniBroj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BrojTelefona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mojBroj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mojBroj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vratiBroj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System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"Broj nije dobar"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validirajBrojTelefona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"123-456-7890"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50" dirty="0">
              <a:latin typeface="Garamond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Локалне 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484784"/>
            <a:ext cx="7704856" cy="5373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7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7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735138"/>
            <a:ext cx="8480301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Анонимне класе омогућују програмеру да пише концизан код.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Оне допуштају да се истовремено декларише класа и креира њен примерак, при чему та класа нема име.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Другим речима, оне су као локална класа, само што немају име. Анонимне класе се користе када се локална класа користи само једном.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Анонимне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008" y="1556792"/>
            <a:ext cx="8928992" cy="4895850"/>
          </a:xfrm>
        </p:spPr>
        <p:txBody>
          <a:bodyPr/>
          <a:lstStyle/>
          <a:p>
            <a:pPr marL="0" indent="0">
              <a:buNone/>
            </a:pP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String 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godinaRodjenja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prezime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en-US" sz="11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nizStudenata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1992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"Ana"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"Pesic"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1990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"Mirko"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"Petrovic"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1985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"Drgana"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"Djordjevic"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/*Koristimo anonimnu klasu koja nasledjuje Comparator jer nam treba specifican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nacin sortiranja niza i to samo jedanput. Neefikasna alternativa bi bila da smo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nasledili klasu komparator nasom klasom npr. MojKomparator, potom redefinisali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njen compare metod, ali bi to bilo previse koda za jednokratnu upotrebu*/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Arrays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Comparator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compare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Object o1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Object o2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s2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godinaRodjenja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});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100" dirty="0" smtClean="0">
              <a:effectLst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11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Анонимне класе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08" y="1556792"/>
            <a:ext cx="8749480" cy="530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95792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4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6"/>
          <a:stretch>
            <a:fillRect/>
          </a:stretch>
        </p:blipFill>
        <p:spPr>
          <a:xfrm>
            <a:off x="2915816" y="3544888"/>
            <a:ext cx="3849688" cy="3313112"/>
          </a:xfrm>
          <a:noFill/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81538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Програмери групишу сличне тј. повезане типове у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пакете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на тај начин избегавају конфликте у именима и контролишу приступ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1000" dirty="0">
              <a:latin typeface="Garamond" panose="02020404030301010803" pitchFamily="18" charset="0"/>
            </a:endParaRPr>
          </a:p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Пакет је група повезаних типова (класа, интерфејса, енумерисаних типова и типова нотације)за коју је обезбеђује заштита при приступу и управљање простором имена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 (2)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Разлози за паковање класа и интерфејса у пакете су </a:t>
            </a:r>
            <a:r>
              <a:rPr lang="en-US" dirty="0" smtClean="0">
                <a:latin typeface="Garamond" pitchFamily="18" charset="0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одређивање да ли су типови повезани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се могу пронаћи тражени типови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Нема именских конфликта са другим типовима истог назива, јер пакет креира нови простор имена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Допуштање да типови унутар пакета имају неограничен приступ један другом. </a:t>
            </a:r>
            <a:endParaRPr lang="sr-Latn-CS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6868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креирања сопствених пакета  се може описати у три корака.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Први корак </a:t>
            </a:r>
            <a:r>
              <a:rPr lang="ru-RU" dirty="0">
                <a:latin typeface="Garamond" pitchFamily="18" charset="0"/>
              </a:rPr>
              <a:t>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избор имена пакета</a:t>
            </a:r>
            <a:r>
              <a:rPr lang="ru-RU" dirty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Препорука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произвoђaчa</a:t>
            </a:r>
            <a:r>
              <a:rPr lang="ru-RU" dirty="0" smtClean="0">
                <a:latin typeface="Garamond" pitchFamily="18" charset="0"/>
              </a:rPr>
              <a:t>: </a:t>
            </a:r>
            <a:r>
              <a:rPr lang="ru-RU" dirty="0" err="1" smtClean="0">
                <a:latin typeface="Garamond" pitchFamily="18" charset="0"/>
              </a:rPr>
              <a:t>коришћење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назива Интернет домена са елементима поређаним по обрнутом редоследу. 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ако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домена: </a:t>
            </a:r>
            <a:r>
              <a:rPr lang="en-US" sz="1800" dirty="0" smtClean="0">
                <a:latin typeface="+mn-lt"/>
              </a:rPr>
              <a:t>matf.bg.ac.rs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пакета би </a:t>
            </a:r>
            <a:r>
              <a:rPr lang="ru-RU" dirty="0" err="1" smtClean="0">
                <a:latin typeface="Garamond" pitchFamily="18" charset="0"/>
              </a:rPr>
              <a:t>требало</a:t>
            </a:r>
            <a:r>
              <a:rPr lang="ru-RU" dirty="0" smtClean="0">
                <a:latin typeface="Garamond" pitchFamily="18" charset="0"/>
              </a:rPr>
              <a:t> да </a:t>
            </a:r>
            <a:r>
              <a:rPr lang="sr-Cyrl-RS" dirty="0" smtClean="0">
                <a:latin typeface="Garamond" pitchFamily="18" charset="0"/>
              </a:rPr>
              <a:t>почне са </a:t>
            </a:r>
            <a:r>
              <a:rPr lang="en-US" sz="1800" dirty="0" err="1" smtClean="0">
                <a:latin typeface="+mn-lt"/>
              </a:rPr>
              <a:t>rs.ac.bg.matf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тај начин се постиже да назив пакета буде јединствен.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 конвенцији, називи пакета почињу малим словима.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484313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 smtClean="0">
                <a:latin typeface="Garamond" pitchFamily="18" charset="0"/>
              </a:rPr>
              <a:t>Други корак </a:t>
            </a:r>
            <a:r>
              <a:rPr lang="ru-RU" dirty="0" smtClean="0">
                <a:latin typeface="Garamond" pitchFamily="18" charset="0"/>
              </a:rPr>
              <a:t>је 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креирање структуре </a:t>
            </a:r>
            <a:r>
              <a:rPr lang="ru-RU" dirty="0" err="1" smtClean="0">
                <a:solidFill>
                  <a:srgbClr val="FF0000"/>
                </a:solidFill>
                <a:latin typeface="Garamond" pitchFamily="18" charset="0"/>
              </a:rPr>
              <a:t>директоријума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br>
              <a:rPr lang="ru-RU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(фасцикли, фолдера).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је назив пакета из једног дела (нема тачака у називу),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директоријума поклапа се са називом пакета. 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Ако</a:t>
            </a:r>
            <a:r>
              <a:rPr lang="ru-RU" dirty="0" smtClean="0">
                <a:latin typeface="Garamond" pitchFamily="18" charset="0"/>
              </a:rPr>
              <a:t> се назив пакета састоји из више делова (одвојених тачком), тада за сваки део треба формирати поддиректоријум.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за </a:t>
            </a:r>
            <a:r>
              <a:rPr lang="en-US" sz="1800" dirty="0" err="1" smtClean="0">
                <a:latin typeface="+mn-lt"/>
              </a:rPr>
              <a:t>rs.ac.bg.matf</a:t>
            </a:r>
            <a:r>
              <a:rPr lang="ru-RU" dirty="0" smtClean="0">
                <a:latin typeface="Garamond" pitchFamily="18" charset="0"/>
              </a:rPr>
              <a:t>, главни директоријум треба да се зове </a:t>
            </a:r>
            <a:r>
              <a:rPr lang="en-US" sz="1800" dirty="0" err="1" smtClean="0">
                <a:latin typeface="+mn-lt"/>
              </a:rPr>
              <a:t>rs</a:t>
            </a:r>
            <a:r>
              <a:rPr lang="ru-RU" dirty="0" smtClean="0">
                <a:latin typeface="Garamond" pitchFamily="18" charset="0"/>
              </a:rPr>
              <a:t>, његов под</a:t>
            </a:r>
            <a:r>
              <a:rPr lang="sr-Cyrl-RS" dirty="0" smtClean="0">
                <a:latin typeface="Garamond" pitchFamily="18" charset="0"/>
              </a:rPr>
              <a:t>директоријум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ac</a:t>
            </a:r>
            <a:r>
              <a:rPr lang="ru-RU" dirty="0" smtClean="0">
                <a:latin typeface="Garamond" pitchFamily="18" charset="0"/>
              </a:rPr>
              <a:t>, његов поддиректоријум </a:t>
            </a:r>
            <a:r>
              <a:rPr lang="en-US" sz="1800" dirty="0" err="1" smtClean="0">
                <a:latin typeface="+mn-lt"/>
              </a:rPr>
              <a:t>bg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и у њему треба да постоји директоријум </a:t>
            </a:r>
            <a:r>
              <a:rPr lang="en-US" sz="1800" dirty="0" err="1" smtClean="0">
                <a:latin typeface="+mn-lt"/>
              </a:rPr>
              <a:t>matf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sr-Cyrl-RS" dirty="0" smtClean="0">
                <a:latin typeface="Garamond" pitchFamily="18" charset="0"/>
              </a:rPr>
              <a:t>сваки од ових директоријума се могу убацити датотеке, односно класе, интерфејси итд. </a:t>
            </a:r>
            <a:endParaRPr lang="ru-RU" b="1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Трећи корак</a:t>
            </a:r>
            <a:r>
              <a:rPr lang="ru-RU" dirty="0">
                <a:latin typeface="Garamond" pitchFamily="18" charset="0"/>
              </a:rPr>
              <a:t> 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додавање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rgbClr val="FF0000"/>
                </a:solidFill>
                <a:latin typeface="Garamond" pitchFamily="18" charset="0"/>
              </a:rPr>
              <a:t>наредбе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ru-RU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Ово</a:t>
            </a:r>
            <a:r>
              <a:rPr lang="ru-RU" dirty="0" smtClean="0">
                <a:latin typeface="Garamond" pitchFamily="18" charset="0"/>
              </a:rPr>
              <a:t> треба да буде </a:t>
            </a:r>
            <a:r>
              <a:rPr lang="ru-RU" dirty="0" err="1" smtClean="0">
                <a:latin typeface="Garamond" pitchFamily="18" charset="0"/>
              </a:rPr>
              <a:t>прва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наредба Јава </a:t>
            </a:r>
            <a:r>
              <a:rPr lang="ru-RU" dirty="0" err="1">
                <a:latin typeface="Garamond" pitchFamily="18" charset="0"/>
              </a:rPr>
              <a:t>програма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дакле</a:t>
            </a:r>
            <a:r>
              <a:rPr lang="ru-RU" dirty="0" smtClean="0">
                <a:latin typeface="Garamond" pitchFamily="18" charset="0"/>
              </a:rPr>
              <a:t>,  пре </a:t>
            </a:r>
            <a:r>
              <a:rPr lang="ru-RU" dirty="0">
                <a:latin typeface="Garamond" pitchFamily="18" charset="0"/>
              </a:rPr>
              <a:t>прве </a:t>
            </a:r>
            <a:r>
              <a:rPr lang="ru-RU" dirty="0" err="1">
                <a:latin typeface="Garamond" pitchFamily="18" charset="0"/>
              </a:rPr>
              <a:t>наредбе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import</a:t>
            </a:r>
            <a:r>
              <a:rPr lang="sr-Cyrl-RS" sz="1800" dirty="0" smtClean="0">
                <a:latin typeface="+mn-lt"/>
              </a:rPr>
              <a:t>.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пример, ако је назив пакета </a:t>
            </a:r>
            <a:r>
              <a:rPr lang="ru-RU" sz="1800" dirty="0">
                <a:latin typeface="+mn-lt"/>
              </a:rPr>
              <a:t>rs.</a:t>
            </a:r>
            <a:r>
              <a:rPr lang="en-US" sz="1800" dirty="0" err="1">
                <a:latin typeface="+mn-lt"/>
              </a:rPr>
              <a:t>ac.bg.matf</a:t>
            </a:r>
            <a:r>
              <a:rPr lang="ru-RU" dirty="0">
                <a:latin typeface="Garamond" pitchFamily="18" charset="0"/>
              </a:rPr>
              <a:t>, на почетку сваке датотеке у том пакету мора писати:</a:t>
            </a:r>
          </a:p>
          <a:p>
            <a:pPr>
              <a:spcBef>
                <a:spcPct val="50000"/>
              </a:spcBef>
              <a:defRPr/>
            </a:pPr>
            <a:r>
              <a:rPr lang="sr-Latn-ME" sz="1800" dirty="0">
                <a:latin typeface="+mn-lt"/>
              </a:rPr>
              <a:t>    </a:t>
            </a:r>
            <a:r>
              <a:rPr lang="sr-Cyrl-RS" sz="1800" dirty="0" smtClean="0">
                <a:latin typeface="+mn-lt"/>
              </a:rPr>
              <a:t>		</a:t>
            </a:r>
            <a:r>
              <a:rPr lang="en-US" sz="1800" dirty="0" smtClean="0">
                <a:latin typeface="+mn-lt"/>
              </a:rPr>
              <a:t>package </a:t>
            </a:r>
            <a:r>
              <a:rPr lang="sr-Latn-ME" sz="1800" dirty="0">
                <a:latin typeface="+mn-lt"/>
              </a:rPr>
              <a:t>rs</a:t>
            </a:r>
            <a:r>
              <a:rPr lang="en-US" sz="1800" dirty="0">
                <a:latin typeface="+mn-lt"/>
              </a:rPr>
              <a:t>.</a:t>
            </a:r>
            <a:r>
              <a:rPr lang="en-US" sz="1800" dirty="0" err="1">
                <a:latin typeface="+mn-lt"/>
              </a:rPr>
              <a:t>ac.bg.matf</a:t>
            </a:r>
            <a:r>
              <a:rPr lang="en-US" sz="1800" dirty="0">
                <a:latin typeface="+mn-lt"/>
              </a:rPr>
              <a:t>;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534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Да би могло да се </a:t>
            </a:r>
            <a:r>
              <a:rPr lang="ru-RU" dirty="0" err="1">
                <a:latin typeface="Garamond" pitchFamily="18" charset="0"/>
              </a:rPr>
              <a:t>рукује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уграђеним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Јава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класама</a:t>
            </a:r>
            <a:r>
              <a:rPr lang="ru-RU" dirty="0">
                <a:latin typeface="Garamond" pitchFamily="18" charset="0"/>
              </a:rPr>
              <a:t>, мора се знати где се класе налазе у оквиру система.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Место </a:t>
            </a:r>
            <a:r>
              <a:rPr lang="ru-RU" dirty="0">
                <a:latin typeface="Garamond" pitchFamily="18" charset="0"/>
              </a:rPr>
              <a:t>где се класе налазе одре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ru-RU" dirty="0">
                <a:latin typeface="Garamond" pitchFamily="18" charset="0"/>
              </a:rPr>
              <a:t>ује се преко команде оперативног система </a:t>
            </a:r>
            <a:r>
              <a:rPr lang="en-US" sz="1800" dirty="0">
                <a:latin typeface="+mn-lt"/>
              </a:rPr>
              <a:t>CLASSPATH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Овом </a:t>
            </a:r>
            <a:r>
              <a:rPr lang="sr-Cyrl-RS" dirty="0">
                <a:latin typeface="Garamond" pitchFamily="18" charset="0"/>
              </a:rPr>
              <a:t>командом се дефинише путања до директоријума у ком Јава окружење за извршавање тражи класе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Ако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CLASSPATH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није дефинисан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 се директоријум</a:t>
            </a:r>
            <a:r>
              <a:rPr lang="sr-Latn-ME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java\lib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конкретној инсталацији Јаве</a:t>
            </a:r>
            <a:r>
              <a:rPr lang="en-U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Комбиновањем путање дате у </a:t>
            </a:r>
            <a:r>
              <a:rPr lang="en-US" sz="1800" dirty="0">
                <a:latin typeface="+mn-lt"/>
              </a:rPr>
              <a:t>CLASSPATH-</a:t>
            </a:r>
            <a:r>
              <a:rPr lang="sr-Cyrl-RS" dirty="0">
                <a:latin typeface="Garamond" pitchFamily="18" charset="0"/>
              </a:rPr>
              <a:t>у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назива пакета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Јава Виртуелна Машина проналази класе са којима се оперише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8392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Јава допушта да се дефинише класа унутар неке друге класе. Таква класа се назива </a:t>
            </a:r>
            <a:r>
              <a:rPr lang="sr-Cyrl-RS" b="1" dirty="0">
                <a:latin typeface="Garamond" pitchFamily="18" charset="0"/>
              </a:rPr>
              <a:t>угнеждена класа</a:t>
            </a:r>
            <a:r>
              <a:rPr lang="sr-Cyrl-R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Постоје два начина креирања угнеждених класа:</a:t>
            </a:r>
          </a:p>
          <a:p>
            <a:endParaRPr lang="sr-Latn-RS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OuterClass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StaticNestedClass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InnerClass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Прва се назива </a:t>
            </a:r>
            <a:r>
              <a:rPr lang="sr-Cyrl-RS" b="1" dirty="0" smtClean="0">
                <a:latin typeface="Garamond" pitchFamily="18" charset="0"/>
              </a:rPr>
              <a:t>статичка угнеждена класа</a:t>
            </a:r>
            <a:r>
              <a:rPr lang="sr-Cyrl-RS" dirty="0" smtClean="0">
                <a:latin typeface="Garamond" pitchFamily="18" charset="0"/>
              </a:rPr>
              <a:t>,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друга само </a:t>
            </a:r>
            <a:r>
              <a:rPr lang="sr-Cyrl-RS" b="1" dirty="0" smtClean="0">
                <a:latin typeface="Garamond" pitchFamily="18" charset="0"/>
              </a:rPr>
              <a:t>унутрашња класа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068960"/>
            <a:ext cx="496855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891</Words>
  <Application>Microsoft Office PowerPoint</Application>
  <PresentationFormat>On-screen Show (4:3)</PresentationFormat>
  <Paragraphs>226</Paragraphs>
  <Slides>23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4_Watermark</vt:lpstr>
      <vt:lpstr>Bitmap Image</vt:lpstr>
      <vt:lpstr>Објектно орјентисано програмирање</vt:lpstr>
      <vt:lpstr>Сопствени пакети и унутрашње класе</vt:lpstr>
      <vt:lpstr>Пакети</vt:lpstr>
      <vt:lpstr>Пакети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Vladimir Filipovic</cp:lastModifiedBy>
  <cp:revision>116</cp:revision>
  <dcterms:created xsi:type="dcterms:W3CDTF">2003-12-23T00:19:00Z</dcterms:created>
  <dcterms:modified xsi:type="dcterms:W3CDTF">2016-05-13T17:16:13Z</dcterms:modified>
</cp:coreProperties>
</file>