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>
  <p:sldMasterIdLst>
    <p:sldMasterId id="2147483721" r:id="rId1"/>
  </p:sldMasterIdLst>
  <p:notesMasterIdLst>
    <p:notesMasterId r:id="rId25"/>
  </p:notesMasterIdLst>
  <p:handoutMasterIdLst>
    <p:handoutMasterId r:id="rId26"/>
  </p:handoutMasterIdLst>
  <p:sldIdLst>
    <p:sldId id="284" r:id="rId2"/>
    <p:sldId id="285" r:id="rId3"/>
    <p:sldId id="267" r:id="rId4"/>
    <p:sldId id="305" r:id="rId5"/>
    <p:sldId id="286" r:id="rId6"/>
    <p:sldId id="289" r:id="rId7"/>
    <p:sldId id="288" r:id="rId8"/>
    <p:sldId id="290" r:id="rId9"/>
    <p:sldId id="291" r:id="rId10"/>
    <p:sldId id="304" r:id="rId11"/>
    <p:sldId id="287" r:id="rId12"/>
    <p:sldId id="293" r:id="rId13"/>
    <p:sldId id="292" r:id="rId14"/>
    <p:sldId id="294" r:id="rId15"/>
    <p:sldId id="295" r:id="rId16"/>
    <p:sldId id="296" r:id="rId17"/>
    <p:sldId id="297" r:id="rId18"/>
    <p:sldId id="298" r:id="rId19"/>
    <p:sldId id="299" r:id="rId20"/>
    <p:sldId id="303" r:id="rId21"/>
    <p:sldId id="300" r:id="rId22"/>
    <p:sldId id="302" r:id="rId23"/>
    <p:sldId id="283" r:id="rId24"/>
  </p:sldIdLst>
  <p:sldSz cx="9144000" cy="6858000" type="screen4x3"/>
  <p:notesSz cx="6858000" cy="9144000"/>
  <p:embeddedFontLst>
    <p:embeddedFont>
      <p:font typeface="Garamond" panose="02020404030301010803" pitchFamily="18" charset="0"/>
      <p:regular r:id="rId27"/>
      <p:bold r:id="rId28"/>
      <p:italic r:id="rId29"/>
    </p:embeddedFont>
  </p:embeddedFontLst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FEDFD"/>
    <a:srgbClr val="CC0000"/>
    <a:srgbClr val="000099"/>
    <a:srgbClr val="333399"/>
    <a:srgbClr val="023BC8"/>
    <a:srgbClr val="006600"/>
    <a:srgbClr val="00FF00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10" autoAdjust="0"/>
  </p:normalViewPr>
  <p:slideViewPr>
    <p:cSldViewPr>
      <p:cViewPr varScale="1">
        <p:scale>
          <a:sx n="115" d="100"/>
          <a:sy n="115" d="100"/>
        </p:scale>
        <p:origin x="153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6379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789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12283172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sl_fa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0" t="4137" r="8333" b="12408"/>
          <a:stretch>
            <a:fillRect/>
          </a:stretch>
        </p:blipFill>
        <p:spPr bwMode="auto">
          <a:xfrm>
            <a:off x="395288" y="3357563"/>
            <a:ext cx="2881312" cy="198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5288" y="1219200"/>
            <a:ext cx="8062912" cy="1933575"/>
          </a:xfrm>
        </p:spPr>
        <p:txBody>
          <a:bodyPr anchor="b"/>
          <a:lstStyle>
            <a:lvl1pPr algn="r">
              <a:defRPr sz="4400"/>
            </a:lvl1pPr>
          </a:lstStyle>
          <a:p>
            <a:r>
              <a:rPr lang="sr-Latn-CS"/>
              <a:t>Click to edit Master title style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48038" y="3505200"/>
            <a:ext cx="5110162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sr-Latn-CS"/>
              <a:t>Click to edit Master subtitle style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 defTabSz="914400">
              <a:buClrTx/>
              <a:buSzTx/>
              <a:defRPr/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defTabSz="914400">
              <a:buClrTx/>
              <a:buSzTx/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defTabSz="457200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000">
                <a:solidFill>
                  <a:srgbClr val="FFFFFF"/>
                </a:solidFill>
                <a:cs typeface="Arial" panose="020B0604020202020204" pitchFamily="34" charset="0"/>
              </a:defRPr>
            </a:lvl1pPr>
          </a:lstStyle>
          <a:p>
            <a:fld id="{C63AC03F-0FA6-4347-8027-09E203A5ABB6}" type="slidenum">
              <a:rPr lang="sr-Latn-CS" altLang="sr-Latn-RS"/>
              <a:pPr/>
              <a:t>‹#›</a:t>
            </a:fld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717945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419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0587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881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274638"/>
            <a:ext cx="7211144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231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36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0251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5150" y="549275"/>
            <a:ext cx="6851650" cy="8683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051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smtClean="0"/>
              <a:t>Click to edit Master text styles</a:t>
            </a:r>
          </a:p>
          <a:p>
            <a:pPr lvl="1"/>
            <a:r>
              <a:rPr lang="sr-Latn-CS" altLang="en-US" smtClean="0"/>
              <a:t>Second level</a:t>
            </a:r>
          </a:p>
          <a:p>
            <a:pPr lvl="2"/>
            <a:r>
              <a:rPr lang="sr-Latn-CS" altLang="en-US" smtClean="0"/>
              <a:t>Third level</a:t>
            </a:r>
          </a:p>
          <a:p>
            <a:pPr lvl="3"/>
            <a:r>
              <a:rPr lang="sr-Latn-CS" altLang="en-US" smtClean="0"/>
              <a:t>Fourth level</a:t>
            </a:r>
          </a:p>
          <a:p>
            <a:pPr lvl="4"/>
            <a:r>
              <a:rPr lang="sr-Latn-CS" altLang="en-US" smtClean="0"/>
              <a:t>Fifth level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835150" y="549275"/>
            <a:ext cx="685165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smtClean="0"/>
              <a:t>Click to edit Master title style</a:t>
            </a:r>
          </a:p>
        </p:txBody>
      </p:sp>
      <p:sp>
        <p:nvSpPr>
          <p:cNvPr id="1029" name="Text Box 6"/>
          <p:cNvSpPr txBox="1">
            <a:spLocks noChangeArrowheads="1"/>
          </p:cNvSpPr>
          <p:nvPr userDrawn="1"/>
        </p:nvSpPr>
        <p:spPr bwMode="auto">
          <a:xfrm>
            <a:off x="8493121" y="274072"/>
            <a:ext cx="46038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457200">
              <a:defRPr sz="24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 defTabSz="457200">
              <a:defRPr sz="24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 defTabSz="457200">
              <a:defRPr sz="24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 defTabSz="457200">
              <a:defRPr sz="24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 defTabSz="457200">
              <a:defRPr sz="24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sr-Latn-RS" sz="800" dirty="0">
                <a:solidFill>
                  <a:srgbClr val="6767FF"/>
                </a:solidFill>
                <a:cs typeface="Arial" panose="020B0604020202020204" pitchFamily="34" charset="0"/>
              </a:rPr>
              <a:t> </a:t>
            </a:r>
            <a:fld id="{4620CD7A-AC05-44A7-BE78-F40D3CF44F9A}" type="slidenum">
              <a:rPr lang="en-US" altLang="sr-Latn-RS" sz="800" smtClean="0">
                <a:solidFill>
                  <a:srgbClr val="6767FF"/>
                </a:solidFill>
                <a:cs typeface="Arial" panose="020B0604020202020204" pitchFamily="34" charset="0"/>
              </a:rPr>
              <a:pPr algn="ctr"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t>‹#›</a:t>
            </a:fld>
            <a:r>
              <a:rPr lang="en-US" altLang="sr-Latn-RS" sz="800" dirty="0" smtClean="0">
                <a:solidFill>
                  <a:srgbClr val="6767FF"/>
                </a:solidFill>
                <a:cs typeface="Arial" panose="020B0604020202020204" pitchFamily="34" charset="0"/>
              </a:rPr>
              <a:t>/</a:t>
            </a:r>
            <a:r>
              <a:rPr lang="sr-Cyrl-RS" altLang="sr-Latn-RS" sz="800" dirty="0" smtClean="0">
                <a:solidFill>
                  <a:srgbClr val="6767FF"/>
                </a:solidFill>
                <a:cs typeface="Arial" panose="020B0604020202020204" pitchFamily="34" charset="0"/>
              </a:rPr>
              <a:t>23</a:t>
            </a:r>
            <a:endParaRPr lang="en-US" altLang="sr-Latn-RS" sz="800" dirty="0">
              <a:solidFill>
                <a:srgbClr val="6767FF"/>
              </a:solidFill>
              <a:cs typeface="Arial" panose="020B0604020202020204" pitchFamily="34" charset="0"/>
            </a:endParaRPr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6011863" y="333375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 defTabSz="45720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 defTabSz="4572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 defTabSz="4572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 defTabSz="4572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r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sr-Latn-CS" altLang="en-US" sz="800" dirty="0" smtClean="0">
                <a:solidFill>
                  <a:srgbClr val="FFFFFF"/>
                </a:solidFill>
                <a:cs typeface="Arial" charset="0"/>
              </a:rPr>
              <a:t>vl</a:t>
            </a:r>
            <a:r>
              <a:rPr lang="en-US" altLang="en-US" sz="800" dirty="0" smtClean="0">
                <a:solidFill>
                  <a:srgbClr val="FFFFFF"/>
                </a:solidFill>
                <a:cs typeface="Arial" charset="0"/>
              </a:rPr>
              <a:t>Š</a:t>
            </a:r>
            <a:r>
              <a:rPr lang="sr-Cyrl-RS" altLang="en-US" sz="800" dirty="0" smtClean="0">
                <a:solidFill>
                  <a:srgbClr val="FFFFFF"/>
                </a:solidFill>
                <a:cs typeface="Arial" charset="0"/>
              </a:rPr>
              <a:t>{{</a:t>
            </a:r>
            <a:r>
              <a:rPr lang="sr-Latn-RS" altLang="en-US" sz="800" dirty="0" smtClean="0">
                <a:solidFill>
                  <a:srgbClr val="FFFFFF"/>
                </a:solidFill>
                <a:cs typeface="Arial" charset="0"/>
              </a:rPr>
              <a:t>авы</a:t>
            </a:r>
            <a:r>
              <a:rPr lang="sr-Latn-CS" altLang="en-US" sz="800" dirty="0" smtClean="0">
                <a:solidFill>
                  <a:srgbClr val="FFFFFF"/>
                </a:solidFill>
                <a:cs typeface="Arial" charset="0"/>
              </a:rPr>
              <a:t>adaf@matf.bg.ac.</a:t>
            </a:r>
            <a:r>
              <a:rPr lang="en-US" altLang="en-US" sz="800" dirty="0" err="1" smtClean="0">
                <a:solidFill>
                  <a:srgbClr val="FFFFFF"/>
                </a:solidFill>
                <a:cs typeface="Arial" charset="0"/>
              </a:rPr>
              <a:t>rs</a:t>
            </a:r>
            <a:endParaRPr lang="sr-Latn-CS" altLang="en-US" sz="800" dirty="0" smtClean="0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1030" name="Picture 8" descr="znakmalin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25" y="476250"/>
            <a:ext cx="842963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6096000" y="304800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 defTabSz="45720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 defTabSz="4572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 defTabSz="4572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 defTabSz="4572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r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sr-Cyrl-RS" altLang="en-US" sz="800" smtClean="0">
                <a:solidFill>
                  <a:srgbClr val="000000"/>
                </a:solidFill>
                <a:cs typeface="Arial" charset="0"/>
              </a:rPr>
              <a:t>{v</a:t>
            </a:r>
            <a:r>
              <a:rPr lang="sr-Latn-CS" altLang="en-US" sz="800" dirty="0" smtClean="0">
                <a:solidFill>
                  <a:srgbClr val="000000"/>
                </a:solidFill>
                <a:cs typeface="Arial" charset="0"/>
              </a:rPr>
              <a:t>ladaf</a:t>
            </a:r>
            <a:r>
              <a:rPr lang="en-US" altLang="en-US" sz="800" dirty="0" smtClean="0">
                <a:solidFill>
                  <a:srgbClr val="000000"/>
                </a:solidFill>
                <a:cs typeface="Arial" charset="0"/>
              </a:rPr>
              <a:t>,</a:t>
            </a:r>
            <a:r>
              <a:rPr lang="en-US" altLang="en-US" sz="800" baseline="0" dirty="0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altLang="en-US" sz="800" baseline="0" dirty="0" err="1" smtClean="0">
                <a:solidFill>
                  <a:srgbClr val="000000"/>
                </a:solidFill>
                <a:cs typeface="Arial" charset="0"/>
              </a:rPr>
              <a:t>kartelj</a:t>
            </a:r>
            <a:r>
              <a:rPr lang="sr-Cyrl-RS" altLang="en-US" sz="800" baseline="0" dirty="0" smtClean="0">
                <a:solidFill>
                  <a:srgbClr val="000000"/>
                </a:solidFill>
                <a:cs typeface="Arial" charset="0"/>
              </a:rPr>
              <a:t>}</a:t>
            </a:r>
            <a:r>
              <a:rPr lang="sr-Latn-CS" altLang="en-US" sz="800" dirty="0" smtClean="0">
                <a:solidFill>
                  <a:srgbClr val="000000"/>
                </a:solidFill>
                <a:cs typeface="Arial" charset="0"/>
              </a:rPr>
              <a:t>@matf.bg.ac.</a:t>
            </a:r>
            <a:r>
              <a:rPr lang="en-US" altLang="en-US" sz="800" dirty="0" err="1" smtClean="0">
                <a:solidFill>
                  <a:srgbClr val="000000"/>
                </a:solidFill>
                <a:cs typeface="Arial" charset="0"/>
              </a:rPr>
              <a:t>rs</a:t>
            </a:r>
            <a:endParaRPr lang="sr-Latn-CS" altLang="en-US" sz="800" dirty="0" smtClean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033" name="TextBox 1"/>
          <p:cNvSpPr txBox="1">
            <a:spLocks noChangeArrowheads="1"/>
          </p:cNvSpPr>
          <p:nvPr userDrawn="1"/>
        </p:nvSpPr>
        <p:spPr bwMode="auto">
          <a:xfrm>
            <a:off x="342900" y="260350"/>
            <a:ext cx="12969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sr-Cyrl-RS" sz="800" smtClean="0"/>
              <a:t>Математички факултет</a:t>
            </a:r>
            <a:endParaRPr lang="en-US" sz="800" smtClean="0"/>
          </a:p>
        </p:txBody>
      </p:sp>
      <p:sp>
        <p:nvSpPr>
          <p:cNvPr id="10" name="Rectangle 4"/>
          <p:cNvSpPr txBox="1">
            <a:spLocks noChangeArrowheads="1"/>
          </p:cNvSpPr>
          <p:nvPr userDrawn="1"/>
        </p:nvSpPr>
        <p:spPr bwMode="auto">
          <a:xfrm>
            <a:off x="3059113" y="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defPPr>
              <a:defRPr lang="en-US"/>
            </a:defPPr>
            <a:lvl1pPr algn="ctr" defTabSz="914400" rtl="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defRPr sz="1000" kern="1200">
                <a:solidFill>
                  <a:srgbClr val="6767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sr-Cyrl-RS" smtClean="0"/>
              <a:t>Објектно орјентисано програмирање</a:t>
            </a:r>
            <a:endParaRPr lang="sr-Latn-C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</p:sldLayoutIdLst>
  <p:timing>
    <p:tnLst>
      <p:par>
        <p:cTn id="1" dur="indefinite" restart="never" nodeType="tmRoot"/>
      </p:par>
    </p:tnLst>
  </p:timing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¡"/>
        <a:defRPr sz="27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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kartelj@matf.bg.ac.rs" TargetMode="External"/><Relationship Id="rId2" Type="http://schemas.openxmlformats.org/officeDocument/2006/relationships/hyperlink" Target="mailto:vladaf@matf.bg.ac.r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kartelj@matf.bg.ac.rs" TargetMode="External"/><Relationship Id="rId2" Type="http://schemas.openxmlformats.org/officeDocument/2006/relationships/hyperlink" Target="mailto:vladaf@matf.bg.ac.rs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kartelj@matf.bg.ac.rs" TargetMode="External"/><Relationship Id="rId2" Type="http://schemas.openxmlformats.org/officeDocument/2006/relationships/hyperlink" Target="mailto:vladaf@matf.bg.ac.rs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3700" y="1628775"/>
            <a:ext cx="8062913" cy="1144588"/>
          </a:xfrm>
        </p:spPr>
        <p:txBody>
          <a:bodyPr/>
          <a:lstStyle/>
          <a:p>
            <a:pPr eaLnBrk="1" hangingPunct="1"/>
            <a:r>
              <a:rPr lang="sr-Cyrl-RS" altLang="en-US" sz="5400" smtClean="0">
                <a:solidFill>
                  <a:srgbClr val="3366FF"/>
                </a:solidFill>
              </a:rPr>
              <a:t>Објектно орјентисано програмирање</a:t>
            </a:r>
            <a:endParaRPr lang="sr-Latn-CS" altLang="en-US" sz="5400" smtClean="0">
              <a:solidFill>
                <a:srgbClr val="3366FF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563888" y="3356992"/>
            <a:ext cx="5110162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Владимир Филиповић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sr-Latn-CS" altLang="en-US" kern="0" dirty="0" smtClean="0">
                <a:hlinkClick r:id="rId2"/>
              </a:rPr>
              <a:t>vladaf@matf.bg.ac.</a:t>
            </a:r>
            <a:r>
              <a:rPr lang="en-US" altLang="en-US" kern="0" dirty="0" err="1" smtClean="0">
                <a:hlinkClick r:id="rId2"/>
              </a:rPr>
              <a:t>rs</a:t>
            </a:r>
            <a:endParaRPr lang="sr-Latn-RS" altLang="en-US" kern="0" dirty="0" smtClean="0"/>
          </a:p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Александар Картељ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kern="0" dirty="0" smtClean="0">
                <a:hlinkClick r:id="rId3"/>
              </a:rPr>
              <a:t>k</a:t>
            </a:r>
            <a:r>
              <a:rPr lang="sr-Latn-RS" altLang="en-US" kern="0" dirty="0" smtClean="0">
                <a:hlinkClick r:id="rId3"/>
              </a:rPr>
              <a:t>artelj</a:t>
            </a:r>
            <a:r>
              <a:rPr lang="en-US" altLang="en-US" kern="0" dirty="0" smtClean="0">
                <a:hlinkClick r:id="rId3"/>
              </a:rPr>
              <a:t>@matf.bg.ac.rs</a:t>
            </a:r>
            <a:endParaRPr lang="en-US" altLang="en-US" kern="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5288" y="1628775"/>
            <a:ext cx="8569325" cy="1144588"/>
          </a:xfrm>
        </p:spPr>
        <p:txBody>
          <a:bodyPr/>
          <a:lstStyle/>
          <a:p>
            <a:pPr eaLnBrk="1" hangingPunct="1"/>
            <a:r>
              <a:rPr lang="sr-Cyrl-RS" altLang="en-US" sz="5400" dirty="0" smtClean="0">
                <a:solidFill>
                  <a:srgbClr val="3366FF"/>
                </a:solidFill>
              </a:rPr>
              <a:t>Предефинисани </a:t>
            </a:r>
            <a:r>
              <a:rPr lang="en-US" altLang="en-US" sz="5400" dirty="0" smtClean="0">
                <a:solidFill>
                  <a:srgbClr val="3366FF"/>
                </a:solidFill>
              </a:rPr>
              <a:t/>
            </a:r>
            <a:br>
              <a:rPr lang="en-US" altLang="en-US" sz="5400" dirty="0" smtClean="0">
                <a:solidFill>
                  <a:srgbClr val="3366FF"/>
                </a:solidFill>
              </a:rPr>
            </a:br>
            <a:r>
              <a:rPr lang="sr-Cyrl-RS" altLang="en-US" sz="5400" dirty="0" smtClean="0">
                <a:solidFill>
                  <a:srgbClr val="3366FF"/>
                </a:solidFill>
              </a:rPr>
              <a:t>типови и објекти </a:t>
            </a:r>
            <a:br>
              <a:rPr lang="sr-Cyrl-RS" altLang="en-US" sz="5400" dirty="0" smtClean="0">
                <a:solidFill>
                  <a:srgbClr val="3366FF"/>
                </a:solidFill>
              </a:rPr>
            </a:br>
            <a:r>
              <a:rPr lang="sr-Cyrl-RS" altLang="en-US" sz="5400" dirty="0" smtClean="0">
                <a:solidFill>
                  <a:srgbClr val="3366FF"/>
                </a:solidFill>
              </a:rPr>
              <a:t>у програмском језику Јава</a:t>
            </a:r>
            <a:endParaRPr lang="sr-Latn-CS" altLang="en-US" sz="5400" dirty="0" smtClean="0">
              <a:solidFill>
                <a:srgbClr val="3366FF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563888" y="3356992"/>
            <a:ext cx="5110162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Владимир Филиповић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sr-Latn-CS" altLang="en-US" kern="0" dirty="0" smtClean="0">
                <a:hlinkClick r:id="rId2"/>
              </a:rPr>
              <a:t>vladaf@matf.bg.ac.</a:t>
            </a:r>
            <a:r>
              <a:rPr lang="en-US" altLang="en-US" kern="0" dirty="0" err="1" smtClean="0">
                <a:hlinkClick r:id="rId2"/>
              </a:rPr>
              <a:t>rs</a:t>
            </a:r>
            <a:endParaRPr lang="sr-Latn-RS" altLang="en-US" kern="0" dirty="0" smtClean="0"/>
          </a:p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Александар Картељ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kern="0" dirty="0" smtClean="0">
                <a:hlinkClick r:id="rId3"/>
              </a:rPr>
              <a:t>k</a:t>
            </a:r>
            <a:r>
              <a:rPr lang="sr-Latn-RS" altLang="en-US" kern="0" dirty="0" smtClean="0">
                <a:hlinkClick r:id="rId3"/>
              </a:rPr>
              <a:t>artelj</a:t>
            </a:r>
            <a:r>
              <a:rPr lang="en-US" altLang="en-US" kern="0" dirty="0" smtClean="0">
                <a:hlinkClick r:id="rId3"/>
              </a:rPr>
              <a:t>@matf.bg.ac.rs</a:t>
            </a:r>
            <a:endParaRPr lang="en-US" altLang="en-US" kern="0" dirty="0"/>
          </a:p>
        </p:txBody>
      </p:sp>
    </p:spTree>
    <p:extLst>
      <p:ext uri="{BB962C8B-B14F-4D97-AF65-F5344CB8AC3E}">
        <p14:creationId xmlns:p14="http://schemas.microsoft.com/office/powerpoint/2010/main" val="75622980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1219200" y="685800"/>
            <a:ext cx="670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685800" y="838200"/>
            <a:ext cx="762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655638" y="1429027"/>
            <a:ext cx="8380412" cy="4970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Класа</a:t>
            </a:r>
            <a:r>
              <a:rPr lang="en-US" dirty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System</a:t>
            </a: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 садржи више корисних објеката и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метода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Ова класа, тј. њена функционалност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је </a:t>
            </a: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одмах на располагању програмеру 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Нема могућности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да се креира примерак </a:t>
            </a: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ове класе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Пун назив ове класе је 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</a:rPr>
              <a:t>java.lang.System</a:t>
            </a:r>
            <a:r>
              <a:rPr lang="sr-Cyrl-RS" sz="2000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она</a:t>
            </a:r>
            <a:r>
              <a:rPr lang="sr-Cyrl-RS" sz="2800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се налази у пакету 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</a:rPr>
              <a:t>lang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 унутар пакета 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java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 и на њу се може реферисати коришћењем пуног имена тј. помоћу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java.lang.System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  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м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еђутим, за њу, као и за остале класе из пакета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java.lang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 (и само за њих) важи да не мора да се користи пуно име, већ може да се реферише на класу коришћењем скраћеног назив класе тј. помоћу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System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.   </a:t>
            </a:r>
            <a:endParaRPr lang="sr-Cyrl-RS" dirty="0">
              <a:solidFill>
                <a:schemeClr val="tx1"/>
              </a:solidFill>
              <a:latin typeface="Garamond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03350" y="538163"/>
            <a:ext cx="7751763" cy="868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Класа </a:t>
            </a:r>
            <a:r>
              <a:rPr lang="en-US" sz="3600" b="1" kern="0" dirty="0" smtClean="0">
                <a:solidFill>
                  <a:srgbClr val="0070C0"/>
                </a:solidFill>
              </a:rPr>
              <a:t>System</a:t>
            </a:r>
            <a:r>
              <a:rPr lang="sr-Cyrl-RS" sz="3600" b="1" kern="0" dirty="0" smtClean="0">
                <a:solidFill>
                  <a:srgbClr val="0070C0"/>
                </a:solidFill>
              </a:rPr>
              <a:t> 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811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1219200" y="685800"/>
            <a:ext cx="670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685800" y="838200"/>
            <a:ext cx="762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655638" y="1429027"/>
            <a:ext cx="8380412" cy="5586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Класа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System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, поред осталих фунционалности, обезбеђује и следеће могућности:</a:t>
            </a:r>
            <a:endParaRPr lang="en-US" dirty="0">
              <a:solidFill>
                <a:schemeClr val="tx1"/>
              </a:solidFill>
              <a:latin typeface="Garamond" pitchFamily="18" charset="0"/>
            </a:endParaRP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с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тандардни излаз, објекат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System.out</a:t>
            </a:r>
            <a:endParaRPr lang="en-US" sz="2000" dirty="0">
              <a:solidFill>
                <a:schemeClr val="tx1"/>
              </a:solidFill>
              <a:latin typeface="+mn-lt"/>
            </a:endParaRP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ток за приказ порука о грешкама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System.err</a:t>
            </a:r>
            <a:endParaRPr lang="en-US" sz="2000" dirty="0">
              <a:solidFill>
                <a:schemeClr val="tx1"/>
              </a:solidFill>
              <a:latin typeface="+mn-lt"/>
            </a:endParaRP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м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ерење протеклог времена помоћу часовника рачунара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интеракција са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сакупљачем отпадака 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приступ спољашње дефинисаним особинама и променљивима окружења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д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иректан завршетак рада програма</a:t>
            </a:r>
            <a:endParaRPr lang="sr-Cyrl-RS" dirty="0">
              <a:solidFill>
                <a:schemeClr val="tx1"/>
              </a:solidFill>
              <a:latin typeface="Garamond" pitchFamily="18" charset="0"/>
            </a:endParaRP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стандардни улаз</a:t>
            </a:r>
            <a:r>
              <a:rPr lang="en-US" dirty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System.in</a:t>
            </a:r>
            <a:r>
              <a:rPr lang="en-US" dirty="0">
                <a:solidFill>
                  <a:schemeClr val="tx1"/>
                </a:solidFill>
                <a:latin typeface="Garamond" pitchFamily="18" charset="0"/>
              </a:rPr>
              <a:t> </a:t>
            </a:r>
            <a:endParaRPr lang="sr-Cyrl-RS" dirty="0" smtClean="0">
              <a:solidFill>
                <a:schemeClr val="tx1"/>
              </a:solidFill>
              <a:latin typeface="Garamond" pitchFamily="18" charset="0"/>
            </a:endParaRP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помоћни метод за брзо копирање меморијских блокова, тј. делова низа</a:t>
            </a:r>
            <a:endParaRPr lang="en-US" dirty="0">
              <a:solidFill>
                <a:schemeClr val="tx1"/>
              </a:solidFill>
              <a:latin typeface="Garamond" pitchFamily="18" charset="0"/>
            </a:endParaRP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механизам за учитавање датотека и библиотека</a:t>
            </a:r>
            <a:endParaRPr lang="sr-Cyrl-RS" dirty="0">
              <a:solidFill>
                <a:schemeClr val="tx1"/>
              </a:solidFill>
              <a:latin typeface="Garamond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03350" y="538163"/>
            <a:ext cx="7751763" cy="868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Класа </a:t>
            </a:r>
            <a:r>
              <a:rPr lang="en-US" sz="3600" b="1" kern="0" dirty="0" smtClean="0">
                <a:solidFill>
                  <a:srgbClr val="0070C0"/>
                </a:solidFill>
              </a:rPr>
              <a:t>System</a:t>
            </a:r>
            <a:r>
              <a:rPr lang="sr-Cyrl-RS" sz="3600" b="1" kern="0" dirty="0" smtClean="0">
                <a:solidFill>
                  <a:srgbClr val="0070C0"/>
                </a:solidFill>
              </a:rPr>
              <a:t> (2)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16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4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4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4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43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1219200" y="685800"/>
            <a:ext cx="670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685800" y="838200"/>
            <a:ext cx="762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655638" y="1412875"/>
            <a:ext cx="8380412" cy="4016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K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ласа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java.lang.Object</a:t>
            </a:r>
            <a:r>
              <a:rPr lang="en-US" dirty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је корен дрвета који представља хијерархију класа.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д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акле, за сваку од Јава класа, класа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Object</a:t>
            </a:r>
            <a:r>
              <a:rPr lang="en-US" dirty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је њихова надкласа – ако не директна надкласа, онда наткласа наткласе итд. – ако се прође кроз надкласе, на врху се налзи класа 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Object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Сви објекти, укључујући и низове и енумерисане типове, имплементирају методе који су дефинисани у класи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Object</a:t>
            </a:r>
            <a:endParaRPr lang="sr-Cyrl-RS" dirty="0" smtClean="0">
              <a:solidFill>
                <a:schemeClr val="tx1"/>
              </a:solidFill>
              <a:latin typeface="+mn-lt"/>
            </a:endParaRP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Методи дефинисани у класи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Object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 се могу применити на било који објекат (тј. примерак било које Јава класе)</a:t>
            </a: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03350" y="538163"/>
            <a:ext cx="7751763" cy="868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Класа </a:t>
            </a:r>
            <a:r>
              <a:rPr lang="en-US" sz="3600" b="1" kern="0" dirty="0" smtClean="0">
                <a:solidFill>
                  <a:srgbClr val="0070C0"/>
                </a:solidFill>
              </a:rPr>
              <a:t>Object</a:t>
            </a:r>
          </a:p>
        </p:txBody>
      </p:sp>
    </p:spTree>
    <p:extLst>
      <p:ext uri="{BB962C8B-B14F-4D97-AF65-F5344CB8AC3E}">
        <p14:creationId xmlns:p14="http://schemas.microsoft.com/office/powerpoint/2010/main" val="2813564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1219200" y="685800"/>
            <a:ext cx="670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685800" y="838200"/>
            <a:ext cx="762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655638" y="1412875"/>
            <a:ext cx="8380412" cy="5201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Класа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java.lang.String</a:t>
            </a:r>
            <a:r>
              <a:rPr lang="en-US" dirty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представља ниске, које обмотавају (енкапсулирају) низове знакова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Сви ниска литерали у програмском језику јава, као што је нпр.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"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abc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"</a:t>
            </a:r>
            <a:r>
              <a:rPr lang="en-US" dirty="0">
                <a:solidFill>
                  <a:schemeClr val="tx1"/>
                </a:solidFill>
                <a:latin typeface="Garamond" pitchFamily="18" charset="0"/>
              </a:rPr>
              <a:t>,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су имплементирани као примерци ове класе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Ниске тј. примерци класе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String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су имутабилни (константни)</a:t>
            </a: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и када се ови објекти једном креирају њихове вредности не могу да се мењају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Ниске су објекти, па над нискама могу да се примене све методе које су дефинисане у класи 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Object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,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при чему се добиају другачији одговори 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Над примерцима класе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String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 могу да се користе методе којима се реализују све </a:t>
            </a: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уобичајене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операције над нискама (налепљивање, претрага, замена, форматирање и сл.)    </a:t>
            </a:r>
            <a:endParaRPr lang="en-US" sz="20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03350" y="538163"/>
            <a:ext cx="7751763" cy="868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Класа </a:t>
            </a:r>
            <a:r>
              <a:rPr lang="en-US" sz="3600" b="1" kern="0" dirty="0" smtClean="0">
                <a:solidFill>
                  <a:srgbClr val="0070C0"/>
                </a:solidFill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1941517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1219200" y="685800"/>
            <a:ext cx="670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685800" y="838200"/>
            <a:ext cx="762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655638" y="1412875"/>
            <a:ext cx="8380412" cy="4832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Latn-RS" dirty="0" smtClean="0">
                <a:solidFill>
                  <a:schemeClr val="tx1"/>
                </a:solidFill>
                <a:latin typeface="Garamond" pitchFamily="18" charset="0"/>
              </a:rPr>
              <a:t>K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ако су примерци класе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String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су имутабилни (константни), то узастопно налепљивање ниски коришћењем метода класе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String</a:t>
            </a:r>
            <a:r>
              <a:rPr lang="sr-Cyrl-RS" dirty="0" smtClean="0">
                <a:solidFill>
                  <a:schemeClr val="tx1"/>
                </a:solidFill>
              </a:rPr>
              <a:t> није ефикасно</a:t>
            </a:r>
            <a:endParaRPr lang="sr-Cyrl-RS" dirty="0" smtClean="0">
              <a:solidFill>
                <a:schemeClr val="tx1"/>
              </a:solidFill>
              <a:latin typeface="Garamond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За ефикасно налепивање ниски се, стога користи класа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StringBuilder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 чији су објекти мутабилни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метод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append()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 ове класе, због мутабилности објекта који садржи ниску, омогућава брже надовезивање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на располагењу су и методи аналогни оним који постоје у класи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String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,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као и метод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insert()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за уметање на дату позицију у ниски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метод 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</a:rPr>
              <a:t>setCharAt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()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омогућава промену знака ниске на датој позицији „на лицу места“, без непотребног копирања. </a:t>
            </a:r>
            <a:endParaRPr lang="en-US" sz="20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03350" y="538163"/>
            <a:ext cx="7751763" cy="868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Класа </a:t>
            </a:r>
            <a:r>
              <a:rPr lang="en-US" sz="3600" b="1" kern="0" dirty="0" smtClean="0">
                <a:solidFill>
                  <a:srgbClr val="0070C0"/>
                </a:solidFill>
              </a:rPr>
              <a:t>String</a:t>
            </a:r>
            <a:r>
              <a:rPr lang="sr-Latn-RS" sz="3600" b="1" kern="0" dirty="0" err="1" smtClean="0">
                <a:solidFill>
                  <a:srgbClr val="0070C0"/>
                </a:solidFill>
              </a:rPr>
              <a:t>Builder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159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1219200" y="685800"/>
            <a:ext cx="670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685800" y="838200"/>
            <a:ext cx="762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655638" y="1412875"/>
            <a:ext cx="8380412" cy="5278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Класа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j-lt"/>
              </a:rPr>
              <a:t>java.lang.Integer</a:t>
            </a:r>
            <a:r>
              <a:rPr lang="en-US" dirty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омотава вредност примитивног типа 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</a:rPr>
              <a:t>int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у објекат 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Објекат примерак класе 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Integer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у себи садржи поље типа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int</a:t>
            </a: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у ком се чува вредност тог 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Integer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 објекта</a:t>
            </a:r>
            <a:endParaRPr lang="en-US" dirty="0" smtClean="0">
              <a:solidFill>
                <a:schemeClr val="tx1"/>
              </a:solidFill>
              <a:latin typeface="Garamond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Примерци 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класе 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Integer</a:t>
            </a: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су имутабилни </a:t>
            </a: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- 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када се </a:t>
            </a: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овакав објекат 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једном </a:t>
            </a: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креира њихова вредност 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не </a:t>
            </a: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може 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да се </a:t>
            </a: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мења</a:t>
            </a:r>
            <a:endParaRPr lang="ru-RU" dirty="0">
              <a:solidFill>
                <a:schemeClr val="tx1"/>
              </a:solidFill>
              <a:latin typeface="Garamond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Над примерцима класе 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Integer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 могу да се примене методи дефинисани у класи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Object, 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са другачијим резултатом</a:t>
            </a:r>
            <a:endParaRPr lang="ru-RU" dirty="0" smtClean="0">
              <a:solidFill>
                <a:schemeClr val="tx1"/>
              </a:solidFill>
              <a:latin typeface="+mn-lt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Допуштена је додела 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</a:rPr>
              <a:t>int</a:t>
            </a:r>
            <a:r>
              <a:rPr lang="sr-Cyrl-RS" dirty="0" smtClean="0">
                <a:solidFill>
                  <a:schemeClr val="tx1"/>
                </a:solidFill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константе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Integer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 објекту и обратно – сам преводилац зна, зависно од контекста, да приликом превођења у бајт-код уметне наредбе за конверзију</a:t>
            </a:r>
            <a:r>
              <a:rPr lang="en-US" dirty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(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аутоомотавање – </a:t>
            </a:r>
            <a:r>
              <a:rPr lang="en-US" dirty="0" err="1" smtClean="0">
                <a:solidFill>
                  <a:schemeClr val="tx1"/>
                </a:solidFill>
                <a:latin typeface="Garamond" pitchFamily="18" charset="0"/>
              </a:rPr>
              <a:t>autboxing</a:t>
            </a:r>
            <a:r>
              <a:rPr lang="en-US" dirty="0">
                <a:solidFill>
                  <a:schemeClr val="tx1"/>
                </a:solidFill>
                <a:latin typeface="Garamond" pitchFamily="18" charset="0"/>
              </a:rPr>
              <a:t>)</a:t>
            </a:r>
            <a:endParaRPr lang="en-US" dirty="0" smtClean="0">
              <a:solidFill>
                <a:schemeClr val="tx1"/>
              </a:solidFill>
              <a:latin typeface="Garamond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Операције над 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</a:rPr>
              <a:t>int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 су брже од операција над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Integer</a:t>
            </a:r>
            <a:endParaRPr lang="ru-RU" sz="2000" dirty="0" smtClean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03350" y="538163"/>
            <a:ext cx="7751763" cy="868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Класа </a:t>
            </a:r>
            <a:r>
              <a:rPr lang="en-US" sz="3600" b="1" kern="0" dirty="0" smtClean="0">
                <a:solidFill>
                  <a:srgbClr val="0070C0"/>
                </a:solidFill>
              </a:rPr>
              <a:t>Integer</a:t>
            </a:r>
          </a:p>
        </p:txBody>
      </p:sp>
    </p:spTree>
    <p:extLst>
      <p:ext uri="{BB962C8B-B14F-4D97-AF65-F5344CB8AC3E}">
        <p14:creationId xmlns:p14="http://schemas.microsoft.com/office/powerpoint/2010/main" val="3597528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1219200" y="685800"/>
            <a:ext cx="670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685800" y="838200"/>
            <a:ext cx="762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655638" y="1412875"/>
            <a:ext cx="8380412" cy="5278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Класа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java.lang.Long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омотава вредност примитивног типа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long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у објекат 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Објекат примерак класе 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Long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у себи садржи поље типа 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long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и у том пољу се чува вредност тог 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Long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 објекта</a:t>
            </a:r>
            <a:endParaRPr lang="en-US" dirty="0" smtClean="0">
              <a:solidFill>
                <a:schemeClr val="tx1"/>
              </a:solidFill>
              <a:latin typeface="Garamond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Примерци 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класе 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Long</a:t>
            </a: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су имутабилни </a:t>
            </a: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- 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када се </a:t>
            </a: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овакав објекат 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једном </a:t>
            </a: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креира њихова вредност 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не </a:t>
            </a: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може 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да се </a:t>
            </a: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мења</a:t>
            </a:r>
            <a:endParaRPr lang="ru-RU" dirty="0">
              <a:solidFill>
                <a:schemeClr val="tx1"/>
              </a:solidFill>
              <a:latin typeface="Garamond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Над примерцима класе 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Long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 могу да се примене методи дефинисани </a:t>
            </a: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у класи 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Object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sr-Cyrl-RS" dirty="0">
                <a:solidFill>
                  <a:schemeClr val="tx1"/>
                </a:solidFill>
                <a:latin typeface="Garamond" panose="02020404030301010803" pitchFamily="18" charset="0"/>
              </a:rPr>
              <a:t>са другачијим резултатом</a:t>
            </a:r>
            <a:endParaRPr lang="ru-RU" dirty="0" smtClean="0">
              <a:solidFill>
                <a:schemeClr val="tx1"/>
              </a:solidFill>
              <a:latin typeface="Garamond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Допуштена је додела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long</a:t>
            </a:r>
            <a:r>
              <a:rPr lang="sr-Cyrl-RS" dirty="0" smtClean="0">
                <a:solidFill>
                  <a:schemeClr val="tx1"/>
                </a:solidFill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константе објекту примерку класе 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Long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и обратно</a:t>
            </a:r>
            <a:r>
              <a:rPr lang="en-US" dirty="0">
                <a:solidFill>
                  <a:schemeClr val="tx1"/>
                </a:solidFill>
                <a:latin typeface="Garamond" panose="02020404030301010803" pitchFamily="18" charset="0"/>
              </a:rPr>
              <a:t> -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 сам преводилац зна, зависно од контекста, да приликом превођења у бајт-код уметне наредбе за конверзију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Операције над примитивним типом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long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 су брже од операција над имутабилним примерцима класе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Long</a:t>
            </a:r>
            <a:endParaRPr lang="ru-RU" sz="2000" dirty="0" smtClean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03350" y="538163"/>
            <a:ext cx="7751763" cy="868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Класа </a:t>
            </a:r>
            <a:r>
              <a:rPr lang="en-US" sz="3600" b="1" kern="0" dirty="0" smtClean="0">
                <a:solidFill>
                  <a:srgbClr val="0070C0"/>
                </a:solidFill>
              </a:rPr>
              <a:t>Long</a:t>
            </a:r>
          </a:p>
        </p:txBody>
      </p:sp>
    </p:spTree>
    <p:extLst>
      <p:ext uri="{BB962C8B-B14F-4D97-AF65-F5344CB8AC3E}">
        <p14:creationId xmlns:p14="http://schemas.microsoft.com/office/powerpoint/2010/main" val="3980514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1219200" y="685800"/>
            <a:ext cx="670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685800" y="838200"/>
            <a:ext cx="762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655638" y="1412875"/>
            <a:ext cx="8380412" cy="5293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Класа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java.lang.Character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омотава вредност примитивног типа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char</a:t>
            </a:r>
            <a:endParaRPr lang="en-US" dirty="0" smtClean="0">
              <a:solidFill>
                <a:schemeClr val="tx1"/>
              </a:solidFill>
              <a:latin typeface="Garamond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Примерак класе 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Character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у себи садржи поље типа 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char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у </a:t>
            </a: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к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ом се чува вредност објекта</a:t>
            </a:r>
            <a:endParaRPr lang="en-US" dirty="0" smtClean="0">
              <a:solidFill>
                <a:schemeClr val="tx1"/>
              </a:solidFill>
              <a:latin typeface="Garamond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Примерци 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класе 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Character</a:t>
            </a: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су </a:t>
            </a: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имутабилни</a:t>
            </a:r>
            <a:endParaRPr lang="en-US" dirty="0" smtClean="0">
              <a:solidFill>
                <a:schemeClr val="tx1"/>
              </a:solidFill>
              <a:latin typeface="Garamond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У класи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Character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су дефинисани методи којима се реализују уобичајене операције над знацима</a:t>
            </a:r>
            <a:endParaRPr lang="ru-RU" dirty="0">
              <a:solidFill>
                <a:schemeClr val="tx1"/>
              </a:solidFill>
              <a:latin typeface="Garamond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Над примерцима класе 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Character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 могу да се примене методи дефинисани </a:t>
            </a: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у класи 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Object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sr-Cyrl-RS" dirty="0">
                <a:solidFill>
                  <a:schemeClr val="tx1"/>
                </a:solidFill>
                <a:latin typeface="Garamond" panose="02020404030301010803" pitchFamily="18" charset="0"/>
              </a:rPr>
              <a:t>са другачијим резултатом</a:t>
            </a:r>
            <a:endParaRPr lang="ru-RU" dirty="0" smtClean="0">
              <a:solidFill>
                <a:schemeClr val="tx1"/>
              </a:solidFill>
              <a:latin typeface="Garamond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Допуштена је додела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char</a:t>
            </a:r>
            <a:r>
              <a:rPr lang="sr-Cyrl-RS" dirty="0" smtClean="0">
                <a:solidFill>
                  <a:schemeClr val="tx1"/>
                </a:solidFill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константе објекту примерку класе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Character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и обратно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Операције над примитивним типом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char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 су брже од операција над примерцима класе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Character</a:t>
            </a:r>
            <a:endParaRPr lang="ru-RU" sz="2000" dirty="0" smtClean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03350" y="538163"/>
            <a:ext cx="7751763" cy="868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Класа </a:t>
            </a:r>
            <a:r>
              <a:rPr lang="en-US" sz="3600" b="1" kern="0" dirty="0" smtClean="0">
                <a:solidFill>
                  <a:srgbClr val="0070C0"/>
                </a:solidFill>
              </a:rPr>
              <a:t>Character</a:t>
            </a:r>
          </a:p>
        </p:txBody>
      </p:sp>
    </p:spTree>
    <p:extLst>
      <p:ext uri="{BB962C8B-B14F-4D97-AF65-F5344CB8AC3E}">
        <p14:creationId xmlns:p14="http://schemas.microsoft.com/office/powerpoint/2010/main" val="1405963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1219200" y="685800"/>
            <a:ext cx="670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685800" y="838200"/>
            <a:ext cx="762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655638" y="1412875"/>
            <a:ext cx="8380412" cy="5278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Класа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java.lang.Float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и </a:t>
            </a:r>
            <a:r>
              <a:rPr lang="en-US" dirty="0" err="1" smtClean="0">
                <a:solidFill>
                  <a:schemeClr val="tx1"/>
                </a:solidFill>
              </a:rPr>
              <a:t>java.lang.Double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омотавају вредности примитивних типова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float</a:t>
            </a:r>
            <a:r>
              <a:rPr lang="sr-Cyrl-RS" sz="2000" dirty="0" smtClean="0">
                <a:solidFill>
                  <a:schemeClr val="tx1"/>
                </a:solidFill>
                <a:latin typeface="+mn-lt"/>
              </a:rPr>
              <a:t> и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double</a:t>
            </a:r>
            <a:endParaRPr lang="en-US" dirty="0" smtClean="0">
              <a:solidFill>
                <a:schemeClr val="tx1"/>
              </a:solidFill>
              <a:latin typeface="Garamond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Примерци ових класа у себи садржи поље одговоарајућег примитивног типа у </a:t>
            </a: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к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ом се чува вредност објекта</a:t>
            </a:r>
            <a:endParaRPr lang="en-US" dirty="0" smtClean="0">
              <a:solidFill>
                <a:schemeClr val="tx1"/>
              </a:solidFill>
              <a:latin typeface="Garamond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Примерци ових класа 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су </a:t>
            </a: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имутабилни</a:t>
            </a:r>
            <a:endParaRPr lang="en-US" dirty="0" smtClean="0">
              <a:solidFill>
                <a:schemeClr val="tx1"/>
              </a:solidFill>
              <a:latin typeface="Garamond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У овим класама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су дефинисани методи којима се реализују уобичајене операције над бројевима у покретном зарезу, као и контанте које представљају бројеве у покретном зарезу, по формату дефинисаним стандардом </a:t>
            </a:r>
            <a:r>
              <a:rPr lang="en-US" dirty="0" smtClean="0">
                <a:solidFill>
                  <a:schemeClr val="tx1"/>
                </a:solidFill>
                <a:latin typeface="Garamond" panose="02020404030301010803" pitchFamily="18" charset="0"/>
              </a:rPr>
              <a:t>IEEE 754</a:t>
            </a:r>
            <a:endParaRPr lang="ru-RU" dirty="0">
              <a:solidFill>
                <a:schemeClr val="tx1"/>
              </a:solidFill>
              <a:latin typeface="Garamond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Над примерцима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ових </a:t>
            </a: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класа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могу да се примене методи дефинисани </a:t>
            </a: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у класи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Object</a:t>
            </a:r>
            <a:endParaRPr lang="ru-RU" dirty="0" smtClean="0">
              <a:solidFill>
                <a:schemeClr val="tx1"/>
              </a:solidFill>
              <a:latin typeface="Garamond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Аутоматизована је 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конверзија између вредности примитивног типа и објекта примерка класе-омотача, и то у оба смера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03350" y="538163"/>
            <a:ext cx="7751763" cy="868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Клас</a:t>
            </a:r>
            <a:r>
              <a:rPr lang="en-US" sz="3600" b="1" kern="0" dirty="0" smtClean="0">
                <a:solidFill>
                  <a:srgbClr val="0070C0"/>
                </a:solidFill>
              </a:rPr>
              <a:t>e</a:t>
            </a:r>
            <a:r>
              <a:rPr lang="sr-Cyrl-RS" sz="3600" b="1" kern="0" dirty="0" smtClean="0">
                <a:solidFill>
                  <a:srgbClr val="0070C0"/>
                </a:solidFill>
              </a:rPr>
              <a:t> </a:t>
            </a:r>
            <a:r>
              <a:rPr lang="sr-Latn-RS" sz="3600" b="1" kern="0" dirty="0" err="1" smtClean="0">
                <a:solidFill>
                  <a:srgbClr val="0070C0"/>
                </a:solidFill>
              </a:rPr>
              <a:t>Float</a:t>
            </a:r>
            <a:r>
              <a:rPr lang="sr-Latn-RS" sz="3600" b="1" kern="0" dirty="0" smtClean="0">
                <a:solidFill>
                  <a:srgbClr val="0070C0"/>
                </a:solidFill>
              </a:rPr>
              <a:t> </a:t>
            </a:r>
            <a:r>
              <a:rPr lang="sr-Cyrl-RS" sz="3600" b="1" kern="0" dirty="0" smtClean="0">
                <a:solidFill>
                  <a:srgbClr val="0070C0"/>
                </a:solidFill>
              </a:rPr>
              <a:t>и </a:t>
            </a:r>
            <a:r>
              <a:rPr lang="en-US" sz="3600" b="1" kern="0" dirty="0" smtClean="0">
                <a:solidFill>
                  <a:srgbClr val="0070C0"/>
                </a:solidFill>
              </a:rPr>
              <a:t>Double</a:t>
            </a:r>
          </a:p>
        </p:txBody>
      </p:sp>
    </p:spTree>
    <p:extLst>
      <p:ext uri="{BB962C8B-B14F-4D97-AF65-F5344CB8AC3E}">
        <p14:creationId xmlns:p14="http://schemas.microsoft.com/office/powerpoint/2010/main" val="2662969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5288" y="1628775"/>
            <a:ext cx="8569325" cy="1144588"/>
          </a:xfrm>
        </p:spPr>
        <p:txBody>
          <a:bodyPr/>
          <a:lstStyle/>
          <a:p>
            <a:pPr eaLnBrk="1" hangingPunct="1"/>
            <a:r>
              <a:rPr lang="sr-Cyrl-RS" altLang="en-US" sz="5400" dirty="0" smtClean="0">
                <a:solidFill>
                  <a:srgbClr val="3366FF"/>
                </a:solidFill>
              </a:rPr>
              <a:t>Улазна тачка Јава програма</a:t>
            </a:r>
            <a:br>
              <a:rPr lang="sr-Cyrl-RS" altLang="en-US" sz="5400" dirty="0" smtClean="0">
                <a:solidFill>
                  <a:srgbClr val="3366FF"/>
                </a:solidFill>
              </a:rPr>
            </a:br>
            <a:r>
              <a:rPr lang="sr-Cyrl-RS" altLang="en-US" sz="5400" dirty="0" smtClean="0">
                <a:solidFill>
                  <a:srgbClr val="3366FF"/>
                </a:solidFill>
              </a:rPr>
              <a:t>Статичке функције</a:t>
            </a:r>
            <a:endParaRPr lang="sr-Latn-CS" altLang="en-US" sz="5400" dirty="0" smtClean="0">
              <a:solidFill>
                <a:srgbClr val="3366FF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563888" y="3356992"/>
            <a:ext cx="5110162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Владимир Филиповић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sr-Latn-CS" altLang="en-US" kern="0" dirty="0" smtClean="0">
                <a:hlinkClick r:id="rId2"/>
              </a:rPr>
              <a:t>vladaf@matf.bg.ac.</a:t>
            </a:r>
            <a:r>
              <a:rPr lang="en-US" altLang="en-US" kern="0" dirty="0" err="1" smtClean="0">
                <a:hlinkClick r:id="rId2"/>
              </a:rPr>
              <a:t>rs</a:t>
            </a:r>
            <a:endParaRPr lang="sr-Latn-RS" altLang="en-US" kern="0" dirty="0" smtClean="0"/>
          </a:p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Александар Картељ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kern="0" dirty="0" smtClean="0">
                <a:hlinkClick r:id="rId3"/>
              </a:rPr>
              <a:t>k</a:t>
            </a:r>
            <a:r>
              <a:rPr lang="sr-Latn-RS" altLang="en-US" kern="0" dirty="0" smtClean="0">
                <a:hlinkClick r:id="rId3"/>
              </a:rPr>
              <a:t>artelj</a:t>
            </a:r>
            <a:r>
              <a:rPr lang="en-US" altLang="en-US" kern="0" dirty="0" smtClean="0">
                <a:hlinkClick r:id="rId3"/>
              </a:rPr>
              <a:t>@matf.bg.ac.rs</a:t>
            </a:r>
            <a:endParaRPr lang="en-US" altLang="en-US" kern="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1219200" y="685800"/>
            <a:ext cx="670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685800" y="838200"/>
            <a:ext cx="762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655638" y="1484784"/>
            <a:ext cx="8380412" cy="535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Класа</a:t>
            </a:r>
            <a:r>
              <a:rPr lang="en-US" dirty="0" smtClean="0">
                <a:solidFill>
                  <a:schemeClr val="tx1"/>
                </a:solidFill>
                <a:latin typeface="Garamond" panose="02020404030301010803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java.util.Scanner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представља једноставни скенер текста, који може парсирати примитивне типове и ниске коришћењем регуларних израза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Како </a:t>
            </a:r>
            <a:r>
              <a:rPr lang="sr-Cyrl-RS" dirty="0">
                <a:solidFill>
                  <a:schemeClr val="tx1"/>
                </a:solidFill>
                <a:latin typeface="Garamond" panose="02020404030301010803" pitchFamily="18" charset="0"/>
              </a:rPr>
              <a:t>се 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класа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java.util.Scanner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не налази </a:t>
            </a:r>
            <a:r>
              <a:rPr lang="sr-Cyrl-RS" dirty="0">
                <a:solidFill>
                  <a:schemeClr val="tx1"/>
                </a:solidFill>
                <a:latin typeface="Garamond" panose="02020404030301010803" pitchFamily="18" charset="0"/>
              </a:rPr>
              <a:t>у пакету </a:t>
            </a:r>
            <a:r>
              <a:rPr lang="sr-Latn-RS" sz="2000" dirty="0" err="1">
                <a:solidFill>
                  <a:schemeClr val="tx1"/>
                </a:solidFill>
                <a:latin typeface="+mn-lt"/>
              </a:rPr>
              <a:t>java.lang</a:t>
            </a:r>
            <a:r>
              <a:rPr lang="sr-Latn-RS" dirty="0">
                <a:solidFill>
                  <a:schemeClr val="tx1"/>
                </a:solidFill>
                <a:latin typeface="Garamond" panose="02020404030301010803" pitchFamily="18" charset="0"/>
              </a:rPr>
              <a:t>, </a:t>
            </a:r>
            <a:r>
              <a:rPr lang="sr-Cyrl-RS" dirty="0">
                <a:solidFill>
                  <a:schemeClr val="tx1"/>
                </a:solidFill>
                <a:latin typeface="Garamond" panose="02020404030301010803" pitchFamily="18" charset="0"/>
              </a:rPr>
              <a:t>то се приликом реферисања на 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њу </a:t>
            </a:r>
            <a:r>
              <a:rPr lang="sr-Cyrl-RS" dirty="0">
                <a:solidFill>
                  <a:schemeClr val="tx1"/>
                </a:solidFill>
                <a:latin typeface="Garamond" panose="02020404030301010803" pitchFamily="18" charset="0"/>
              </a:rPr>
              <a:t>мора 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користити њено пуно </a:t>
            </a:r>
            <a:r>
              <a:rPr lang="sr-Cyrl-RS" dirty="0">
                <a:solidFill>
                  <a:schemeClr val="tx1"/>
                </a:solidFill>
                <a:latin typeface="Garamond" panose="02020404030301010803" pitchFamily="18" charset="0"/>
              </a:rPr>
              <a:t>име 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solidFill>
                  <a:schemeClr val="tx1"/>
                </a:solidFill>
                <a:latin typeface="Garamond" panose="02020404030301010803" pitchFamily="18" charset="0"/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Следе важне особине класе</a:t>
            </a:r>
            <a:r>
              <a:rPr lang="en-US" dirty="0" smtClean="0">
                <a:solidFill>
                  <a:schemeClr val="tx1"/>
                </a:solidFill>
                <a:latin typeface="Garamond" panose="02020404030301010803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</a:rPr>
              <a:t>java.util.Scanner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:</a:t>
            </a:r>
            <a:endParaRPr lang="en-US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>
                <a:solidFill>
                  <a:schemeClr val="tx1"/>
                </a:solidFill>
                <a:latin typeface="Garamond" panose="02020404030301010803" pitchFamily="18" charset="0"/>
              </a:rPr>
              <a:t>За разлику од математичких функција, 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пре </a:t>
            </a:r>
            <a:r>
              <a:rPr lang="sr-Cyrl-RS" dirty="0">
                <a:solidFill>
                  <a:schemeClr val="tx1"/>
                </a:solidFill>
                <a:latin typeface="Garamond" panose="02020404030301010803" pitchFamily="18" charset="0"/>
              </a:rPr>
              <a:t>скенирања улаза 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је неопходно </a:t>
            </a:r>
            <a:r>
              <a:rPr lang="sr-Cyrl-RS" dirty="0">
                <a:solidFill>
                  <a:schemeClr val="tx1"/>
                </a:solidFill>
                <a:latin typeface="Garamond" panose="02020404030301010803" pitchFamily="18" charset="0"/>
              </a:rPr>
              <a:t>креирати примерак класе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Scanner</a:t>
            </a:r>
            <a:endParaRPr lang="sr-Cyrl-RS" sz="2000" dirty="0" smtClean="0">
              <a:solidFill>
                <a:schemeClr val="tx1"/>
              </a:solidFill>
              <a:latin typeface="+mn-lt"/>
            </a:endParaRP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Направљени објекат при скенирању раздваја улаз на токене коришћењем обрасца за раздвајање (енг. </a:t>
            </a:r>
            <a:r>
              <a:rPr lang="en-US" dirty="0">
                <a:solidFill>
                  <a:schemeClr val="tx1"/>
                </a:solidFill>
                <a:latin typeface="Garamond" panose="02020404030301010803" pitchFamily="18" charset="0"/>
              </a:rPr>
              <a:t>d</a:t>
            </a:r>
            <a:r>
              <a:rPr lang="en-US" dirty="0" smtClean="0">
                <a:solidFill>
                  <a:schemeClr val="tx1"/>
                </a:solidFill>
                <a:latin typeface="Garamond" panose="02020404030301010803" pitchFamily="18" charset="0"/>
              </a:rPr>
              <a:t>elimiter pattern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)</a:t>
            </a:r>
            <a:r>
              <a:rPr lang="en-US" dirty="0" smtClean="0">
                <a:solidFill>
                  <a:schemeClr val="tx1"/>
                </a:solidFill>
                <a:latin typeface="Garamond" panose="02020404030301010803" pitchFamily="18" charset="0"/>
              </a:rPr>
              <a:t>, 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подразумевано постављеног на белине</a:t>
            </a:r>
            <a:endParaRPr lang="en-US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Операција скенирања</a:t>
            </a:r>
            <a:r>
              <a:rPr lang="en-US" dirty="0" smtClean="0">
                <a:solidFill>
                  <a:schemeClr val="tx1"/>
                </a:solidFill>
                <a:latin typeface="Garamond" panose="02020404030301010803" pitchFamily="18" charset="0"/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може да блокира чекајући на улаз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Улаз за скенер се одређује приликом креирања објекта</a:t>
            </a:r>
            <a:endParaRPr lang="en-US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03350" y="538163"/>
            <a:ext cx="7751763" cy="868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Класа </a:t>
            </a:r>
            <a:r>
              <a:rPr lang="en-US" sz="3600" b="1" kern="0" dirty="0" smtClean="0">
                <a:solidFill>
                  <a:srgbClr val="0070C0"/>
                </a:solidFill>
              </a:rPr>
              <a:t>Scanner</a:t>
            </a:r>
          </a:p>
        </p:txBody>
      </p:sp>
    </p:spTree>
    <p:extLst>
      <p:ext uri="{BB962C8B-B14F-4D97-AF65-F5344CB8AC3E}">
        <p14:creationId xmlns:p14="http://schemas.microsoft.com/office/powerpoint/2010/main" val="1830548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4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1219200" y="685800"/>
            <a:ext cx="670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685800" y="838200"/>
            <a:ext cx="762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655638" y="1412875"/>
            <a:ext cx="8380412" cy="3647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Класа</a:t>
            </a:r>
            <a:r>
              <a:rPr lang="en-US" dirty="0" smtClean="0">
                <a:solidFill>
                  <a:schemeClr val="tx1"/>
                </a:solidFill>
                <a:latin typeface="Garamond" panose="02020404030301010803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java.lang.Math</a:t>
            </a:r>
            <a:r>
              <a:rPr lang="en-US" dirty="0">
                <a:solidFill>
                  <a:schemeClr val="tx1"/>
                </a:solidFill>
                <a:latin typeface="Garamond" panose="02020404030301010803" pitchFamily="18" charset="0"/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садржи: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математичке константе </a:t>
            </a:r>
            <a:r>
              <a:rPr lang="sr-Cyrl-RS" sz="2000" dirty="0" smtClean="0">
                <a:solidFill>
                  <a:schemeClr val="tx1"/>
                </a:solidFill>
                <a:latin typeface="+mn-lt"/>
              </a:rPr>
              <a:t>е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 и </a:t>
            </a:r>
            <a:r>
              <a:rPr lang="el-GR" b="1" dirty="0" smtClean="0">
                <a:solidFill>
                  <a:schemeClr val="tx1"/>
                </a:solidFill>
                <a:latin typeface="Garamond" panose="02020404030301010803" pitchFamily="18" charset="0"/>
              </a:rPr>
              <a:t>π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, исказане као бројеве у покретном зарезу двоструке тачности (64 бита по формату </a:t>
            </a:r>
            <a:r>
              <a:rPr lang="en-US" dirty="0" smtClean="0">
                <a:solidFill>
                  <a:schemeClr val="tx1"/>
                </a:solidFill>
                <a:latin typeface="Garamond" panose="02020404030301010803" pitchFamily="18" charset="0"/>
              </a:rPr>
              <a:t>IEEE 754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)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методе за реализацију основних математичких операција, као што су експоненцијалне и логаритамске функције, степеновање, тригонометрија и сл.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>
                <a:solidFill>
                  <a:schemeClr val="tx1"/>
                </a:solidFill>
                <a:latin typeface="Garamond" panose="02020404030301010803" pitchFamily="18" charset="0"/>
              </a:rPr>
              <a:t>м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етоде за генерисање псеудо-случајних бројева из интервала </a:t>
            </a:r>
            <a:r>
              <a:rPr lang="en-US" b="1" dirty="0" smtClean="0">
                <a:solidFill>
                  <a:schemeClr val="tx1"/>
                </a:solidFill>
                <a:latin typeface="Garamond" panose="02020404030301010803" pitchFamily="18" charset="0"/>
              </a:rPr>
              <a:t>[</a:t>
            </a:r>
            <a:r>
              <a:rPr lang="sr-Cyrl-RS" b="1" dirty="0" smtClean="0">
                <a:solidFill>
                  <a:schemeClr val="tx1"/>
                </a:solidFill>
                <a:latin typeface="Garamond" panose="02020404030301010803" pitchFamily="18" charset="0"/>
              </a:rPr>
              <a:t>0,1)</a:t>
            </a:r>
            <a:r>
              <a:rPr lang="en-US" b="1" dirty="0" smtClean="0">
                <a:solidFill>
                  <a:schemeClr val="tx1"/>
                </a:solidFill>
                <a:latin typeface="Garamond" panose="02020404030301010803" pitchFamily="18" charset="0"/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по униформној расподели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03350" y="538163"/>
            <a:ext cx="7751763" cy="868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Клас</a:t>
            </a:r>
            <a:r>
              <a:rPr lang="sr-Cyrl-RS" sz="3600" b="1" kern="0" dirty="0">
                <a:solidFill>
                  <a:srgbClr val="0070C0"/>
                </a:solidFill>
              </a:rPr>
              <a:t>а</a:t>
            </a:r>
            <a:r>
              <a:rPr lang="sr-Cyrl-RS" sz="3600" b="1" kern="0" dirty="0" smtClean="0">
                <a:solidFill>
                  <a:srgbClr val="0070C0"/>
                </a:solidFill>
              </a:rPr>
              <a:t> </a:t>
            </a:r>
            <a:r>
              <a:rPr lang="en-US" sz="3600" b="1" kern="0" dirty="0" smtClean="0">
                <a:solidFill>
                  <a:srgbClr val="0070C0"/>
                </a:solidFill>
              </a:rPr>
              <a:t>Math</a:t>
            </a:r>
          </a:p>
        </p:txBody>
      </p:sp>
    </p:spTree>
    <p:extLst>
      <p:ext uri="{BB962C8B-B14F-4D97-AF65-F5344CB8AC3E}">
        <p14:creationId xmlns:p14="http://schemas.microsoft.com/office/powerpoint/2010/main" val="4057926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1219200" y="685800"/>
            <a:ext cx="670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685800" y="838200"/>
            <a:ext cx="762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655638" y="1654056"/>
            <a:ext cx="8380412" cy="5201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То су класе</a:t>
            </a:r>
            <a:r>
              <a:rPr lang="en-US" dirty="0" smtClean="0">
                <a:solidFill>
                  <a:schemeClr val="tx1"/>
                </a:solidFill>
                <a:latin typeface="Garamond" panose="02020404030301010803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</a:rPr>
              <a:t>java.time.LocalDate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, 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</a:rPr>
              <a:t>java.time.LocalTime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и 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</a:rPr>
              <a:t>java.time.LocalDateTime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 које служе за рад са само са датумима, само са временима у дану и са паровима датум-време, респективано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класе су уведене релативно скоро, раније се користила класа 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</a:rPr>
              <a:t>java.util.Date</a:t>
            </a:r>
            <a:r>
              <a:rPr lang="en-US" dirty="0" smtClean="0">
                <a:solidFill>
                  <a:schemeClr val="tx1"/>
                </a:solidFill>
                <a:latin typeface="Garamond" panose="02020404030301010803" pitchFamily="18" charset="0"/>
              </a:rPr>
              <a:t>, 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са којом је било проблема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>
                <a:solidFill>
                  <a:schemeClr val="tx1"/>
                </a:solidFill>
                <a:latin typeface="Garamond" panose="02020404030301010803" pitchFamily="18" charset="0"/>
              </a:rPr>
              <a:t>к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ако се класе не налазе у пакету </a:t>
            </a:r>
            <a:r>
              <a:rPr lang="sr-Latn-RS" sz="2000" dirty="0" err="1" smtClean="0">
                <a:solidFill>
                  <a:schemeClr val="tx1"/>
                </a:solidFill>
                <a:latin typeface="+mn-lt"/>
              </a:rPr>
              <a:t>java.lang</a:t>
            </a:r>
            <a:r>
              <a:rPr lang="sr-Latn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, 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то се приликом реферисања на њих мора користити пуно име тих класа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Садрже методе </a:t>
            </a:r>
            <a:r>
              <a:rPr lang="sr-Cyrl-RS" dirty="0">
                <a:solidFill>
                  <a:schemeClr val="tx1"/>
                </a:solidFill>
                <a:latin typeface="Garamond" panose="02020404030301010803" pitchFamily="18" charset="0"/>
              </a:rPr>
              <a:t>за реализацију основних 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операција над датум-временима као </a:t>
            </a:r>
            <a:r>
              <a:rPr lang="sr-Cyrl-RS" dirty="0">
                <a:solidFill>
                  <a:schemeClr val="tx1"/>
                </a:solidFill>
                <a:latin typeface="Garamond" panose="02020404030301010803" pitchFamily="18" charset="0"/>
              </a:rPr>
              <a:t>што су 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поређења датум-времена, одређивање датума-времена на основу постојећег, мерење протеклог времена између два датума-времена и </a:t>
            </a:r>
            <a:r>
              <a:rPr lang="sr-Cyrl-RS" dirty="0">
                <a:solidFill>
                  <a:schemeClr val="tx1"/>
                </a:solidFill>
                <a:latin typeface="Garamond" panose="02020404030301010803" pitchFamily="18" charset="0"/>
              </a:rPr>
              <a:t>сл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За форматирање се користи 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</a:rPr>
              <a:t>java.time.format.DateTimeFormatter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03350" y="538163"/>
            <a:ext cx="7751763" cy="868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Класе за манипулацију са датумима и временима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8005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311525" y="427038"/>
            <a:ext cx="5832475" cy="914400"/>
          </a:xfrm>
        </p:spPr>
        <p:txBody>
          <a:bodyPr/>
          <a:lstStyle/>
          <a:p>
            <a:pPr eaLnBrk="1" hangingPunct="1"/>
            <a:r>
              <a:rPr lang="sr-Cyrl-RS" altLang="en-US" smtClean="0">
                <a:solidFill>
                  <a:srgbClr val="3366FF"/>
                </a:solidFill>
              </a:rPr>
              <a:t>Захвалница</a:t>
            </a:r>
            <a:endParaRPr lang="sr-Latn-CS" altLang="en-US" smtClean="0">
              <a:solidFill>
                <a:srgbClr val="3366FF"/>
              </a:solidFill>
            </a:endParaRPr>
          </a:p>
        </p:txBody>
      </p:sp>
      <p:sp>
        <p:nvSpPr>
          <p:cNvPr id="8197" name="Text Box 3"/>
          <p:cNvSpPr txBox="1">
            <a:spLocks noChangeArrowheads="1"/>
          </p:cNvSpPr>
          <p:nvPr/>
        </p:nvSpPr>
        <p:spPr bwMode="auto">
          <a:xfrm>
            <a:off x="304800" y="1628775"/>
            <a:ext cx="8610600" cy="3452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sr-Cyrl-RS" altLang="en-US" sz="2600">
                <a:solidFill>
                  <a:srgbClr val="000073"/>
                </a:solidFill>
                <a:latin typeface="Garamond" panose="02020404030301010803" pitchFamily="18" charset="0"/>
              </a:rPr>
              <a:t>Велики део материјала који је укључен у ову презентацију је преузет из презентације коју је раније (у време када је он држао курс Објектно орјентисано програмирање) направио проф. др Душан Тошић.</a:t>
            </a:r>
          </a:p>
          <a:p>
            <a:pPr eaLnBrk="1" hangingPunct="1">
              <a:buClrTx/>
              <a:buFontTx/>
              <a:buNone/>
            </a:pPr>
            <a:endParaRPr lang="sr-Cyrl-RS" altLang="en-US" sz="2600">
              <a:solidFill>
                <a:srgbClr val="000073"/>
              </a:solidFill>
              <a:latin typeface="Garamond" panose="02020404030301010803" pitchFamily="18" charset="0"/>
            </a:endParaRPr>
          </a:p>
          <a:p>
            <a:pPr eaLnBrk="1" hangingPunct="1">
              <a:buClrTx/>
              <a:buFontTx/>
              <a:buNone/>
            </a:pPr>
            <a:r>
              <a:rPr lang="sr-Cyrl-RS" altLang="en-US" sz="2600">
                <a:solidFill>
                  <a:srgbClr val="000073"/>
                </a:solidFill>
                <a:latin typeface="Garamond" panose="02020404030301010803" pitchFamily="18" charset="0"/>
              </a:rPr>
              <a:t>Хвала проф. Тошићу што се сагласио са укључивањем тог материјала у садашњу презентацији, као и на помоћи коју ми је пружио током конципцирања и реализације курса. </a:t>
            </a:r>
            <a:endParaRPr lang="sr-Latn-CS" altLang="en-US" sz="2600">
              <a:solidFill>
                <a:srgbClr val="000073"/>
              </a:solidFill>
              <a:latin typeface="Garamond" panose="020204040303010108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1219200" y="685800"/>
            <a:ext cx="670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685800" y="838200"/>
            <a:ext cx="762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655638" y="1412875"/>
            <a:ext cx="8380412" cy="5370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Целокупан Јава програмски код се налази у класама.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Улазна тачка Јава програма је метод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main()</a:t>
            </a:r>
            <a:r>
              <a:rPr lang="sr-Cyrl-RS" sz="2000" dirty="0" smtClean="0">
                <a:solidFill>
                  <a:schemeClr val="tx1"/>
                </a:solidFill>
                <a:latin typeface="+mn-lt"/>
              </a:rPr>
              <a:t>, 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тј. извршавање програма почиње извршавањем ове методе (функције)</a:t>
            </a:r>
            <a:endParaRPr lang="ru-RU" dirty="0">
              <a:solidFill>
                <a:schemeClr val="tx1"/>
              </a:solidFill>
              <a:latin typeface="Garamond" pitchFamily="18" charset="0"/>
            </a:endParaRP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да </a:t>
            </a: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би се програм могао извршити, метод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main</a:t>
            </a:r>
            <a:r>
              <a:rPr lang="sr-Cyrl-RS" sz="2000" dirty="0" smtClean="0">
                <a:solidFill>
                  <a:schemeClr val="tx1"/>
                </a:solidFill>
                <a:latin typeface="+mn-lt"/>
              </a:rPr>
              <a:t>()</a:t>
            </a:r>
            <a:r>
              <a:rPr lang="en-US" dirty="0" smtClean="0">
                <a:solidFill>
                  <a:schemeClr val="tx1"/>
                </a:solidFill>
                <a:latin typeface="Garamond" panose="02020404030301010803" pitchFamily="18" charset="0"/>
              </a:rPr>
              <a:t> </a:t>
            </a: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мора бити означен кључном речи 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public</a:t>
            </a:r>
            <a:endParaRPr lang="sr-Cyrl-RS" sz="2000" dirty="0">
              <a:solidFill>
                <a:schemeClr val="tx1"/>
              </a:solidFill>
              <a:latin typeface="+mn-lt"/>
            </a:endParaRP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д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а би се програм могао извршити, метод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main()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мора бити означен кључном речи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static</a:t>
            </a:r>
            <a:r>
              <a:rPr lang="sr-Cyrl-RS" sz="2000" dirty="0">
                <a:solidFill>
                  <a:schemeClr val="tx1"/>
                </a:solidFill>
                <a:latin typeface="+mn-lt"/>
              </a:rPr>
              <a:t> </a:t>
            </a:r>
            <a:endParaRPr lang="sr-Cyrl-RS" sz="2000" dirty="0" smtClean="0">
              <a:solidFill>
                <a:schemeClr val="tx1"/>
              </a:solidFill>
              <a:latin typeface="+mn-lt"/>
            </a:endParaRP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метод 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main() 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не сме да врати ништа, тј. мора вратити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void</a:t>
            </a:r>
            <a:endParaRPr lang="sr-Cyrl-RS" sz="2000" dirty="0" smtClean="0">
              <a:solidFill>
                <a:schemeClr val="tx1"/>
              </a:solidFill>
              <a:latin typeface="+mn-lt"/>
            </a:endParaRP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>
                <a:solidFill>
                  <a:schemeClr val="tx1"/>
                </a:solidFill>
                <a:latin typeface="Garamond" panose="02020404030301010803" pitchFamily="18" charset="0"/>
              </a:rPr>
              <a:t>н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а крају, метод мора имати један параметар који омогућује да се прочитају вредности прослеђена преко командне линије приликом покретања програма</a:t>
            </a:r>
            <a:endParaRPr lang="en-US" dirty="0" smtClean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Дакле, заглавље овог метода мора да има следећи облик:</a:t>
            </a:r>
          </a:p>
          <a:p>
            <a:pPr>
              <a:spcAft>
                <a:spcPts val="600"/>
              </a:spcAft>
              <a:defRPr/>
            </a:pP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public static void main(String[] 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</a:rPr>
              <a:t>argumentiKomandneLinije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) </a:t>
            </a:r>
            <a:endParaRPr lang="en-US" sz="20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03350" y="538163"/>
            <a:ext cx="7751763" cy="868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>
                <a:solidFill>
                  <a:srgbClr val="0070C0"/>
                </a:solidFill>
              </a:rPr>
              <a:t>Улазна тачка програма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4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4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1219200" y="685800"/>
            <a:ext cx="670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685800" y="838200"/>
            <a:ext cx="762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655638" y="1412875"/>
            <a:ext cx="8380412" cy="4816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На пример: 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Ако заглавље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овог метода </a:t>
            </a: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у класи 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Test</a:t>
            </a:r>
            <a:r>
              <a:rPr lang="en-US" dirty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садржаној у датотеци 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Test.java</a:t>
            </a:r>
            <a:r>
              <a:rPr lang="en-US" dirty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има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следећи облик:</a:t>
            </a:r>
          </a:p>
          <a:p>
            <a:pPr>
              <a:spcAft>
                <a:spcPts val="600"/>
              </a:spcAft>
              <a:defRPr/>
            </a:pPr>
            <a:r>
              <a:rPr lang="sr-Cyrl-R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sr-Cyrl-RS" sz="2000" dirty="0" smtClean="0">
                <a:solidFill>
                  <a:schemeClr val="tx1"/>
                </a:solidFill>
                <a:latin typeface="+mn-lt"/>
              </a:rPr>
              <a:t>    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public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static void main(String[] 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</a:rPr>
              <a:t>argumentiKomandneLinije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) </a:t>
            </a:r>
            <a:endParaRPr lang="sr-Cyrl-RS" sz="2000" dirty="0" smtClean="0">
              <a:solidFill>
                <a:schemeClr val="tx1"/>
              </a:solidFill>
              <a:latin typeface="+mn-lt"/>
            </a:endParaRP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Ако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је покретање тог програма релизовано наредбом у командној линији:</a:t>
            </a:r>
          </a:p>
          <a:p>
            <a:pPr lvl="1">
              <a:spcAft>
                <a:spcPts val="600"/>
              </a:spcAft>
              <a:defRPr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j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ava Test 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</a:rPr>
              <a:t>miki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</a:rPr>
              <a:t>maus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 “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</a:rPr>
              <a:t>paja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</a:rPr>
              <a:t>patak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“ 123 45</a:t>
            </a:r>
            <a:endParaRPr lang="sr-Cyrl-RS" sz="2000" dirty="0">
              <a:solidFill>
                <a:schemeClr val="tx1"/>
              </a:solidFill>
              <a:latin typeface="+mn-lt"/>
            </a:endParaRP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Тада ће променљива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argumentiKomandneLinije</a:t>
            </a:r>
            <a:r>
              <a:rPr lang="en-US" dirty="0">
                <a:solidFill>
                  <a:schemeClr val="tx1"/>
                </a:solidFill>
                <a:latin typeface="Garamond" panose="02020404030301010803" pitchFamily="18" charset="0"/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реферисати на петочлани низ ниски који ће редом садржати следеће елементе:</a:t>
            </a:r>
            <a:endParaRPr lang="sr-Cyrl-RS" dirty="0">
              <a:solidFill>
                <a:schemeClr val="tx1"/>
              </a:solidFill>
              <a:latin typeface="Garamond" pitchFamily="18" charset="0"/>
            </a:endParaRPr>
          </a:p>
          <a:p>
            <a:pPr>
              <a:spcAft>
                <a:spcPts val="600"/>
              </a:spcAft>
              <a:defRPr/>
            </a:pPr>
            <a:r>
              <a:rPr lang="sr-Cyrl-RS" sz="2000" dirty="0" smtClean="0">
                <a:solidFill>
                  <a:schemeClr val="tx1"/>
                </a:solidFill>
                <a:latin typeface="+mn-lt"/>
              </a:rPr>
              <a:t>            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“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</a:rPr>
              <a:t>miki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“</a:t>
            </a:r>
            <a:r>
              <a:rPr lang="sr-Cyrl-RS" sz="2000" dirty="0" smtClean="0">
                <a:solidFill>
                  <a:schemeClr val="tx1"/>
                </a:solidFill>
                <a:latin typeface="+mn-lt"/>
              </a:rPr>
              <a:t>,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“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</a:rPr>
              <a:t>maus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“</a:t>
            </a:r>
            <a:r>
              <a:rPr lang="sr-Cyrl-RS" sz="2000" dirty="0" smtClean="0">
                <a:solidFill>
                  <a:schemeClr val="tx1"/>
                </a:solidFill>
                <a:latin typeface="+mn-lt"/>
              </a:rPr>
              <a:t>,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“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paja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patak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“</a:t>
            </a:r>
            <a:r>
              <a:rPr lang="sr-Cyrl-RS" sz="2000" dirty="0" smtClean="0">
                <a:solidFill>
                  <a:schemeClr val="tx1"/>
                </a:solidFill>
                <a:latin typeface="+mn-lt"/>
              </a:rPr>
              <a:t>,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“123“</a:t>
            </a:r>
            <a:r>
              <a:rPr lang="sr-Cyrl-RS" sz="2000" dirty="0" smtClean="0">
                <a:solidFill>
                  <a:schemeClr val="tx1"/>
                </a:solidFill>
                <a:latin typeface="+mn-lt"/>
              </a:rPr>
              <a:t>,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“45“ </a:t>
            </a:r>
            <a:endParaRPr lang="en-US" sz="2000" dirty="0">
              <a:solidFill>
                <a:schemeClr val="tx1"/>
              </a:solidFill>
              <a:latin typeface="+mn-lt"/>
            </a:endParaRPr>
          </a:p>
          <a:p>
            <a:pPr>
              <a:spcAft>
                <a:spcPts val="600"/>
              </a:spcAft>
              <a:defRPr/>
            </a:pPr>
            <a:endParaRPr lang="en-US" sz="20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03350" y="538163"/>
            <a:ext cx="7751763" cy="868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>
                <a:solidFill>
                  <a:srgbClr val="0070C0"/>
                </a:solidFill>
              </a:rPr>
              <a:t>Улазна тачка </a:t>
            </a:r>
            <a:r>
              <a:rPr lang="sr-Cyrl-RS" sz="3600" b="1" kern="0" dirty="0" smtClean="0">
                <a:solidFill>
                  <a:srgbClr val="0070C0"/>
                </a:solidFill>
              </a:rPr>
              <a:t>програма</a:t>
            </a:r>
            <a:r>
              <a:rPr lang="en-US" sz="3600" b="1" kern="0" dirty="0" smtClean="0">
                <a:solidFill>
                  <a:srgbClr val="0070C0"/>
                </a:solidFill>
              </a:rPr>
              <a:t> (2)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207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4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1219200" y="685800"/>
            <a:ext cx="670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685800" y="838200"/>
            <a:ext cx="762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655638" y="1611372"/>
            <a:ext cx="8380412" cy="5278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Статички метод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main()</a:t>
            </a:r>
            <a:r>
              <a:rPr lang="sr-Cyrl-RS" sz="20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обично није једини метод који се налази у класама.</a:t>
            </a:r>
            <a:endParaRPr lang="en-US" dirty="0" smtClean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Обично се делови функционалности издвајају у посебне целине. 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Један начин да се то постигне је тзв. функционална декомпозиција.</a:t>
            </a:r>
            <a:endParaRPr lang="ru-RU" dirty="0">
              <a:solidFill>
                <a:schemeClr val="tx1"/>
              </a:solidFill>
              <a:latin typeface="Garamond" pitchFamily="18" charset="0"/>
            </a:endParaRP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у том случају се реализација издвојених функцоналности  измешта из метода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main</a:t>
            </a:r>
            <a:r>
              <a:rPr lang="sr-Cyrl-RS" sz="2000" dirty="0" smtClean="0">
                <a:solidFill>
                  <a:schemeClr val="tx1"/>
                </a:solidFill>
                <a:latin typeface="+mn-lt"/>
              </a:rPr>
              <a:t>()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у посебни издвојени метод (такође маркиран кључном речју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static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)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у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 методу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main</a:t>
            </a:r>
            <a:r>
              <a:rPr lang="sr-Cyrl-RS" sz="2000" dirty="0">
                <a:solidFill>
                  <a:schemeClr val="tx1"/>
                </a:solidFill>
                <a:latin typeface="+mn-lt"/>
              </a:rPr>
              <a:t>()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остаје само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позив тог издвојеног статичког метода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Поступак декомпозиције се може даље наставити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,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ако има потребе за тим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03350" y="538163"/>
            <a:ext cx="7751763" cy="868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Функционална декомпозиција програма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5287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304800" y="1628800"/>
            <a:ext cx="82296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ClrTx/>
            </a:pPr>
            <a:r>
              <a:rPr lang="ru-RU" altLang="en-US" sz="2400" dirty="0" smtClean="0">
                <a:latin typeface="Garamond" panose="02020404030301010803" pitchFamily="18" charset="0"/>
              </a:rPr>
              <a:t>Код функционалне декомпозиције, статички методи</a:t>
            </a:r>
            <a:r>
              <a:rPr lang="en-US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омогућавају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>
                <a:latin typeface="Garamond" panose="02020404030301010803" pitchFamily="18" charset="0"/>
              </a:rPr>
              <a:t>да се </a:t>
            </a:r>
            <a:r>
              <a:rPr lang="ru-RU" altLang="en-US" sz="2400" dirty="0" err="1">
                <a:latin typeface="Garamond" panose="02020404030301010803" pitchFamily="18" charset="0"/>
              </a:rPr>
              <a:t>дугачак</a:t>
            </a:r>
            <a:r>
              <a:rPr lang="ru-RU" altLang="en-US" sz="2400" dirty="0">
                <a:latin typeface="Garamond" panose="02020404030301010803" pitchFamily="18" charset="0"/>
              </a:rPr>
              <a:t> код </a:t>
            </a:r>
            <a:r>
              <a:rPr lang="ru-RU" altLang="en-US" sz="2400" dirty="0" err="1">
                <a:latin typeface="Garamond" panose="02020404030301010803" pitchFamily="18" charset="0"/>
              </a:rPr>
              <a:t>разбије</a:t>
            </a:r>
            <a:r>
              <a:rPr lang="ru-RU" altLang="en-US" sz="2400" dirty="0">
                <a:latin typeface="Garamond" panose="02020404030301010803" pitchFamily="18" charset="0"/>
              </a:rPr>
              <a:t> у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мање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smtClean="0">
                <a:latin typeface="Garamond" panose="02020404030301010803" pitchFamily="18" charset="0"/>
              </a:rPr>
              <a:t>целине</a:t>
            </a:r>
            <a:br>
              <a:rPr lang="ru-RU" altLang="en-US" sz="2400" dirty="0" smtClean="0">
                <a:latin typeface="Garamond" panose="02020404030301010803" pitchFamily="18" charset="0"/>
              </a:rPr>
            </a:br>
            <a:r>
              <a:rPr lang="ru-RU" altLang="en-US" sz="2400" dirty="0" smtClean="0">
                <a:latin typeface="Garamond" panose="02020404030301010803" pitchFamily="18" charset="0"/>
              </a:rPr>
              <a:t>и </a:t>
            </a:r>
            <a:r>
              <a:rPr lang="ru-RU" altLang="en-US" sz="2400" dirty="0">
                <a:latin typeface="Garamond" panose="02020404030301010803" pitchFamily="18" charset="0"/>
              </a:rPr>
              <a:t>на </a:t>
            </a:r>
            <a:r>
              <a:rPr lang="ru-RU" altLang="en-US" sz="2400" dirty="0" err="1">
                <a:latin typeface="Garamond" panose="02020404030301010803" pitchFamily="18" charset="0"/>
              </a:rPr>
              <a:t>тај</a:t>
            </a:r>
            <a:r>
              <a:rPr lang="ru-RU" altLang="en-US" sz="2400" dirty="0">
                <a:latin typeface="Garamond" panose="02020404030301010803" pitchFamily="18" charset="0"/>
              </a:rPr>
              <a:t> начин </a:t>
            </a:r>
            <a:r>
              <a:rPr lang="ru-RU" altLang="en-US" sz="2400" dirty="0" err="1">
                <a:latin typeface="Garamond" panose="02020404030301010803" pitchFamily="18" charset="0"/>
              </a:rPr>
              <a:t>доприносе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прегледности</a:t>
            </a:r>
            <a:r>
              <a:rPr lang="ru-RU" altLang="en-US" sz="2400" dirty="0">
                <a:latin typeface="Garamond" panose="02020404030301010803" pitchFamily="18" charset="0"/>
              </a:rPr>
              <a:t> кода. </a:t>
            </a:r>
          </a:p>
          <a:p>
            <a:pPr marL="342900" indent="-342900" eaLnBrk="1" hangingPunct="1">
              <a:spcBef>
                <a:spcPct val="50000"/>
              </a:spcBef>
              <a:buClrTx/>
            </a:pPr>
            <a:r>
              <a:rPr lang="ru-RU" altLang="en-US" sz="2400" dirty="0">
                <a:latin typeface="Garamond" panose="02020404030301010803" pitchFamily="18" charset="0"/>
              </a:rPr>
              <a:t>Основна структура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статичког </a:t>
            </a:r>
            <a:r>
              <a:rPr lang="ru-RU" altLang="en-US" sz="2400" dirty="0" smtClean="0">
                <a:latin typeface="Garamond" panose="02020404030301010803" pitchFamily="18" charset="0"/>
              </a:rPr>
              <a:t>метода</a:t>
            </a:r>
            <a:r>
              <a:rPr lang="ru-RU" altLang="en-US" sz="2400" dirty="0">
                <a:latin typeface="Garamond" panose="02020404030301010803" pitchFamily="18" charset="0"/>
              </a:rPr>
              <a:t>:</a:t>
            </a:r>
          </a:p>
        </p:txBody>
      </p:sp>
      <p:sp>
        <p:nvSpPr>
          <p:cNvPr id="41991" name="Text Box 7"/>
          <p:cNvSpPr txBox="1">
            <a:spLocks noChangeArrowheads="1"/>
          </p:cNvSpPr>
          <p:nvPr/>
        </p:nvSpPr>
        <p:spPr bwMode="auto">
          <a:xfrm>
            <a:off x="228600" y="5085184"/>
            <a:ext cx="84582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ClrTx/>
            </a:pPr>
            <a:r>
              <a:rPr lang="ru-RU" altLang="en-US" sz="2400" dirty="0" smtClean="0">
                <a:latin typeface="Garamond" panose="02020404030301010803" pitchFamily="18" charset="0"/>
              </a:rPr>
              <a:t>Чак и ако нема аргумената, заграде су обавезне и у декларацији и у позиву </a:t>
            </a:r>
          </a:p>
          <a:p>
            <a:pPr marL="342900" indent="-342900" eaLnBrk="1" hangingPunct="1">
              <a:spcBef>
                <a:spcPct val="50000"/>
              </a:spcBef>
              <a:buClrTx/>
            </a:pPr>
            <a:r>
              <a:rPr lang="ru-RU" altLang="en-US" sz="2400" dirty="0" smtClean="0">
                <a:latin typeface="Garamond" panose="02020404030301010803" pitchFamily="18" charset="0"/>
              </a:rPr>
              <a:t>Ако </a:t>
            </a:r>
            <a:r>
              <a:rPr lang="ru-RU" altLang="en-US" sz="2400" dirty="0">
                <a:latin typeface="Garamond" panose="02020404030301010803" pitchFamily="18" charset="0"/>
              </a:rPr>
              <a:t>метод </a:t>
            </a:r>
            <a:r>
              <a:rPr lang="ru-RU" altLang="en-US" sz="2400" dirty="0" smtClean="0">
                <a:latin typeface="Garamond" panose="02020404030301010803" pitchFamily="18" charset="0"/>
              </a:rPr>
              <a:t>треба да врати </a:t>
            </a:r>
            <a:r>
              <a:rPr lang="ru-RU" altLang="en-US" sz="2400" dirty="0">
                <a:latin typeface="Garamond" panose="02020404030301010803" pitchFamily="18" charset="0"/>
              </a:rPr>
              <a:t>вредност, </a:t>
            </a:r>
            <a:r>
              <a:rPr lang="ru-RU" altLang="en-US" sz="2400" dirty="0" smtClean="0">
                <a:latin typeface="Garamond" panose="02020404030301010803" pitchFamily="18" charset="0"/>
              </a:rPr>
              <a:t>то се постиже тако што се у телу метод користи наредба </a:t>
            </a:r>
            <a:r>
              <a:rPr lang="sr-Latn-CS" altLang="en-US" sz="2000" dirty="0" err="1" smtClean="0"/>
              <a:t>return</a:t>
            </a:r>
            <a:endParaRPr lang="sr-Latn-CS" altLang="en-US" sz="1800" i="1" dirty="0"/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533400" y="3429000"/>
            <a:ext cx="6723063" cy="1644650"/>
            <a:chOff x="476" y="2496"/>
            <a:chExt cx="4235" cy="1036"/>
          </a:xfrm>
        </p:grpSpPr>
        <p:sp>
          <p:nvSpPr>
            <p:cNvPr id="26630" name="Text Box 4"/>
            <p:cNvSpPr txBox="1">
              <a:spLocks noChangeArrowheads="1"/>
            </p:cNvSpPr>
            <p:nvPr/>
          </p:nvSpPr>
          <p:spPr bwMode="auto">
            <a:xfrm>
              <a:off x="3840" y="2880"/>
              <a:ext cx="871" cy="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000"/>
                <a:t>Telo </a:t>
              </a:r>
            </a:p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000"/>
                <a:t>metoda</a:t>
              </a:r>
            </a:p>
          </p:txBody>
        </p:sp>
        <p:sp>
          <p:nvSpPr>
            <p:cNvPr id="26631" name="Rectangle 3"/>
            <p:cNvSpPr>
              <a:spLocks noChangeArrowheads="1"/>
            </p:cNvSpPr>
            <p:nvPr/>
          </p:nvSpPr>
          <p:spPr bwMode="auto">
            <a:xfrm>
              <a:off x="528" y="2706"/>
              <a:ext cx="3264" cy="7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6632" name="Text Box 5"/>
            <p:cNvSpPr txBox="1">
              <a:spLocks noChangeArrowheads="1"/>
            </p:cNvSpPr>
            <p:nvPr/>
          </p:nvSpPr>
          <p:spPr bwMode="auto">
            <a:xfrm>
              <a:off x="476" y="2706"/>
              <a:ext cx="3940" cy="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000" dirty="0"/>
                <a:t>{</a:t>
              </a:r>
            </a:p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000" dirty="0"/>
                <a:t>             </a:t>
              </a:r>
              <a:r>
                <a:rPr lang="en-US" altLang="en-US" sz="2000" dirty="0" err="1" smtClean="0"/>
                <a:t>Kod</a:t>
              </a:r>
              <a:r>
                <a:rPr lang="en-US" altLang="en-US" sz="2000" dirty="0" smtClean="0"/>
                <a:t> </a:t>
              </a:r>
              <a:r>
                <a:rPr lang="en-US" altLang="en-US" sz="2000" dirty="0" err="1"/>
                <a:t>metoda</a:t>
              </a:r>
              <a:endParaRPr lang="en-US" altLang="en-US" sz="2000" dirty="0"/>
            </a:p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000" dirty="0"/>
                <a:t> }</a:t>
              </a:r>
            </a:p>
          </p:txBody>
        </p:sp>
        <p:sp>
          <p:nvSpPr>
            <p:cNvPr id="26633" name="Text Box 9"/>
            <p:cNvSpPr txBox="1">
              <a:spLocks noChangeArrowheads="1"/>
            </p:cNvSpPr>
            <p:nvPr/>
          </p:nvSpPr>
          <p:spPr bwMode="auto">
            <a:xfrm>
              <a:off x="512" y="2496"/>
              <a:ext cx="350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dirty="0" err="1" smtClean="0"/>
                <a:t>povratni</a:t>
              </a:r>
              <a:r>
                <a:rPr lang="sr-Cyrl-RS" altLang="en-US" sz="2000" dirty="0" smtClean="0"/>
                <a:t>Т</a:t>
              </a:r>
              <a:r>
                <a:rPr lang="en-US" altLang="en-US" sz="2000" dirty="0" err="1" smtClean="0"/>
                <a:t>ip</a:t>
              </a:r>
              <a:r>
                <a:rPr lang="sr-Cyrl-RS" altLang="en-US" sz="2000" dirty="0" smtClean="0"/>
                <a:t> </a:t>
              </a:r>
              <a:r>
                <a:rPr lang="en-US" altLang="en-US" sz="2000" dirty="0" smtClean="0"/>
                <a:t>static </a:t>
              </a:r>
              <a:r>
                <a:rPr lang="en-US" altLang="en-US" sz="2000" dirty="0" err="1"/>
                <a:t>imeMetoda</a:t>
              </a:r>
              <a:r>
                <a:rPr lang="en-US" altLang="en-US" sz="2000" dirty="0"/>
                <a:t>(arg</a:t>
              </a:r>
              <a:r>
                <a:rPr lang="en-US" altLang="en-US" sz="2000" baseline="-25000" dirty="0"/>
                <a:t>1</a:t>
              </a:r>
              <a:r>
                <a:rPr lang="en-US" altLang="en-US" sz="2000" dirty="0"/>
                <a:t>, arg</a:t>
              </a:r>
              <a:r>
                <a:rPr lang="en-US" altLang="en-US" sz="2000" baseline="-25000" dirty="0"/>
                <a:t>2</a:t>
              </a:r>
              <a:r>
                <a:rPr lang="en-US" altLang="en-US" sz="2000" dirty="0"/>
                <a:t>,…,</a:t>
              </a:r>
              <a:r>
                <a:rPr lang="en-US" altLang="en-US" sz="2000" dirty="0" err="1"/>
                <a:t>arg</a:t>
              </a:r>
              <a:r>
                <a:rPr lang="en-US" altLang="en-US" sz="2000" baseline="-25000" dirty="0" err="1"/>
                <a:t>n</a:t>
              </a:r>
              <a:r>
                <a:rPr lang="en-US" altLang="en-US" sz="2000" dirty="0"/>
                <a:t>)</a:t>
              </a:r>
              <a:endParaRPr lang="sr-Latn-CS" altLang="en-US" sz="2000" dirty="0"/>
            </a:p>
          </p:txBody>
        </p:sp>
      </p:grpSp>
      <p:sp>
        <p:nvSpPr>
          <p:cNvPr id="10" name="Title 1"/>
          <p:cNvSpPr txBox="1">
            <a:spLocks/>
          </p:cNvSpPr>
          <p:nvPr/>
        </p:nvSpPr>
        <p:spPr>
          <a:xfrm>
            <a:off x="1403350" y="538163"/>
            <a:ext cx="7751763" cy="868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Функционална декомпозиција програма (2)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4602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9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19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19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1219200" y="685800"/>
            <a:ext cx="670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685800" y="838200"/>
            <a:ext cx="762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655638" y="1611372"/>
            <a:ext cx="8380412" cy="4909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Приликом позива се дешава следеће:</a:t>
            </a:r>
          </a:p>
          <a:p>
            <a:pPr marL="914400" lvl="1" indent="-457200">
              <a:spcAft>
                <a:spcPts val="600"/>
              </a:spcAft>
              <a:buFont typeface="+mj-lt"/>
              <a:buAutoNum type="arabicPeriod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евалуирају се аргументи из позива метода </a:t>
            </a:r>
          </a:p>
          <a:p>
            <a:pPr marL="914400" lvl="1" indent="-457200">
              <a:spcAft>
                <a:spcPts val="600"/>
              </a:spcAft>
              <a:buFont typeface="+mj-lt"/>
              <a:buAutoNum type="arabicPeriod"/>
              <a:defRPr/>
            </a:pP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и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зрачуната вредност аргумената замењује параметре метода, према редоследу навођења – вредност првог аргумента замењује вредност првог параметра, други аргумент замењује други параметар итд.</a:t>
            </a:r>
          </a:p>
          <a:p>
            <a:pPr marL="1257300" lvl="2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Да би то функционисало, а с обзиром да је Јава строго типизиран језик, потребно је:</a:t>
            </a:r>
          </a:p>
          <a:p>
            <a:pPr marL="1714500" lvl="3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да се број параметара у дефиницији метода поклапа са бројем аргумената методе и </a:t>
            </a:r>
          </a:p>
          <a:p>
            <a:pPr marL="1714500" lvl="3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д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а тип сваког од аргумената буде у сагласности  са типом одговарајућег параметра  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03350" y="538163"/>
            <a:ext cx="7751763" cy="868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Функционална декомпозиција програма (3)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6117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1219200" y="685800"/>
            <a:ext cx="670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685800" y="838200"/>
            <a:ext cx="762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655638" y="1611372"/>
            <a:ext cx="8380412" cy="5201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Приликом позива се дешава следеће:</a:t>
            </a:r>
          </a:p>
          <a:p>
            <a:pPr marL="914400" lvl="1" indent="-457200">
              <a:spcAft>
                <a:spcPts val="600"/>
              </a:spcAft>
              <a:buFont typeface="+mj-lt"/>
              <a:buAutoNum type="arabicPeriod" startAt="4"/>
              <a:defRPr/>
            </a:pP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и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звршавају се редом наредбе у телу метода </a:t>
            </a:r>
          </a:p>
          <a:p>
            <a:pPr marL="914400" lvl="1" indent="-457200">
              <a:spcAft>
                <a:spcPts val="600"/>
              </a:spcAft>
              <a:buFont typeface="+mj-lt"/>
              <a:buAutoNum type="arabicPeriod" startAt="4"/>
              <a:defRPr/>
            </a:pP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и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звршавање тела метода се завршава када се дође до извршавања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наредбе </a:t>
            </a:r>
            <a:r>
              <a:rPr lang="sr-Latn-CS" altLang="en-US" sz="2000" dirty="0" err="1">
                <a:solidFill>
                  <a:schemeClr val="tx1"/>
                </a:solidFill>
                <a:latin typeface="+mn-lt"/>
              </a:rPr>
              <a:t>return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 или до извршавања последње наредбе у телу метода – тада наступа повратак у позивајући метод</a:t>
            </a:r>
          </a:p>
          <a:p>
            <a:pPr marL="1371600" lvl="2" indent="-4572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>
                <a:solidFill>
                  <a:schemeClr val="tx1"/>
                </a:solidFill>
                <a:latin typeface="Garamond" panose="02020404030301010803" pitchFamily="18" charset="0"/>
              </a:rPr>
              <a:t>ако је извршавање метода из претходне тачке завршено наредбом </a:t>
            </a:r>
            <a:r>
              <a:rPr lang="sr-Latn-CS" altLang="en-US" sz="2000" dirty="0" err="1">
                <a:solidFill>
                  <a:schemeClr val="tx1"/>
                </a:solidFill>
              </a:rPr>
              <a:t>return</a:t>
            </a:r>
            <a:r>
              <a:rPr lang="sr-Cyrl-RS" altLang="en-US" dirty="0">
                <a:solidFill>
                  <a:schemeClr val="tx1"/>
                </a:solidFill>
                <a:latin typeface="Garamond" panose="02020404030301010803" pitchFamily="18" charset="0"/>
              </a:rPr>
              <a:t>, онда је резултат рада функције вредност израза који следи </a:t>
            </a:r>
            <a:r>
              <a:rPr lang="sr-Cyrl-RS" altLang="en-US" dirty="0" smtClean="0">
                <a:solidFill>
                  <a:schemeClr val="tx1"/>
                </a:solidFill>
                <a:latin typeface="Garamond" panose="02020404030301010803" pitchFamily="18" charset="0"/>
              </a:rPr>
              <a:t>иза те наредбе и тип тог израза мора да одговара повратном типу из декларације метода.</a:t>
            </a:r>
            <a:endParaRPr lang="sr-Cyrl-RS" dirty="0" smtClean="0">
              <a:solidFill>
                <a:schemeClr val="tx1"/>
              </a:solidFill>
              <a:latin typeface="Garamond" pitchFamily="18" charset="0"/>
            </a:endParaRPr>
          </a:p>
          <a:p>
            <a:pPr marL="914400" lvl="1" indent="-457200">
              <a:spcAft>
                <a:spcPts val="600"/>
              </a:spcAft>
              <a:buFont typeface="+mj-lt"/>
              <a:buAutoNum type="arabicPeriod" startAt="4"/>
              <a:defRPr/>
            </a:pPr>
            <a:r>
              <a:rPr lang="sr-Cyrl-RS" dirty="0">
                <a:solidFill>
                  <a:schemeClr val="tx1"/>
                </a:solidFill>
                <a:latin typeface="Garamond" panose="02020404030301010803" pitchFamily="18" charset="0"/>
              </a:rPr>
              <a:t>п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риликом повратка у позивјући метод, извршавање се наставља од наредбе која следи иза наредбе позива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03350" y="538163"/>
            <a:ext cx="7751763" cy="868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Функционална декомпозиција програма (4)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416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1219200" y="685800"/>
            <a:ext cx="670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685800" y="838200"/>
            <a:ext cx="762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655638" y="1611372"/>
            <a:ext cx="8380412" cy="5278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Рекурзија (лат. </a:t>
            </a:r>
            <a:r>
              <a:rPr lang="en-US" dirty="0" err="1">
                <a:solidFill>
                  <a:schemeClr val="tx1"/>
                </a:solidFill>
                <a:latin typeface="Garamond" pitchFamily="18" charset="0"/>
              </a:rPr>
              <a:t>r</a:t>
            </a:r>
            <a:r>
              <a:rPr lang="en-US" dirty="0" err="1" smtClean="0">
                <a:solidFill>
                  <a:schemeClr val="tx1"/>
                </a:solidFill>
                <a:latin typeface="Garamond" pitchFamily="18" charset="0"/>
              </a:rPr>
              <a:t>ecursio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 - враћање</a:t>
            </a: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) у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означава </a:t>
            </a: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поступак или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функцију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 (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метод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)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који у својој дефиницији користе сами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себе</a:t>
            </a:r>
            <a:endParaRPr lang="en-US" dirty="0" smtClean="0">
              <a:solidFill>
                <a:schemeClr val="tx1"/>
              </a:solidFill>
              <a:latin typeface="Garamond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Другим </a:t>
            </a: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речима, уколико неки поступак захтева да делови проблема које је раздвојио од других бивају независно подвргнути истом том поступку, тај поступак је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рекурзиван</a:t>
            </a:r>
            <a:endParaRPr lang="en-US" dirty="0" smtClean="0">
              <a:solidFill>
                <a:schemeClr val="tx1"/>
              </a:solidFill>
              <a:latin typeface="Garamond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dirty="0">
                <a:solidFill>
                  <a:schemeClr val="tx1"/>
                </a:solidFill>
                <a:latin typeface="Garamond" panose="02020404030301010803" pitchFamily="18" charset="0"/>
              </a:rPr>
              <a:t>У сваком </a:t>
            </a:r>
            <a:r>
              <a:rPr lang="ru-RU" dirty="0" smtClean="0">
                <a:solidFill>
                  <a:schemeClr val="tx1"/>
                </a:solidFill>
                <a:latin typeface="Garamond" panose="02020404030301010803" pitchFamily="18" charset="0"/>
              </a:rPr>
              <a:t>рекурзивном </a:t>
            </a:r>
            <a:r>
              <a:rPr lang="ru-RU" dirty="0">
                <a:solidFill>
                  <a:schemeClr val="tx1"/>
                </a:solidFill>
                <a:latin typeface="Garamond" panose="02020404030301010803" pitchFamily="18" charset="0"/>
              </a:rPr>
              <a:t>поступку се раyликују две </a:t>
            </a:r>
            <a:r>
              <a:rPr lang="ru-RU" dirty="0" smtClean="0">
                <a:solidFill>
                  <a:schemeClr val="tx1"/>
                </a:solidFill>
                <a:latin typeface="Garamond" panose="02020404030301010803" pitchFamily="18" charset="0"/>
              </a:rPr>
              <a:t>целине: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dirty="0">
                <a:solidFill>
                  <a:schemeClr val="tx1"/>
                </a:solidFill>
                <a:latin typeface="Garamond" panose="02020404030301010803" pitchFamily="18" charset="0"/>
              </a:rPr>
              <a:t>с</a:t>
            </a:r>
            <a:r>
              <a:rPr lang="ru-RU" dirty="0" smtClean="0">
                <a:solidFill>
                  <a:schemeClr val="tx1"/>
                </a:solidFill>
                <a:latin typeface="Garamond" panose="02020404030301010803" pitchFamily="18" charset="0"/>
              </a:rPr>
              <a:t>вођење проблема датог типа и димензије на проблем/проблема истог типа али ниже димензије (тзв. рекурзивни корак)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solidFill>
                  <a:schemeClr val="tx1"/>
                </a:solidFill>
                <a:latin typeface="Garamond" panose="02020404030301010803" pitchFamily="18" charset="0"/>
              </a:rPr>
              <a:t>завршетак поступка када је димензија проблема мала (тзв. излаз из рекурзије)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solidFill>
                  <a:schemeClr val="tx1"/>
                </a:solidFill>
                <a:latin typeface="Garamond" panose="02020404030301010803" pitchFamily="18" charset="0"/>
              </a:rPr>
              <a:t>Разликују се саморекурзија (метод се директно своди на себе) и узајамна рекузија (свођење иде преко других метода)  </a:t>
            </a:r>
            <a:endParaRPr lang="sr-Cyrl-RS" dirty="0" smtClean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03350" y="538163"/>
            <a:ext cx="7751763" cy="868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Рекурзија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570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4_Watermark">
  <a:themeElements>
    <a:clrScheme name="2_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2_Waterma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6437</TotalTime>
  <Words>1934</Words>
  <Application>Microsoft Office PowerPoint</Application>
  <PresentationFormat>On-screen Show (4:3)</PresentationFormat>
  <Paragraphs>157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Wingdings</vt:lpstr>
      <vt:lpstr>Times New Roman</vt:lpstr>
      <vt:lpstr>Garamond</vt:lpstr>
      <vt:lpstr>4_Watermark</vt:lpstr>
      <vt:lpstr>Објектно орјентисано програмирање</vt:lpstr>
      <vt:lpstr>Улазна тачка Јава програма Статичке функције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Предефинисани  типови и објекти  у програмском језику Јава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Захвалница</vt:lpstr>
    </vt:vector>
  </TitlesOfParts>
  <Company>Matf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3.Kontrlne (upravlja~ke) strukture u Javi</dc:title>
  <dc:subject>OOP</dc:subject>
  <dc:creator>Vladimir Filipovic</dc:creator>
  <cp:lastModifiedBy>vladofilipovic@hotmail.com</cp:lastModifiedBy>
  <cp:revision>254</cp:revision>
  <dcterms:modified xsi:type="dcterms:W3CDTF">2020-04-02T11:07:54Z</dcterms:modified>
</cp:coreProperties>
</file>