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74" r:id="rId3"/>
    <p:sldId id="256" r:id="rId4"/>
    <p:sldId id="280" r:id="rId5"/>
    <p:sldId id="287" r:id="rId6"/>
    <p:sldId id="288" r:id="rId7"/>
    <p:sldId id="281" r:id="rId8"/>
    <p:sldId id="257" r:id="rId9"/>
    <p:sldId id="258" r:id="rId10"/>
    <p:sldId id="268" r:id="rId11"/>
    <p:sldId id="259" r:id="rId12"/>
    <p:sldId id="262" r:id="rId13"/>
    <p:sldId id="264" r:id="rId14"/>
    <p:sldId id="269" r:id="rId15"/>
    <p:sldId id="265" r:id="rId16"/>
    <p:sldId id="285" r:id="rId17"/>
    <p:sldId id="286" r:id="rId18"/>
    <p:sldId id="289" r:id="rId19"/>
    <p:sldId id="290" r:id="rId20"/>
    <p:sldId id="291" r:id="rId21"/>
    <p:sldId id="292" r:id="rId22"/>
    <p:sldId id="293" r:id="rId23"/>
    <p:sldId id="271" r:id="rId24"/>
    <p:sldId id="275" r:id="rId25"/>
    <p:sldId id="276" r:id="rId26"/>
    <p:sldId id="277" r:id="rId27"/>
    <p:sldId id="278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272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CC0066"/>
    <a:srgbClr val="FF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11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3B0A3900-F3E2-4126-9006-718579D87171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288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339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4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0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1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63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8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2AAF965A-07E2-4909-8FFC-07DEC430C6DF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35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11188" y="1412875"/>
            <a:ext cx="8305800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Код интерфејса нема хијерархијске организације.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Како </a:t>
            </a:r>
            <a:r>
              <a:rPr lang="sr-Cyrl-RS" dirty="0">
                <a:latin typeface="Garamond" pitchFamily="18" charset="0"/>
              </a:rPr>
              <a:t>би </a:t>
            </a:r>
            <a:r>
              <a:rPr lang="vi-VN" dirty="0">
                <a:latin typeface="Garamond" pitchFamily="18" charset="0"/>
              </a:rPr>
              <a:t>нагласили да један интерфејс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ви</a:t>
            </a:r>
            <a:r>
              <a:rPr lang="sr-Cyrl-RS" dirty="0">
                <a:latin typeface="Garamond" pitchFamily="18" charset="0"/>
              </a:rPr>
              <a:t>ш</a:t>
            </a:r>
            <a:r>
              <a:rPr lang="vi-VN" dirty="0">
                <a:latin typeface="Garamond" pitchFamily="18" charset="0"/>
              </a:rPr>
              <a:t>е других, иза кљу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не ре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и </a:t>
            </a:r>
            <a:r>
              <a:rPr lang="en-US" sz="1800" dirty="0">
                <a:latin typeface="+mn-lt"/>
              </a:rPr>
              <a:t>extends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наводимо све интерфејсе које овај </a:t>
            </a:r>
            <a:r>
              <a:rPr lang="ru-RU" dirty="0" err="1">
                <a:latin typeface="Garamond" pitchFamily="18" charset="0"/>
              </a:rPr>
              <a:t>наслеђује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endParaRPr lang="sr-Cyrl-RS" sz="1500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DrugiInterfejs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Primarni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svi metodi su public i abstract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//sve promenljive su: public, static i final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ME" sz="1500" dirty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Интерфејси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се, као и класе, смештају у пакете.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Ако се за методе и променљиве у интерфејсу не </a:t>
            </a:r>
            <a:r>
              <a:rPr lang="ru-RU" dirty="0" err="1" smtClean="0">
                <a:latin typeface="Garamond" pitchFamily="18" charset="0"/>
              </a:rPr>
              <a:t>нагласи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да су </a:t>
            </a:r>
            <a:r>
              <a:rPr lang="en-US" sz="1800" dirty="0">
                <a:latin typeface="+mn-lt"/>
              </a:rPr>
              <a:t>abstract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en-US" sz="1800" dirty="0">
                <a:latin typeface="+mn-lt"/>
              </a:rPr>
              <a:t>public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final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подразумеваће се да је тако</a:t>
            </a:r>
            <a:r>
              <a:rPr lang="en-US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7664" y="3284984"/>
            <a:ext cx="662473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79388" y="1371600"/>
            <a:ext cx="8382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Дефинисани интерфејси се имплементирају од стране Јава класа.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Можемо </a:t>
            </a:r>
            <a:r>
              <a:rPr lang="sr-Cyrl-RS" dirty="0">
                <a:latin typeface="Garamond" pitchFamily="18" charset="0"/>
              </a:rPr>
              <a:t>користити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раније дефинисане интерфејсе (који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постоје у Јава-библиотеци) или направити своје.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Када класа имплементира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интерфејс, тада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en-US" dirty="0">
                <a:latin typeface="Garamond" pitchFamily="18" charset="0"/>
              </a:rPr>
              <a:t>e </a:t>
            </a:r>
            <a:r>
              <a:rPr lang="sr-Cyrl-RS" dirty="0">
                <a:latin typeface="Garamond" pitchFamily="18" charset="0"/>
              </a:rPr>
              <a:t>морају имплементирати сви методи интерфејса (не могу се бирати само </a:t>
            </a:r>
            <a:r>
              <a:rPr lang="sr-Cyrl-RS" dirty="0" smtClean="0">
                <a:latin typeface="Garamond" pitchFamily="18" charset="0"/>
              </a:rPr>
              <a:t>неки међу њима да се имплементирају, а неки да се оставе </a:t>
            </a:r>
            <a:r>
              <a:rPr lang="sr-Cyrl-RS" dirty="0" err="1" smtClean="0">
                <a:latin typeface="Garamond" pitchFamily="18" charset="0"/>
              </a:rPr>
              <a:t>неимплементираним</a:t>
            </a:r>
            <a:r>
              <a:rPr lang="sr-Cyrl-RS" dirty="0" smtClean="0">
                <a:latin typeface="Garamond" pitchFamily="18" charset="0"/>
              </a:rPr>
              <a:t>).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sr-Cyrl-RS" sz="800" dirty="0" smtClean="0">
                <a:latin typeface="Garamond" pitchFamily="18" charset="0"/>
              </a:rPr>
              <a:t> </a:t>
            </a:r>
            <a:endParaRPr lang="sr-Cyrl-RS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MojAplet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java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Runnable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//implementacije svih metoda iz interfejsa Runnable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sr-Cyrl-RS" b="1" dirty="0">
              <a:latin typeface="Garamond" pitchFamily="18" charset="0"/>
            </a:endParaRPr>
          </a:p>
          <a:p>
            <a:pPr eaLnBrk="0" hangingPunct="0">
              <a:spcBef>
                <a:spcPts val="0"/>
              </a:spcBef>
              <a:defRPr/>
            </a:pPr>
            <a:endParaRPr lang="sr-Cyrl-R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4797152"/>
            <a:ext cx="734481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-3175" y="1484313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Ka</a:t>
            </a:r>
            <a:r>
              <a:rPr lang="sr-Cyrl-RS" dirty="0">
                <a:latin typeface="Garamond" pitchFamily="18" charset="0"/>
              </a:rPr>
              <a:t>д</a:t>
            </a:r>
            <a:r>
              <a:rPr lang="vi-VN" dirty="0">
                <a:latin typeface="Garamond" pitchFamily="18" charset="0"/>
              </a:rPr>
              <a:t>a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e интерфеј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 имплеме</a:t>
            </a:r>
            <a:r>
              <a:rPr lang="sr-Cyrl-RS" dirty="0">
                <a:latin typeface="Garamond" pitchFamily="18" charset="0"/>
              </a:rPr>
              <a:t>н</a:t>
            </a:r>
            <a:r>
              <a:rPr lang="vi-VN" dirty="0">
                <a:latin typeface="Garamond" pitchFamily="18" charset="0"/>
              </a:rPr>
              <a:t>т</a:t>
            </a:r>
            <a:r>
              <a:rPr lang="sr-Cyrl-RS" dirty="0">
                <a:latin typeface="Garamond" pitchFamily="18" charset="0"/>
              </a:rPr>
              <a:t>ира</a:t>
            </a:r>
            <a:r>
              <a:rPr lang="vi-VN" dirty="0">
                <a:latin typeface="Garamond" pitchFamily="18" charset="0"/>
              </a:rPr>
              <a:t> у некој класи, њена поткласа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све методе и мо</a:t>
            </a:r>
            <a:r>
              <a:rPr lang="sr-Cyrl-RS" dirty="0">
                <a:latin typeface="Garamond" pitchFamily="18" charset="0"/>
              </a:rPr>
              <a:t>ж</a:t>
            </a:r>
            <a:r>
              <a:rPr lang="vi-VN" dirty="0">
                <a:latin typeface="Garamond" pitchFamily="18" charset="0"/>
              </a:rPr>
              <a:t>е их пре</a:t>
            </a:r>
            <a:r>
              <a:rPr lang="sr-Cyrl-RS" dirty="0">
                <a:latin typeface="Garamond" pitchFamily="18" charset="0"/>
              </a:rPr>
              <a:t>вазићи (предефинисати)</a:t>
            </a:r>
            <a:r>
              <a:rPr lang="vi-VN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 smtClean="0">
                <a:latin typeface="Garamond" pitchFamily="18" charset="0"/>
              </a:rPr>
              <a:t>Ако </a:t>
            </a:r>
            <a:r>
              <a:rPr lang="vi-VN" dirty="0">
                <a:latin typeface="Garamond" pitchFamily="18" charset="0"/>
              </a:rPr>
              <a:t>је у класи имплеметиран интерфејс, </a:t>
            </a:r>
            <a:r>
              <a:rPr lang="sr-Cyrl-RS" dirty="0">
                <a:latin typeface="Garamond" pitchFamily="18" charset="0"/>
              </a:rPr>
              <a:t>није неопходно да се реч </a:t>
            </a:r>
            <a:r>
              <a:rPr lang="en-US" sz="1800" dirty="0">
                <a:latin typeface="+mn-lt"/>
              </a:rPr>
              <a:t>implements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vi-VN" dirty="0">
                <a:latin typeface="Garamond" pitchFamily="18" charset="0"/>
              </a:rPr>
              <a:t>јави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vi-VN" dirty="0">
                <a:latin typeface="Garamond" pitchFamily="18" charset="0"/>
              </a:rPr>
              <a:t> у дефиницији поткласе.</a:t>
            </a:r>
            <a:endParaRPr lang="en-US" dirty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vi-VN" b="1" dirty="0">
                <a:latin typeface="Garamond" pitchFamily="18" charset="0"/>
              </a:rPr>
              <a:t>Пример: </a:t>
            </a:r>
            <a:r>
              <a:rPr lang="en-US" sz="1800" b="1" dirty="0">
                <a:latin typeface="+mn-lt"/>
              </a:rPr>
              <a:t>       </a:t>
            </a:r>
            <a:endParaRPr lang="sr-Cyrl-RS" sz="1800" b="1" dirty="0">
              <a:latin typeface="+mn-lt"/>
            </a:endParaRPr>
          </a:p>
          <a:p>
            <a:r>
              <a:rPr lang="sr-Cyrl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interesuje_se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Istrazivac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Ovde se mogu koristiti metodi pita() i Interesuje_se() </a:t>
            </a:r>
            <a:r>
              <a:rPr lang="sr-Cyrl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(6)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429000"/>
            <a:ext cx="669674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50825" y="1484313"/>
            <a:ext cx="8893175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Једна класа може имплементирати више интерфејса.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>
                <a:latin typeface="Garamond" pitchFamily="18" charset="0"/>
              </a:rPr>
              <a:t>писати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r>
              <a:rPr lang="sr-Cyrl-RS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Moja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Prvi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Drugi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Treci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Овде </a:t>
            </a:r>
            <a:r>
              <a:rPr lang="sr-Cyrl-RS" dirty="0">
                <a:latin typeface="Garamond" pitchFamily="18" charset="0"/>
              </a:rPr>
              <a:t>се могу појавити иста имена метода (са истим потписом!) у различитим интерфејсима.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Тада се коришћењем кратког имена може имплементирати само један од два таква метода </a:t>
            </a:r>
            <a:r>
              <a:rPr lang="en-US" dirty="0">
                <a:latin typeface="Garamond" pitchFamily="18" charset="0"/>
              </a:rPr>
              <a:t>(</a:t>
            </a:r>
            <a:r>
              <a:rPr lang="sr-Cyrl-RS" dirty="0">
                <a:latin typeface="Garamond" pitchFamily="18" charset="0"/>
              </a:rPr>
              <a:t>ако се редефинишу оба метода унутар класе, неопходно је користити пуна имена</a:t>
            </a:r>
            <a:r>
              <a:rPr lang="en-US" dirty="0">
                <a:latin typeface="Garamond" pitchFamily="18" charset="0"/>
              </a:rPr>
              <a:t>).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(7)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2780928"/>
            <a:ext cx="58326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497887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Могу се декларитати променљиве које ће бити типа интерфејс (јер скоро свуда где користимо класе, можемо користити и интерфејсе!)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могуће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креирати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објекат</a:t>
            </a:r>
            <a:r>
              <a:rPr lang="ru-RU" dirty="0" smtClean="0">
                <a:latin typeface="Garamond" pitchFamily="18" charset="0"/>
              </a:rPr>
              <a:t> на </a:t>
            </a:r>
            <a:r>
              <a:rPr lang="ru-RU" dirty="0" err="1" smtClean="0">
                <a:latin typeface="Garamond" pitchFamily="18" charset="0"/>
              </a:rPr>
              <a:t>следећи</a:t>
            </a:r>
            <a:r>
              <a:rPr lang="ru-RU" dirty="0" smtClean="0">
                <a:latin typeface="Garamond" pitchFamily="18" charset="0"/>
              </a:rPr>
              <a:t> начин:</a:t>
            </a:r>
          </a:p>
          <a:p>
            <a:pPr>
              <a:spcBef>
                <a:spcPct val="50000"/>
              </a:spcBef>
              <a:defRPr/>
            </a:pPr>
            <a:endParaRPr lang="ru-RU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Runnable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trceci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MojObjekat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Cyrl-RS" sz="1500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Од </a:t>
            </a:r>
            <a:r>
              <a:rPr lang="sr-Cyrl-RS" dirty="0">
                <a:latin typeface="Garamond" pitchFamily="18" charset="0"/>
              </a:rPr>
              <a:t>објекта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 err="1">
                <a:latin typeface="+mn-lt"/>
              </a:rPr>
              <a:t>trceci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се очекује да извршава метод </a:t>
            </a:r>
            <a:r>
              <a:rPr lang="en-US" sz="1800" dirty="0">
                <a:latin typeface="+mn-lt"/>
              </a:rPr>
              <a:t>run()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R</a:t>
            </a:r>
            <a:r>
              <a:rPr lang="sr-Latn-ME" sz="1800" dirty="0">
                <a:latin typeface="+mn-lt"/>
              </a:rPr>
              <a:t>u</a:t>
            </a:r>
            <a:r>
              <a:rPr lang="en-US" sz="1800" dirty="0" err="1">
                <a:latin typeface="+mn-lt"/>
              </a:rPr>
              <a:t>nnable</a:t>
            </a:r>
            <a:r>
              <a:rPr lang="en-US" sz="2800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(8)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3356992"/>
            <a:ext cx="41764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9750" y="1419225"/>
            <a:ext cx="8134350" cy="532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Како се могу користити параметри у методима интерфејса ако ће их имплементирати различите класе?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Једна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од могућности је да се параметри декларишу тако да буду типа </a:t>
            </a:r>
            <a:r>
              <a:rPr lang="ru-RU" dirty="0" err="1">
                <a:latin typeface="Garamond" pitchFamily="18" charset="0"/>
              </a:rPr>
              <a:t>интерфејса</a:t>
            </a:r>
            <a:r>
              <a:rPr lang="ru-RU" dirty="0" smtClean="0">
                <a:latin typeface="Garamond" pitchFamily="18" charset="0"/>
              </a:rPr>
              <a:t>.</a:t>
            </a:r>
            <a:endParaRPr lang="en-US" sz="2800" b="1" dirty="0">
              <a:latin typeface="Garamond" pitchFamily="18" charset="0"/>
            </a:endParaRPr>
          </a:p>
          <a:p>
            <a:r>
              <a:rPr lang="sr-Latn-ME" sz="1800" dirty="0">
                <a:latin typeface="+mn-lt"/>
              </a:rPr>
              <a:t>       </a:t>
            </a:r>
            <a:endParaRPr lang="sr-Cyrl-RS" sz="1800" dirty="0" smtClean="0">
              <a:latin typeface="+mn-lt"/>
            </a:endParaRPr>
          </a:p>
          <a:p>
            <a:r>
              <a:rPr lang="sr-Cyrl-RS" sz="1800" dirty="0">
                <a:solidFill>
                  <a:srgbClr val="8000FF"/>
                </a:solidFill>
                <a:effectLst/>
                <a:latin typeface="+mn-lt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void 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Radozn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sr-Latn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Naucnik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pravi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endParaRPr lang="en-US" sz="2800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sr-Cyrl-RS" kern="0" dirty="0">
                <a:solidFill>
                  <a:srgbClr val="3366FF"/>
                </a:solidFill>
              </a:rPr>
              <a:t>9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429000"/>
            <a:ext cx="5428456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439863"/>
            <a:ext cx="914400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Обично испоручилац сервиса тврди:</a:t>
            </a:r>
            <a:r>
              <a:rPr lang="en-US" dirty="0">
                <a:latin typeface="Garamond" pitchFamily="18" charset="0"/>
              </a:rPr>
              <a:t> “</a:t>
            </a:r>
            <a:r>
              <a:rPr lang="sr-Cyrl-RS" dirty="0">
                <a:latin typeface="Garamond" pitchFamily="18" charset="0"/>
              </a:rPr>
              <a:t>Ако ваша класа испуњава конкретни интерфејс, ја ћу онда пружити услугу</a:t>
            </a:r>
            <a:r>
              <a:rPr lang="en-US" dirty="0">
                <a:latin typeface="Garamond" pitchFamily="18" charset="0"/>
              </a:rPr>
              <a:t>.” 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Размотримо конкретан пример</a:t>
            </a:r>
            <a:r>
              <a:rPr lang="en-US" dirty="0">
                <a:latin typeface="Garamond" pitchFamily="18" charset="0"/>
              </a:rPr>
              <a:t>. </a:t>
            </a:r>
            <a:r>
              <a:rPr lang="sr-Cyrl-RS" dirty="0">
                <a:latin typeface="Garamond" pitchFamily="18" charset="0"/>
              </a:rPr>
              <a:t>Метод </a:t>
            </a:r>
            <a:r>
              <a:rPr lang="en-US" sz="1800" dirty="0">
                <a:latin typeface="+mn-lt"/>
              </a:rPr>
              <a:t>sort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у класи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Arrays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обећава да ће сортирати низ објеката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али под једним </a:t>
            </a:r>
            <a:r>
              <a:rPr lang="sr-Cyrl-RS" dirty="0" smtClean="0">
                <a:latin typeface="Garamond" pitchFamily="18" charset="0"/>
              </a:rPr>
              <a:t>условом</a:t>
            </a:r>
            <a:r>
              <a:rPr lang="sr-Latn-RS" dirty="0" smtClean="0">
                <a:latin typeface="Garamond" pitchFamily="18" charset="0"/>
              </a:rPr>
              <a:t>: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објекти </a:t>
            </a:r>
            <a:r>
              <a:rPr lang="sr-Cyrl-RS" sz="2000" dirty="0">
                <a:latin typeface="Garamond" pitchFamily="18" charset="0"/>
              </a:rPr>
              <a:t>у низу морају сами знати како да се упореде тј. морају припадати класи која имплементира интерфејс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Comparable</a:t>
            </a:r>
            <a:r>
              <a:rPr lang="en-US" sz="2000" dirty="0" smtClean="0">
                <a:latin typeface="Garamond" pitchFamily="18" charset="0"/>
              </a:rPr>
              <a:t>.</a:t>
            </a:r>
            <a:r>
              <a:rPr lang="sr-Latn-RS" sz="2000" dirty="0" smtClean="0">
                <a:latin typeface="Garamond" pitchFamily="18" charset="0"/>
              </a:rPr>
              <a:t> </a:t>
            </a:r>
          </a:p>
          <a:p>
            <a:endParaRPr lang="sr-Latn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Comparable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compareTo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Object other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Cyrl-RS" sz="1800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класа имплементирала интерфејс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Comparable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она мора да садржи метод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sr-Latn-RS" sz="1800" dirty="0" smtClean="0">
                <a:latin typeface="+mn-lt"/>
              </a:rPr>
              <a:t>. </a:t>
            </a:r>
            <a:endParaRPr lang="sr-Cyrl-RS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ЈДК-у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4077072"/>
            <a:ext cx="432048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java.lang.Comparable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en-US" sz="1800" dirty="0" smtClean="0">
                <a:latin typeface="+mn-lt"/>
              </a:rPr>
              <a:t>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other)</a:t>
            </a:r>
            <a:endParaRPr lang="sr-Latn-RS" sz="1800" b="1" dirty="0" smtClean="0">
              <a:latin typeface="+mn-lt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r-Latn-CS" sz="1800" b="1" dirty="0" smtClean="0">
                <a:latin typeface="+mn-lt"/>
              </a:rPr>
              <a:t>java.util.Arrays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static </a:t>
            </a:r>
            <a:r>
              <a:rPr lang="en-US" sz="1800" dirty="0">
                <a:latin typeface="+mn-lt"/>
              </a:rPr>
              <a:t>void sort(Object[] a</a:t>
            </a:r>
            <a:r>
              <a:rPr lang="en-US" sz="1800" dirty="0" smtClean="0">
                <a:latin typeface="+mn-lt"/>
              </a:rPr>
              <a:t>)</a:t>
            </a:r>
            <a:r>
              <a:rPr lang="sr-Cyrl-RS" sz="1800" dirty="0" smtClean="0"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Сортира елементе низа побољшаном верзијом сортирања учешљавањем (енг. </a:t>
            </a:r>
            <a:r>
              <a:rPr lang="sr-Latn-RS" sz="1800" dirty="0" smtClean="0">
                <a:latin typeface="+mn-lt"/>
              </a:rPr>
              <a:t>Merge sort). </a:t>
            </a: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Елементи низа морају имплементирати </a:t>
            </a:r>
            <a:r>
              <a:rPr lang="sr-Latn-RS" sz="1800" dirty="0" smtClean="0">
                <a:latin typeface="+mn-lt"/>
              </a:rPr>
              <a:t>Comparable </a:t>
            </a:r>
            <a:r>
              <a:rPr lang="sr-Cyrl-RS" sz="1800" dirty="0" smtClean="0">
                <a:latin typeface="+mn-lt"/>
              </a:rPr>
              <a:t>интерфејс. </a:t>
            </a: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>
                <a:latin typeface="+mn-lt"/>
              </a:rPr>
              <a:t>static void sort(Object[] </a:t>
            </a:r>
            <a:r>
              <a:rPr lang="en-US" sz="1800" dirty="0" smtClean="0">
                <a:latin typeface="+mn-lt"/>
              </a:rPr>
              <a:t>a</a:t>
            </a:r>
            <a:r>
              <a:rPr lang="sr-Cyrl-RS" sz="1800" dirty="0" smtClean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Comparator c)</a:t>
            </a:r>
            <a:r>
              <a:rPr lang="sr-Cyrl-RS" sz="1800" dirty="0" smtClean="0">
                <a:latin typeface="+mn-lt"/>
              </a:rPr>
              <a:t> </a:t>
            </a:r>
          </a:p>
          <a:p>
            <a:pPr lvl="1" indent="0">
              <a:spcBef>
                <a:spcPts val="0"/>
              </a:spcBef>
              <a:defRPr/>
            </a:pP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- Друга варијанта која користи експлицитни начин поређења дефинисан </a:t>
            </a: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класом </a:t>
            </a:r>
            <a:r>
              <a:rPr lang="sr-Latn-RS" sz="1800" dirty="0" smtClean="0">
                <a:latin typeface="+mn-lt"/>
              </a:rPr>
              <a:t>Comparator</a:t>
            </a:r>
            <a:endParaRPr lang="sr-Latn-RS" sz="1800" dirty="0" smtClean="0"/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java.util.Comparator</a:t>
            </a:r>
            <a:r>
              <a:rPr lang="en-US" sz="1800" b="1" dirty="0" smtClean="0">
                <a:latin typeface="+mn-lt"/>
              </a:rPr>
              <a:t> </a:t>
            </a:r>
            <a:endParaRPr lang="sr-Cyrl-RS" sz="1800" b="1" dirty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compare(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o1, 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o2)</a:t>
            </a:r>
            <a:r>
              <a:rPr lang="sr-Cyrl-RS" sz="1800" dirty="0">
                <a:latin typeface="+mn-lt"/>
              </a:rPr>
              <a:t/>
            </a:r>
            <a:br>
              <a:rPr lang="sr-Cyrl-RS" sz="1800" dirty="0">
                <a:latin typeface="+mn-lt"/>
              </a:rPr>
            </a:br>
            <a:r>
              <a:rPr lang="sr-Cyrl-RS" sz="1800" dirty="0" smtClean="0">
                <a:latin typeface="+mn-lt"/>
              </a:rPr>
              <a:t>- Пореди два објекта и враћа: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негативан број ако први претходи другом, 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враћа нулу ако су исти по уређењу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или позитиван број ако други претходи првом. </a:t>
            </a:r>
            <a:endParaRPr lang="sr-Latn-CS" sz="1800" dirty="0" smtClean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ЈДК-у 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једнозначне одговорности (</a:t>
            </a:r>
            <a:r>
              <a:rPr lang="en-US" b="1" u="sng" dirty="0" smtClean="0">
                <a:latin typeface="Garamond" pitchFamily="18" charset="0"/>
              </a:rPr>
              <a:t>S</a:t>
            </a:r>
            <a:r>
              <a:rPr lang="en-US" dirty="0" smtClean="0">
                <a:latin typeface="Garamond" pitchFamily="18" charset="0"/>
              </a:rPr>
              <a:t>ingle responsibility) – </a:t>
            </a:r>
            <a:r>
              <a:rPr lang="sr-Cyrl-RS" dirty="0" smtClean="0">
                <a:latin typeface="Garamond" pitchFamily="18" charset="0"/>
              </a:rPr>
              <a:t>свака класа треба да има тачно једну одговорност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може постојати само један разлог због ког класа треба да буде промењена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 треба да реализује само један задатак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ако би се у оквиру једне класе налазила функционалност за пословну логику и за чување података примерка у датотеку или у базу, то би нарушавало овај принцип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Када се поштује овај принцип, тестирање је једноставније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Мање функционалности у једној класи такође значи да има мање зависности од осталих класа, што доводи до боље организације кода, јер се мање класе са јасном сврхом могу лакше пронаћи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 smtClean="0">
                <a:solidFill>
                  <a:srgbClr val="0070C0"/>
                </a:solidFill>
              </a:rPr>
              <a:t>S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0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</a:t>
            </a:r>
            <a:r>
              <a:rPr lang="sr-Cyrl-RS" dirty="0">
                <a:latin typeface="Garamond" pitchFamily="18" charset="0"/>
              </a:rPr>
              <a:t>отворености и затворености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 smtClean="0">
                <a:latin typeface="Garamond" pitchFamily="18" charset="0"/>
              </a:rPr>
              <a:t>O</a:t>
            </a:r>
            <a:r>
              <a:rPr lang="en-US" dirty="0" smtClean="0">
                <a:latin typeface="Garamond" pitchFamily="18" charset="0"/>
              </a:rPr>
              <a:t>pen closed) – </a:t>
            </a:r>
            <a:r>
              <a:rPr lang="sr-Cyrl-RS" dirty="0" smtClean="0">
                <a:latin typeface="Garamond" pitchFamily="18" charset="0"/>
              </a:rPr>
              <a:t>Софтверске компонете треба да буду отворене за проширивање, али затворене за модификацију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класа треба да буде структуирана тако да реализује своје задатке без претпостављања да ће у будућности бити мењано њено понашање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Истовремено, треба да буде омогућено проширивање функционалности класе, на следећи начин: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Наслеђивањем дате класе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Превазилажењем понашања које је захтевано од класе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Превазилажењем појединих понашања класе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Пример: аналогија са прегледачем и проширењима – укључена проширења не ометају функцију прегледача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sr-Cyrl-RS" sz="3600" b="1" kern="0" dirty="0">
                <a:solidFill>
                  <a:srgbClr val="0070C0"/>
                </a:solidFill>
              </a:rPr>
              <a:t>О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8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Апстрактне класе и интерфејси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замене Лисков (</a:t>
            </a:r>
            <a:r>
              <a:rPr lang="en-US" b="1" u="sng" dirty="0" err="1" smtClean="0">
                <a:latin typeface="Garamond" pitchFamily="18" charset="0"/>
              </a:rPr>
              <a:t>L</a:t>
            </a:r>
            <a:r>
              <a:rPr lang="en-US" dirty="0" err="1" smtClean="0">
                <a:latin typeface="Garamond" pitchFamily="18" charset="0"/>
              </a:rPr>
              <a:t>iskov</a:t>
            </a:r>
            <a:r>
              <a:rPr lang="en-US" dirty="0" smtClean="0">
                <a:latin typeface="Garamond" pitchFamily="18" charset="0"/>
              </a:rPr>
              <a:t> substitution) </a:t>
            </a:r>
            <a:r>
              <a:rPr lang="en-US" dirty="0">
                <a:latin typeface="Garamond" pitchFamily="18" charset="0"/>
              </a:rPr>
              <a:t>– </a:t>
            </a:r>
            <a:r>
              <a:rPr lang="sr-Cyrl-RS" dirty="0" smtClean="0">
                <a:latin typeface="Garamond" pitchFamily="18" charset="0"/>
              </a:rPr>
              <a:t>Примерци поткласа морају да буду у могућности да у потпуности (у свим аспектима и контекстима) замењују примерке надкласе.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Принцип захтева да: ако је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S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подтип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тада објекти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T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у програму могу бити замењени објектима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S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без промене пожељних особина програма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Другим речима, класа мора реализовати све уговоре својих надкласа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Поштовањем овог принципа се спречава злоупотреба наслеђивања. Такође, тиме се постиже сагласност са односом наслеђивања „јесте“</a:t>
            </a: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 smtClean="0">
                <a:solidFill>
                  <a:srgbClr val="0070C0"/>
                </a:solidFill>
              </a:rPr>
              <a:t>L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Принцип раздвајања </a:t>
            </a:r>
            <a:r>
              <a:rPr lang="sr-Cyrl-RS" dirty="0" smtClean="0">
                <a:latin typeface="Garamond" pitchFamily="18" charset="0"/>
              </a:rPr>
              <a:t>интерфејса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>
                <a:latin typeface="Garamond" pitchFamily="18" charset="0"/>
              </a:rPr>
              <a:t>I</a:t>
            </a:r>
            <a:r>
              <a:rPr lang="en-US" dirty="0">
                <a:latin typeface="Garamond" pitchFamily="18" charset="0"/>
              </a:rPr>
              <a:t>nterface </a:t>
            </a:r>
            <a:r>
              <a:rPr lang="en-US" dirty="0" smtClean="0">
                <a:latin typeface="Garamond" pitchFamily="18" charset="0"/>
              </a:rPr>
              <a:t>segregation) –</a:t>
            </a:r>
            <a:r>
              <a:rPr lang="sr-Cyrl-RS" dirty="0" smtClean="0">
                <a:latin typeface="Garamond" pitchFamily="18" charset="0"/>
              </a:rPr>
              <a:t> Клијенти не треба да буду приморани да имплементирају непотребне методе, тј. методе које неће користити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клијент никад не сме да има обавезу да зависи од било ког метода који не користи.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Другим речима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фаворизују се мали интерфејси који зависе од клијента, а не монолитни и велики интерфејси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>
                <a:solidFill>
                  <a:srgbClr val="0070C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2973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Принцип инверзије </a:t>
            </a:r>
            <a:r>
              <a:rPr lang="sr-Cyrl-RS" dirty="0" smtClean="0">
                <a:latin typeface="Garamond" pitchFamily="18" charset="0"/>
              </a:rPr>
              <a:t>зависности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 smtClean="0">
                <a:latin typeface="Garamond" pitchFamily="18" charset="0"/>
              </a:rPr>
              <a:t>D</a:t>
            </a:r>
            <a:r>
              <a:rPr lang="en-US" dirty="0" smtClean="0">
                <a:latin typeface="Garamond" pitchFamily="18" charset="0"/>
              </a:rPr>
              <a:t>ependency inversion</a:t>
            </a:r>
            <a:r>
              <a:rPr lang="en-US" dirty="0">
                <a:latin typeface="Garamond" pitchFamily="18" charset="0"/>
              </a:rPr>
              <a:t>) </a:t>
            </a:r>
            <a:r>
              <a:rPr lang="en-US" dirty="0" smtClean="0">
                <a:latin typeface="Garamond" pitchFamily="18" charset="0"/>
              </a:rPr>
              <a:t>–</a:t>
            </a:r>
            <a:r>
              <a:rPr lang="sr-Cyrl-RS" dirty="0" smtClean="0">
                <a:latin typeface="Garamond" pitchFamily="18" charset="0"/>
              </a:rPr>
              <a:t> Треба зависити од апстрактција, а не од конкретне реализације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модули вишег нивоа никако не треба да зависе од модула нижег нивоа, већ и модули нижег нивоа и модули вишег нивоа треба да зависе од апстракција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Апстракције не треба да зависе од детаља, већ детаљи треба да зависе од апстракције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Пример: само </a:t>
            </a:r>
            <a:r>
              <a:rPr lang="sr-Cyrl-RS" dirty="0">
                <a:latin typeface="Garamond" pitchFamily="18" charset="0"/>
              </a:rPr>
              <a:t>процесирање кредитних картица не зависи од типа кредитне картице</a:t>
            </a:r>
            <a:r>
              <a:rPr lang="en-US" dirty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реализацији се обично користи контејнер за инверзију зависности (нпр. контејнер у оквиру радног оквира </a:t>
            </a:r>
            <a:r>
              <a:rPr lang="en-US" dirty="0" smtClean="0">
                <a:latin typeface="Garamond" pitchFamily="18" charset="0"/>
              </a:rPr>
              <a:t>Spring</a:t>
            </a:r>
            <a:r>
              <a:rPr lang="sr-Cyrl-RS" dirty="0" smtClean="0">
                <a:latin typeface="Garamond" pitchFamily="18" charset="0"/>
              </a:rPr>
              <a:t> код програмског језика Јава)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>
                <a:solidFill>
                  <a:srgbClr val="0070C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775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7504" y="1557338"/>
            <a:ext cx="8884096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spcBef>
                <a:spcPts val="600"/>
              </a:spcBef>
              <a:buFontTx/>
              <a:buAutoNum type="arabicPeriod"/>
              <a:defRPr/>
            </a:pPr>
            <a:r>
              <a:rPr lang="sr-Cyrl-RS" b="1" u="sng" dirty="0" smtClean="0">
                <a:latin typeface="Garamond" pitchFamily="18" charset="0"/>
              </a:rPr>
              <a:t>Заједничке операције и поља сместити у надкласе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sr-Cyrl-RS" b="1" u="sng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Тако је оформљена класа </a:t>
            </a:r>
            <a:r>
              <a:rPr lang="en-US" sz="1800" dirty="0" smtClean="0">
                <a:latin typeface="+mn-lt"/>
              </a:rPr>
              <a:t>Person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као надкласа </a:t>
            </a:r>
            <a:r>
              <a:rPr lang="en-US" sz="1800" dirty="0" smtClean="0">
                <a:latin typeface="+mn-lt"/>
              </a:rPr>
              <a:t>Employee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 </a:t>
            </a:r>
            <a:r>
              <a:rPr lang="en-US" sz="1800" dirty="0" smtClean="0">
                <a:latin typeface="+mn-lt"/>
              </a:rPr>
              <a:t>Student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2</a:t>
            </a:r>
            <a:r>
              <a:rPr lang="en-US" b="1" u="sng" dirty="0">
                <a:latin typeface="Garamond" pitchFamily="18" charset="0"/>
              </a:rPr>
              <a:t>. </a:t>
            </a:r>
            <a:r>
              <a:rPr lang="sr-Cyrl-RS" b="1" u="sng" dirty="0" smtClean="0">
                <a:latin typeface="Garamond" pitchFamily="18" charset="0"/>
              </a:rPr>
              <a:t>Избегавати употребу заштићених поља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Модификатор </a:t>
            </a:r>
            <a:r>
              <a:rPr lang="en-US" sz="1800" dirty="0" smtClean="0">
                <a:latin typeface="+mn-lt"/>
              </a:rPr>
              <a:t>protected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пружа много заштите, из два разлога: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Може се увек направити поткласа неке класе и тиме приступити </a:t>
            </a:r>
            <a:r>
              <a:rPr lang="sr-Latn-RS" sz="1800" dirty="0" smtClean="0">
                <a:latin typeface="+mn-lt"/>
              </a:rPr>
              <a:t>protected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променљивој. 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У програмском језику Јава све класе у истом пакету имају приступ 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пољима, тако да се класа може сместити у исти пакет и тиме омогућити приступ.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Међутим,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методи могу бити корисни за назначавање да дати метод није спреман за општу употребу и да треба да буде редефинисан у поткласама. </a:t>
            </a:r>
            <a:endParaRPr lang="en-US" sz="18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7240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Додатне препоруке за наслеђивање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552" y="1628800"/>
            <a:ext cx="8451850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3. Користити наслеђивање за моделирање односа</a:t>
            </a:r>
            <a:r>
              <a:rPr lang="en-US" b="1" u="sng" dirty="0" smtClean="0">
                <a:latin typeface="Garamond" pitchFamily="18" charset="0"/>
              </a:rPr>
              <a:t> “</a:t>
            </a:r>
            <a:r>
              <a:rPr lang="sr-Cyrl-RS" b="1" u="sng" dirty="0" smtClean="0">
                <a:latin typeface="Garamond" pitchFamily="18" charset="0"/>
              </a:rPr>
              <a:t>јесте</a:t>
            </a:r>
            <a:r>
              <a:rPr lang="en-US" b="1" u="sng" dirty="0" smtClean="0">
                <a:latin typeface="Garamond" pitchFamily="18" charset="0"/>
              </a:rPr>
              <a:t>”.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SO</a:t>
            </a:r>
            <a:r>
              <a:rPr lang="en-US" dirty="0" smtClean="0">
                <a:latin typeface="Garamond" pitchFamily="18" charset="0"/>
              </a:rPr>
              <a:t>LID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Понекад програмери претерују у коришћењу наслеђивања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претпоставимо да нам требају радници по уговору, тј. класа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Радници под уговором садрже имена и датум запослења, али не садрже плату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већ се плаћају по сату</a:t>
            </a:r>
            <a:r>
              <a:rPr lang="en-US" sz="2000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Иако постоји изазов да се класа </a:t>
            </a:r>
            <a:r>
              <a:rPr lang="en-US" sz="20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направи као подкласа класе </a:t>
            </a:r>
            <a:r>
              <a:rPr lang="en-US" sz="2000" dirty="0" smtClean="0">
                <a:latin typeface="+mn-lt"/>
              </a:rPr>
              <a:t>Employee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којој је додато поље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hourlyWage</a:t>
            </a:r>
            <a:r>
              <a:rPr lang="sr-Cyrl-RS" sz="2000" dirty="0" smtClean="0">
                <a:latin typeface="Garamond" pitchFamily="18" charset="0"/>
              </a:rPr>
              <a:t>, то не би била добра идеја јер би тада примерак класе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Contractor</a:t>
            </a:r>
            <a:r>
              <a:rPr lang="sr-Cyrl-RS" sz="2000" dirty="0" smtClean="0">
                <a:latin typeface="Garamond" pitchFamily="18" charset="0"/>
              </a:rPr>
              <a:t> садржао и поље за плату и поље за сатницу, а то би водило у проблеме</a:t>
            </a:r>
            <a:r>
              <a:rPr lang="en-US" sz="2000" dirty="0" smtClean="0">
                <a:latin typeface="Garamond" pitchFamily="18" charset="0"/>
              </a:rPr>
              <a:t>.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Наиме однос између ентитета радник по уговору и запослени не пролази тест</a:t>
            </a:r>
            <a:r>
              <a:rPr lang="en-US" sz="2000" dirty="0" smtClean="0">
                <a:latin typeface="Garamond" pitchFamily="18" charset="0"/>
              </a:rPr>
              <a:t> “</a:t>
            </a:r>
            <a:r>
              <a:rPr lang="sr-Cyrl-RS" sz="2000" dirty="0" smtClean="0">
                <a:latin typeface="Garamond" pitchFamily="18" charset="0"/>
              </a:rPr>
              <a:t>јесте</a:t>
            </a:r>
            <a:r>
              <a:rPr lang="en-US" sz="2000" dirty="0" smtClean="0">
                <a:latin typeface="Garamond" pitchFamily="18" charset="0"/>
              </a:rPr>
              <a:t>”. </a:t>
            </a:r>
            <a:r>
              <a:rPr lang="sr-Cyrl-RS" sz="2000" dirty="0" smtClean="0">
                <a:latin typeface="Garamond" pitchFamily="18" charset="0"/>
              </a:rPr>
              <a:t>Радник по уговору није специјалан случај запосленог</a:t>
            </a:r>
            <a:r>
              <a:rPr lang="en-US" sz="2000" dirty="0" smtClean="0">
                <a:latin typeface="Garamond" pitchFamily="18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04664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45185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4. </a:t>
            </a:r>
            <a:r>
              <a:rPr lang="sr-Cyrl-RS" b="1" u="sng" dirty="0" smtClean="0">
                <a:latin typeface="Garamond" pitchFamily="18" charset="0"/>
              </a:rPr>
              <a:t>Не користити наслеђивање сем уколико оно има смисла за све методе класе из које се наслеђује</a:t>
            </a:r>
            <a:r>
              <a:rPr lang="en-US" b="1" u="sng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Garamond" pitchFamily="18" charset="0"/>
              </a:rPr>
              <a:t>SO</a:t>
            </a:r>
            <a:r>
              <a:rPr lang="en-US" b="1" u="sng" dirty="0" smtClean="0">
                <a:latin typeface="Garamond" pitchFamily="18" charset="0"/>
              </a:rPr>
              <a:t>L</a:t>
            </a:r>
            <a:r>
              <a:rPr lang="en-US" dirty="0" smtClean="0">
                <a:latin typeface="Garamond" pitchFamily="18" charset="0"/>
              </a:rPr>
              <a:t>ID</a:t>
            </a:r>
            <a:endParaRPr lang="sr-Cyrl-R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</a:t>
            </a:r>
            <a:r>
              <a:rPr lang="sr-Cyrl-RS" sz="2000" dirty="0">
                <a:latin typeface="Garamond" pitchFamily="18" charset="0"/>
              </a:rPr>
              <a:t>п</a:t>
            </a:r>
            <a:r>
              <a:rPr lang="sr-Cyrl-RS" sz="2000" dirty="0" smtClean="0">
                <a:latin typeface="Garamond" pitchFamily="18" charset="0"/>
              </a:rPr>
              <a:t>ретпоставимо да желимо да направимо класу за празнике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Holiday</a:t>
            </a:r>
            <a:r>
              <a:rPr lang="en-US" sz="2000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Будући да је сваки празник да</a:t>
            </a:r>
            <a:r>
              <a:rPr lang="sr-Cyrl-RS" sz="2000" dirty="0">
                <a:latin typeface="Garamond" pitchFamily="18" charset="0"/>
              </a:rPr>
              <a:t>н</a:t>
            </a:r>
            <a:r>
              <a:rPr lang="sr-Cyrl-RS" sz="2000" dirty="0" smtClean="0">
                <a:latin typeface="Garamond" pitchFamily="18" charset="0"/>
              </a:rPr>
              <a:t>, а да су дани примерци класе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LocalDate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то можемо користити наслеђивање</a:t>
            </a:r>
            <a:r>
              <a:rPr lang="en-US" sz="2000" dirty="0" smtClean="0">
                <a:latin typeface="Garamond" pitchFamily="18" charset="0"/>
              </a:rPr>
              <a:t>.</a:t>
            </a:r>
            <a:endParaRPr lang="sr-Cyrl-R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800" dirty="0" smtClean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Holiday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LocalDate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несрећу, скуп празника није затворен у односу на наслеђене операције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Један од јавних метода класе </a:t>
            </a:r>
            <a:r>
              <a:rPr lang="en-US" sz="2000" dirty="0" err="1" smtClean="0">
                <a:latin typeface="+mn-lt"/>
              </a:rPr>
              <a:t>LocalDate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је метод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add</a:t>
            </a:r>
            <a:r>
              <a:rPr lang="en-US" sz="2000" dirty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Међутим, овај метод може да претвори празник у нерадни дан</a:t>
            </a:r>
            <a:r>
              <a:rPr lang="en-US" sz="2000" dirty="0" smtClean="0">
                <a:latin typeface="Garamond" pitchFamily="18" charset="0"/>
              </a:rPr>
              <a:t>: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Holiday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christmas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christmas.plusDays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5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Стога, у овом примеру наслеђивање није адекватно</a:t>
            </a:r>
            <a:r>
              <a:rPr lang="en-US" sz="2000" dirty="0" smtClean="0">
                <a:latin typeface="Garamond" pitchFamily="18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04664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4221088"/>
            <a:ext cx="60087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1371600" y="5733256"/>
            <a:ext cx="492859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552" y="1417638"/>
            <a:ext cx="8451850" cy="487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5. Приликом превазилажења метода не мењати очекивано понашање тј. поштовати принцип замене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2000" b="1" u="sng" dirty="0" smtClean="0">
                <a:latin typeface="Garamond" pitchFamily="18" charset="0"/>
              </a:rPr>
              <a:t>SOL</a:t>
            </a:r>
            <a:r>
              <a:rPr lang="en-US" sz="2000" dirty="0" smtClean="0">
                <a:latin typeface="Garamond" pitchFamily="18" charset="0"/>
              </a:rPr>
              <a:t>ID</a:t>
            </a: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Принцип замене се примењује и на синтаксу и на понашање.</a:t>
            </a:r>
            <a:endParaRPr lang="en-U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при превазилажењу метода се не сме неразумно мењати његово понашање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На пример, ако се „поправи“ проблем са методом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add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у класи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Holiday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тако да сада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add</a:t>
            </a:r>
            <a:r>
              <a:rPr lang="sr-Cyrl-RS" sz="2000" dirty="0" smtClean="0">
                <a:latin typeface="Garamond" pitchFamily="18" charset="0"/>
              </a:rPr>
              <a:t> пребацује на следећи празник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тада бива нарушен принцип замене</a:t>
            </a:r>
            <a:r>
              <a:rPr lang="en-US" sz="2000" dirty="0" smtClean="0">
                <a:latin typeface="Garamond" pitchFamily="18" charset="0"/>
              </a:rPr>
              <a:t>.</a:t>
            </a:r>
            <a:r>
              <a:rPr lang="sr-Cyrl-RS" sz="2000" dirty="0" smtClean="0">
                <a:latin typeface="Garamond" pitchFamily="18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Наиме, секвенца нареби:</a:t>
            </a:r>
          </a:p>
          <a:p>
            <a:pPr>
              <a:spcBef>
                <a:spcPts val="600"/>
              </a:spcBef>
              <a:defRPr/>
            </a:pPr>
            <a:endParaRPr lang="en-US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d1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d2 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 </a:t>
            </a:r>
            <a:r>
              <a:rPr lang="en-US" sz="150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d1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plusDays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datum2.until(datum1,ChronoUnit.DAYS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треба да има очекивано понашање, тј. да врати </a:t>
            </a:r>
            <a:r>
              <a:rPr lang="sr-Cyrl-RS" sz="2000" dirty="0" smtClean="0">
                <a:latin typeface="+mn-lt"/>
              </a:rPr>
              <a:t>1</a:t>
            </a:r>
            <a:r>
              <a:rPr lang="sr-Cyrl-RS" sz="2000" dirty="0" smtClean="0">
                <a:latin typeface="Garamond" pitchFamily="18" charset="0"/>
              </a:rPr>
              <a:t>, без обзира да ли су променљиве </a:t>
            </a:r>
            <a:r>
              <a:rPr lang="en-US" sz="2000" dirty="0" smtClean="0">
                <a:latin typeface="+mn-lt"/>
              </a:rPr>
              <a:t>d1</a:t>
            </a:r>
            <a:r>
              <a:rPr lang="en-US" sz="2000" dirty="0" smtClean="0"/>
              <a:t> </a:t>
            </a:r>
            <a:r>
              <a:rPr lang="sr-Cyrl-RS" sz="2000" dirty="0" smtClean="0">
                <a:latin typeface="Garamond" pitchFamily="18" charset="0"/>
              </a:rPr>
              <a:t>и </a:t>
            </a:r>
            <a:r>
              <a:rPr lang="en-US" sz="2000" dirty="0" smtClean="0">
                <a:latin typeface="+mn-lt"/>
              </a:rPr>
              <a:t>d2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типа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LocalDate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или </a:t>
            </a:r>
            <a:r>
              <a:rPr lang="en-US" sz="2000" dirty="0" smtClean="0">
                <a:latin typeface="+mn-lt"/>
              </a:rPr>
              <a:t>Holiday</a:t>
            </a:r>
            <a:r>
              <a:rPr lang="en-US" sz="2000" dirty="0">
                <a:latin typeface="Garamond" pitchFamily="18" charset="0"/>
              </a:rPr>
              <a:t>.</a:t>
            </a:r>
            <a:endParaRPr lang="en-US" sz="20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04664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(4)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4725144"/>
            <a:ext cx="845185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6. Користити полиморфизам, а не информације о типу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SO</a:t>
            </a:r>
            <a:r>
              <a:rPr lang="en-US" dirty="0" smtClean="0">
                <a:latin typeface="Garamond" pitchFamily="18" charset="0"/>
              </a:rPr>
              <a:t>LID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 год се наиђе на код облика:</a:t>
            </a:r>
            <a:endParaRPr lang="en-US" dirty="0">
              <a:latin typeface="Garamond" pitchFamily="18" charset="0"/>
            </a:endParaRPr>
          </a:p>
          <a:p>
            <a:endParaRPr lang="sr-Cyrl-RS" sz="8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action1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action2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sr-Cyrl-RS" dirty="0" smtClean="0">
                <a:latin typeface="Garamond" pitchFamily="18" charset="0"/>
              </a:rPr>
              <a:t>    треба размотрити могућност полиморфизма</a:t>
            </a:r>
            <a:r>
              <a:rPr lang="en-US" dirty="0" smtClean="0">
                <a:latin typeface="Garamond" pitchFamily="18" charset="0"/>
              </a:rPr>
              <a:t>.</a:t>
            </a:r>
            <a:r>
              <a:rPr lang="sr-Cyrl-RS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ли </a:t>
            </a:r>
            <a:r>
              <a:rPr lang="en-US" sz="1800" dirty="0" smtClean="0">
                <a:latin typeface="+mn-lt"/>
              </a:rPr>
              <a:t>action1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action2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представљају заједничке концепте</a:t>
            </a:r>
            <a:r>
              <a:rPr lang="en-US" dirty="0" smtClean="0">
                <a:latin typeface="Garamond" pitchFamily="18" charset="0"/>
              </a:rPr>
              <a:t>?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Ако је одговор да, тај заједнички концепт треба да буде метод заједничке надкласе или интерфејса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Потом се једноставно треба позвати </a:t>
            </a:r>
            <a:r>
              <a:rPr lang="en-US" sz="1800" dirty="0" err="1" smtClean="0">
                <a:latin typeface="+mn-lt"/>
              </a:rPr>
              <a:t>x.action</a:t>
            </a:r>
            <a:r>
              <a:rPr lang="en-US" sz="1800" dirty="0" smtClean="0">
                <a:latin typeface="+mn-lt"/>
              </a:rPr>
              <a:t>();</a:t>
            </a:r>
            <a:r>
              <a:rPr lang="sr-Cyrl-RS" dirty="0" smtClean="0">
                <a:latin typeface="Garamond" pitchFamily="18" charset="0"/>
              </a:rPr>
              <a:t> па да механизам динамичког активирања који је инхерентан полиморфизму покреће одговарајућу акцију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76672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(5)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43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Иако различити оквири за развој у Јави имају различите објекте за рад са догађајима, њихово понашање је фундаментално исто.</a:t>
            </a: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Рад са догађајима (испаљивање и руковање) захтева следеће елементе: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Класу за тип догађаја – садржи информације везане за тај тип догађаја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Интерфејс који описује како ће о испаљивању догађаја бити информисани заинтересовани објекти, тзв. ослушкивачи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морају да имплементирају интерфејс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Структура података која води рачуна о томе који су ослушкивачи претплаћени на догађаје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Методи којима се омогућује да се додају/уклоне ослушкивачи на догађаје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Догађаји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9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Први захтев за испаљивање догађаја је постојање класе која представља информацију о догађају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за догађаје треба да буду имутабилне, тј. после креирања не могу бити мењани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Испаљивање догађаја прослђује референцу на један приемрак догађаја према свим регистрованим ослушкивачима 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Р</a:t>
            </a:r>
            <a:r>
              <a:rPr lang="sr-Cyrl-RS" dirty="0" smtClean="0">
                <a:latin typeface="Garamond" pitchFamily="18" charset="0"/>
              </a:rPr>
              <a:t>едослед прослеђивања према ослушкивачима није специфициран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не могу модификовати догађај који им је прослеђен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не могу променити начин на који ће се наставити процесирање од стране других ослушкивача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Класа </a:t>
            </a:r>
            <a:r>
              <a:rPr lang="en-US" sz="3600" b="1" kern="0" dirty="0">
                <a:solidFill>
                  <a:srgbClr val="0070C0"/>
                </a:solidFill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26239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Како се крећемо уз хијерархију наслеђивања, класе постају све општије и све апстрактније</a:t>
            </a:r>
            <a:r>
              <a:rPr lang="en-US" altLang="en-US" sz="2400" dirty="0">
                <a:latin typeface="Garamond" panose="02020404030301010803" pitchFamily="18" charset="0"/>
              </a:rPr>
              <a:t>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неком тренутку наткласа постаје у тој мери општа да више представља основу за друге класе него класу чије конкретне примерке желимо да користимо</a:t>
            </a:r>
            <a:r>
              <a:rPr lang="en-US" altLang="en-US" sz="2400" dirty="0">
                <a:latin typeface="Garamond" panose="02020404030301010803" pitchFamily="18" charset="0"/>
              </a:rPr>
              <a:t>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Пример: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Проширење хијерархије класа за запослене и студенте. 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Иако свака </a:t>
            </a:r>
            <a:r>
              <a:rPr lang="sr-Cyrl-RS" altLang="en-US" sz="2400" dirty="0">
                <a:latin typeface="Garamond" panose="02020404030301010803" pitchFamily="18" charset="0"/>
              </a:rPr>
              <a:t>особа има опис,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ипак тај </a:t>
            </a:r>
            <a:r>
              <a:rPr lang="sr-Cyrl-RS" altLang="en-US" sz="2400" dirty="0">
                <a:latin typeface="Garamond" panose="02020404030301010803" pitchFamily="18" charset="0"/>
              </a:rPr>
              <a:t>опис зависи од тога шта и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како </a:t>
            </a:r>
            <a:r>
              <a:rPr lang="sr-Cyrl-RS" altLang="en-US" sz="2400" dirty="0">
                <a:latin typeface="Garamond" panose="02020404030301010803" pitchFamily="18" charset="0"/>
              </a:rPr>
              <a:t>дата особа ради.</a:t>
            </a:r>
            <a:endParaRPr lang="en-US" altLang="en-US" sz="2400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37112"/>
            <a:ext cx="3744416" cy="229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за догађаје су изведене из класе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java.util.EventObject</a:t>
            </a:r>
            <a:endParaRPr lang="sr-Cyrl-RS" dirty="0" smtClean="0">
              <a:latin typeface="+mn-lt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latin typeface="+mn-lt"/>
              </a:rPr>
              <a:t>EventObject</a:t>
            </a:r>
            <a:r>
              <a:rPr lang="en-US" sz="20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обезбеђује метод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>
                <a:latin typeface="+mn-lt"/>
              </a:rPr>
              <a:t>getSource</a:t>
            </a:r>
            <a:r>
              <a:rPr lang="en-US" sz="2000" dirty="0">
                <a:latin typeface="+mn-lt"/>
              </a:rPr>
              <a:t>() </a:t>
            </a:r>
            <a:r>
              <a:rPr lang="sr-Cyrl-RS" dirty="0" smtClean="0">
                <a:latin typeface="Garamond" pitchFamily="18" charset="0"/>
              </a:rPr>
              <a:t>којим се одређује извор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Извођењем из класе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>
                <a:latin typeface="+mn-lt"/>
              </a:rPr>
              <a:t>EventObject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креирани објекти могу да буду генерички обрађени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Event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2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догађаја су класе које су исказале интерес за догађаје који се испаљују 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ослушкивачи бивају информисани о испаљеном догађају тако што се позове одговарајући метод ослушкивача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Како се зна који је метод одговарајући, тј. који ће се метод позвати? 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Дефинисање догађаја захтева да се дефинише уговор између извора </a:t>
            </a:r>
            <a:r>
              <a:rPr lang="sr-Cyrl-RS" dirty="0" smtClean="0">
                <a:latin typeface="Garamond" pitchFamily="18" charset="0"/>
              </a:rPr>
              <a:t>за догађај и ослушкивача тог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Тај уговор одређује који ће се метод ослушкивача звати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Сваки ослушкивач мора имплементирати метод</a:t>
            </a:r>
            <a:endParaRPr lang="en-U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</a:t>
            </a:r>
            <a:r>
              <a:rPr lang="en-US" dirty="0" smtClean="0">
                <a:latin typeface="Garamond" pitchFamily="18" charset="0"/>
              </a:rPr>
              <a:t>,</a:t>
            </a:r>
            <a:r>
              <a:rPr lang="sr-Cyrl-RS" dirty="0" smtClean="0">
                <a:latin typeface="Garamond" pitchFamily="18" charset="0"/>
              </a:rPr>
              <a:t> помоћу интерфејса се дефинише тај уговор, па сваки ослушкивач мора имплементирати интерфејс</a:t>
            </a:r>
            <a:r>
              <a:rPr lang="en-US" dirty="0" smtClean="0">
                <a:latin typeface="Garamond" pitchFamily="18" charset="0"/>
              </a:rPr>
              <a:t>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Интерфејс </a:t>
            </a:r>
            <a:r>
              <a:rPr lang="en-US" sz="3600" b="1" kern="0" dirty="0" err="1">
                <a:solidFill>
                  <a:srgbClr val="0070C0"/>
                </a:solidFill>
              </a:rPr>
              <a:t>EventListener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примерима са догађајима, интерфејси тј. уговори ће проширивати интерфејс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java.util.EventListener</a:t>
            </a:r>
            <a:endParaRPr lang="sr-Cyrl-RS" dirty="0" smtClean="0">
              <a:latin typeface="+mn-lt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Интерфејс </a:t>
            </a:r>
            <a:r>
              <a:rPr lang="en-US" sz="2000" dirty="0" err="1" smtClean="0">
                <a:latin typeface="+mn-lt"/>
              </a:rPr>
              <a:t>EventListener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захтева да се имплементира неки метод, већ се ради о тзв. маркерском интерфејсу – то је само ознака да се ради о интерфејсу који служи као ослушкивач догађаја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Овим се олакшава да се одреди који догађај може бити испаљен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Интерфејс </a:t>
            </a:r>
            <a:r>
              <a:rPr lang="en-US" sz="3600" b="1" kern="0" dirty="0" err="1" smtClean="0">
                <a:solidFill>
                  <a:srgbClr val="0070C0"/>
                </a:solidFill>
              </a:rPr>
              <a:t>EventListener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8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Објекат који представља извор за догађаје чува информације о ослушкивачима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Истовремено, објекат ове класе испаљује догађаје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различитим оквирима за развој обично већ постоји извор за догађаје, па тада нема потребе да га програмер посебно програмира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Извор за догађаје 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12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Објекат који представља ослушкивач догађаја, у методи која имплементира интерфејс изведен из интерфејса </a:t>
            </a:r>
            <a:r>
              <a:rPr lang="en-US" sz="2000" dirty="0" err="1">
                <a:latin typeface="+mn-lt"/>
              </a:rPr>
              <a:t>EventListener</a:t>
            </a:r>
            <a:r>
              <a:rPr lang="sr-Cyrl-RS" dirty="0" smtClean="0">
                <a:latin typeface="Garamond" pitchFamily="18" charset="0"/>
              </a:rPr>
              <a:t> специфицира шта ће се урадити када догађај буде испаљен – наравно под претпоставком да је објекат ослушкивач догађаја већ регистрован за слушање датог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 ослушкивача који се реализује приликом испаљивања догађаја обично има један параметар – догађај који је испаљен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Ослушкивач догађаја 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7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Апстрактне класе и методе карактерише кључна реч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solidFill>
                  <a:srgbClr val="FF33CC"/>
                </a:solidFill>
                <a:latin typeface="+mn-lt"/>
              </a:rPr>
              <a:t>abstract</a:t>
            </a:r>
            <a:r>
              <a:rPr lang="en-US" dirty="0">
                <a:solidFill>
                  <a:srgbClr val="FF33CC"/>
                </a:solidFill>
                <a:latin typeface="Garamond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мора бити апстрактна ако садржи бар један апстрактни метод.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може бити апстрактна чак иако не садржи ни један апстрактни метод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"JMBG checking"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Garamond" pitchFamily="18" charset="0"/>
              </a:rPr>
              <a:t>  </a:t>
            </a: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3717032"/>
            <a:ext cx="6192688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Примерак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да </a:t>
            </a:r>
            <a:r>
              <a:rPr lang="ru-RU" dirty="0" err="1">
                <a:latin typeface="Garamond" pitchFamily="18" charset="0"/>
              </a:rPr>
              <a:t>користи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неапстрактне</a:t>
            </a:r>
            <a:r>
              <a:rPr lang="ru-RU" dirty="0">
                <a:latin typeface="Garamond" pitchFamily="18" charset="0"/>
              </a:rPr>
              <a:t> методе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наткласе</a:t>
            </a:r>
            <a:r>
              <a:rPr lang="ru-RU" dirty="0">
                <a:latin typeface="Garamond" pitchFamily="18" charset="0"/>
              </a:rPr>
              <a:t>. </a:t>
            </a:r>
            <a:endParaRPr lang="ru-RU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"Going to student clinic"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"Checking index"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Bef>
                <a:spcPts val="600"/>
              </a:spcBef>
              <a:defRPr/>
            </a:pPr>
            <a:endParaRPr lang="ru-RU" sz="1500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2780928"/>
            <a:ext cx="7344816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5398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Тај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примерак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декларисан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као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инстанца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</a:t>
            </a:r>
            <a:r>
              <a:rPr lang="ru-RU" dirty="0">
                <a:latin typeface="Garamond" pitchFamily="18" charset="0"/>
              </a:rPr>
              <a:t>н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креиран</a:t>
            </a:r>
            <a:r>
              <a:rPr lang="ru-RU" dirty="0">
                <a:latin typeface="Garamond" pitchFamily="18" charset="0"/>
              </a:rPr>
              <a:t> само </a:t>
            </a:r>
            <a:r>
              <a:rPr lang="ru-RU" dirty="0" err="1">
                <a:latin typeface="Garamond" pitchFamily="18" charset="0"/>
              </a:rPr>
              <a:t>помоћу</a:t>
            </a:r>
            <a:r>
              <a:rPr lang="ru-RU" dirty="0">
                <a:latin typeface="Garamond" pitchFamily="18" charset="0"/>
              </a:rPr>
              <a:t> конструктора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Апстрактна класа може да има конструктор којим дефинише сопствена поља, а тај контруктор се потом позива од стране конструктора конкретне поткласе</a:t>
            </a:r>
            <a:r>
              <a:rPr lang="sr-Cyrl-RS" dirty="0" smtClean="0">
                <a:latin typeface="Garamond" pitchFamily="18" charset="0"/>
              </a:rPr>
              <a:t>.</a:t>
            </a: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Cyrl-R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r-Cyrl-R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...</a:t>
            </a: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endParaRPr lang="sr-Cyrl-RS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...</a:t>
            </a: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String 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Person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"xxxxxxxxxxxxx"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"yyyyy"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endParaRPr lang="sr-Latn-RS" sz="1500" dirty="0" smtClean="0">
              <a:effectLst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717032"/>
            <a:ext cx="633670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49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353425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развоју </a:t>
            </a:r>
            <a:r>
              <a:rPr lang="sr-Cyrl-RS" altLang="en-US" sz="2400" dirty="0">
                <a:latin typeface="Garamond" panose="02020404030301010803" pitchFamily="18" charset="0"/>
              </a:rPr>
              <a:t>софтвера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је често </a:t>
            </a:r>
            <a:r>
              <a:rPr lang="sr-Cyrl-RS" altLang="en-US" sz="2400" dirty="0">
                <a:latin typeface="Garamond" panose="02020404030301010803" pitchFamily="18" charset="0"/>
              </a:rPr>
              <a:t>важно да се различите групе програмера договоре око „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уговора“ о интеракцији софтвера.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Свака од тих група треба да буде у могућности да напише свој део кода, а да при томе нема информације како је писан код друге стране.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језику Јава, интерфејс је референтни тип, сличан класи, али може садржати само константе и потписе метода.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Интерфејс </a:t>
            </a:r>
            <a:r>
              <a:rPr lang="sr-Cyrl-RS" altLang="en-US" sz="2400" dirty="0">
                <a:latin typeface="Garamond" panose="02020404030301010803" pitchFamily="18" charset="0"/>
              </a:rPr>
              <a:t>не може да садржи тела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метода (изузетак су подразумевани методи, почев од Јава 8).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Није могуће директно правити примерак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интерфејса:</a:t>
            </a: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он </a:t>
            </a:r>
            <a:r>
              <a:rPr lang="sr-Cyrl-RS" altLang="en-US" sz="1900" dirty="0">
                <a:latin typeface="Garamond" panose="02020404030301010803" pitchFamily="18" charset="0"/>
              </a:rPr>
              <a:t>само може да буде имплементиран од стране класе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или </a:t>
            </a:r>
            <a:r>
              <a:rPr lang="sr-Cyrl-RS" altLang="en-US" sz="1900" dirty="0">
                <a:latin typeface="Garamond" panose="02020404030301010803" pitchFamily="18" charset="0"/>
              </a:rPr>
              <a:t>наслеђен од стране другог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интерфејса</a:t>
            </a:r>
            <a:endParaRPr lang="en-US" altLang="en-US" sz="1900" dirty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569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Интерфејси</a:t>
            </a:r>
            <a:r>
              <a:rPr lang="ru-RU" altLang="en-US" sz="2400" dirty="0">
                <a:latin typeface="Garamond" panose="02020404030301010803" pitchFamily="18" charset="0"/>
              </a:rPr>
              <a:t> (</a:t>
            </a: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)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неко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ће</a:t>
            </a:r>
            <a:r>
              <a:rPr lang="ru-RU" altLang="en-US" sz="2400" dirty="0">
                <a:latin typeface="Garamond" panose="02020404030301010803" pitchFamily="18" charset="0"/>
              </a:rPr>
              <a:t> друге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Преко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>
                <a:latin typeface="Garamond" panose="02020404030301010803" pitchFamily="18" charset="0"/>
              </a:rPr>
              <a:t> уводи се </a:t>
            </a:r>
            <a:r>
              <a:rPr lang="ru-RU" altLang="en-US" sz="2400" dirty="0" err="1">
                <a:latin typeface="Garamond" panose="02020404030301010803" pitchFamily="18" charset="0"/>
              </a:rPr>
              <a:t>неки</a:t>
            </a:r>
            <a:r>
              <a:rPr lang="ru-RU" altLang="en-US" sz="2400" dirty="0">
                <a:latin typeface="Garamond" panose="02020404030301010803" pitchFamily="18" charset="0"/>
              </a:rPr>
              <a:t> вид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ограниченог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вишеструког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додаје</a:t>
            </a:r>
            <a:r>
              <a:rPr lang="ru-RU" altLang="en-US" sz="2400" dirty="0">
                <a:latin typeface="Garamond" panose="02020404030301010803" pitchFamily="18" charset="0"/>
              </a:rPr>
              <a:t> било </a:t>
            </a:r>
            <a:r>
              <a:rPr lang="ru-RU" altLang="en-US" sz="2400" dirty="0" err="1">
                <a:latin typeface="Garamond" panose="02020404030301010803" pitchFamily="18" charset="0"/>
              </a:rPr>
              <a:t>којој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обезбеђено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њених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надкласа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Они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неку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врсту</a:t>
            </a:r>
            <a:r>
              <a:rPr lang="ru-RU" altLang="en-US" sz="2400" dirty="0">
                <a:latin typeface="Garamond" panose="02020404030301010803" pitchFamily="18" charset="0"/>
              </a:rPr>
              <a:t> протокола за </a:t>
            </a:r>
            <a:r>
              <a:rPr lang="ru-RU" altLang="en-US" sz="2400" dirty="0" err="1">
                <a:latin typeface="Garamond" panose="02020404030301010803" pitchFamily="18" charset="0"/>
              </a:rPr>
              <a:t>комуникацију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између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дефинишу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208963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се понаша свуда као </a:t>
            </a:r>
            <a:r>
              <a:rPr lang="sr-Cyrl-RS" dirty="0" smtClean="0">
                <a:latin typeface="Garamond" pitchFamily="18" charset="0"/>
              </a:rPr>
              <a:t>класа, али </a:t>
            </a:r>
            <a:r>
              <a:rPr lang="sr-Cyrl-RS" dirty="0">
                <a:latin typeface="Garamond" pitchFamily="18" charset="0"/>
              </a:rPr>
              <a:t>не може имати инстанце (не може се на њега применити оператор </a:t>
            </a:r>
            <a:r>
              <a:rPr lang="en-US" sz="1800" dirty="0">
                <a:latin typeface="+mn-lt"/>
              </a:rPr>
              <a:t>new</a:t>
            </a:r>
            <a:r>
              <a:rPr lang="en-US" dirty="0">
                <a:latin typeface="Garamond" pitchFamily="18" charset="0"/>
              </a:rPr>
              <a:t>).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садржи апстрактне методе (што се не мора посебно нагласити јер се подразумева) и константе.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</a:t>
            </a:r>
            <a:r>
              <a:rPr lang="sr-Cyrl-RS" dirty="0">
                <a:latin typeface="Garamond" pitchFamily="18" charset="0"/>
              </a:rPr>
              <a:t>, интерфејс не може садржавати </a:t>
            </a:r>
            <a:r>
              <a:rPr lang="sr-Cyrl-RS" dirty="0" smtClean="0">
                <a:latin typeface="Garamond" pitchFamily="18" charset="0"/>
              </a:rPr>
              <a:t>променљиве. 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интерфејс </a:t>
            </a:r>
            <a:r>
              <a:rPr lang="sr-Cyrl-RS" dirty="0">
                <a:latin typeface="Garamond" pitchFamily="18" charset="0"/>
              </a:rPr>
              <a:t>се креира са</a:t>
            </a:r>
            <a:r>
              <a:rPr lang="sr-Cyrl-RS" dirty="0" smtClean="0">
                <a:latin typeface="Garamond" pitchFamily="18" charset="0"/>
              </a:rPr>
              <a:t>:</a:t>
            </a:r>
          </a:p>
          <a:p>
            <a:pPr eaLnBrk="0" hangingPunct="0">
              <a:spcBef>
                <a:spcPct val="50000"/>
              </a:spcBef>
              <a:defRPr/>
            </a:pPr>
            <a:endParaRPr lang="sr-Cyrl-RS" dirty="0">
              <a:latin typeface="Garamond" pitchFamily="18" charset="0"/>
            </a:endParaRPr>
          </a:p>
          <a:p>
            <a:r>
              <a:rPr lang="en-US" sz="1800" dirty="0">
                <a:latin typeface="+mn-lt"/>
              </a:rPr>
              <a:t>   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MojInterfejs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4797152"/>
            <a:ext cx="453650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2879</TotalTime>
  <Words>2933</Words>
  <Application>Microsoft Office PowerPoint</Application>
  <PresentationFormat>On-screen Show (4:3)</PresentationFormat>
  <Paragraphs>304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Courier New</vt:lpstr>
      <vt:lpstr>Garamond</vt:lpstr>
      <vt:lpstr>Times New Roman</vt:lpstr>
      <vt:lpstr>Times_Lat</vt:lpstr>
      <vt:lpstr>Wingdings</vt:lpstr>
      <vt:lpstr>4_Watermark</vt:lpstr>
      <vt:lpstr>Објектно орјентисано програмирање</vt:lpstr>
      <vt:lpstr>Апстрактне класе и интерфејси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vladofilipovic@hotmail.com</cp:lastModifiedBy>
  <cp:revision>271</cp:revision>
  <dcterms:created xsi:type="dcterms:W3CDTF">2003-12-23T00:19:00Z</dcterms:created>
  <dcterms:modified xsi:type="dcterms:W3CDTF">2020-04-02T21:17:52Z</dcterms:modified>
</cp:coreProperties>
</file>