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83" r:id="rId2"/>
    <p:sldId id="284" r:id="rId3"/>
    <p:sldId id="278" r:id="rId4"/>
    <p:sldId id="287" r:id="rId5"/>
    <p:sldId id="294" r:id="rId6"/>
    <p:sldId id="302" r:id="rId7"/>
    <p:sldId id="303" r:id="rId8"/>
    <p:sldId id="288" r:id="rId9"/>
    <p:sldId id="289" r:id="rId10"/>
    <p:sldId id="290" r:id="rId11"/>
    <p:sldId id="291" r:id="rId12"/>
    <p:sldId id="293" r:id="rId13"/>
    <p:sldId id="295" r:id="rId14"/>
    <p:sldId id="299" r:id="rId15"/>
    <p:sldId id="296" r:id="rId16"/>
    <p:sldId id="30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33CC33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8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2D93A5-895E-4A30-9467-5CDF0D80537D}" type="datetimeFigureOut">
              <a:rPr lang="en-US"/>
              <a:pPr>
                <a:defRPr/>
              </a:pPr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1DF6-3C17-4CDF-9318-291DCE78ECD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691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272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9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773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00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6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8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B074545B-40AB-4C62-B675-109E889AB84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80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44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EC633014-AE3C-4614-B2A1-ABD1D1E8AD7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17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Ш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buClr>
                <a:srgbClr val="000000"/>
              </a:buClr>
              <a:buSzPct val="6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Последњом наредбом у примеру који следи </a:t>
            </a:r>
            <a:r>
              <a:rPr lang="ru-RU" altLang="en-US" sz="2400" dirty="0" smtClean="0">
                <a:latin typeface="Garamond" panose="02020404030301010803" pitchFamily="18" charset="0"/>
              </a:rPr>
              <a:t>је креиран објекат типа </a:t>
            </a:r>
            <a:r>
              <a:rPr lang="en-US" altLang="en-US" sz="1800" dirty="0" err="1" smtClean="0"/>
              <a:t>Spoljasnja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/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24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Unutrasnja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//Detalji unutrasnje klase ...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Ostali clanovi Spoljasnje klase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Spoljasnja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sp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 smtClean="0">
              <a:effectLst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2636912"/>
            <a:ext cx="51125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478337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Последњом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слајду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квалификатором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  <a:r>
              <a:rPr lang="en-GB" altLang="en-US" sz="1800" dirty="0" smtClean="0"/>
              <a:t> </a:t>
            </a:r>
            <a:endParaRPr lang="sr-Latn-RS" altLang="en-US" sz="1800" dirty="0" smtClean="0"/>
          </a:p>
          <a:p>
            <a:pPr marL="0" indent="0">
              <a:buNone/>
            </a:pPr>
            <a:r>
              <a:rPr lang="sr-Latn-RS" sz="2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definisanje objekta unutrasnje klase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горњем примеру је креиран објекат унутрашње класе који је придружен раније креираном објекту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sp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3645024"/>
            <a:ext cx="57606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Унутар нестатичких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се користити име класе </a:t>
            </a:r>
            <a:r>
              <a:rPr lang="en-GB" altLang="en-US" sz="1800" dirty="0" err="1" smtClean="0"/>
              <a:t>Unutrasnja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квалификовања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се унутар нестатичког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креирати нови примерак 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што је еквивалнтно 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501008"/>
            <a:ext cx="4176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115616" y="4365104"/>
            <a:ext cx="52565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735138"/>
            <a:ext cx="7958138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метода, и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local </a:t>
            </a:r>
            <a:r>
              <a:rPr lang="en-GB" altLang="en-US" sz="2400" dirty="0" smtClean="0">
                <a:latin typeface="Garamond" panose="02020404030301010803" pitchFamily="18" charset="0"/>
              </a:rPr>
              <a:t>inner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class</a:t>
            </a:r>
            <a:r>
              <a:rPr lang="en-GB" altLang="en-US" sz="2400" dirty="0" smtClean="0">
                <a:latin typeface="Garamond" panose="02020404030301010803" pitchFamily="18" charset="0"/>
              </a:rPr>
              <a:t>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у коме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израчунавање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захтева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специјализоване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Добар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су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ослушкивачи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догађаја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20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000" dirty="0" smtClean="0">
                <a:latin typeface="Garamond" panose="02020404030301010803" pitchFamily="18" charset="0"/>
              </a:rPr>
              <a:t>event listener).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финалне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964488" cy="4767362"/>
          </a:xfrm>
        </p:spPr>
        <p:txBody>
          <a:bodyPr/>
          <a:lstStyle/>
          <a:p>
            <a:pPr marL="0" indent="0">
              <a:buNone/>
            </a:pP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PrimerLokalneKlase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"[^0-9]"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//mora da bude finalna kako bi se videla unutar lokalne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//lokalna klasa jer je koristimo samo za potrebe ove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BrojTelefona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replaceAll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BrojTelefona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"Broj nije dobar"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"123-456-7890"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dirty="0">
              <a:latin typeface="Garamond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84784"/>
            <a:ext cx="7704856" cy="5373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35138"/>
            <a:ext cx="8480301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Анонимне класе омогућују програмеру да пише концизан код.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Оне допуштају да се истовремено декларише класа и креира њен примерак, при чему та класа нема име.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Другим речима, оне су као локална класа, само што немају име. Анонимне класе се користе када се локална класа користи само једном.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008" y="1556792"/>
            <a:ext cx="8928992" cy="4895850"/>
          </a:xfrm>
        </p:spPr>
        <p:txBody>
          <a:bodyPr/>
          <a:lstStyle/>
          <a:p>
            <a:pPr marL="0" indent="0">
              <a:buNone/>
            </a:pP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en-US" sz="11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nizStudenata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"Pesic"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"Mirko"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"Petrovic"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1985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"Drgana"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"Djordjevic"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/*Koristimo anonimnu klasu koja nasledjuje Comparator jer nam treba specifican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nacin sortiranja niza i to samo jedanput. Neefikasna alternativa bi bila da smo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nasledili klasu komparator nasom klasom npr. MojKomparator, potom redefinisali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njen compare metod, ali bi to bilo previse koda za jednokratnu upotrebu*/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Object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Object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s2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100" dirty="0" smtClean="0">
              <a:effectLst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11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08" y="1556792"/>
            <a:ext cx="8749480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95792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Унутрашње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Јава допушта да се дефинише класа унутар неке друге класе. Таква класа се назива </a:t>
            </a:r>
            <a:r>
              <a:rPr lang="sr-Cyrl-RS" b="1" dirty="0">
                <a:latin typeface="Garamond" pitchFamily="18" charset="0"/>
              </a:rPr>
              <a:t>угнеждена класа</a:t>
            </a:r>
            <a:r>
              <a:rPr lang="sr-Cyrl-R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Постоје два начина креирања угнеждених класа:</a:t>
            </a:r>
          </a:p>
          <a:p>
            <a:endParaRPr lang="sr-Latn-RS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StaticNestedClass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InnerClass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Прва се назива </a:t>
            </a:r>
            <a:r>
              <a:rPr lang="sr-Cyrl-RS" b="1" dirty="0" smtClean="0">
                <a:latin typeface="Garamond" pitchFamily="18" charset="0"/>
              </a:rPr>
              <a:t>статичка угнеждена класа</a:t>
            </a:r>
            <a:r>
              <a:rPr lang="sr-Cyrl-RS" dirty="0" smtClean="0">
                <a:latin typeface="Garamond" pitchFamily="18" charset="0"/>
              </a:rPr>
              <a:t>,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друга само </a:t>
            </a:r>
            <a:r>
              <a:rPr lang="sr-Cyrl-RS" b="1" dirty="0" smtClean="0">
                <a:latin typeface="Garamond" pitchFamily="18" charset="0"/>
              </a:rPr>
              <a:t>унутрашња класа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068960"/>
            <a:ext cx="496855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Постоји неколико разлога за коришћење угнеждених класа: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То је начин логичког груписања класа које се користе само на једном месту. </a:t>
            </a:r>
            <a:endParaRPr lang="sr-Cyrl-RS" dirty="0" smtClean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Тиме </a:t>
            </a:r>
            <a:r>
              <a:rPr lang="sr-Cyrl-RS" dirty="0">
                <a:latin typeface="Garamond" pitchFamily="18" charset="0"/>
              </a:rPr>
              <a:t>се побољшава енкапулација (учаурење)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/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>
                <a:latin typeface="Garamond" pitchFamily="18" charset="0"/>
              </a:rPr>
              <a:t>се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смести унутар класе </a:t>
            </a:r>
            <a:r>
              <a:rPr lang="sr-Cyrl-RS" sz="1800" dirty="0">
                <a:latin typeface="+mn-lt"/>
              </a:rPr>
              <a:t>А</a:t>
            </a:r>
            <a:r>
              <a:rPr lang="sr-Cyrl-RS" dirty="0">
                <a:latin typeface="Garamond" pitchFamily="18" charset="0"/>
              </a:rPr>
              <a:t>, поља класе </a:t>
            </a:r>
            <a:r>
              <a:rPr lang="sr-Cyrl-RS" sz="1800" dirty="0">
                <a:solidFill>
                  <a:srgbClr val="000000"/>
                </a:solidFill>
                <a:latin typeface="Arial"/>
              </a:rPr>
              <a:t>А</a:t>
            </a:r>
            <a:r>
              <a:rPr lang="sr-Cyrl-RS" dirty="0" smtClean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могу бити приватна а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даље може да им приступа.  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Угнеждене класе доводе до читљивијег кода који се лакше одржава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Угнеждавање </a:t>
            </a:r>
            <a:r>
              <a:rPr lang="sr-Cyrl-RS" dirty="0">
                <a:latin typeface="Garamond" pitchFamily="18" charset="0"/>
              </a:rPr>
              <a:t>малих клас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 у велику доводи до тога да код неке операције буде смештен близу места коришћења.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87143"/>
              </p:ext>
            </p:extLst>
          </p:nvPr>
        </p:nvGraphicFramePr>
        <p:xfrm>
          <a:off x="1043608" y="1628800"/>
          <a:ext cx="7424886" cy="510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Bitmap Image" r:id="rId3" imgW="6620799" imgH="4371429" progId="Paint.Picture">
                  <p:embed/>
                </p:oleObj>
              </mc:Choice>
              <mc:Fallback>
                <p:oleObj name="Bitmap Image" r:id="rId3" imgW="6620799" imgH="4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28800"/>
                        <a:ext cx="7424886" cy="5104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420104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ugnjezdeneklase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//instanca ugnjezdene staticke klase nije uslovljena postojanjem instance spoljne klase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spoljnoj statickoj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nestatickoj promenljivoj iz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staticke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//Spoljasnja.np = 8;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ni nestatickoj metodi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//Spoljasnja.nm();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//ali mozemo statickoj metodi 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1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kao i u nestatickoj nm() metodi,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//mozemo pristupiti sledecim elementima spoljne klase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1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76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659688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klasa ne moze imati staticke promenljive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//private static int sp;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spoljnim statickim i nestatickim promenljivama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//ovo je np iz objekta Spoljasnje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 ovo je np iz objekta klase Ugnjezdena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i za metode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spoljne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ove klase (rekurzija!)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statickim elementima klase StatickaUgnjezdena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//ne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moze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ovako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un=new Unutrasnja();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8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0675" y="1412875"/>
            <a:ext cx="88392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Унутрашња класа </a:t>
            </a:r>
            <a:r>
              <a:rPr lang="sr-Cyrl-RS" altLang="en-US" sz="2400" dirty="0">
                <a:latin typeface="Garamond" panose="02020404030301010803" pitchFamily="18" charset="0"/>
              </a:rPr>
              <a:t>придружује примерку класе која је обухвата,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па </a:t>
            </a:r>
            <a:r>
              <a:rPr lang="sr-Cyrl-RS" altLang="en-US" sz="2400" dirty="0">
                <a:latin typeface="Garamond" panose="02020404030301010803" pitchFamily="18" charset="0"/>
              </a:rPr>
              <a:t>и она има директан приступ до свих поља и метода објекта који је садржи.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је унутрашња класа придружена примерку тј. објекту,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то </a:t>
            </a:r>
            <a:r>
              <a:rPr lang="sr-Cyrl-RS" altLang="en-US" sz="2400" dirty="0">
                <a:latin typeface="Garamond" panose="02020404030301010803" pitchFamily="18" charset="0"/>
              </a:rPr>
              <a:t>она сама не може садржати статички члан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Објекти примерци унутрашње </a:t>
            </a:r>
            <a:r>
              <a:rPr lang="en-US" altLang="en-US" sz="2400" dirty="0">
                <a:latin typeface="Garamond" panose="02020404030301010803" pitchFamily="18" charset="0"/>
              </a:rPr>
              <a:t/>
            </a:r>
            <a:br>
              <a:rPr lang="en-US" altLang="en-US" sz="2400" dirty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</a:rPr>
              <a:t>постоје само у оквиру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примерка </a:t>
            </a:r>
            <a:r>
              <a:rPr lang="sr-Cyrl-RS" altLang="en-US" sz="2400" dirty="0">
                <a:latin typeface="Garamond" panose="02020404030301010803" pitchFamily="18" charset="0"/>
              </a:rPr>
              <a:t>спољашње класе.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4340" name="Picture 2" descr="P:\Personal Data\My Folders\Courses\Matf OOP 2012-13\Materijali\10\classes-i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83038"/>
            <a:ext cx="39020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81175"/>
            <a:ext cx="8640763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методе).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модификаторе приступа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специфичну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повезаност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Произвољно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угњеждење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другу нема много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смисла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највишег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сама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себи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1599</Words>
  <Application>Microsoft Office PowerPoint</Application>
  <PresentationFormat>On-screen Show (4:3)</PresentationFormat>
  <Paragraphs>193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4_Watermark</vt:lpstr>
      <vt:lpstr>Bitmap Image</vt:lpstr>
      <vt:lpstr>Објектно орјентисано програмирање</vt:lpstr>
      <vt:lpstr>Унутрашње класе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120</cp:revision>
  <dcterms:created xsi:type="dcterms:W3CDTF">2003-12-23T00:19:00Z</dcterms:created>
  <dcterms:modified xsi:type="dcterms:W3CDTF">2020-04-02T12:21:52Z</dcterms:modified>
</cp:coreProperties>
</file>