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>
  <p:sldMasterIdLst>
    <p:sldMasterId id="2147483721" r:id="rId1"/>
  </p:sldMasterIdLst>
  <p:notesMasterIdLst>
    <p:notesMasterId r:id="rId23"/>
  </p:notesMasterIdLst>
  <p:handoutMasterIdLst>
    <p:handoutMasterId r:id="rId24"/>
  </p:handoutMasterIdLst>
  <p:sldIdLst>
    <p:sldId id="284" r:id="rId2"/>
    <p:sldId id="285" r:id="rId3"/>
    <p:sldId id="267" r:id="rId4"/>
    <p:sldId id="286" r:id="rId5"/>
    <p:sldId id="289" r:id="rId6"/>
    <p:sldId id="288" r:id="rId7"/>
    <p:sldId id="290" r:id="rId8"/>
    <p:sldId id="291" r:id="rId9"/>
    <p:sldId id="287" r:id="rId10"/>
    <p:sldId id="293" r:id="rId11"/>
    <p:sldId id="292" r:id="rId12"/>
    <p:sldId id="294" r:id="rId13"/>
    <p:sldId id="295" r:id="rId14"/>
    <p:sldId id="296" r:id="rId15"/>
    <p:sldId id="297" r:id="rId16"/>
    <p:sldId id="298" r:id="rId17"/>
    <p:sldId id="299" r:id="rId18"/>
    <p:sldId id="300" r:id="rId19"/>
    <p:sldId id="302" r:id="rId20"/>
    <p:sldId id="303" r:id="rId21"/>
    <p:sldId id="283" r:id="rId22"/>
  </p:sldIdLst>
  <p:sldSz cx="9144000" cy="6858000" type="screen4x3"/>
  <p:notesSz cx="6858000" cy="9144000"/>
  <p:embeddedFontLst>
    <p:embeddedFont>
      <p:font typeface="Garamond" panose="02020404030301010803" pitchFamily="18" charset="0"/>
      <p:regular r:id="rId25"/>
      <p:bold r:id="rId26"/>
      <p:italic r:id="rId27"/>
    </p:embeddedFont>
  </p:embeddedFontLst>
  <p:kinsoku lang="ja-JP" invalStChars="、。，．・：；？！゛゜ヽヾゝゞ々ー’”）〕］｝〉》」』】°‰′″℃￠％ぁぃぅぇぉっゃゅょゎァィゥェォッャュョヮヵヶ!%),.:;?]}｡｣､･ｧｨｩｪｫｬｭｮｯｰﾞﾟ" invalEndChars="‘“（〔［｛〈《「『【￥＄$([\{｢￡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accent2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9FEDFD"/>
    <a:srgbClr val="CC0000"/>
    <a:srgbClr val="000099"/>
    <a:srgbClr val="333399"/>
    <a:srgbClr val="023BC8"/>
    <a:srgbClr val="006600"/>
    <a:srgbClr val="00FF00"/>
    <a:srgbClr val="FF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10" autoAdjust="0"/>
  </p:normalViewPr>
  <p:slideViewPr>
    <p:cSldViewPr>
      <p:cViewPr varScale="1">
        <p:scale>
          <a:sx n="86" d="100"/>
          <a:sy n="86" d="100"/>
        </p:scale>
        <p:origin x="96" y="69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font" Target="fonts/font3.fntdata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363796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vert="horz" wrap="square" lIns="90488" tIns="44450" rIns="90488" bIns="4445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 smtClean="0"/>
              <a:t>Click to edit Master text styles</a:t>
            </a:r>
          </a:p>
          <a:p>
            <a:pPr lvl="1"/>
            <a:r>
              <a:rPr lang="en-US" noProof="0" smtClean="0"/>
              <a:t>Second level</a:t>
            </a:r>
          </a:p>
          <a:p>
            <a:pPr lvl="2"/>
            <a:r>
              <a:rPr lang="en-US" noProof="0" smtClean="0"/>
              <a:t>Third level</a:t>
            </a:r>
          </a:p>
          <a:p>
            <a:pPr lvl="3"/>
            <a:r>
              <a:rPr lang="en-US" noProof="0" smtClean="0"/>
              <a:t>Fourth level</a:t>
            </a:r>
          </a:p>
          <a:p>
            <a:pPr lvl="4"/>
            <a:r>
              <a:rPr lang="en-US" noProof="0" smtClean="0"/>
              <a:t>Fifth level</a:t>
            </a:r>
          </a:p>
        </p:txBody>
      </p:sp>
      <p:sp>
        <p:nvSpPr>
          <p:cNvPr id="37891" name="Rectangle 3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9350" y="692150"/>
            <a:ext cx="4559300" cy="34163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</p:spTree>
    <p:extLst>
      <p:ext uri="{BB962C8B-B14F-4D97-AF65-F5344CB8AC3E}">
        <p14:creationId xmlns:p14="http://schemas.microsoft.com/office/powerpoint/2010/main" val="122831725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C63AC03F-0FA6-4347-8027-09E203A5ABB6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71794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9419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3205876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78812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62313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70369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70251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0516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4620CD7A-AC05-44A7-BE78-F40D3CF44F9A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21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vl</a:t>
            </a:r>
            <a:r>
              <a:rPr lang="en-US" altLang="en-US" sz="800" dirty="0" smtClean="0">
                <a:solidFill>
                  <a:srgbClr val="FFFFFF"/>
                </a:solidFill>
                <a:cs typeface="Arial" charset="0"/>
              </a:rPr>
              <a:t>Š</a:t>
            </a:r>
            <a:r>
              <a:rPr lang="sr-Cyrl-RS" altLang="en-US" sz="800" dirty="0" smtClean="0">
                <a:solidFill>
                  <a:srgbClr val="FFFFFF"/>
                </a:solidFill>
                <a:cs typeface="Arial" charset="0"/>
              </a:rPr>
              <a:t>{{</a:t>
            </a:r>
            <a:r>
              <a:rPr lang="sr-Latn-RS" altLang="en-US" sz="800" dirty="0" smtClean="0">
                <a:solidFill>
                  <a:srgbClr val="FFFFFF"/>
                </a:solidFill>
                <a:cs typeface="Arial" charset="0"/>
              </a:rPr>
              <a:t>авы</a:t>
            </a:r>
            <a:r>
              <a:rPr lang="sr-Latn-CS" altLang="en-US" sz="800" dirty="0" smtClean="0">
                <a:solidFill>
                  <a:srgbClr val="FFFFFF"/>
                </a:solidFill>
                <a:cs typeface="Arial" charset="0"/>
              </a:rPr>
              <a:t>adaf@matf.bg.ac.</a:t>
            </a:r>
            <a:r>
              <a:rPr lang="en-US" altLang="en-US" sz="800" dirty="0" err="1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1pPr>
            <a:lvl2pPr marL="742950" indent="-28575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2pPr>
            <a:lvl3pPr marL="11430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3pPr>
            <a:lvl4pPr marL="16002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4pPr>
            <a:lvl5pPr marL="2057400" indent="-228600" defTabSz="457200">
              <a:defRPr sz="2400">
                <a:solidFill>
                  <a:schemeClr val="accent2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accent2"/>
                </a:solidFill>
                <a:latin typeface="Times New Roman" pitchFamily="18" charset="0"/>
              </a:defRPr>
            </a:lvl9pPr>
          </a:lstStyle>
          <a:p>
            <a:pPr algn="r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Cyrl-RS" altLang="en-US" sz="800" smtClean="0">
                <a:solidFill>
                  <a:srgbClr val="000000"/>
                </a:solidFill>
                <a:cs typeface="Arial" charset="0"/>
              </a:rPr>
              <a:t>{v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baseline="0" dirty="0" smtClean="0">
                <a:solidFill>
                  <a:srgbClr val="000000"/>
                </a:solidFill>
                <a:cs typeface="Arial" charset="0"/>
              </a:rPr>
              <a:t> </a:t>
            </a:r>
            <a:r>
              <a:rPr lang="en-US" altLang="en-US" sz="800" baseline="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sr-Cyrl-RS" altLang="en-US" sz="800" baseline="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10" r:id="rId1"/>
    <p:sldLayoutId id="2147483803" r:id="rId2"/>
    <p:sldLayoutId id="2147483804" r:id="rId3"/>
    <p:sldLayoutId id="2147483805" r:id="rId4"/>
    <p:sldLayoutId id="2147483806" r:id="rId5"/>
    <p:sldLayoutId id="2147483807" r:id="rId6"/>
    <p:sldLayoutId id="2147483808" r:id="rId7"/>
    <p:sldLayoutId id="2147483809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558614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, поред осталих фунционалности, обезбеђује и следеће могућности: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тандардни излаз, објекат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System.out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ток за приказ порука о грешкама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System.err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ерење протеклог времена помоћу часовника рачунара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интеракција 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сакупљачем отпадака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приступ спољашње дефинисаним особинама и променљивима окружења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иректан завршетак рада програма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стандардни улаз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System.in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помоћни метод за брзо копирање меморијских блокова, тј. делова низа</a:t>
            </a:r>
            <a:endParaRPr lang="en-US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механизам за учитавање датотека и библиотека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16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8437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843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01648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корен дрвета који представља хијерархију класа.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акле, за сваку од Јава класа, 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њихова надкласа – ако не директна надкласа, онда наткласа наткласе итд. – ако се прође кроз надкласе, на врху се налзи класа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објекти, укључујући и низове и енумерисане типове, имплементирају методе који су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sr-Cyrl-RS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се могу применити на било који објекат (тј. примерак било које Јава класе)</a:t>
            </a:r>
            <a:endParaRPr lang="en-US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Object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135644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java.lang.String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представља ниске, које обмотавају (енкапсулирају) низове знакова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Сви ниска литерали у програмском језику јава, као што је нпр.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"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abc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"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имплементирани као примерци 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тј.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када се ови објекти једном креирају њихове вредности не могу да се мењају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Ниске су објекти, па над нискама могу да се примене све методе које су дефинисане у класи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Object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 чему се добиају другачији одговори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користе методе којима се реализују све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уобичајене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нискама (налепљивање, претрага, замена, форматирање и сл.)   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415178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Latn-RS" dirty="0" smtClean="0">
                <a:solidFill>
                  <a:schemeClr val="tx1"/>
                </a:solidFill>
                <a:latin typeface="Garamond" pitchFamily="18" charset="0"/>
              </a:rPr>
              <a:t>K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ако су примерци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су имутабилни (константни), то узастопно налепљивање ниски коришћењем метода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sr-Cyrl-RS" dirty="0" smtClean="0">
                <a:solidFill>
                  <a:schemeClr val="tx1"/>
                </a:solidFill>
              </a:rPr>
              <a:t> није ефикасно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ефикасно налепивање ниски се, стога користи класа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StringBuilder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чији су објекти мутабилни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append()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ове класе, због мутабилности објекта који садржи ниску, омогућава брже надовезивање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 располагењу су и методи аналогни оним који постоје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String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као 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insert()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 уметање на дату позицију у ниски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setCharAt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омогућава промену знака ниске на датој позицији „на лицу места“, без непотребног копирања.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String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Builder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241590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j-lt"/>
              </a:rPr>
              <a:t>java.lang.Integer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int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ком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>
                <a:solidFill>
                  <a:schemeClr val="tx1"/>
                </a:solidFill>
                <a:latin typeface="+mj-lt"/>
              </a:rPr>
              <a:t>Integer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+mn-lt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објекту и обратно – сам преводилац зна, зависно од контекста, да приликом превођења у бајт-код уметне наредбе за конверзију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(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аутоомотавање – 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autboxing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Операције над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int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Integer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Integer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97528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објекат 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Објекат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у том пољу се чува вредност тог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имутабилни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-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када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овакав објекат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једном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креира њихова вредност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не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може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да се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мења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Long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-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сам преводилац зна, зависно од контекста, да приликом превођења у бајт-код уметне наредбе за конверзију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имутабилним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Long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Long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805140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9375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 вредност примитивног типа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себи садржи поље типа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знацима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Character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Object</a:t>
            </a:r>
            <a:r>
              <a:rPr lang="en-US" sz="2000" dirty="0">
                <a:solidFill>
                  <a:schemeClr val="tx1"/>
                </a:solidFill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са другачијим резултатом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Допуштена је додела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константе објекту примерку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обратно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Операције над примитивним типом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су брже од операција над примерцима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Character</a:t>
            </a:r>
            <a:endParaRPr lang="ru-RU" sz="2000" dirty="0" smtClean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Character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059630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j-lt"/>
              </a:rPr>
              <a:t>java.lang.Float</a:t>
            </a:r>
            <a:r>
              <a:rPr lang="en-US" sz="2000" dirty="0" smtClean="0">
                <a:solidFill>
                  <a:schemeClr val="tx1"/>
                </a:solidFill>
                <a:latin typeface="+mj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 </a:t>
            </a:r>
            <a:r>
              <a:rPr lang="en-US" dirty="0" err="1" smtClean="0">
                <a:solidFill>
                  <a:schemeClr val="tx1"/>
                </a:solidFill>
              </a:rPr>
              <a:t>java.lang.Double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омотавају вредности примитивних типова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float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double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у себи садржи поље одговоарајућег примитивног типа у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ом се чува вредност објекта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Примерци ових класа </a:t>
            </a:r>
            <a:r>
              <a:rPr lang="ru-RU" dirty="0">
                <a:solidFill>
                  <a:schemeClr val="tx1"/>
                </a:solidFill>
                <a:latin typeface="Garamond" pitchFamily="18" charset="0"/>
              </a:rPr>
              <a:t>су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имутабилни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У овим класама</a:t>
            </a:r>
            <a:r>
              <a:rPr lang="en-US" sz="2000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су дефинисани методи којима се реализују уобичајене операције над бројевима у покретном зарезу, као и контанте које представљају бројеве у покретном зарезу, по формату дефинисаним стандардом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IEEE754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Над примерцима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ових </a:t>
            </a: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класа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могу да се примене методи дефинисани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у класи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Object</a:t>
            </a:r>
            <a:endParaRPr lang="ru-RU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itchFamily="18" charset="0"/>
              </a:rPr>
              <a:t>Аутоматизована је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конверзија између вредности примитивног типа и објекта примерка класе-омотача, и то у оба смера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en-US" sz="3600" b="1" kern="0" dirty="0" smtClean="0">
                <a:solidFill>
                  <a:srgbClr val="0070C0"/>
                </a:solidFill>
              </a:rPr>
              <a:t>e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sr-Latn-RS" sz="3600" b="1" kern="0" dirty="0" err="1" smtClean="0">
                <a:solidFill>
                  <a:srgbClr val="0070C0"/>
                </a:solidFill>
              </a:rPr>
              <a:t>Float</a:t>
            </a:r>
            <a:r>
              <a:rPr lang="sr-Latn-RS" sz="3600" b="1" kern="0" dirty="0" smtClean="0">
                <a:solidFill>
                  <a:srgbClr val="0070C0"/>
                </a:solidFill>
              </a:rPr>
              <a:t>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и </a:t>
            </a:r>
            <a:r>
              <a:rPr lang="en-US" sz="3600" b="1" kern="0" dirty="0" smtClean="0">
                <a:solidFill>
                  <a:srgbClr val="0070C0"/>
                </a:solidFill>
              </a:rPr>
              <a:t>Double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29697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364715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java.lang.Math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садржи: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математичке константе 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е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и </a:t>
            </a:r>
            <a:r>
              <a:rPr lang="el-GR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π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исказане као бројеве у покретном зарезу двоструке тачности (64 бита по формату 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IEEE 754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методе за реализацију основних математичких операција, као што су експоненцијалне и логаритамске функције, степеновање, тригонометрија и сл.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етоде за генерисање псеудо-случајних бројева из интервала 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[</a:t>
            </a:r>
            <a:r>
              <a:rPr lang="sr-Cyrl-R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0,1)</a:t>
            </a:r>
            <a:r>
              <a:rPr lang="en-US" b="1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 униформној расподели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</a:t>
            </a:r>
            <a:r>
              <a:rPr lang="sr-Cyrl-RS" sz="3600" b="1" kern="0" dirty="0">
                <a:solidFill>
                  <a:srgbClr val="0070C0"/>
                </a:solidFill>
              </a:rPr>
              <a:t>а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r>
              <a:rPr lang="en-US" sz="3600" b="1" kern="0" dirty="0" smtClean="0">
                <a:solidFill>
                  <a:srgbClr val="0070C0"/>
                </a:solidFill>
              </a:rPr>
              <a:t>Math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5792664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54056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су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java.time.LocalTime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java.time.LocalDateTime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које служе за рад са само са датумима, само са временима у дану и са паровима датум-време, респективано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класе су уведене релативно скоро, раније се користила класа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java.util.Date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 којом је било проблема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ако се класе не налазе у пакету </a:t>
            </a:r>
            <a:r>
              <a:rPr lang="sr-Latn-RS" sz="2000" dirty="0" err="1" smtClean="0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њих мора користити пуно име тих класа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Садрже методе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реализацију основних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над датум-временима као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што су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поређења датум-времена, одређивање датума-времена на основу постојећег, мерење протеклог времена између два датума-времена 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сл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 форматирање се користи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java.time.format.DateTimeFormatter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Класе за манипулацију са датумима и временима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80050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Предефинисани типови и објекти </a:t>
            </a:r>
            <a:br>
              <a:rPr lang="sr-Cyrl-RS" altLang="en-US" sz="5400" dirty="0" smtClean="0">
                <a:solidFill>
                  <a:srgbClr val="3366FF"/>
                </a:solidFill>
              </a:rPr>
            </a:br>
            <a:r>
              <a:rPr lang="sr-Cyrl-RS" altLang="en-US" sz="5400" dirty="0" smtClean="0">
                <a:solidFill>
                  <a:srgbClr val="3366FF"/>
                </a:solidFill>
              </a:rPr>
              <a:t>у програмском језику Јава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84784"/>
            <a:ext cx="8380412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представља једноставни скенер текста, који може парсирати примитивне типове и ниске коришћењем регуларних израза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Како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се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класа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не налази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у пакету </a:t>
            </a:r>
            <a:r>
              <a:rPr lang="sr-Latn-RS" sz="2000" dirty="0" err="1">
                <a:solidFill>
                  <a:schemeClr val="tx1"/>
                </a:solidFill>
                <a:latin typeface="+mn-lt"/>
              </a:rPr>
              <a:t>java.lang</a:t>
            </a:r>
            <a:r>
              <a:rPr lang="sr-Latn-RS" dirty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то се приликом реферисања на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њу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мора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користити њено пуно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име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Следе важне особине класе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java.util.Scanner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: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За разлику од математичких функција,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пре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скенирања улаза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је неопходно </a:t>
            </a: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креирати примерак класе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Scanner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Направљени објекат при скенирању раздваја улаз на токене коришћењем обрасца за раздвајање (енг.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d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elimiter pattern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)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,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подразумевано постављеног на белине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Операција скенирања</a:t>
            </a:r>
            <a:r>
              <a:rPr 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може да блокира чекајући на улаз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Улаз за скенер се одређује приликом креирања објекта</a:t>
            </a:r>
            <a:endParaRPr lang="en-US" dirty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Scanner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305480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12875"/>
            <a:ext cx="8380412" cy="537070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Програмски код се налази у Јава класама.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Улазна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тачка Јава програма је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main()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Извршавање програма почиње извршавањем ове методе (функције)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се програм могао извршити, метод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</a:t>
            </a:r>
            <a:r>
              <a:rPr lang="en-US" dirty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 </a:t>
            </a:r>
            <a:endParaRPr lang="sr-Cyrl-RS" sz="2000" dirty="0" smtClean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би се програм могао извршити, метод </a:t>
            </a:r>
            <a:r>
              <a:rPr lang="en-US" dirty="0">
                <a:solidFill>
                  <a:schemeClr val="tx1"/>
                </a:solidFill>
                <a:latin typeface="Garamond" panose="02020404030301010803" pitchFamily="18" charset="0"/>
              </a:rPr>
              <a:t>main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мора бити означен кључном речи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</a:t>
            </a:r>
            <a:endParaRPr lang="sr-Cyrl-RS" sz="2000" dirty="0">
              <a:solidFill>
                <a:schemeClr val="tx1"/>
              </a:solidFill>
              <a:latin typeface="+mn-lt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Надаље, метод мора имати један параметар који омогућује да се прочитају вредности прослеђена преко командне линије приликом покретања програма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Заглавље овог метода има следећи облик:</a:t>
            </a:r>
          </a:p>
          <a:p>
            <a:pPr>
              <a:spcAft>
                <a:spcPts val="600"/>
              </a:spcAft>
              <a:defRPr/>
            </a:pP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public static void main(String[]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argumentiK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omandneLinije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) </a:t>
            </a:r>
            <a:endParaRPr lang="en-US" sz="2000" dirty="0">
              <a:solidFill>
                <a:schemeClr val="tx1"/>
              </a:solidFill>
              <a:latin typeface="+mn-lt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Улазна тачка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843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843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5397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Статички метод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обично није једини метод који се налази у класама.</a:t>
            </a:r>
            <a:endParaRPr lang="en-U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Обично се делови функционалности издвајају у посебне целине.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Један начин да се то постигне је тзв.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функционална декомпозиција.</a:t>
            </a:r>
            <a:endParaRPr lang="ru-RU" dirty="0">
              <a:solidFill>
                <a:schemeClr val="tx1"/>
              </a:solidFill>
              <a:latin typeface="Garamond" pitchFamily="18" charset="0"/>
            </a:endParaRP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том случају се реализација издвојених функцоналности  измешта из метода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 smtClean="0">
                <a:solidFill>
                  <a:schemeClr val="tx1"/>
                </a:solidFill>
                <a:latin typeface="+mn-lt"/>
              </a:rPr>
              <a:t>()</a:t>
            </a:r>
            <a:r>
              <a:rPr lang="en-US" dirty="0" smtClean="0">
                <a:solidFill>
                  <a:schemeClr val="tx1"/>
                </a:solidFill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посебни метод (такође маркиран кључном речју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static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У методу остаје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main</a:t>
            </a:r>
            <a:r>
              <a:rPr lang="sr-Cyrl-RS" sz="2000" dirty="0">
                <a:solidFill>
                  <a:schemeClr val="tx1"/>
                </a:solidFill>
                <a:latin typeface="+mn-lt"/>
              </a:rPr>
              <a:t>()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само позив тог статичког метода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Поступак декомпозиције се може даље наставити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552875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Text Box 2"/>
          <p:cNvSpPr txBox="1">
            <a:spLocks noChangeArrowheads="1"/>
          </p:cNvSpPr>
          <p:nvPr/>
        </p:nvSpPr>
        <p:spPr bwMode="auto">
          <a:xfrm>
            <a:off x="304800" y="1755973"/>
            <a:ext cx="8229600" cy="13849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Методи</a:t>
            </a:r>
            <a:r>
              <a:rPr lang="en-US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омогућавају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>
                <a:latin typeface="Garamond" panose="02020404030301010803" pitchFamily="18" charset="0"/>
              </a:rPr>
              <a:t>да се </a:t>
            </a:r>
            <a:r>
              <a:rPr lang="ru-RU" altLang="en-US" sz="2400" dirty="0" err="1">
                <a:latin typeface="Garamond" panose="02020404030301010803" pitchFamily="18" charset="0"/>
              </a:rPr>
              <a:t>дугачак</a:t>
            </a:r>
            <a:r>
              <a:rPr lang="ru-RU" altLang="en-US" sz="2400" dirty="0">
                <a:latin typeface="Garamond" panose="02020404030301010803" pitchFamily="18" charset="0"/>
              </a:rPr>
              <a:t> код </a:t>
            </a:r>
            <a:r>
              <a:rPr lang="ru-RU" altLang="en-US" sz="2400" dirty="0" err="1">
                <a:latin typeface="Garamond" panose="02020404030301010803" pitchFamily="18" charset="0"/>
              </a:rPr>
              <a:t>разбије</a:t>
            </a:r>
            <a:r>
              <a:rPr lang="ru-RU" altLang="en-US" sz="2400" dirty="0">
                <a:latin typeface="Garamond" panose="02020404030301010803" pitchFamily="18" charset="0"/>
              </a:rPr>
              <a:t> у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мање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smtClean="0">
                <a:latin typeface="Garamond" panose="02020404030301010803" pitchFamily="18" charset="0"/>
              </a:rPr>
              <a:t>целине</a:t>
            </a:r>
            <a:br>
              <a:rPr lang="ru-RU" altLang="en-US" sz="2400" dirty="0" smtClean="0">
                <a:latin typeface="Garamond" panose="02020404030301010803" pitchFamily="18" charset="0"/>
              </a:rPr>
            </a:br>
            <a:r>
              <a:rPr lang="ru-RU" altLang="en-US" sz="2400" dirty="0" smtClean="0">
                <a:latin typeface="Garamond" panose="02020404030301010803" pitchFamily="18" charset="0"/>
              </a:rPr>
              <a:t>и </a:t>
            </a:r>
            <a:r>
              <a:rPr lang="ru-RU" altLang="en-US" sz="2400" dirty="0">
                <a:latin typeface="Garamond" panose="02020404030301010803" pitchFamily="18" charset="0"/>
              </a:rPr>
              <a:t>на </a:t>
            </a:r>
            <a:r>
              <a:rPr lang="ru-RU" altLang="en-US" sz="2400" dirty="0" err="1">
                <a:latin typeface="Garamond" panose="02020404030301010803" pitchFamily="18" charset="0"/>
              </a:rPr>
              <a:t>тај</a:t>
            </a:r>
            <a:r>
              <a:rPr lang="ru-RU" altLang="en-US" sz="2400" dirty="0">
                <a:latin typeface="Garamond" panose="02020404030301010803" pitchFamily="18" charset="0"/>
              </a:rPr>
              <a:t> начин </a:t>
            </a:r>
            <a:r>
              <a:rPr lang="ru-RU" altLang="en-US" sz="2400" dirty="0" err="1">
                <a:latin typeface="Garamond" panose="02020404030301010803" pitchFamily="18" charset="0"/>
              </a:rPr>
              <a:t>доприносе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прегледности</a:t>
            </a:r>
            <a:r>
              <a:rPr lang="ru-RU" altLang="en-US" sz="2400" dirty="0">
                <a:latin typeface="Garamond" panose="02020404030301010803" pitchFamily="18" charset="0"/>
              </a:rPr>
              <a:t> кода. </a:t>
            </a:r>
          </a:p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Основна</a:t>
            </a:r>
            <a:r>
              <a:rPr lang="ru-RU" altLang="en-US" sz="2400" dirty="0">
                <a:latin typeface="Garamond" panose="02020404030301010803" pitchFamily="18" charset="0"/>
              </a:rPr>
              <a:t> структура метода:</a:t>
            </a:r>
          </a:p>
        </p:txBody>
      </p:sp>
      <p:sp>
        <p:nvSpPr>
          <p:cNvPr id="41991" name="Text Box 7"/>
          <p:cNvSpPr txBox="1">
            <a:spLocks noChangeArrowheads="1"/>
          </p:cNvSpPr>
          <p:nvPr/>
        </p:nvSpPr>
        <p:spPr bwMode="auto">
          <a:xfrm>
            <a:off x="228600" y="5570656"/>
            <a:ext cx="8458200" cy="7694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Да би метод </a:t>
            </a:r>
            <a:r>
              <a:rPr lang="ru-RU" altLang="en-US" sz="2400" dirty="0" err="1">
                <a:latin typeface="Garamond" panose="02020404030301010803" pitchFamily="18" charset="0"/>
              </a:rPr>
              <a:t>вратио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вредност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smtClean="0">
                <a:latin typeface="Garamond" panose="02020404030301010803" pitchFamily="18" charset="0"/>
              </a:rPr>
              <a:t>мора </a:t>
            </a:r>
            <a:r>
              <a:rPr lang="ru-RU" altLang="en-US" sz="2400" dirty="0" err="1">
                <a:latin typeface="Garamond" panose="02020404030301010803" pitchFamily="18" charset="0"/>
              </a:rPr>
              <a:t>имати</a:t>
            </a:r>
            <a:r>
              <a:rPr lang="ru-RU" altLang="en-US" sz="2400" dirty="0">
                <a:latin typeface="Garamond" panose="02020404030301010803" pitchFamily="18" charset="0"/>
              </a:rPr>
              <a:t> бар </a:t>
            </a:r>
            <a:r>
              <a:rPr lang="ru-RU" altLang="en-US" sz="2400" dirty="0" err="1">
                <a:latin typeface="Garamond" panose="02020404030301010803" pitchFamily="18" charset="0"/>
              </a:rPr>
              <a:t>једну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наредбу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sr-Latn-CS" altLang="en-US" sz="2000" dirty="0"/>
              <a:t>return</a:t>
            </a:r>
            <a:r>
              <a:rPr lang="sr-Cyrl-RS" altLang="en-US" sz="1800" dirty="0"/>
              <a:t>.</a:t>
            </a:r>
            <a:endParaRPr lang="sr-Latn-CS" altLang="en-US" sz="1800" i="1" dirty="0"/>
          </a:p>
        </p:txBody>
      </p:sp>
      <p:grpSp>
        <p:nvGrpSpPr>
          <p:cNvPr id="2" name="Group 11"/>
          <p:cNvGrpSpPr>
            <a:grpSpLocks/>
          </p:cNvGrpSpPr>
          <p:nvPr/>
        </p:nvGrpSpPr>
        <p:grpSpPr bwMode="auto">
          <a:xfrm>
            <a:off x="533400" y="3440534"/>
            <a:ext cx="6723063" cy="1644650"/>
            <a:chOff x="476" y="2496"/>
            <a:chExt cx="4235" cy="1036"/>
          </a:xfrm>
        </p:grpSpPr>
        <p:sp>
          <p:nvSpPr>
            <p:cNvPr id="26630" name="Text Box 4"/>
            <p:cNvSpPr txBox="1">
              <a:spLocks noChangeArrowheads="1"/>
            </p:cNvSpPr>
            <p:nvPr/>
          </p:nvSpPr>
          <p:spPr bwMode="auto">
            <a:xfrm>
              <a:off x="3840" y="2880"/>
              <a:ext cx="871" cy="53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Telo </a:t>
              </a:r>
            </a:p>
            <a:p>
              <a:pPr algn="ctr"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/>
                <a:t>metoda</a:t>
              </a:r>
            </a:p>
          </p:txBody>
        </p:sp>
        <p:sp>
          <p:nvSpPr>
            <p:cNvPr id="26631" name="Rectangle 3"/>
            <p:cNvSpPr>
              <a:spLocks noChangeArrowheads="1"/>
            </p:cNvSpPr>
            <p:nvPr/>
          </p:nvSpPr>
          <p:spPr bwMode="auto">
            <a:xfrm>
              <a:off x="528" y="2706"/>
              <a:ext cx="3264" cy="798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anchor="ctr"/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endParaRPr lang="en-US" altLang="en-US" sz="2400">
                <a:latin typeface="Times New Roman" panose="02020603050405020304" pitchFamily="18" charset="0"/>
              </a:endParaRPr>
            </a:p>
          </p:txBody>
        </p:sp>
        <p:sp>
          <p:nvSpPr>
            <p:cNvPr id="26632" name="Text Box 5"/>
            <p:cNvSpPr txBox="1">
              <a:spLocks noChangeArrowheads="1"/>
            </p:cNvSpPr>
            <p:nvPr/>
          </p:nvSpPr>
          <p:spPr bwMode="auto">
            <a:xfrm>
              <a:off x="476" y="2706"/>
              <a:ext cx="3940" cy="826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{</a:t>
              </a:r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            </a:t>
              </a:r>
              <a:r>
                <a:rPr lang="en-US" altLang="en-US" sz="2000" dirty="0" err="1" smtClean="0"/>
                <a:t>Kod</a:t>
              </a:r>
              <a:r>
                <a:rPr lang="en-US" altLang="en-US" sz="2000" dirty="0" smtClean="0"/>
                <a:t> </a:t>
              </a:r>
              <a:r>
                <a:rPr lang="en-US" altLang="en-US" sz="2000" dirty="0" err="1"/>
                <a:t>metoda</a:t>
              </a:r>
              <a:endParaRPr lang="en-US" altLang="en-US" sz="2000" dirty="0"/>
            </a:p>
            <a:p>
              <a:pPr eaLnBrk="1" hangingPunct="1">
                <a:spcBef>
                  <a:spcPct val="50000"/>
                </a:spcBef>
                <a:buClrTx/>
                <a:buFontTx/>
                <a:buNone/>
              </a:pPr>
              <a:r>
                <a:rPr lang="en-US" altLang="en-US" sz="2000" dirty="0"/>
                <a:t> }</a:t>
              </a:r>
            </a:p>
          </p:txBody>
        </p:sp>
        <p:sp>
          <p:nvSpPr>
            <p:cNvPr id="26633" name="Text Box 9"/>
            <p:cNvSpPr txBox="1">
              <a:spLocks noChangeArrowheads="1"/>
            </p:cNvSpPr>
            <p:nvPr/>
          </p:nvSpPr>
          <p:spPr bwMode="auto">
            <a:xfrm>
              <a:off x="512" y="2496"/>
              <a:ext cx="3505" cy="252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3200">
                  <a:solidFill>
                    <a:schemeClr val="tx1"/>
                  </a:solidFill>
                  <a:latin typeface="Arial" panose="020B0604020202020204" pitchFamily="34" charset="0"/>
                </a:defRPr>
              </a:lvl1pPr>
              <a:lvl2pPr marL="742950" indent="-28575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¡"/>
                <a:defRPr sz="2700">
                  <a:solidFill>
                    <a:schemeClr val="tx1"/>
                  </a:solidFill>
                  <a:latin typeface="Arial" panose="020B0604020202020204" pitchFamily="34" charset="0"/>
                </a:defRPr>
              </a:lvl2pPr>
              <a:lvl3pPr marL="11430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l"/>
                <a:defRPr sz="2300">
                  <a:solidFill>
                    <a:schemeClr val="tx1"/>
                  </a:solidFill>
                  <a:latin typeface="Arial" panose="020B0604020202020204" pitchFamily="34" charset="0"/>
                </a:defRPr>
              </a:lvl3pPr>
              <a:lvl4pPr marL="1600200" indent="-228600" eaLnBrk="0" hangingPunct="0">
                <a:spcBef>
                  <a:spcPct val="20000"/>
                </a:spcBef>
                <a:buClr>
                  <a:schemeClr val="accent1"/>
                </a:buClr>
                <a:buChar char="•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4pPr>
              <a:lvl5pPr marL="2057400" indent="-228600" eaLnBrk="0" hangingPunct="0">
                <a:spcBef>
                  <a:spcPct val="20000"/>
                </a:spcBef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5pPr>
              <a:lvl6pPr marL="25146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6pPr>
              <a:lvl7pPr marL="29718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7pPr>
              <a:lvl8pPr marL="34290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8pPr>
              <a:lvl9pPr marL="3886200" indent="-228600" eaLnBrk="0" fontAlgn="base" hangingPunct="0">
                <a:spcBef>
                  <a:spcPct val="20000"/>
                </a:spcBef>
                <a:spcAft>
                  <a:spcPct val="0"/>
                </a:spcAft>
                <a:buClr>
                  <a:schemeClr val="accent1"/>
                </a:buClr>
                <a:buFont typeface="Wingdings" panose="05000000000000000000" pitchFamily="2" charset="2"/>
                <a:buChar char=""/>
                <a:defRPr sz="2000">
                  <a:solidFill>
                    <a:schemeClr val="tx1"/>
                  </a:solidFill>
                  <a:latin typeface="Arial" panose="020B0604020202020204" pitchFamily="34" charset="0"/>
                </a:defRPr>
              </a:lvl9pPr>
            </a:lstStyle>
            <a:p>
              <a:pPr eaLnBrk="1" hangingPunct="1">
                <a:spcBef>
                  <a:spcPct val="0"/>
                </a:spcBef>
                <a:buClrTx/>
                <a:buFontTx/>
                <a:buNone/>
              </a:pPr>
              <a:r>
                <a:rPr lang="en-US" altLang="en-US" sz="2000" dirty="0" err="1" smtClean="0"/>
                <a:t>povratni</a:t>
              </a:r>
              <a:r>
                <a:rPr lang="sr-Cyrl-RS" altLang="en-US" sz="2000" dirty="0" smtClean="0"/>
                <a:t>Т</a:t>
              </a:r>
              <a:r>
                <a:rPr lang="en-US" altLang="en-US" sz="2000" dirty="0" err="1" smtClean="0"/>
                <a:t>ip</a:t>
              </a:r>
              <a:r>
                <a:rPr lang="sr-Cyrl-RS" altLang="en-US" sz="2000" dirty="0" smtClean="0"/>
                <a:t> </a:t>
              </a:r>
              <a:r>
                <a:rPr lang="en-US" altLang="en-US" sz="2000" dirty="0" smtClean="0"/>
                <a:t>static </a:t>
              </a:r>
              <a:r>
                <a:rPr lang="en-US" altLang="en-US" sz="2000" dirty="0" err="1"/>
                <a:t>imeMetoda</a:t>
              </a:r>
              <a:r>
                <a:rPr lang="en-US" altLang="en-US" sz="2000" dirty="0"/>
                <a:t>(arg</a:t>
              </a:r>
              <a:r>
                <a:rPr lang="en-US" altLang="en-US" sz="2000" baseline="-25000" dirty="0"/>
                <a:t>1</a:t>
              </a:r>
              <a:r>
                <a:rPr lang="en-US" altLang="en-US" sz="2000" dirty="0"/>
                <a:t>, arg</a:t>
              </a:r>
              <a:r>
                <a:rPr lang="en-US" altLang="en-US" sz="2000" baseline="-25000" dirty="0"/>
                <a:t>2</a:t>
              </a:r>
              <a:r>
                <a:rPr lang="en-US" altLang="en-US" sz="2000" dirty="0"/>
                <a:t>,…,</a:t>
              </a:r>
              <a:r>
                <a:rPr lang="en-US" altLang="en-US" sz="2000" dirty="0" err="1"/>
                <a:t>arg</a:t>
              </a:r>
              <a:r>
                <a:rPr lang="en-US" altLang="en-US" sz="2000" baseline="-25000" dirty="0" err="1"/>
                <a:t>n</a:t>
              </a:r>
              <a:r>
                <a:rPr lang="en-US" altLang="en-US" sz="2000" dirty="0"/>
                <a:t>)</a:t>
              </a:r>
              <a:endParaRPr lang="sr-Latn-CS" altLang="en-US" sz="2000" dirty="0"/>
            </a:p>
          </p:txBody>
        </p:sp>
      </p:grpSp>
      <p:sp>
        <p:nvSpPr>
          <p:cNvPr id="10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(2)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246024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4198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4198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4199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евалуирају се аргументи из позива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зрачуната вредност аргумената замењује параметре метода, према редоследу навођења – вредност првог аргумента замењује вредност првог параметра, други аргумент замењује други параметар итд.</a:t>
            </a:r>
          </a:p>
          <a:p>
            <a:pPr marL="1257300" lvl="2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би то функционисало, а с обзиром да је Јава строго типизиран језик, потребно је: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број параметара у дефиницији метода поклапа са бројем аргумената методе и </a:t>
            </a:r>
          </a:p>
          <a:p>
            <a:pPr marL="1714500" lvl="3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д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а тип сваког од аргумената буде у сагласности  са типом одговарајућег параметра 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(3)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6611767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01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Приликом позива се дешава следеће: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звршавају се редом наредбе у телу метода </a:t>
            </a: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и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звршавање тела метода се завршава када се дође до извршавања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наредбе </a:t>
            </a:r>
            <a:r>
              <a:rPr lang="sr-Latn-CS" altLang="en-US" sz="2000" dirty="0" err="1">
                <a:solidFill>
                  <a:schemeClr val="tx1"/>
                </a:solidFill>
                <a:latin typeface="+mn-lt"/>
              </a:rPr>
              <a:t>return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или до извршавања последње наредбе у телу метода – тада наступа повратак у позивајући метод</a:t>
            </a:r>
          </a:p>
          <a:p>
            <a:pPr marL="1371600" lvl="2" indent="-4572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ако је извршавање метода из претходне тачке завршено наредбом </a:t>
            </a:r>
            <a:r>
              <a:rPr lang="sr-Latn-CS" altLang="en-US" sz="2000" dirty="0" err="1">
                <a:solidFill>
                  <a:schemeClr val="tx1"/>
                </a:solidFill>
              </a:rPr>
              <a:t>return</a:t>
            </a:r>
            <a:r>
              <a:rPr lang="sr-Cyrl-RS" altLang="en-US" dirty="0">
                <a:solidFill>
                  <a:schemeClr val="tx1"/>
                </a:solidFill>
                <a:latin typeface="Garamond" panose="02020404030301010803" pitchFamily="18" charset="0"/>
              </a:rPr>
              <a:t>, онда је резултат рада функције вредност израза који следи </a:t>
            </a:r>
            <a:r>
              <a:rPr lang="sr-Cyrl-RS" altLang="en-US" dirty="0" smtClean="0">
                <a:solidFill>
                  <a:schemeClr val="tx1"/>
                </a:solidFill>
                <a:latin typeface="Garamond" panose="02020404030301010803" pitchFamily="18" charset="0"/>
              </a:rPr>
              <a:t>иза те наредбе и тип тог израза мора да одговара повратном типу из декларације метода.</a:t>
            </a:r>
            <a:endParaRPr lang="sr-Cyrl-R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914400" lvl="1" indent="-457200">
              <a:spcAft>
                <a:spcPts val="600"/>
              </a:spcAft>
              <a:buFont typeface="+mj-lt"/>
              <a:buAutoNum type="arabicPeriod" startAt="4"/>
              <a:defRPr/>
            </a:pPr>
            <a:r>
              <a:rPr lang="sr-Cyrl-RS" dirty="0">
                <a:solidFill>
                  <a:schemeClr val="tx1"/>
                </a:solidFill>
                <a:latin typeface="Garamond" panose="02020404030301010803" pitchFamily="18" charset="0"/>
              </a:rPr>
              <a:t>п</a:t>
            </a:r>
            <a:r>
              <a:rPr lang="sr-Cyrl-RS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риликом повратка у позивјући метод, извршавање се наставља од наредбе која следи иза наредбе позива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Функционална декомпозиција програма (4)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994166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611372"/>
            <a:ext cx="8380412" cy="52783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Рекурзија (лат. </a:t>
            </a:r>
            <a:r>
              <a:rPr lang="en-US" dirty="0" err="1">
                <a:solidFill>
                  <a:schemeClr val="tx1"/>
                </a:solidFill>
                <a:latin typeface="Garamond" pitchFamily="18" charset="0"/>
              </a:rPr>
              <a:t>r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ecursio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- враћање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) у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означава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поступак или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функцију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(</a:t>
            </a:r>
            <a:r>
              <a:rPr lang="en-US" dirty="0" err="1" smtClean="0">
                <a:solidFill>
                  <a:schemeClr val="tx1"/>
                </a:solidFill>
                <a:latin typeface="Garamond" pitchFamily="18" charset="0"/>
              </a:rPr>
              <a:t>metod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)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који у својој дефиницији користе сами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себе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Другим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речима, уколико неки поступак захтева да делови проблема које је раздвојио од других бивају независно подвргнути истом том поступку, тај поступак је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рекурзиван</a:t>
            </a:r>
            <a:endParaRPr lang="en-US" dirty="0" smtClean="0">
              <a:solidFill>
                <a:schemeClr val="tx1"/>
              </a:solidFill>
              <a:latin typeface="Garamond" pitchFamily="18" charset="0"/>
            </a:endParaRP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У сваком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рекурзивном </a:t>
            </a: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поступку се раyликују две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целине: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>
                <a:solidFill>
                  <a:schemeClr val="tx1"/>
                </a:solidFill>
                <a:latin typeface="Garamond" panose="02020404030301010803" pitchFamily="18" charset="0"/>
              </a:rPr>
              <a:t>с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вођење проблема датог типа и димензије на проблем/проблема истог типа али ниже димензије (тзв. 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</a:t>
            </a: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екурзивни корак)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завршетак поступка када је димензија проблема мала (тзв. излаз из рекурзије)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solidFill>
                  <a:schemeClr val="tx1"/>
                </a:solidFill>
                <a:latin typeface="Garamond" panose="02020404030301010803" pitchFamily="18" charset="0"/>
              </a:rPr>
              <a:t>Разликују се саморекурзија (метод се директно своди на себе) и узајамна рекузија (свођење иде преко других метода)  </a:t>
            </a:r>
            <a:endParaRPr lang="sr-Cyrl-RS" dirty="0" smtClean="0">
              <a:solidFill>
                <a:schemeClr val="tx1"/>
              </a:solidFill>
              <a:latin typeface="Garamond" panose="02020404030301010803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Рекурзија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095708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219200" y="685800"/>
            <a:ext cx="67056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5123" name="Text Box 3"/>
          <p:cNvSpPr txBox="1">
            <a:spLocks noChangeArrowheads="1"/>
          </p:cNvSpPr>
          <p:nvPr/>
        </p:nvSpPr>
        <p:spPr bwMode="auto">
          <a:xfrm>
            <a:off x="685800" y="838200"/>
            <a:ext cx="76200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50000"/>
              </a:spcBef>
              <a:buClrTx/>
              <a:buFontTx/>
              <a:buNone/>
            </a:pPr>
            <a:endParaRPr lang="sr-Latn-CS" altLang="en-US" sz="2400">
              <a:latin typeface="Times New Roman" panose="02020603050405020304" pitchFamily="18" charset="0"/>
            </a:endParaRPr>
          </a:p>
        </p:txBody>
      </p:sp>
      <p:sp>
        <p:nvSpPr>
          <p:cNvPr id="18437" name="Rectangle 5"/>
          <p:cNvSpPr>
            <a:spLocks noChangeArrowheads="1"/>
          </p:cNvSpPr>
          <p:nvPr/>
        </p:nvSpPr>
        <p:spPr bwMode="auto">
          <a:xfrm>
            <a:off x="655638" y="1429027"/>
            <a:ext cx="8380412" cy="49705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/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Класа</a:t>
            </a:r>
            <a:r>
              <a:rPr lang="en-US" dirty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 садржи више корисних објеката 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метода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Ова класа, тј. њена функционалност</a:t>
            </a:r>
            <a:r>
              <a:rPr lang="en-US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је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одмах на располагању програмеру 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Нема могућности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да се креира примерак </a:t>
            </a: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ове класе</a:t>
            </a:r>
          </a:p>
          <a:p>
            <a:pPr marL="342900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Пун назив ове класе је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sz="20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она</a:t>
            </a:r>
            <a:r>
              <a:rPr lang="sr-Cyrl-RS" sz="2800" dirty="0" smtClean="0">
                <a:solidFill>
                  <a:schemeClr val="tx1"/>
                </a:solidFill>
                <a:latin typeface="Garamond" pitchFamily="18" charset="0"/>
              </a:rPr>
              <a:t> 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се налази у пакету </a:t>
            </a:r>
            <a:r>
              <a:rPr lang="en-US" sz="2000" dirty="0" err="1" smtClean="0">
                <a:solidFill>
                  <a:schemeClr val="tx1"/>
                </a:solidFill>
                <a:latin typeface="+mn-lt"/>
              </a:rPr>
              <a:t>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унутар пакета </a:t>
            </a:r>
            <a:r>
              <a:rPr lang="en-US" sz="2000" dirty="0">
                <a:solidFill>
                  <a:schemeClr val="tx1"/>
                </a:solidFill>
                <a:latin typeface="+mn-lt"/>
              </a:rPr>
              <a:t>java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и на њу се може реферисати коришћењем пуног имена тј. помоћу </a:t>
            </a:r>
            <a:r>
              <a:rPr lang="en-US" sz="2000" dirty="0" err="1">
                <a:solidFill>
                  <a:schemeClr val="tx1"/>
                </a:solidFill>
                <a:latin typeface="+mn-lt"/>
              </a:rPr>
              <a:t>java.lang.System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 </a:t>
            </a:r>
          </a:p>
          <a:p>
            <a:pPr marL="800100" lvl="1" indent="-342900">
              <a:spcAft>
                <a:spcPts val="600"/>
              </a:spcAft>
              <a:buFont typeface="Arial" panose="020B0604020202020204" pitchFamily="34" charset="0"/>
              <a:buChar char="•"/>
              <a:defRPr/>
            </a:pPr>
            <a:r>
              <a:rPr lang="sr-Cyrl-RS" dirty="0">
                <a:solidFill>
                  <a:schemeClr val="tx1"/>
                </a:solidFill>
                <a:latin typeface="Garamond" pitchFamily="18" charset="0"/>
              </a:rPr>
              <a:t>м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еђутим, за њу, као и за остале класе из пакета </a:t>
            </a:r>
            <a:r>
              <a:rPr lang="en-US" dirty="0" err="1">
                <a:solidFill>
                  <a:schemeClr val="tx1"/>
                </a:solidFill>
              </a:rPr>
              <a:t>java.lang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 (и само за њих) важи да не мора да се користи пуно име, већ може да се реферише на класу коришћењем скраћеног назив класе тј. помоћу </a:t>
            </a:r>
            <a:r>
              <a:rPr lang="en-US" sz="2000" dirty="0" smtClean="0">
                <a:solidFill>
                  <a:schemeClr val="tx1"/>
                </a:solidFill>
                <a:latin typeface="+mn-lt"/>
              </a:rPr>
              <a:t>System</a:t>
            </a:r>
            <a:r>
              <a:rPr lang="sr-Cyrl-RS" dirty="0" smtClean="0">
                <a:solidFill>
                  <a:schemeClr val="tx1"/>
                </a:solidFill>
                <a:latin typeface="Garamond" pitchFamily="18" charset="0"/>
              </a:rPr>
              <a:t>.   </a:t>
            </a:r>
            <a:endParaRPr lang="sr-Cyrl-RS" dirty="0">
              <a:solidFill>
                <a:schemeClr val="tx1"/>
              </a:solidFill>
              <a:latin typeface="Garamond" pitchFamily="18" charset="0"/>
            </a:endParaRP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1403350" y="538163"/>
            <a:ext cx="7751763" cy="868362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System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</a:t>
            </a:r>
            <a:endParaRPr lang="en-US" sz="3600" b="1" kern="0" dirty="0" smtClean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738117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43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843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843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843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843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843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19191"/>
      </a:lt2>
      <a:accent1>
        <a:srgbClr val="618FFD"/>
      </a:accent1>
      <a:accent2>
        <a:srgbClr val="00AE00"/>
      </a:accent2>
      <a:accent3>
        <a:srgbClr val="FFFFFF"/>
      </a:accent3>
      <a:accent4>
        <a:srgbClr val="000000"/>
      </a:accent4>
      <a:accent5>
        <a:srgbClr val="B7C6FE"/>
      </a:accent5>
      <a:accent6>
        <a:srgbClr val="009D00"/>
      </a:accent6>
      <a:hlink>
        <a:srgbClr val="FC0128"/>
      </a:hlink>
      <a:folHlink>
        <a:srgbClr val="CECECE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5905</TotalTime>
  <Words>1766</Words>
  <Application>Microsoft Office PowerPoint</Application>
  <PresentationFormat>On-screen Show (4:3)</PresentationFormat>
  <Paragraphs>143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6" baseType="lpstr">
      <vt:lpstr>Times New Roman</vt:lpstr>
      <vt:lpstr>Garamond</vt:lpstr>
      <vt:lpstr>Arial</vt:lpstr>
      <vt:lpstr>Wingdings</vt:lpstr>
      <vt:lpstr>4_Watermark</vt:lpstr>
      <vt:lpstr>Објектно орјентисано програмирање</vt:lpstr>
      <vt:lpstr>Предефинисани типови и објекти  у програмском језику Јава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3.Kontrlne (upravlja~ke) strukture u Javi</dc:title>
  <dc:subject>OOP</dc:subject>
  <dc:creator>Vladimir Filipovic</dc:creator>
  <cp:lastModifiedBy>vladofilipovic@hotmail.com</cp:lastModifiedBy>
  <cp:revision>219</cp:revision>
  <dcterms:modified xsi:type="dcterms:W3CDTF">2020-03-20T20:53:11Z</dcterms:modified>
</cp:coreProperties>
</file>