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23"/>
  </p:notesMasterIdLst>
  <p:handoutMasterIdLst>
    <p:handoutMasterId r:id="rId24"/>
  </p:handoutMasterIdLst>
  <p:sldIdLst>
    <p:sldId id="284" r:id="rId2"/>
    <p:sldId id="285" r:id="rId3"/>
    <p:sldId id="259" r:id="rId4"/>
    <p:sldId id="288" r:id="rId5"/>
    <p:sldId id="287" r:id="rId6"/>
    <p:sldId id="289" r:id="rId7"/>
    <p:sldId id="290" r:id="rId8"/>
    <p:sldId id="286" r:id="rId9"/>
    <p:sldId id="271" r:id="rId10"/>
    <p:sldId id="260" r:id="rId11"/>
    <p:sldId id="272" r:id="rId12"/>
    <p:sldId id="295" r:id="rId13"/>
    <p:sldId id="296" r:id="rId14"/>
    <p:sldId id="297" r:id="rId15"/>
    <p:sldId id="291" r:id="rId16"/>
    <p:sldId id="292" r:id="rId17"/>
    <p:sldId id="293" r:id="rId18"/>
    <p:sldId id="294" r:id="rId19"/>
    <p:sldId id="298" r:id="rId20"/>
    <p:sldId id="299" r:id="rId21"/>
    <p:sldId id="283" r:id="rId22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5"/>
      <p:bold r:id="rId26"/>
      <p:italic r:id="rId27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95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68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82624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945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30001829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6592F9ED-D56E-4AF5-AAE1-612702B55667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224216229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55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3966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427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1400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4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15361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663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FCBB6FF6-F43C-4FB9-9955-5259B386B6BC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/21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 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720090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sr-Cyrl-RS" dirty="0" smtClean="0">
                <a:solidFill>
                  <a:srgbClr val="000099"/>
                </a:solidFill>
                <a:latin typeface="Arial" charset="0"/>
              </a:rPr>
              <a:t>Креирање низова</a:t>
            </a:r>
            <a:r>
              <a:rPr lang="sr-Latn-CS" sz="2800" dirty="0" smtClean="0">
                <a:solidFill>
                  <a:srgbClr val="006600"/>
                </a:solidFill>
              </a:rPr>
              <a:t>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Постоје два начина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: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	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(1)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помоћу оператора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Latn-CS" sz="2000" dirty="0" smtClean="0">
                <a:solidFill>
                  <a:schemeClr val="tx1"/>
                </a:solidFill>
                <a:latin typeface="+mn-lt"/>
              </a:rPr>
              <a:t>new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,</a:t>
            </a:r>
          </a:p>
          <a:p>
            <a:pPr>
              <a:spcBef>
                <a:spcPct val="50000"/>
              </a:spcBef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	</a:t>
            </a:r>
            <a:r>
              <a:rPr lang="sr-Latn-CS" dirty="0" smtClean="0">
                <a:solidFill>
                  <a:schemeClr val="tx1"/>
                </a:solidFill>
                <a:latin typeface="Garamond" pitchFamily="18" charset="0"/>
              </a:rPr>
              <a:t>(2)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набрајањем чланова</a:t>
            </a:r>
            <a:endParaRPr lang="sr-Latn-CS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sr-Cyrl-RS" b="1" dirty="0" smtClean="0">
                <a:solidFill>
                  <a:schemeClr val="tx1"/>
                </a:solidFill>
                <a:latin typeface="Garamond" pitchFamily="18" charset="0"/>
              </a:rPr>
              <a:t>Пример.</a:t>
            </a:r>
            <a:endParaRPr lang="sr-Latn-CS" b="1" dirty="0" smtClean="0">
              <a:solidFill>
                <a:schemeClr val="tx1"/>
              </a:solidFill>
              <a:latin typeface="Garamond" pitchFamily="18" charset="0"/>
            </a:endParaRPr>
          </a:p>
          <a:p>
            <a:r>
              <a:rPr lang="sr-Latn-CS" dirty="0" smtClean="0">
                <a:solidFill>
                  <a:schemeClr val="tx1"/>
                </a:solidFill>
              </a:rPr>
              <a:t>           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Point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tacke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prvi nacin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brojac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prvi nacin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endParaRPr lang="en-US" sz="1500" dirty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Sledi drugi nacin kreiranja </a:t>
            </a:r>
            <a:endParaRPr lang="en-U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godDoba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“mika”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godDoba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“prolece”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“leto”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“jesen”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“zima”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celi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46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123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17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36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-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endParaRPr lang="sr-Latn-RS" sz="1500" dirty="0"/>
          </a:p>
          <a:p>
            <a:pPr>
              <a:spcBef>
                <a:spcPct val="50000"/>
              </a:spcBef>
              <a:defRPr/>
            </a:pPr>
            <a:endParaRPr lang="sr-Latn-CS" sz="1800" dirty="0" smtClean="0">
              <a:solidFill>
                <a:schemeClr val="tx1"/>
              </a:solidFill>
              <a:latin typeface="Arial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350" y="4149080"/>
            <a:ext cx="5904954" cy="194421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33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3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33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3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3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471613"/>
            <a:ext cx="7704138" cy="5327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>
                <a:solidFill>
                  <a:srgbClr val="000099"/>
                </a:solidFill>
              </a:rPr>
              <a:t>Приступ члановима низа</a:t>
            </a:r>
            <a:endParaRPr lang="sr-Latn-CS" altLang="en-US" sz="2400" dirty="0">
              <a:solidFill>
                <a:srgbClr val="000099"/>
              </a:solidFill>
            </a:endParaRPr>
          </a:p>
          <a:p>
            <a:pPr marL="457200" indent="-4572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800" dirty="0">
                <a:latin typeface="Times New Roman" panose="02020603050405020304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Нумерисање чланова низа увек почиње од 0</a:t>
            </a:r>
            <a:r>
              <a:rPr lang="sr-Latn-CS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400" dirty="0">
                <a:latin typeface="Garamond" panose="02020404030301010803" pitchFamily="18" charset="0"/>
              </a:rPr>
              <a:t>  </a:t>
            </a:r>
            <a:r>
              <a:rPr lang="sr-Cyrl-RS" altLang="en-US" sz="2400" dirty="0">
                <a:latin typeface="Garamond" panose="02020404030301010803" pitchFamily="18" charset="0"/>
              </a:rPr>
              <a:t>Члановима низа се приступа помоћу</a:t>
            </a:r>
            <a:r>
              <a:rPr lang="sr-Latn-CS" altLang="en-US" sz="2400" dirty="0">
                <a:latin typeface="Garamond" panose="02020404030301010803" pitchFamily="18" charset="0"/>
              </a:rPr>
              <a:t>: </a:t>
            </a:r>
            <a:r>
              <a:rPr lang="sr-Latn-CS" altLang="en-US" sz="2400" dirty="0">
                <a:latin typeface="Times New Roman" panose="02020603050405020304" pitchFamily="18" charset="0"/>
              </a:rPr>
              <a:t> </a:t>
            </a:r>
            <a:r>
              <a:rPr lang="sr-Latn-CS" altLang="en-US" sz="2000" i="1" dirty="0"/>
              <a:t>ImeNiza[indeks]</a:t>
            </a:r>
          </a:p>
          <a:p>
            <a:pPr marL="342900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400" i="1" dirty="0">
                <a:latin typeface="Times New Roman" panose="02020603050405020304" pitchFamily="18" charset="0"/>
              </a:rPr>
              <a:t>  </a:t>
            </a:r>
            <a:r>
              <a:rPr lang="sr-Latn-CS" altLang="en-US" sz="2000" i="1" dirty="0"/>
              <a:t>ImeNiza </a:t>
            </a:r>
            <a:r>
              <a:rPr lang="sr-Cyrl-RS" altLang="en-US" sz="2000" i="1" dirty="0"/>
              <a:t>	</a:t>
            </a:r>
            <a:r>
              <a:rPr lang="sr-Latn-CS" altLang="en-US" sz="2400" i="1" dirty="0">
                <a:latin typeface="Garamond" panose="02020404030301010803" pitchFamily="18" charset="0"/>
              </a:rPr>
              <a:t>– </a:t>
            </a:r>
            <a:r>
              <a:rPr lang="sr-Cyrl-RS" altLang="en-US" sz="2400" dirty="0">
                <a:latin typeface="Garamond" panose="02020404030301010803" pitchFamily="18" charset="0"/>
              </a:rPr>
              <a:t>име које се појављује у декларацији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  <a:buFont typeface="Arial" panose="020B0604020202020204" pitchFamily="34" charset="0"/>
              <a:buChar char="•"/>
            </a:pPr>
            <a:r>
              <a:rPr lang="sr-Latn-CS" altLang="en-US" sz="2400" i="1" dirty="0">
                <a:latin typeface="Times New Roman" panose="02020603050405020304" pitchFamily="18" charset="0"/>
              </a:rPr>
              <a:t>  </a:t>
            </a:r>
            <a:r>
              <a:rPr lang="sr-Latn-CS" altLang="en-US" sz="2000" i="1" dirty="0"/>
              <a:t>indeks</a:t>
            </a:r>
            <a:r>
              <a:rPr lang="sr-Latn-CS" altLang="en-US" sz="2400" i="1" dirty="0">
                <a:latin typeface="Times New Roman" panose="02020603050405020304" pitchFamily="18" charset="0"/>
              </a:rPr>
              <a:t> </a:t>
            </a:r>
            <a:r>
              <a:rPr lang="sr-Cyrl-RS" altLang="en-US" sz="2400" i="1" dirty="0">
                <a:latin typeface="Times New Roman" panose="02020603050405020304" pitchFamily="18" charset="0"/>
              </a:rPr>
              <a:t>	</a:t>
            </a:r>
            <a:r>
              <a:rPr lang="sr-Latn-CS" altLang="en-US" sz="2400" i="1" dirty="0">
                <a:latin typeface="Garamond" panose="02020404030301010803" pitchFamily="18" charset="0"/>
              </a:rPr>
              <a:t>– </a:t>
            </a:r>
            <a:r>
              <a:rPr lang="sr-Cyrl-RS" altLang="en-US" sz="2400" dirty="0">
                <a:latin typeface="Garamond" panose="02020404030301010803" pitchFamily="18" charset="0"/>
              </a:rPr>
              <a:t>целобројни литерал или израз</a:t>
            </a:r>
            <a:endParaRPr lang="sr-Latn-CS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sr-Latn-CS" altLang="en-US" sz="2400" dirty="0">
                <a:latin typeface="Times New Roman" panose="02020603050405020304" pitchFamily="18" charset="0"/>
              </a:rPr>
              <a:t>  </a:t>
            </a:r>
            <a:r>
              <a:rPr lang="sr-Cyrl-RS" altLang="en-US" sz="2400" b="1" dirty="0">
                <a:latin typeface="Times New Roman" panose="02020603050405020304" pitchFamily="18" charset="0"/>
              </a:rPr>
              <a:t>Пример.</a:t>
            </a:r>
            <a:endParaRPr lang="sr-Latn-CS" altLang="en-US" sz="2400" b="1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en-US" sz="1800" dirty="0"/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brojac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godDoba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“prolece”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“leto”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“jesen”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“zima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”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};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brojac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]=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Ne bi valjalo: brojac[100] = 3; 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brojac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+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en-U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godDoba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3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70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1800" dirty="0">
              <a:solidFill>
                <a:schemeClr val="accent2"/>
              </a:solidFill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03350" y="4725144"/>
            <a:ext cx="6553026" cy="18002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33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33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1723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Колекцијска наредба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for</a:t>
            </a:r>
            <a:r>
              <a:rPr lang="sr-Cyrl-RS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служи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за пролазак кроз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колекцију/низ.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Притом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променљива у наредби 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for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 представља бројач,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/>
            </a:r>
            <a:b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већ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редом узима вредности елемената низа тј. колекције.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Колекцијска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наредба </a:t>
            </a:r>
            <a:r>
              <a:rPr lang="ru-RU" sz="2000" dirty="0">
                <a:solidFill>
                  <a:schemeClr val="tx1"/>
                </a:solidFill>
                <a:latin typeface="+mn-lt"/>
              </a:rPr>
              <a:t>for</a:t>
            </a:r>
            <a:r>
              <a:rPr lang="ru-RU" sz="2000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има следећу синтаксу: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Колекцијска 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</a:t>
            </a:r>
          </a:p>
        </p:txBody>
      </p:sp>
      <p:pic>
        <p:nvPicPr>
          <p:cNvPr id="460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3645024"/>
            <a:ext cx="8585200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06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12875"/>
            <a:ext cx="8712200" cy="550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O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вде важи следеће:</a:t>
            </a:r>
          </a:p>
          <a:p>
            <a:r>
              <a:rPr lang="sr-Cyrl-R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tip elementa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tip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elem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kolekcija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::=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&lt;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izraz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&gt;</a:t>
            </a:r>
            <a:endParaRPr lang="sr-Latn-RS" sz="1500" dirty="0" smtClean="0">
              <a:effectLst/>
            </a:endParaRPr>
          </a:p>
          <a:p>
            <a:pPr>
              <a:spcAft>
                <a:spcPts val="600"/>
              </a:spcAft>
              <a:defRPr/>
            </a:pPr>
            <a:endParaRPr lang="sr-Cyrl-RS" sz="1500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b="1" dirty="0">
                <a:solidFill>
                  <a:srgbClr val="000000"/>
                </a:solidFill>
                <a:latin typeface="Garamond" pitchFamily="18" charset="0"/>
              </a:rPr>
              <a:t>Пример</a:t>
            </a:r>
            <a:r>
              <a:rPr lang="sr-Cyrl-RS" b="1" dirty="0" smtClean="0">
                <a:solidFill>
                  <a:srgbClr val="000000"/>
                </a:solidFill>
                <a:latin typeface="Garamond" pitchFamily="18" charset="0"/>
              </a:rPr>
              <a:t>.</a:t>
            </a:r>
          </a:p>
          <a:p>
            <a:pPr>
              <a:spcAft>
                <a:spcPts val="600"/>
              </a:spcAft>
              <a:defRPr/>
            </a:pPr>
            <a:r>
              <a:rPr lang="sr-Cyrl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sc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nextInt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najveci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sr-Latn-R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0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for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double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: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najveci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najveci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elem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Aft>
                <a:spcPts val="600"/>
              </a:spcAft>
              <a:defRPr/>
            </a:pPr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sz="1500" dirty="0">
              <a:solidFill>
                <a:srgbClr val="000000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Колекцијска наредба </a:t>
            </a:r>
            <a:r>
              <a:rPr lang="en-US" sz="3600" b="1" kern="0" dirty="0" smtClean="0">
                <a:solidFill>
                  <a:srgbClr val="0070C0"/>
                </a:solidFill>
              </a:rPr>
              <a:t>for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259632" y="1988840"/>
            <a:ext cx="3024336" cy="72008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3" name="Rectangle 2"/>
          <p:cNvSpPr/>
          <p:nvPr/>
        </p:nvSpPr>
        <p:spPr>
          <a:xfrm>
            <a:off x="1259632" y="3356992"/>
            <a:ext cx="4608512" cy="302433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256886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340768"/>
            <a:ext cx="8712200" cy="56169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Аргументи комадне линије омогућавају да се приликом покретања јава програма, том програму проследе параметри.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Улазна тачка програма, тј. 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ru-RU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има следећу синтаксу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)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{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//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naredbe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}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Наредбе и телу програма могу реферисати на једнодимензионални низ ниски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argumentiKomandneLinije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који ће садржавати аргументе специфициране у комадној линији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елеменат низа са индексом 0 представља први прослеђени аргумент, са индексом 1 други итд.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риликом парсирања комадне линије, размак тј.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’ ’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раздваја, а ако је потребно да параметар садржи 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’ ’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, користи се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’“’ 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Аргументи командне линије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4615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433513"/>
            <a:ext cx="8604250" cy="1754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Дводимензионални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низ чине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истог</a:t>
            </a:r>
            <a:r>
              <a:rPr lang="ru-RU" altLang="en-US" sz="2400" dirty="0">
                <a:latin typeface="Garamond" panose="02020404030301010803" pitchFamily="18" charset="0"/>
              </a:rPr>
              <a:t> типа и </a:t>
            </a:r>
            <a:r>
              <a:rPr lang="ru-RU" altLang="en-US" sz="2400" dirty="0" err="1">
                <a:latin typeface="Garamond" panose="02020404030301010803" pitchFamily="18" charset="0"/>
              </a:rPr>
              <a:t>сваком</a:t>
            </a:r>
            <a:r>
              <a:rPr lang="ru-RU" altLang="en-US" sz="2400" dirty="0">
                <a:latin typeface="Garamond" panose="02020404030301010803" pitchFamily="18" charset="0"/>
              </a:rPr>
              <a:t> од </a:t>
            </a:r>
            <a:r>
              <a:rPr lang="ru-RU" altLang="en-US" sz="2400" dirty="0" err="1">
                <a:latin typeface="Garamond" panose="02020404030301010803" pitchFamily="18" charset="0"/>
              </a:rPr>
              <a:t>њих</a:t>
            </a:r>
            <a:r>
              <a:rPr lang="ru-RU" altLang="en-US" sz="2400" dirty="0">
                <a:latin typeface="Garamond" panose="02020404030301010803" pitchFamily="18" charset="0"/>
              </a:rPr>
              <a:t> приступа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lang="ru-RU" altLang="en-US" sz="2400" dirty="0">
                <a:latin typeface="Garamond" panose="02020404030301010803" pitchFamily="18" charset="0"/>
              </a:rPr>
              <a:t> имена низа и два индекса.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Више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низова</a:t>
            </a:r>
            <a:r>
              <a:rPr lang="ru-RU" altLang="en-US" sz="2400" dirty="0">
                <a:latin typeface="Garamond" panose="02020404030301010803" pitchFamily="18" charset="0"/>
              </a:rPr>
              <a:t> се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поређати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јед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ан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испод </a:t>
            </a:r>
            <a:r>
              <a:rPr lang="ru-RU" altLang="en-US" sz="2400" dirty="0" err="1">
                <a:latin typeface="Garamond" panose="02020404030301010803" pitchFamily="18" charset="0"/>
              </a:rPr>
              <a:t>другог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следећој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слици</a:t>
            </a:r>
            <a:r>
              <a:rPr lang="ru-RU" altLang="en-US" sz="2400" dirty="0">
                <a:latin typeface="Garamond" panose="02020404030301010803" pitchFamily="18" charset="0"/>
              </a:rPr>
              <a:t>: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водимензионални низ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58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2475" y="3187700"/>
            <a:ext cx="563880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539750" y="1433513"/>
            <a:ext cx="8604250" cy="47089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Индексирање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употребом</a:t>
            </a:r>
            <a:r>
              <a:rPr lang="ru-RU" altLang="en-US" sz="2400" dirty="0" smtClean="0">
                <a:latin typeface="Garamond" panose="02020404030301010803" pitchFamily="18" charset="0"/>
              </a:rPr>
              <a:t> два индекса.</a:t>
            </a: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ct val="50000"/>
              </a:spcBef>
              <a:buClrTx/>
              <a:buFontTx/>
              <a:buNone/>
            </a:pP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Дводимензионални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низ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низ </a:t>
            </a:r>
            <a:r>
              <a:rPr lang="ru-RU" altLang="en-US" sz="2400" dirty="0" err="1">
                <a:latin typeface="Garamond" panose="02020404030301010803" pitchFamily="18" charset="0"/>
              </a:rPr>
              <a:t>чији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</a:t>
            </a:r>
            <a:r>
              <a:rPr lang="ru-RU" altLang="en-US" sz="2400" dirty="0">
                <a:latin typeface="Garamond" panose="02020404030301010803" pitchFamily="18" charset="0"/>
              </a:rPr>
              <a:t> су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низови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водимензионални низ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1948905"/>
            <a:ext cx="5353050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0363" y="1433513"/>
            <a:ext cx="8604250" cy="48936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Декларацију имена низа можемо да извршимо на два начина:</a:t>
            </a:r>
          </a:p>
          <a:p>
            <a:pPr>
              <a:spcBef>
                <a:spcPts val="0"/>
              </a:spcBef>
              <a:defRPr/>
            </a:pP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	</a:t>
            </a: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[][];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nacin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[][]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en-US" sz="1500" dirty="0" err="1">
                <a:solidFill>
                  <a:srgbClr val="008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8000"/>
                </a:solidFill>
                <a:latin typeface="Courier New" panose="02070309020205020404" pitchFamily="49" charset="0"/>
              </a:rPr>
              <a:t>nacin</a:t>
            </a:r>
            <a:endParaRPr lang="ru-RU" sz="1800" dirty="0">
              <a:solidFill>
                <a:schemeClr val="tx1"/>
              </a:solidFill>
              <a:latin typeface="+mn-lt"/>
            </a:endParaRPr>
          </a:p>
          <a:p>
            <a:pPr marL="34290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Након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декларације низовне променљиве, креирамо низовни објекат, тј. вршимо резервисање меморијског простора за смештање чланова низа:</a:t>
            </a:r>
          </a:p>
          <a:p>
            <a:pPr>
              <a:spcBef>
                <a:spcPts val="0"/>
              </a:spcBef>
              <a:defRPr/>
            </a:pPr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Овом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наредбом је резервисано 5000 целобројних локација у меморији.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Декларацију низовне променљиве и резервисање меморијског простора могли смо извршити једном наредбом, тј. могли смо писати:</a:t>
            </a:r>
          </a:p>
          <a:p>
            <a:r>
              <a:rPr lang="en-US" sz="1800" dirty="0" smtClean="0">
                <a:solidFill>
                  <a:schemeClr val="tx1"/>
                </a:solidFill>
                <a:latin typeface="+mn-lt"/>
              </a:rPr>
              <a:t>	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new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50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][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100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];</a:t>
            </a:r>
            <a:endParaRPr lang="en-U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водимензионални низ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87624" y="1988840"/>
            <a:ext cx="3456384" cy="6480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1187624" y="3645024"/>
            <a:ext cx="3456384" cy="376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7" name="Rectangle 6"/>
          <p:cNvSpPr/>
          <p:nvPr/>
        </p:nvSpPr>
        <p:spPr>
          <a:xfrm>
            <a:off x="1206104" y="5950404"/>
            <a:ext cx="3725936" cy="37675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3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3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3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433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33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  <p:bldP spid="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ext Box 2"/>
          <p:cNvSpPr txBox="1">
            <a:spLocks noChangeArrowheads="1"/>
          </p:cNvSpPr>
          <p:nvPr/>
        </p:nvSpPr>
        <p:spPr bwMode="auto">
          <a:xfrm>
            <a:off x="360363" y="1433513"/>
            <a:ext cx="8604250" cy="4339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Дводимензионални низови представљају један, </a:t>
            </a:r>
            <a:br>
              <a:rPr lang="ru-RU" dirty="0" smtClean="0">
                <a:solidFill>
                  <a:schemeClr val="tx1"/>
                </a:solidFill>
                <a:latin typeface="Garamond" pitchFamily="18" charset="0"/>
              </a:rPr>
            </a:b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најчешће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коришћен, случај вишедимензионалних низова.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За низове чији је број димензија већи од два, принцип рада је потпуно исти као и са дводимензионалним низовима.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Дакле, као што су формирани дводимензионални низови, на исти начин се могу формирати тродимензионални, четвородимензионални итд.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Већ смо уочили да оперисање са матрицама можемо свести на оперисање са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једнодимензионалним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низовима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, то важи и за све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вишедимензионалне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низове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</a:t>
            </a:r>
            <a:endParaRPr lang="ru-RU" sz="18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Вишедимензионални низ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43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3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445875"/>
            <a:ext cx="87122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 </a:t>
            </a:r>
            <a:r>
              <a:rPr lang="sr-Latn-RS" sz="2000" dirty="0" err="1" smtClean="0">
                <a:solidFill>
                  <a:schemeClr val="tx1"/>
                </a:solidFill>
                <a:latin typeface="+mn-lt"/>
              </a:rPr>
              <a:t>java.util.Arrays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садржи различите методе за манипулацију са низовима: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Попуњавање низа – доделу специфициране вредности сваком члану низа – 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fill()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Уређење (сортирање) низа – премештање елемената у оквиру низа, тако да сви елементи буду уређени у нерастући поредак -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sort()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Претрагу елемената у (сортираном) низу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–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методом бинарне претраге се одређује позиција датог елемента у сортираном низу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- статички метод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binarySearch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sr-Cyrl-R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404664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Коришћење неких метода класе </a:t>
            </a:r>
            <a:r>
              <a:rPr lang="en-US" sz="3600" b="1" kern="0" dirty="0" smtClean="0">
                <a:solidFill>
                  <a:srgbClr val="0070C0"/>
                </a:solidFill>
              </a:rPr>
              <a:t>Arrays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171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Низови у програмском језику Јава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323850" y="1630536"/>
            <a:ext cx="8712200" cy="4462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Новије верзије програмског језика Јава допуштају да параметри функције не буду строго фиксирани, већ да једна иста функција може бити позвана и са различитим бројем аргумената истог типа: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Тада је параметар функције низ, а приликом позива се узастопни аргументи истог типа аутоматски конверују у низ</a:t>
            </a:r>
            <a:endParaRPr lang="en-U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Налог за аутоматску конверзију узастопних аргумената датог типа у низ се постиже декларисањем помоћу </a:t>
            </a:r>
            <a:r>
              <a:rPr lang="sr-Cyrl-RS" sz="2000" b="1" dirty="0" smtClean="0">
                <a:solidFill>
                  <a:schemeClr val="tx1"/>
                </a:solidFill>
                <a:latin typeface="+mn-lt"/>
              </a:rPr>
              <a:t>...</a:t>
            </a:r>
            <a:endParaRPr lang="en-US" sz="2000" b="1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Овако дефинисан параметар функције мора да буде последњи у списку параметара. 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endParaRPr lang="sr-Cyrl-RS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403350" y="404664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Методи са променљивим бројем аргумената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564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610600" cy="46166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Низ се дефинише као група променљивих истог типа које се појављују под заједничким именом.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Низовни тип података у Јави има следећа својства: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садржи линеарно уређен, унапред познат, број чланова,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чланови су истог типа и имају заједничко име; чланови могу бити примитивног или објектног типа,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сваком члану приступа се помоћу заједничког имена низа и индекса члана,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индекси су целобројног типа,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чланови низа се третирају као посебне променљиве (називају се и индексним променљивим ).</a:t>
            </a:r>
            <a:endParaRPr lang="sr-Latn-CS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1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610600" cy="314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Синтакса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низовног</a:t>
            </a:r>
            <a:r>
              <a:rPr lang="ru-RU" altLang="en-US" sz="2400" dirty="0">
                <a:latin typeface="Garamond" panose="02020404030301010803" pitchFamily="18" charset="0"/>
              </a:rPr>
              <a:t> типа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дефинише</a:t>
            </a:r>
            <a:r>
              <a:rPr lang="ru-RU" altLang="en-US" sz="2400" dirty="0">
                <a:latin typeface="Garamond" panose="02020404030301010803" pitchFamily="18" charset="0"/>
              </a:rPr>
              <a:t> на </a:t>
            </a:r>
            <a:r>
              <a:rPr lang="ru-RU" altLang="en-US" sz="2400" dirty="0" err="1">
                <a:latin typeface="Garamond" panose="02020404030301010803" pitchFamily="18" charset="0"/>
              </a:rPr>
              <a:t>следећи</a:t>
            </a:r>
            <a:r>
              <a:rPr lang="ru-RU" altLang="en-US" sz="2400" dirty="0">
                <a:latin typeface="Garamond" panose="02020404030301010803" pitchFamily="18" charset="0"/>
              </a:rPr>
              <a:t> начин: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Низовни</a:t>
            </a:r>
            <a:r>
              <a:rPr lang="ru-RU" altLang="en-US" sz="2400" dirty="0">
                <a:latin typeface="Garamond" panose="02020404030301010803" pitchFamily="18" charset="0"/>
              </a:rPr>
              <a:t> тип у </a:t>
            </a:r>
            <a:r>
              <a:rPr lang="ru-RU" altLang="en-US" sz="2400" dirty="0" err="1">
                <a:latin typeface="Garamond" panose="02020404030301010803" pitchFamily="18" charset="0"/>
              </a:rPr>
              <a:t>Јави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увек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објектни</a:t>
            </a:r>
            <a:r>
              <a:rPr lang="ru-RU" altLang="en-US" sz="2400" dirty="0">
                <a:latin typeface="Garamond" panose="02020404030301010803" pitchFamily="18" charset="0"/>
              </a:rPr>
              <a:t> тип,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низ </a:t>
            </a:r>
            <a:r>
              <a:rPr lang="ru-RU" altLang="en-US" sz="2400" dirty="0" err="1">
                <a:latin typeface="Garamond" panose="02020404030301010803" pitchFamily="18" charset="0"/>
              </a:rPr>
              <a:t>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увек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објекат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587625"/>
            <a:ext cx="8791575" cy="1652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844675"/>
            <a:ext cx="8610600" cy="1277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Низовна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променљива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декларише</a:t>
            </a:r>
            <a:r>
              <a:rPr lang="ru-RU" altLang="en-US" sz="2400" dirty="0">
                <a:latin typeface="Garamond" panose="02020404030301010803" pitchFamily="18" charset="0"/>
              </a:rPr>
              <a:t> у делу </a:t>
            </a:r>
            <a:r>
              <a:rPr lang="ru-RU" altLang="en-US" sz="2400" dirty="0" err="1">
                <a:latin typeface="Garamond" panose="02020404030301010803" pitchFamily="18" charset="0"/>
              </a:rPr>
              <a:t>програма</a:t>
            </a:r>
            <a:r>
              <a:rPr lang="ru-RU" altLang="en-US" sz="2400" dirty="0">
                <a:latin typeface="Garamond" panose="02020404030301010803" pitchFamily="18" charset="0"/>
              </a:rPr>
              <a:t> за </a:t>
            </a:r>
            <a:r>
              <a:rPr lang="ru-RU" altLang="en-US" sz="2400" dirty="0" err="1">
                <a:latin typeface="Garamond" panose="02020404030301010803" pitchFamily="18" charset="0"/>
              </a:rPr>
              <a:t>декларацију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smtClean="0">
                <a:latin typeface="Garamond" panose="02020404030301010803" pitchFamily="18" charset="0"/>
              </a:rPr>
              <a:t>При </a:t>
            </a:r>
            <a:r>
              <a:rPr lang="ru-RU" altLang="en-US" sz="2400" dirty="0">
                <a:latin typeface="Garamond" panose="02020404030301010803" pitchFamily="18" charset="0"/>
              </a:rPr>
              <a:t>томе се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задати</a:t>
            </a:r>
            <a:r>
              <a:rPr lang="ru-RU" altLang="en-US" sz="2400" dirty="0">
                <a:latin typeface="Garamond" panose="02020404030301010803" pitchFamily="18" charset="0"/>
              </a:rPr>
              <a:t> и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члановима</a:t>
            </a:r>
            <a:r>
              <a:rPr lang="ru-RU" altLang="en-US" sz="2400" dirty="0">
                <a:latin typeface="Garamond" panose="02020404030301010803" pitchFamily="18" charset="0"/>
              </a:rPr>
              <a:t> низа. </a:t>
            </a:r>
            <a:endParaRPr lang="sr-Latn-CS" altLang="en-US" sz="2400" dirty="0">
              <a:latin typeface="Garamond" panose="02020404030301010803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8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3429000"/>
            <a:ext cx="6797675" cy="342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8610600" cy="30623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Додељивање 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почетних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вредности (</a:t>
            </a:r>
            <a:r>
              <a:rPr lang="ru-RU" dirty="0" err="1" smtClean="0">
                <a:solidFill>
                  <a:schemeClr val="tx1"/>
                </a:solidFill>
                <a:latin typeface="Garamond" pitchFamily="18" charset="0"/>
              </a:rPr>
              <a:t>иницијализација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) члановима низа врши се у делу декларације названом </a:t>
            </a:r>
            <a:r>
              <a:rPr lang="ru-RU" sz="1800" dirty="0" smtClean="0">
                <a:solidFill>
                  <a:schemeClr val="tx1"/>
                </a:solidFill>
                <a:latin typeface="+mn-lt"/>
              </a:rPr>
              <a:t>nizInit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. </a:t>
            </a: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Синтакса наредбе за алокацију меморије је следећа: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363" y="2492896"/>
            <a:ext cx="7280275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724400"/>
            <a:ext cx="7537450" cy="191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395288" y="1557338"/>
            <a:ext cx="8610600" cy="38010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Елементима</a:t>
            </a:r>
            <a:r>
              <a:rPr lang="ru-RU" altLang="en-US" sz="2400" dirty="0">
                <a:latin typeface="Garamond" panose="02020404030301010803" pitchFamily="18" charset="0"/>
              </a:rPr>
              <a:t> низа (</a:t>
            </a:r>
            <a:r>
              <a:rPr lang="ru-RU" altLang="en-US" sz="2400" dirty="0" err="1">
                <a:latin typeface="Garamond" panose="02020404030301010803" pitchFamily="18" charset="0"/>
              </a:rPr>
              <a:t>индексним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) приступа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lang="ru-RU" altLang="en-US" sz="2400" dirty="0">
                <a:latin typeface="Garamond" panose="02020404030301010803" pitchFamily="18" charset="0"/>
              </a:rPr>
              <a:t> индекса. </a:t>
            </a: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>
              <a:spcBef>
                <a:spcPts val="600"/>
              </a:spcBef>
              <a:buClrTx/>
              <a:buFontTx/>
              <a:buNone/>
            </a:pPr>
            <a:endParaRPr lang="ru-RU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индексним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оперише</a:t>
            </a:r>
            <a:r>
              <a:rPr lang="ru-RU" altLang="en-US" sz="2400" dirty="0">
                <a:latin typeface="Garamond" panose="02020404030301010803" pitchFamily="18" charset="0"/>
              </a:rPr>
              <a:t> се на </a:t>
            </a:r>
            <a:r>
              <a:rPr lang="ru-RU" altLang="en-US" sz="2400" dirty="0" err="1">
                <a:latin typeface="Garamond" panose="02020404030301010803" pitchFamily="18" charset="0"/>
              </a:rPr>
              <a:t>исти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са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променљивима</a:t>
            </a:r>
            <a:r>
              <a:rPr lang="ru-RU" altLang="en-US" sz="2400" dirty="0">
                <a:latin typeface="Garamond" panose="02020404030301010803" pitchFamily="18" charset="0"/>
              </a:rPr>
              <a:t> без индекса. </a:t>
            </a:r>
            <a:endParaRPr lang="ru-RU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ts val="6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Дакле</a:t>
            </a:r>
            <a:r>
              <a:rPr lang="ru-RU" altLang="en-US" sz="2400" dirty="0">
                <a:latin typeface="Garamond" panose="02020404030301010803" pitchFamily="18" charset="0"/>
              </a:rPr>
              <a:t>, вредности </a:t>
            </a:r>
            <a:r>
              <a:rPr lang="ru-RU" altLang="en-US" sz="2400" dirty="0" err="1">
                <a:latin typeface="Garamond" panose="02020404030301010803" pitchFamily="18" charset="0"/>
              </a:rPr>
              <a:t>индексних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променљивих</a:t>
            </a:r>
            <a:r>
              <a:rPr lang="ru-RU" altLang="en-US" sz="2400" dirty="0">
                <a:latin typeface="Garamond" panose="02020404030301010803" pitchFamily="18" charset="0"/>
              </a:rPr>
              <a:t> се могу </a:t>
            </a:r>
            <a:r>
              <a:rPr lang="ru-RU" altLang="en-US" sz="2400" dirty="0" err="1">
                <a:latin typeface="Garamond" panose="02020404030301010803" pitchFamily="18" charset="0"/>
              </a:rPr>
              <a:t>мењати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помоћу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додељивања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изразима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  <a:endParaRPr lang="ru-RU" altLang="en-US" sz="2400" dirty="0">
              <a:latin typeface="Garamond" panose="02020404030301010803" pitchFamily="18" charset="0"/>
            </a:endParaRPr>
          </a:p>
        </p:txBody>
      </p:sp>
      <p:sp>
        <p:nvSpPr>
          <p:cNvPr id="28" name="Title 1"/>
          <p:cNvSpPr txBox="1">
            <a:spLocks/>
          </p:cNvSpPr>
          <p:nvPr/>
        </p:nvSpPr>
        <p:spPr>
          <a:xfrm>
            <a:off x="1835150" y="549275"/>
            <a:ext cx="685165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Низови у Јави (5)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pic>
        <p:nvPicPr>
          <p:cNvPr id="409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6624638" cy="1411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1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1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5"/>
          <p:cNvSpPr txBox="1">
            <a:spLocks noChangeArrowheads="1"/>
          </p:cNvSpPr>
          <p:nvPr/>
        </p:nvSpPr>
        <p:spPr bwMode="auto">
          <a:xfrm>
            <a:off x="528638" y="1535113"/>
            <a:ext cx="8610600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0"/>
              </a:spcBef>
              <a:spcAft>
                <a:spcPts val="600"/>
              </a:spcAft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Једнодимензионални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за приступ </a:t>
            </a:r>
            <a:r>
              <a:rPr lang="ru-RU" altLang="en-US" sz="2400" dirty="0" err="1">
                <a:latin typeface="Garamond" panose="02020404030301010803" pitchFamily="18" charset="0"/>
              </a:rPr>
              <a:t>елементима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тачно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један</a:t>
            </a:r>
            <a:r>
              <a:rPr lang="ru-RU" altLang="en-US" sz="2400" dirty="0">
                <a:latin typeface="Garamond" panose="02020404030301010803" pitchFamily="18" charset="0"/>
              </a:rPr>
              <a:t> индекс. </a:t>
            </a:r>
          </a:p>
        </p:txBody>
      </p:sp>
      <p:grpSp>
        <p:nvGrpSpPr>
          <p:cNvPr id="11267" name="Group 15"/>
          <p:cNvGrpSpPr>
            <a:grpSpLocks noChangeAspect="1"/>
          </p:cNvGrpSpPr>
          <p:nvPr/>
        </p:nvGrpSpPr>
        <p:grpSpPr bwMode="auto">
          <a:xfrm>
            <a:off x="827584" y="2924944"/>
            <a:ext cx="7467600" cy="1295400"/>
            <a:chOff x="528" y="2064"/>
            <a:chExt cx="4704" cy="816"/>
          </a:xfrm>
        </p:grpSpPr>
        <p:sp>
          <p:nvSpPr>
            <p:cNvPr id="10258" name="Rectangle 13"/>
            <p:cNvSpPr>
              <a:spLocks noChangeArrowheads="1"/>
            </p:cNvSpPr>
            <p:nvPr/>
          </p:nvSpPr>
          <p:spPr bwMode="auto">
            <a:xfrm>
              <a:off x="528" y="2064"/>
              <a:ext cx="4704" cy="432"/>
            </a:xfrm>
            <a:prstGeom prst="rect">
              <a:avLst/>
            </a:prstGeom>
            <a:solidFill>
              <a:srgbClr val="9FED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9" name="Text Box 7"/>
            <p:cNvSpPr txBox="1">
              <a:spLocks noChangeArrowheads="1"/>
            </p:cNvSpPr>
            <p:nvPr/>
          </p:nvSpPr>
          <p:spPr bwMode="auto">
            <a:xfrm>
              <a:off x="624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53</a:t>
              </a:r>
            </a:p>
          </p:txBody>
        </p:sp>
        <p:sp>
          <p:nvSpPr>
            <p:cNvPr id="10260" name="Text Box 9"/>
            <p:cNvSpPr txBox="1">
              <a:spLocks noChangeArrowheads="1"/>
            </p:cNvSpPr>
            <p:nvPr/>
          </p:nvSpPr>
          <p:spPr bwMode="auto">
            <a:xfrm>
              <a:off x="1440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-7</a:t>
              </a:r>
            </a:p>
          </p:txBody>
        </p:sp>
        <p:sp>
          <p:nvSpPr>
            <p:cNvPr id="10261" name="Text Box 10"/>
            <p:cNvSpPr txBox="1">
              <a:spLocks noChangeArrowheads="1"/>
            </p:cNvSpPr>
            <p:nvPr/>
          </p:nvSpPr>
          <p:spPr bwMode="auto">
            <a:xfrm>
              <a:off x="2256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563</a:t>
              </a:r>
            </a:p>
          </p:txBody>
        </p:sp>
        <p:sp>
          <p:nvSpPr>
            <p:cNvPr id="10262" name="Text Box 11"/>
            <p:cNvSpPr txBox="1">
              <a:spLocks noChangeArrowheads="1"/>
            </p:cNvSpPr>
            <p:nvPr/>
          </p:nvSpPr>
          <p:spPr bwMode="auto">
            <a:xfrm>
              <a:off x="4272" y="211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37</a:t>
              </a:r>
            </a:p>
          </p:txBody>
        </p:sp>
        <p:sp>
          <p:nvSpPr>
            <p:cNvPr id="10263" name="Text Box 12"/>
            <p:cNvSpPr txBox="1">
              <a:spLocks noChangeArrowheads="1"/>
            </p:cNvSpPr>
            <p:nvPr/>
          </p:nvSpPr>
          <p:spPr bwMode="auto">
            <a:xfrm>
              <a:off x="3264" y="2160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 dirty="0">
                  <a:latin typeface="Times New Roman" panose="02020603050405020304" pitchFamily="18" charset="0"/>
                </a:rPr>
                <a:t>…….</a:t>
              </a:r>
            </a:p>
          </p:txBody>
        </p:sp>
        <p:sp>
          <p:nvSpPr>
            <p:cNvPr id="10264" name="Text Box 14"/>
            <p:cNvSpPr txBox="1">
              <a:spLocks noChangeArrowheads="1"/>
            </p:cNvSpPr>
            <p:nvPr/>
          </p:nvSpPr>
          <p:spPr bwMode="auto">
            <a:xfrm>
              <a:off x="528" y="2592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 a[0]             a[1]          a[2]           …….               a[99]</a:t>
              </a:r>
            </a:p>
          </p:txBody>
        </p:sp>
      </p:grpSp>
      <p:grpSp>
        <p:nvGrpSpPr>
          <p:cNvPr id="11268" name="Group 29"/>
          <p:cNvGrpSpPr>
            <a:grpSpLocks noChangeAspect="1"/>
          </p:cNvGrpSpPr>
          <p:nvPr/>
        </p:nvGrpSpPr>
        <p:grpSpPr bwMode="auto">
          <a:xfrm>
            <a:off x="811709" y="4521969"/>
            <a:ext cx="7467600" cy="1295400"/>
            <a:chOff x="432" y="3072"/>
            <a:chExt cx="4704" cy="816"/>
          </a:xfrm>
        </p:grpSpPr>
        <p:sp>
          <p:nvSpPr>
            <p:cNvPr id="10246" name="Rectangle 17"/>
            <p:cNvSpPr>
              <a:spLocks noChangeArrowheads="1"/>
            </p:cNvSpPr>
            <p:nvPr/>
          </p:nvSpPr>
          <p:spPr bwMode="auto">
            <a:xfrm>
              <a:off x="432" y="3072"/>
              <a:ext cx="4704" cy="432"/>
            </a:xfrm>
            <a:prstGeom prst="rect">
              <a:avLst/>
            </a:prstGeom>
            <a:solidFill>
              <a:srgbClr val="9FEDFD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47" name="Text Box 18"/>
            <p:cNvSpPr txBox="1">
              <a:spLocks noChangeArrowheads="1"/>
            </p:cNvSpPr>
            <p:nvPr/>
          </p:nvSpPr>
          <p:spPr bwMode="auto">
            <a:xfrm>
              <a:off x="528" y="3120"/>
              <a:ext cx="38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10248" name="Text Box 19"/>
            <p:cNvSpPr txBox="1">
              <a:spLocks noChangeArrowheads="1"/>
            </p:cNvSpPr>
            <p:nvPr/>
          </p:nvSpPr>
          <p:spPr bwMode="auto">
            <a:xfrm>
              <a:off x="1008" y="3592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“Ana”</a:t>
              </a:r>
            </a:p>
          </p:txBody>
        </p:sp>
        <p:sp>
          <p:nvSpPr>
            <p:cNvPr id="10249" name="Text Box 20"/>
            <p:cNvSpPr txBox="1">
              <a:spLocks noChangeArrowheads="1"/>
            </p:cNvSpPr>
            <p:nvPr/>
          </p:nvSpPr>
          <p:spPr bwMode="auto">
            <a:xfrm>
              <a:off x="2574" y="3591"/>
              <a:ext cx="768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“Pera”</a:t>
              </a:r>
            </a:p>
          </p:txBody>
        </p:sp>
        <p:sp>
          <p:nvSpPr>
            <p:cNvPr id="10250" name="Text Box 21"/>
            <p:cNvSpPr txBox="1">
              <a:spLocks noChangeArrowheads="1"/>
            </p:cNvSpPr>
            <p:nvPr/>
          </p:nvSpPr>
          <p:spPr bwMode="auto">
            <a:xfrm>
              <a:off x="4343" y="3591"/>
              <a:ext cx="720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“Mila”</a:t>
              </a:r>
            </a:p>
          </p:txBody>
        </p:sp>
        <p:sp>
          <p:nvSpPr>
            <p:cNvPr id="10251" name="Text Box 22"/>
            <p:cNvSpPr txBox="1">
              <a:spLocks noChangeArrowheads="1"/>
            </p:cNvSpPr>
            <p:nvPr/>
          </p:nvSpPr>
          <p:spPr bwMode="auto">
            <a:xfrm>
              <a:off x="3264" y="3168"/>
              <a:ext cx="62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…</a:t>
              </a:r>
            </a:p>
          </p:txBody>
        </p:sp>
        <p:sp>
          <p:nvSpPr>
            <p:cNvPr id="10252" name="Text Box 23"/>
            <p:cNvSpPr txBox="1">
              <a:spLocks noChangeArrowheads="1"/>
            </p:cNvSpPr>
            <p:nvPr/>
          </p:nvSpPr>
          <p:spPr bwMode="auto">
            <a:xfrm>
              <a:off x="432" y="3600"/>
              <a:ext cx="47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400">
                  <a:latin typeface="Times New Roman" panose="02020603050405020304" pitchFamily="18" charset="0"/>
                </a:rPr>
                <a:t> nis[0]                    nis[1]                            nis[20]</a:t>
              </a:r>
            </a:p>
          </p:txBody>
        </p:sp>
        <p:sp>
          <p:nvSpPr>
            <p:cNvPr id="10253" name="Line 24"/>
            <p:cNvSpPr>
              <a:spLocks noChangeShapeType="1"/>
            </p:cNvSpPr>
            <p:nvPr/>
          </p:nvSpPr>
          <p:spPr bwMode="auto">
            <a:xfrm>
              <a:off x="720" y="3264"/>
              <a:ext cx="288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254" name="Text Box 25"/>
            <p:cNvSpPr txBox="1">
              <a:spLocks noChangeArrowheads="1"/>
            </p:cNvSpPr>
            <p:nvPr/>
          </p:nvSpPr>
          <p:spPr bwMode="auto">
            <a:xfrm>
              <a:off x="1920" y="3120"/>
              <a:ext cx="432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5" name="Line 26"/>
            <p:cNvSpPr>
              <a:spLocks noChangeShapeType="1"/>
            </p:cNvSpPr>
            <p:nvPr/>
          </p:nvSpPr>
          <p:spPr bwMode="auto">
            <a:xfrm>
              <a:off x="2160" y="3264"/>
              <a:ext cx="414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  <p:sp>
          <p:nvSpPr>
            <p:cNvPr id="10256" name="Text Box 27"/>
            <p:cNvSpPr txBox="1">
              <a:spLocks noChangeArrowheads="1"/>
            </p:cNvSpPr>
            <p:nvPr/>
          </p:nvSpPr>
          <p:spPr bwMode="auto">
            <a:xfrm>
              <a:off x="3696" y="3120"/>
              <a:ext cx="384" cy="29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>
                <a:spcBef>
                  <a:spcPct val="50000"/>
                </a:spcBef>
                <a:buClrTx/>
                <a:buFontTx/>
                <a:buNone/>
              </a:pPr>
              <a:endParaRPr lang="sr-Latn-CS" altLang="en-US" sz="240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10257" name="Line 28"/>
            <p:cNvSpPr>
              <a:spLocks noChangeShapeType="1"/>
            </p:cNvSpPr>
            <p:nvPr/>
          </p:nvSpPr>
          <p:spPr bwMode="auto">
            <a:xfrm>
              <a:off x="3888" y="3264"/>
              <a:ext cx="455" cy="33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sr-Latn-RS"/>
            </a:p>
          </p:txBody>
        </p:sp>
      </p:grpSp>
      <p:sp>
        <p:nvSpPr>
          <p:cNvPr id="2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auto">
          <a:xfrm>
            <a:off x="755576" y="1700808"/>
            <a:ext cx="8066087" cy="47828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sr-Latn-CS" altLang="en-US" sz="2400" dirty="0">
                <a:solidFill>
                  <a:srgbClr val="000099"/>
                </a:solidFill>
              </a:rPr>
              <a:t>     </a:t>
            </a:r>
            <a:r>
              <a:rPr lang="sr-Cyrl-RS" altLang="en-US" sz="2400" dirty="0">
                <a:solidFill>
                  <a:srgbClr val="000099"/>
                </a:solidFill>
              </a:rPr>
              <a:t>Декларисање низова (постоје два начина)</a:t>
            </a:r>
            <a:r>
              <a:rPr lang="sr-Latn-CS" altLang="en-US" sz="2400" dirty="0">
                <a:solidFill>
                  <a:srgbClr val="000099"/>
                </a:solidFill>
              </a:rPr>
              <a:t>:</a:t>
            </a:r>
          </a:p>
          <a:p>
            <a:pPr>
              <a:spcBef>
                <a:spcPct val="50000"/>
              </a:spcBef>
              <a:buClrTx/>
              <a:buFontTx/>
              <a:buNone/>
            </a:pPr>
            <a:r>
              <a:rPr lang="sr-Cyrl-RS" altLang="en-US" sz="2400" b="1" dirty="0">
                <a:latin typeface="Times New Roman" panose="02020603050405020304" pitchFamily="18" charset="0"/>
              </a:rPr>
              <a:t>Пример.</a:t>
            </a:r>
            <a:r>
              <a:rPr lang="sr-Latn-CS" altLang="en-US" sz="2400" b="1" dirty="0">
                <a:latin typeface="Times New Roman" panose="02020603050405020304" pitchFamily="18" charset="0"/>
              </a:rPr>
              <a:t> </a:t>
            </a: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pozicija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niska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Iste deklaracije na drugi način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pozicija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niska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Knjiga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naslov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altLang="en-US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r>
              <a:rPr lang="sr-Cyrl-RS" altLang="en-US" sz="2400" dirty="0" smtClean="0">
                <a:latin typeface="Times New Roman" panose="02020603050405020304" pitchFamily="18" charset="0"/>
              </a:rPr>
              <a:t>Уочава </a:t>
            </a:r>
            <a:r>
              <a:rPr lang="sr-Cyrl-RS" altLang="en-US" sz="2400" dirty="0">
                <a:latin typeface="Times New Roman" panose="02020603050405020304" pitchFamily="18" charset="0"/>
              </a:rPr>
              <a:t>се разлика између ове две врсте декларација</a:t>
            </a:r>
            <a:r>
              <a:rPr lang="sr-Latn-CS" altLang="en-US" sz="2400" dirty="0" smtClean="0">
                <a:latin typeface="Times New Roman" panose="02020603050405020304" pitchFamily="18" charset="0"/>
              </a:rPr>
              <a:t>:</a:t>
            </a:r>
            <a:endParaRPr lang="sr-Cyrl-RS" altLang="en-US" sz="2400" dirty="0" smtClean="0">
              <a:latin typeface="Times New Roman" panose="02020603050405020304" pitchFamily="18" charset="0"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buClrTx/>
              <a:buFontTx/>
              <a:buNone/>
            </a:pPr>
            <a:endParaRPr lang="sr-Latn-CS" altLang="en-US" sz="2400" dirty="0">
              <a:latin typeface="Times New Roman" panose="02020603050405020304" pitchFamily="18" charset="0"/>
            </a:endParaRPr>
          </a:p>
          <a:p>
            <a:pPr>
              <a:buNone/>
            </a:pPr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zzz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sve 3 promenljive a, b i zzz se deklarisu kao 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//</a:t>
            </a:r>
            <a:r>
              <a:rPr lang="sr-Latn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nizovne </a:t>
            </a:r>
            <a:endParaRPr lang="sr-Cyrl-RS" sz="1500" dirty="0" smtClean="0">
              <a:solidFill>
                <a:srgbClr val="008000"/>
              </a:solidFill>
              <a:latin typeface="Courier New" panose="02070309020205020404" pitchFamily="49" charset="0"/>
            </a:endParaRPr>
          </a:p>
          <a:p>
            <a:pPr>
              <a:buNone/>
            </a:pPr>
            <a:r>
              <a:rPr lang="sr-Latn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b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zzz</a:t>
            </a:r>
            <a:r>
              <a:rPr lang="sr-Latn-R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[];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// samo zzz se deklarise kao nizovna promenljiva</a:t>
            </a:r>
            <a:endParaRPr lang="sr-Latn-RS" sz="15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Једнодимензионални низ</a:t>
            </a:r>
            <a:r>
              <a:rPr lang="en-U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2708920"/>
            <a:ext cx="4320480" cy="22322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6" name="Rectangle 5"/>
          <p:cNvSpPr/>
          <p:nvPr/>
        </p:nvSpPr>
        <p:spPr>
          <a:xfrm>
            <a:off x="755576" y="5517232"/>
            <a:ext cx="7704856" cy="115212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2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2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22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29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29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29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29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29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29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29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229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6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7217</TotalTime>
  <Words>1290</Words>
  <Application>Microsoft Office PowerPoint</Application>
  <PresentationFormat>On-screen Show (4:3)</PresentationFormat>
  <Paragraphs>167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Times New Roman</vt:lpstr>
      <vt:lpstr>Garamond</vt:lpstr>
      <vt:lpstr>Arial</vt:lpstr>
      <vt:lpstr>Wingdings</vt:lpstr>
      <vt:lpstr>Courier New</vt:lpstr>
      <vt:lpstr>4_Watermark</vt:lpstr>
      <vt:lpstr>Објектно орјентисано програмирање</vt:lpstr>
      <vt:lpstr>Низови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154</cp:revision>
  <dcterms:modified xsi:type="dcterms:W3CDTF">2020-03-30T07:02:38Z</dcterms:modified>
</cp:coreProperties>
</file>