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93"/>
  </p:notesMasterIdLst>
  <p:sldIdLst>
    <p:sldId id="319" r:id="rId2"/>
    <p:sldId id="381" r:id="rId3"/>
    <p:sldId id="320" r:id="rId4"/>
    <p:sldId id="322" r:id="rId5"/>
    <p:sldId id="323" r:id="rId6"/>
    <p:sldId id="324" r:id="rId7"/>
    <p:sldId id="325" r:id="rId8"/>
    <p:sldId id="372" r:id="rId9"/>
    <p:sldId id="374" r:id="rId10"/>
    <p:sldId id="373" r:id="rId11"/>
    <p:sldId id="382" r:id="rId12"/>
    <p:sldId id="365" r:id="rId13"/>
    <p:sldId id="366" r:id="rId14"/>
    <p:sldId id="367" r:id="rId15"/>
    <p:sldId id="368" r:id="rId16"/>
    <p:sldId id="369" r:id="rId17"/>
    <p:sldId id="370" r:id="rId18"/>
    <p:sldId id="383" r:id="rId19"/>
    <p:sldId id="329" r:id="rId20"/>
    <p:sldId id="287" r:id="rId21"/>
    <p:sldId id="330" r:id="rId22"/>
    <p:sldId id="342" r:id="rId23"/>
    <p:sldId id="331" r:id="rId24"/>
    <p:sldId id="340" r:id="rId25"/>
    <p:sldId id="341" r:id="rId26"/>
    <p:sldId id="332" r:id="rId27"/>
    <p:sldId id="333" r:id="rId28"/>
    <p:sldId id="337" r:id="rId29"/>
    <p:sldId id="338" r:id="rId30"/>
    <p:sldId id="339" r:id="rId31"/>
    <p:sldId id="384" r:id="rId32"/>
    <p:sldId id="334" r:id="rId33"/>
    <p:sldId id="335" r:id="rId34"/>
    <p:sldId id="336" r:id="rId35"/>
    <p:sldId id="292" r:id="rId36"/>
    <p:sldId id="294" r:id="rId37"/>
    <p:sldId id="379" r:id="rId38"/>
    <p:sldId id="394" r:id="rId39"/>
    <p:sldId id="378" r:id="rId40"/>
    <p:sldId id="295" r:id="rId41"/>
    <p:sldId id="289" r:id="rId42"/>
    <p:sldId id="296" r:id="rId43"/>
    <p:sldId id="297" r:id="rId44"/>
    <p:sldId id="298" r:id="rId45"/>
    <p:sldId id="385" r:id="rId46"/>
    <p:sldId id="387" r:id="rId47"/>
    <p:sldId id="388" r:id="rId48"/>
    <p:sldId id="395" r:id="rId49"/>
    <p:sldId id="396" r:id="rId50"/>
    <p:sldId id="397" r:id="rId51"/>
    <p:sldId id="398" r:id="rId52"/>
    <p:sldId id="399" r:id="rId53"/>
    <p:sldId id="389" r:id="rId54"/>
    <p:sldId id="390" r:id="rId55"/>
    <p:sldId id="393" r:id="rId56"/>
    <p:sldId id="391" r:id="rId57"/>
    <p:sldId id="392" r:id="rId58"/>
    <p:sldId id="386" r:id="rId59"/>
    <p:sldId id="356" r:id="rId60"/>
    <p:sldId id="380" r:id="rId61"/>
    <p:sldId id="299" r:id="rId62"/>
    <p:sldId id="343" r:id="rId63"/>
    <p:sldId id="301" r:id="rId64"/>
    <p:sldId id="300" r:id="rId65"/>
    <p:sldId id="344" r:id="rId66"/>
    <p:sldId id="345" r:id="rId67"/>
    <p:sldId id="307" r:id="rId68"/>
    <p:sldId id="347" r:id="rId69"/>
    <p:sldId id="348" r:id="rId70"/>
    <p:sldId id="349" r:id="rId71"/>
    <p:sldId id="351" r:id="rId72"/>
    <p:sldId id="350" r:id="rId73"/>
    <p:sldId id="401" r:id="rId74"/>
    <p:sldId id="402" r:id="rId75"/>
    <p:sldId id="403" r:id="rId76"/>
    <p:sldId id="404" r:id="rId77"/>
    <p:sldId id="405" r:id="rId78"/>
    <p:sldId id="406" r:id="rId79"/>
    <p:sldId id="407" r:id="rId80"/>
    <p:sldId id="408" r:id="rId81"/>
    <p:sldId id="409" r:id="rId82"/>
    <p:sldId id="410" r:id="rId83"/>
    <p:sldId id="411" r:id="rId84"/>
    <p:sldId id="412" r:id="rId85"/>
    <p:sldId id="400" r:id="rId86"/>
    <p:sldId id="318" r:id="rId87"/>
    <p:sldId id="358" r:id="rId88"/>
    <p:sldId id="371" r:id="rId89"/>
    <p:sldId id="304" r:id="rId90"/>
    <p:sldId id="305" r:id="rId91"/>
    <p:sldId id="321" r:id="rId9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94"/>
      <p:bold r:id="rId95"/>
      <p:italic r:id="rId96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2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91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02587"/>
            <a:ext cx="8915400" cy="505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објекта су: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променљиве примерка (или поља) </a:t>
            </a:r>
            <a:r>
              <a:rPr lang="ru-RU" altLang="en-US" sz="2400" dirty="0">
                <a:latin typeface="Garamond" panose="02020404030301010803" pitchFamily="18" charset="0"/>
              </a:rPr>
              <a:t>и методи.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Компонентама </a:t>
            </a:r>
            <a:r>
              <a:rPr lang="ru-RU" altLang="en-US" sz="2400" dirty="0">
                <a:latin typeface="Garamond" panose="02020404030301010803" pitchFamily="18" charset="0"/>
              </a:rPr>
              <a:t>објекта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stampa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NaEkran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Структура објекта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2937" y="3429000"/>
            <a:ext cx="5029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9530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051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Организација рада по пакетима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086215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f4-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6"/>
          <a:stretch>
            <a:fillRect/>
          </a:stretch>
        </p:blipFill>
        <p:spPr>
          <a:xfrm>
            <a:off x="2915816" y="3544888"/>
            <a:ext cx="3849688" cy="3313112"/>
          </a:xfrm>
          <a:noFill/>
        </p:spPr>
      </p:pic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815388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Програмери групишу сличне тј. повезане типове у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пакете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на тај начин избегавају конфликте у именима и контролишу приступ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000" dirty="0">
              <a:latin typeface="Garamond" panose="02020404030301010803" pitchFamily="18" charset="0"/>
            </a:endParaRPr>
          </a:p>
          <a:p>
            <a:pPr marL="342900" indent="-342900" eaLnBrk="1" hangingPunct="1"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Пакет је група повезаних типова (класа, интерфејса, енумерисаних типова и типова нотације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) за </a:t>
            </a:r>
            <a:r>
              <a:rPr lang="sr-Cyrl-RS" altLang="en-US" sz="2400" dirty="0">
                <a:latin typeface="Garamond" panose="02020404030301010803" pitchFamily="18" charset="0"/>
              </a:rPr>
              <a:t>коју је обезбеђује заштита при приступу и управљање простором имена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04813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Пакети (2)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Разлози за паковање класа и интерфејса у пакете су </a:t>
            </a:r>
            <a:r>
              <a:rPr lang="en-US" dirty="0" smtClean="0">
                <a:latin typeface="Garamond" pitchFamily="18" charset="0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одређивање да ли су типови повезани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Лакше се могу пронаћи тражени типови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Нема именских конфликта са другим типовима истог назива, јер пакет креира нови простор имена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457200" indent="-45720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Допуштање да типови унутар пакета имају неограничен приступ један другом.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Наиме, подаци у оквиру објеката се подразумевано дефинишу тако дамогу бити „видљиви“ (тј. доступни) из свих класа које се налазе у истом пакету у ком се налази та класа</a:t>
            </a:r>
            <a:endParaRPr lang="sr-Latn-CS" dirty="0" smtClean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686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креирања сопствених пакета  се може описати у три корака.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Први корак </a:t>
            </a:r>
            <a:r>
              <a:rPr lang="ru-RU" dirty="0">
                <a:latin typeface="Garamond" pitchFamily="18" charset="0"/>
              </a:rPr>
              <a:t>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избор имена пакета</a:t>
            </a:r>
            <a:r>
              <a:rPr lang="ru-RU" dirty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Препорука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произвoђaчa</a:t>
            </a:r>
            <a:r>
              <a:rPr lang="ru-RU" dirty="0" smtClean="0">
                <a:latin typeface="Garamond" pitchFamily="18" charset="0"/>
              </a:rPr>
              <a:t>: </a:t>
            </a:r>
            <a:r>
              <a:rPr lang="ru-RU" dirty="0" err="1" smtClean="0">
                <a:latin typeface="Garamond" pitchFamily="18" charset="0"/>
              </a:rPr>
              <a:t>коришћење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назива Интернет домена са елементима поређаним по обрнутом редоследу. 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ако је назив домена: </a:t>
            </a:r>
            <a:r>
              <a:rPr lang="en-US" sz="1800" dirty="0" smtClean="0">
                <a:latin typeface="+mn-lt"/>
              </a:rPr>
              <a:t>math.rs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пакета би </a:t>
            </a:r>
            <a:r>
              <a:rPr lang="ru-RU" dirty="0" err="1" smtClean="0">
                <a:latin typeface="Garamond" pitchFamily="18" charset="0"/>
              </a:rPr>
              <a:t>требало</a:t>
            </a:r>
            <a:r>
              <a:rPr lang="ru-RU" dirty="0" smtClean="0">
                <a:latin typeface="Garamond" pitchFamily="18" charset="0"/>
              </a:rPr>
              <a:t> да </a:t>
            </a:r>
            <a:r>
              <a:rPr lang="sr-Cyrl-RS" dirty="0" smtClean="0">
                <a:latin typeface="Garamond" pitchFamily="18" charset="0"/>
              </a:rPr>
              <a:t>почне са </a:t>
            </a:r>
            <a:r>
              <a:rPr lang="en-US" sz="1800" dirty="0" err="1" smtClean="0">
                <a:latin typeface="+mn-lt"/>
              </a:rPr>
              <a:t>rs.math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тај начин се постиже да назив пакета буде јединствен.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 конвенцији, називи пакета почињу малим словима.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484313"/>
            <a:ext cx="86868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Други корак </a:t>
            </a:r>
            <a:r>
              <a:rPr lang="ru-RU" dirty="0" smtClean="0">
                <a:latin typeface="Garamond" pitchFamily="18" charset="0"/>
              </a:rPr>
              <a:t>је 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креирање структуре </a:t>
            </a:r>
            <a:r>
              <a:rPr lang="ru-RU" dirty="0" err="1" smtClean="0">
                <a:solidFill>
                  <a:srgbClr val="FF0000"/>
                </a:solidFill>
                <a:latin typeface="Garamond" pitchFamily="18" charset="0"/>
              </a:rPr>
              <a:t>директоријума</a:t>
            </a:r>
            <a:r>
              <a:rPr lang="ru-RU" dirty="0" smtClean="0">
                <a:solidFill>
                  <a:srgbClr val="FF0000"/>
                </a:solidFill>
                <a:latin typeface="Garamond" pitchFamily="18" charset="0"/>
              </a:rPr>
              <a:t> </a:t>
            </a:r>
            <a:br>
              <a:rPr lang="ru-RU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(фасцикли, фолдера).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је назив пакета из једног дела (нема тачака у називу),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назив</a:t>
            </a:r>
            <a:r>
              <a:rPr lang="ru-RU" dirty="0" smtClean="0">
                <a:latin typeface="Garamond" pitchFamily="18" charset="0"/>
              </a:rPr>
              <a:t> директоријума поклапа се са називом пакета. 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Ако</a:t>
            </a:r>
            <a:r>
              <a:rPr lang="ru-RU" dirty="0" smtClean="0">
                <a:latin typeface="Garamond" pitchFamily="18" charset="0"/>
              </a:rPr>
              <a:t> се назив пакета састоји из више делова (одвојених тачком), тада за сваки део треба формирати поддиректоријум.</a:t>
            </a:r>
          </a:p>
          <a:p>
            <a:pPr marL="1085850" lvl="1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за </a:t>
            </a:r>
            <a:r>
              <a:rPr lang="en-US" sz="1800" dirty="0" err="1" smtClean="0">
                <a:latin typeface="+mn-lt"/>
              </a:rPr>
              <a:t>rs.math.oop</a:t>
            </a:r>
            <a:r>
              <a:rPr lang="ru-RU" dirty="0" smtClean="0">
                <a:latin typeface="Garamond" pitchFamily="18" charset="0"/>
              </a:rPr>
              <a:t>, главни директоријум треба да се зове </a:t>
            </a:r>
            <a:r>
              <a:rPr lang="en-US" sz="1800" dirty="0" err="1" smtClean="0">
                <a:latin typeface="+mn-lt"/>
              </a:rPr>
              <a:t>rs</a:t>
            </a:r>
            <a:r>
              <a:rPr lang="ru-RU" dirty="0" smtClean="0">
                <a:latin typeface="Garamond" pitchFamily="18" charset="0"/>
              </a:rPr>
              <a:t>, његов под</a:t>
            </a:r>
            <a:r>
              <a:rPr lang="sr-Cyrl-RS" dirty="0" smtClean="0">
                <a:latin typeface="Garamond" pitchFamily="18" charset="0"/>
              </a:rPr>
              <a:t>директоријум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math</a:t>
            </a:r>
            <a:r>
              <a:rPr lang="sr-Latn-RS" sz="1800" dirty="0" smtClean="0">
                <a:latin typeface="+mn-lt"/>
              </a:rPr>
              <a:t> </a:t>
            </a:r>
            <a:r>
              <a:rPr lang="ru-RU" dirty="0" smtClean="0">
                <a:latin typeface="Garamond" pitchFamily="18" charset="0"/>
              </a:rPr>
              <a:t>и у њему треба да постоји директоријум </a:t>
            </a:r>
            <a:r>
              <a:rPr lang="en-US" sz="1800" dirty="0" smtClean="0">
                <a:latin typeface="+mn-lt"/>
              </a:rPr>
              <a:t>mat</a:t>
            </a:r>
            <a:r>
              <a:rPr lang="sr-Latn-RS" sz="1800" dirty="0" smtClean="0">
                <a:latin typeface="+mn-lt"/>
              </a:rPr>
              <a:t>h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sr-Cyrl-RS" dirty="0" smtClean="0">
                <a:latin typeface="Garamond" pitchFamily="18" charset="0"/>
              </a:rPr>
              <a:t>сваки од ових директоријума се могу убацити датотеке, односно класе, интерфејси итд. </a:t>
            </a:r>
            <a:endParaRPr lang="ru-RU" b="1" dirty="0" smtClean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1773238"/>
            <a:ext cx="8001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>
                <a:latin typeface="Garamond" pitchFamily="18" charset="0"/>
              </a:rPr>
              <a:t>Трећи корак</a:t>
            </a:r>
            <a:r>
              <a:rPr lang="ru-RU" dirty="0">
                <a:latin typeface="Garamond" pitchFamily="18" charset="0"/>
              </a:rPr>
              <a:t> је 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додавање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dirty="0">
                <a:solidFill>
                  <a:srgbClr val="FF0000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rgbClr val="FF0000"/>
                </a:solidFill>
                <a:latin typeface="Garamond" pitchFamily="18" charset="0"/>
              </a:rPr>
              <a:t>наредбе</a:t>
            </a:r>
            <a:r>
              <a:rPr lang="ru-RU" dirty="0">
                <a:solidFill>
                  <a:srgbClr val="FF0000"/>
                </a:solidFill>
                <a:latin typeface="Garamond" pitchFamily="18" charset="0"/>
              </a:rPr>
              <a:t> </a:t>
            </a:r>
            <a:endParaRPr lang="ru-RU" dirty="0" smtClean="0">
              <a:solidFill>
                <a:srgbClr val="FF0000"/>
              </a:solidFill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Ово</a:t>
            </a:r>
            <a:r>
              <a:rPr lang="ru-RU" dirty="0" smtClean="0">
                <a:latin typeface="Garamond" pitchFamily="18" charset="0"/>
              </a:rPr>
              <a:t> треба да буде </a:t>
            </a:r>
            <a:r>
              <a:rPr lang="ru-RU" dirty="0" err="1" smtClean="0">
                <a:latin typeface="Garamond" pitchFamily="18" charset="0"/>
              </a:rPr>
              <a:t>прва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наредба Јава </a:t>
            </a:r>
            <a:r>
              <a:rPr lang="ru-RU" dirty="0" err="1">
                <a:latin typeface="Garamond" pitchFamily="18" charset="0"/>
              </a:rPr>
              <a:t>програма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дакле</a:t>
            </a:r>
            <a:r>
              <a:rPr lang="ru-RU" dirty="0" smtClean="0">
                <a:latin typeface="Garamond" pitchFamily="18" charset="0"/>
              </a:rPr>
              <a:t>,  пре </a:t>
            </a:r>
            <a:r>
              <a:rPr lang="ru-RU" dirty="0">
                <a:latin typeface="Garamond" pitchFamily="18" charset="0"/>
              </a:rPr>
              <a:t>прве </a:t>
            </a:r>
            <a:r>
              <a:rPr lang="ru-RU" dirty="0" err="1">
                <a:latin typeface="Garamond" pitchFamily="18" charset="0"/>
              </a:rPr>
              <a:t>наредбе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import</a:t>
            </a:r>
            <a:r>
              <a:rPr lang="sr-Cyrl-RS" sz="1800" dirty="0" smtClean="0">
                <a:latin typeface="+mn-lt"/>
              </a:rPr>
              <a:t>.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</a:t>
            </a:r>
            <a:r>
              <a:rPr lang="ru-RU" dirty="0">
                <a:latin typeface="Garamond" pitchFamily="18" charset="0"/>
              </a:rPr>
              <a:t>пример, ако је назив пакета </a:t>
            </a:r>
            <a:r>
              <a:rPr lang="ru-RU" sz="1800" dirty="0" smtClean="0">
                <a:latin typeface="+mn-lt"/>
              </a:rPr>
              <a:t>rs.</a:t>
            </a:r>
            <a:r>
              <a:rPr lang="en-US" sz="1800" dirty="0" err="1" smtClean="0">
                <a:latin typeface="+mn-lt"/>
              </a:rPr>
              <a:t>math.oop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>
                <a:latin typeface="Garamond" pitchFamily="18" charset="0"/>
              </a:rPr>
              <a:t>на почетку сваке датотеке у том пакету мора писати:</a:t>
            </a:r>
          </a:p>
          <a:p>
            <a:pPr>
              <a:spcBef>
                <a:spcPct val="50000"/>
              </a:spcBef>
              <a:defRPr/>
            </a:pPr>
            <a:r>
              <a:rPr lang="sr-Latn-ME" sz="1800" dirty="0">
                <a:latin typeface="+mn-lt"/>
              </a:rPr>
              <a:t>    </a:t>
            </a:r>
            <a:r>
              <a:rPr lang="sr-Cyrl-RS" sz="1800" dirty="0" smtClean="0">
                <a:latin typeface="+mn-lt"/>
              </a:rPr>
              <a:t>		</a:t>
            </a:r>
            <a:r>
              <a:rPr lang="en-US" sz="1800" dirty="0" smtClean="0">
                <a:latin typeface="+mn-lt"/>
              </a:rPr>
              <a:t>package </a:t>
            </a:r>
            <a:r>
              <a:rPr lang="sr-Latn-ME" sz="1800" dirty="0" err="1">
                <a:latin typeface="+mn-lt"/>
              </a:rPr>
              <a:t>rs</a:t>
            </a:r>
            <a:r>
              <a:rPr lang="en-US" sz="1800" dirty="0" smtClean="0">
                <a:latin typeface="+mn-lt"/>
              </a:rPr>
              <a:t>.</a:t>
            </a:r>
            <a:r>
              <a:rPr lang="en-US" sz="1800" dirty="0" err="1" smtClean="0">
                <a:latin typeface="+mn-lt"/>
              </a:rPr>
              <a:t>math.oop</a:t>
            </a:r>
            <a:r>
              <a:rPr lang="en-US" sz="1800" dirty="0" smtClean="0">
                <a:latin typeface="+mn-lt"/>
              </a:rPr>
              <a:t>;</a:t>
            </a:r>
            <a:endParaRPr lang="sr-Cyrl-RS" sz="1800" dirty="0" smtClean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endParaRPr lang="sr-Cyrl-RS" sz="1800" dirty="0">
              <a:latin typeface="+mn-lt"/>
            </a:endParaRPr>
          </a:p>
          <a:p>
            <a:pPr lvl="0">
              <a:spcBef>
                <a:spcPct val="50000"/>
              </a:spcBef>
              <a:defRPr/>
            </a:pPr>
            <a:r>
              <a:rPr lang="sr-Cyrl-RS" dirty="0" smtClean="0">
                <a:solidFill>
                  <a:srgbClr val="000000"/>
                </a:solidFill>
                <a:latin typeface="Garamond" pitchFamily="18" charset="0"/>
              </a:rPr>
              <a:t>Интегрисана развојна </a:t>
            </a:r>
            <a:r>
              <a:rPr lang="sr-Cyrl-RS" dirty="0">
                <a:solidFill>
                  <a:srgbClr val="000000"/>
                </a:solidFill>
                <a:latin typeface="Garamond" pitchFamily="18" charset="0"/>
              </a:rPr>
              <a:t>окружења </a:t>
            </a:r>
            <a:r>
              <a:rPr lang="sr-Cyrl-RS" dirty="0" smtClean="0">
                <a:solidFill>
                  <a:srgbClr val="000000"/>
                </a:solidFill>
                <a:latin typeface="Garamond" pitchFamily="18" charset="0"/>
              </a:rPr>
              <a:t>омогућују да се сва три претходно описана корака реализују једном опцијом, и сама предлажу решење у ситуацијама када неусклађеност путање датотека и назива пакета доведе до грешке.</a:t>
            </a:r>
            <a:endParaRPr lang="sr-Cyrl-RS" dirty="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4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534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Да би могло да се </a:t>
            </a:r>
            <a:r>
              <a:rPr lang="ru-RU" dirty="0" err="1">
                <a:latin typeface="Garamond" pitchFamily="18" charset="0"/>
              </a:rPr>
              <a:t>рукује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уграђеним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Јава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класама</a:t>
            </a:r>
            <a:r>
              <a:rPr lang="ru-RU" dirty="0">
                <a:latin typeface="Garamond" pitchFamily="18" charset="0"/>
              </a:rPr>
              <a:t>, мора се знати где се класе налазе у оквиру система.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Место </a:t>
            </a:r>
            <a:r>
              <a:rPr lang="ru-RU" dirty="0">
                <a:latin typeface="Garamond" pitchFamily="18" charset="0"/>
              </a:rPr>
              <a:t>где се класе налазе одре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ru-RU" dirty="0">
                <a:latin typeface="Garamond" pitchFamily="18" charset="0"/>
              </a:rPr>
              <a:t>ује се преко команде оперативног система </a:t>
            </a:r>
            <a:r>
              <a:rPr lang="en-US" sz="1800" dirty="0">
                <a:latin typeface="+mn-lt"/>
              </a:rPr>
              <a:t>CLASSPATH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Овом </a:t>
            </a:r>
            <a:r>
              <a:rPr lang="sr-Cyrl-RS" dirty="0">
                <a:latin typeface="Garamond" pitchFamily="18" charset="0"/>
              </a:rPr>
              <a:t>командом се дефинише путања до директоријума у ком Јава окружење за извршавање тражи класе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Ако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CLASSPATH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није дефинисан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 се директоријум</a:t>
            </a:r>
            <a:r>
              <a:rPr lang="sr-Latn-ME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java\lib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конкретној инсталацији Јаве</a:t>
            </a:r>
            <a:r>
              <a:rPr lang="en-U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Комбиновањем путање дате у </a:t>
            </a:r>
            <a:r>
              <a:rPr lang="en-US" sz="1800" dirty="0">
                <a:latin typeface="+mn-lt"/>
              </a:rPr>
              <a:t>CLASSPATH-</a:t>
            </a:r>
            <a:r>
              <a:rPr lang="sr-Cyrl-RS" dirty="0">
                <a:latin typeface="Garamond" pitchFamily="18" charset="0"/>
              </a:rPr>
              <a:t>у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назива пакета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Јава виртуелна </a:t>
            </a:r>
            <a:r>
              <a:rPr lang="sr-Cyrl-R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ашина </a:t>
            </a:r>
            <a:r>
              <a:rPr lang="sr-Cyrl-RS" dirty="0">
                <a:latin typeface="Garamond" pitchFamily="18" charset="0"/>
              </a:rPr>
              <a:t>проналази класе са којима се оперише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Развојна окружења допуштају подешавање путање за класе кроз кориснички интерфејс, у оквиру дефинисања тзв. пројекта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58324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Пакети (</a:t>
            </a:r>
            <a:r>
              <a:rPr lang="en-US" kern="0" dirty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објекти – </a:t>
            </a:r>
            <a:r>
              <a:rPr lang="sr-Cyrl-RS" altLang="en-US" sz="5400" dirty="0">
                <a:solidFill>
                  <a:srgbClr val="3366FF"/>
                </a:solidFill>
              </a:rPr>
              <a:t>поља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5273655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28775"/>
            <a:ext cx="881221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Класе, пакети, поља, методи, конструктори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13802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Модификатори </a:t>
            </a:r>
            <a:r>
              <a:rPr lang="ru-RU" altLang="en-US" sz="2400" dirty="0" smtClean="0">
                <a:latin typeface="Garamond" panose="02020404030301010803" pitchFamily="18" charset="0"/>
              </a:rPr>
              <a:t>(биће детаљнје описани касније) </a:t>
            </a:r>
            <a:r>
              <a:rPr lang="ru-RU" altLang="en-US" sz="2400" dirty="0" smtClean="0">
                <a:latin typeface="Garamond" panose="02020404030301010803" pitchFamily="18" charset="0"/>
              </a:rPr>
              <a:t>омогућују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и приступ пољима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this</a:t>
            </a:r>
            <a:r>
              <a:rPr lang="sr-Cyrl-RS" sz="3600" b="1" kern="0" dirty="0">
                <a:solidFill>
                  <a:srgbClr val="0070C0"/>
                </a:solidFill>
              </a:rPr>
              <a:t> и приступ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пољима (</a:t>
            </a:r>
            <a:r>
              <a:rPr lang="sr-Cyrl-RS" sz="3600" b="1" kern="0" dirty="0">
                <a:solidFill>
                  <a:srgbClr val="0070C0"/>
                </a:solidFill>
              </a:rPr>
              <a:t>2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Класе 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и објекти – методи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73405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94262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48750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smtClean="0">
                <a:latin typeface="Garamond" pitchFamily="18" charset="0"/>
              </a:rPr>
              <a:t>своје име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(или формални аргументи) </a:t>
            </a:r>
            <a:r>
              <a:rPr lang="ru-RU" dirty="0" smtClean="0">
                <a:latin typeface="Garamond" pitchFamily="18" charset="0"/>
              </a:rPr>
              <a:t>омогућавају да се проследе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sz="2000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31829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вредност, и у том случају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Кључна реч </a:t>
            </a:r>
            <a:r>
              <a:rPr lang="en-US" sz="1800" dirty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декларацији указује да је метод класни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</a:t>
            </a:r>
            <a:r>
              <a:rPr lang="ru-RU" dirty="0" smtClean="0">
                <a:latin typeface="Garamond" pitchFamily="18" charset="0"/>
              </a:rPr>
              <a:t>методи се не односе на инстанцне променљиве, тј.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b="1" dirty="0" smtClean="0">
                <a:latin typeface="Garamond" pitchFamily="18" charset="0"/>
              </a:rPr>
              <a:t>Пример. </a:t>
            </a: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</a:t>
            </a:r>
            <a:r>
              <a:rPr lang="ru-RU" dirty="0" smtClean="0">
                <a:latin typeface="Garamond" pitchFamily="18" charset="0"/>
              </a:rPr>
              <a:t>мора бити класни.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навођења формалних аргумената, за сваки аргумент мора се навести тип 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Име </a:t>
            </a:r>
            <a:r>
              <a:rPr lang="ru-RU" altLang="en-US" sz="2400" dirty="0">
                <a:latin typeface="Garamond" panose="02020404030301010803" pitchFamily="18" charset="0"/>
              </a:rPr>
              <a:t>метода заједно са типом и редоследом параметара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потпис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4835525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44958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Позивом метода се прелази на извршавње позваног метода, и када се метод буде извршио, он враће резултат и изваршавање програма се наставља даље, од места где је извршен позив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позива метода, на место формалних аргумената (параметара), наводе се стварни аргументи.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позива метода у Јави, аргументи позива морају да буду са параметрима метода по броју и типу, иначе ће преводилац пријавити грешку.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Описати значај структуре подтака стек за имплементацију позива метода и повратка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 право место</a:t>
            </a:r>
            <a:r>
              <a:rPr lang="en-US" altLang="en-US" sz="2400" dirty="0" smtClean="0">
                <a:latin typeface="Garamond" panose="02020404030301010803" pitchFamily="18" charset="0"/>
              </a:rPr>
              <a:t>”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када метода буде завршила свој рад.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7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Структура подтака преко које се реализује позив метода, његов рад и повратак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 право место</a:t>
            </a:r>
            <a:r>
              <a:rPr lang="en-US" altLang="en-US" sz="2400" dirty="0" smtClean="0">
                <a:latin typeface="Garamond" panose="02020404030301010803" pitchFamily="18" charset="0"/>
              </a:rPr>
              <a:t>”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када метода буде завршила свој рад се 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стек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 descr="P:\Personal Data\My Folders\Courses\Matf OOP 2012-13\Vezbe\Materijali\jni-stac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790940"/>
            <a:ext cx="3886200" cy="4037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3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позиву метода: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случају аргумената који представљају објекте, прослеђује се вредност те променљиве, тј. вредност  референце на објекат, а не сам објекат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!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>
                <a:latin typeface="Garamond" panose="02020404030301010803" pitchFamily="18" charset="0"/>
              </a:rPr>
              <a:t>аргументе метода примитивног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>
                <a:latin typeface="Garamond" panose="02020404030301010803" pitchFamily="18" charset="0"/>
              </a:rPr>
              <a:t>променљива садржи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податак, </a:t>
            </a: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 вредност, тј. податак </a:t>
            </a:r>
            <a:r>
              <a:rPr lang="ru-RU" altLang="en-US" sz="2400" dirty="0">
                <a:latin typeface="Garamond" panose="02020404030301010803" pitchFamily="18" charset="0"/>
              </a:rPr>
              <a:t>се прослеђује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Дакле, у оба случаја се врши супституција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вредности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>
                <a:latin typeface="Garamond" panose="02020404030301010803" pitchFamily="18" charset="0"/>
              </a:rPr>
              <a:t>што је код објектних аргумената у питању вредност референце.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4724399"/>
            <a:ext cx="4724400" cy="1938855"/>
            <a:chOff x="668" y="1968"/>
            <a:chExt cx="3176" cy="1424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668" y="1968"/>
              <a:ext cx="3176" cy="1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Cyrl-RS" altLang="en-US" sz="12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 smtClean="0">
                  <a:solidFill>
                    <a:srgbClr val="CC3300"/>
                  </a:solidFill>
                </a:rPr>
                <a:t>tacka1                    </a:t>
              </a:r>
              <a:r>
                <a:rPr lang="sr-Latn-CS" altLang="en-US" sz="2400" dirty="0">
                  <a:solidFill>
                    <a:srgbClr val="CC3300"/>
                  </a:solidFill>
                </a:rPr>
                <a:t>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2256" y="2549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400" y="2710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348" y="2518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348" y="2854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Класе у Јави – методи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(8)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smtClean="0">
                <a:latin typeface="+mn-lt"/>
              </a:rPr>
              <a:t>class Duzina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dirty="0" smtClean="0">
                <a:latin typeface="+mn-lt"/>
              </a:rPr>
              <a:t>Duzina</a:t>
            </a:r>
            <a:r>
              <a:rPr lang="sr-Latn-CS" dirty="0" smtClean="0">
                <a:latin typeface="Garamond" pitchFamily="18" charset="0"/>
              </a:rPr>
              <a:t>,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Cyrl-RS" sz="3600" b="1" kern="0" dirty="0">
                <a:solidFill>
                  <a:srgbClr val="0070C0"/>
                </a:solidFill>
              </a:rPr>
              <a:t>9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Кључна реч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>
                <a:solidFill>
                  <a:srgbClr val="0070C0"/>
                </a:solidFill>
              </a:rPr>
              <a:t>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методе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>
                <a:solidFill>
                  <a:srgbClr val="3366FF"/>
                </a:solidFill>
              </a:rPr>
              <a:t>Класе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- наслеђивање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44705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Наслеђивањем се описује однос «јесте».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Механизам наслеђивања омогућује да примерци подкласе (уз одређена ограничења) имају приступ (као да садрже) пољима </a:t>
            </a:r>
            <a:r>
              <a:rPr lang="ru-RU" altLang="en-US" sz="2400" dirty="0">
                <a:latin typeface="Garamond" panose="02020404030301010803" pitchFamily="18" charset="0"/>
              </a:rPr>
              <a:t>и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методима дефинисана у свим наткласама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Програмски језик Јава карактерише једноструко наслеђивање.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Свака класа има тачно једну надкласу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Граф наслеђивања је дрво, у чијем корену се налази класа </a:t>
            </a:r>
            <a:r>
              <a:rPr lang="en-US" altLang="en-US" sz="1800" dirty="0" smtClean="0">
                <a:latin typeface="+mn-lt"/>
              </a:rPr>
              <a:t>Object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(из пакета </a:t>
            </a:r>
            <a:r>
              <a:rPr lang="en-US" altLang="en-US" sz="1800" dirty="0" err="1" smtClean="0">
                <a:latin typeface="+mn-lt"/>
              </a:rPr>
              <a:t>java.lang</a:t>
            </a:r>
            <a:r>
              <a:rPr lang="en-US" altLang="en-US" sz="2400" dirty="0" smtClean="0">
                <a:latin typeface="Garamond" panose="02020404030301010803" pitchFamily="18" charset="0"/>
              </a:rPr>
              <a:t>)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Све Јава класе (чак и оне код којих то није експлицитно записано) су подкласе класе </a:t>
            </a:r>
            <a:r>
              <a:rPr lang="en-US" altLang="en-US" sz="1800" dirty="0">
                <a:latin typeface="+mn-lt"/>
              </a:rPr>
              <a:t>Object</a:t>
            </a:r>
            <a:endParaRPr lang="ru-RU" altLang="en-US" sz="2400" dirty="0"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Наслеђивање у Јави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1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24000" y="61912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sz="3600" kern="0" dirty="0">
                <a:solidFill>
                  <a:srgbClr val="3366FF"/>
                </a:solidFill>
              </a:rPr>
              <a:t>Наслеђивање у </a:t>
            </a:r>
            <a:r>
              <a:rPr lang="sr-Cyrl-RS" sz="3600" kern="0" dirty="0" smtClean="0">
                <a:solidFill>
                  <a:srgbClr val="3366FF"/>
                </a:solidFill>
              </a:rPr>
              <a:t>Јави (2)</a:t>
            </a:r>
            <a:endParaRPr lang="sr-Latn-CS" sz="3600" kern="0" dirty="0">
              <a:solidFill>
                <a:srgbClr val="3366FF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65712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449622"/>
            <a:ext cx="8839200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превазилажење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Омогућује промену понашања или додавње новог понашања у подкласама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65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на знање преводиоцу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401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98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4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06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5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7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У програмском језику Јава, све функције су виртуелне, па нема потребе да се експлицтно наглашава да се неки метод може превазићи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програмер жели, он може спречити креирање подкласе дате класе, или превазилажење неког конкретног метода дефинисаног у датој класи.  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4000" b="1" kern="0" dirty="0">
                <a:solidFill>
                  <a:srgbClr val="0070C0"/>
                </a:solidFill>
              </a:rPr>
              <a:t>Превазилажење </a:t>
            </a:r>
            <a:r>
              <a:rPr lang="sr-Cyrl-RS" sz="4000" b="1" kern="0" dirty="0" smtClean="0">
                <a:solidFill>
                  <a:srgbClr val="0070C0"/>
                </a:solidFill>
              </a:rPr>
              <a:t>метода (6)</a:t>
            </a:r>
            <a:endParaRPr lang="en-US" sz="40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4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414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Јава је строго типизиран програмски језика, па свака променљива, укључујући и променљиве објектног типа мора имати свој тип.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Провера да ли дати објекат припада датој класи 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”bilo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dirty="0" smtClean="0">
                <a:latin typeface="Garamond" pitchFamily="18" charset="0"/>
              </a:rPr>
              <a:t>Ова провера се </a:t>
            </a:r>
            <a:r>
              <a:rPr lang="sr-Cyrl-RS" dirty="0">
                <a:latin typeface="Garamond" pitchFamily="18" charset="0"/>
              </a:rPr>
              <a:t>реализује </a:t>
            </a:r>
            <a:r>
              <a:rPr lang="sr-Cyrl-RS" dirty="0" smtClean="0">
                <a:latin typeface="Garamond" pitchFamily="18" charset="0"/>
              </a:rPr>
              <a:t>у времену извршавања програма и односи се на актуелну вредност објекта</a:t>
            </a:r>
            <a:endParaRPr lang="sr-Latn-R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Типови, класе и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8862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09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роменљива општијег типа (тј. променљива типа надкласе) може реферисати на објекте конкретнијег типа (тј. објекте примерке поткласе). 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Као што је већ истакнуто,  оператор </a:t>
            </a:r>
            <a:r>
              <a:rPr lang="sr-Latn-CS" sz="1800" dirty="0" err="1" smtClean="0">
                <a:latin typeface="Arial" charset="0"/>
              </a:rPr>
              <a:t>instanceof</a:t>
            </a:r>
            <a:r>
              <a:rPr lang="sr-Latn-CS" sz="1800" dirty="0" smtClean="0">
                <a:latin typeface="Arial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проверава да ли је објекат на који реферише дати израз примерак класе (у времену извршавања, а не током превођења).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anose="02020404030301010803" pitchFamily="18" charset="0"/>
              </a:rPr>
              <a:t>Оператор </a:t>
            </a:r>
            <a:r>
              <a:rPr lang="sr-Latn-CS" sz="1800" dirty="0" err="1">
                <a:latin typeface="Arial" charset="0"/>
              </a:rPr>
              <a:t>instanceof</a:t>
            </a:r>
            <a:r>
              <a:rPr lang="sr-Latn-CS" sz="1800" dirty="0">
                <a:latin typeface="Arial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 smtClean="0">
                <a:latin typeface="+mn-lt"/>
              </a:rPr>
              <a:t>true</a:t>
            </a:r>
            <a:r>
              <a:rPr lang="en-US" dirty="0" smtClean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је дати објекат примерак неке класе, а исти резултат даје и ако је дати објекат примерак ма које од наткласа дате класе.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 </a:t>
            </a:r>
            <a:r>
              <a:rPr lang="sr-Cyrl-RS" altLang="en-US" dirty="0">
                <a:solidFill>
                  <a:srgbClr val="000000"/>
                </a:solidFill>
                <a:latin typeface="Garamond" panose="02020404030301010803" pitchFamily="18" charset="0"/>
              </a:rPr>
              <a:t>Нека је класа </a:t>
            </a:r>
            <a:r>
              <a:rPr lang="sr-Latn-RS" sz="2000" dirty="0">
                <a:solidFill>
                  <a:srgbClr val="000000"/>
                </a:solidFill>
                <a:latin typeface="Arial"/>
              </a:rPr>
              <a:t>Kamion</a:t>
            </a:r>
            <a:r>
              <a:rPr lang="sr-Cyrl-RS" dirty="0">
                <a:solidFill>
                  <a:srgbClr val="000000"/>
                </a:solidFill>
                <a:latin typeface="Garamond" panose="02020404030301010803" pitchFamily="18" charset="0"/>
              </a:rPr>
              <a:t> поткласа класе</a:t>
            </a:r>
            <a:r>
              <a:rPr lang="sr-Cyrl-RS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Arial"/>
              </a:rPr>
              <a:t>Vozilo</a:t>
            </a:r>
            <a:r>
              <a:rPr lang="sr-Cyrl-RS" sz="2000" dirty="0">
                <a:solidFill>
                  <a:srgbClr val="000000"/>
                </a:solidFill>
                <a:latin typeface="Arial"/>
              </a:rPr>
              <a:t> </a:t>
            </a:r>
            <a:endParaRPr lang="ru-RU" b="1" dirty="0" smtClean="0">
              <a:latin typeface="Garamond" pitchFamily="18" charset="0"/>
            </a:endParaRPr>
          </a:p>
          <a:p>
            <a:pPr>
              <a:buNone/>
            </a:pPr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z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Vozilo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false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Object;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наслеђивање </a:t>
            </a:r>
            <a:r>
              <a:rPr lang="en-U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5334000"/>
            <a:ext cx="52578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721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534400" cy="561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 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Има смисла </a:t>
            </a:r>
            <a:r>
              <a:rPr lang="ru-RU" altLang="en-US" sz="2400" dirty="0">
                <a:latin typeface="Garamond" panose="02020404030301010803" pitchFamily="18" charset="0"/>
              </a:rPr>
              <a:t>само код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класа/интерфејса </a:t>
            </a:r>
            <a:r>
              <a:rPr lang="ru-RU" altLang="en-US" sz="2400" dirty="0">
                <a:latin typeface="Garamond" panose="02020404030301010803" pitchFamily="18" charset="0"/>
              </a:rPr>
              <a:t>повезаних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наслеђивањем, те </a:t>
            </a:r>
            <a:r>
              <a:rPr lang="ru-RU" altLang="en-US" sz="2400" dirty="0">
                <a:latin typeface="Garamond" panose="02020404030301010803" pitchFamily="18" charset="0"/>
              </a:rPr>
              <a:t>класа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интерфејса повезаних имплементацијом.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objekat</a:t>
            </a:r>
            <a:endParaRPr lang="sr-Cyrl-RS" altLang="en-US" sz="2400" i="1" dirty="0" smtClean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је сваки примерак неке класе истовреено и примерак надкласе, нема потребе за експлицитном конверзијом у надкласу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</a:t>
            </a:r>
            <a:r>
              <a:rPr lang="sr-Latn-C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Нека је класа </a:t>
            </a:r>
            <a:r>
              <a:rPr lang="sr-Latn-RS" sz="2000" dirty="0" smtClean="0">
                <a:solidFill>
                  <a:srgbClr val="000000"/>
                </a:solidFill>
                <a:latin typeface="+mn-lt"/>
              </a:rPr>
              <a:t>Kamion</a:t>
            </a:r>
            <a:r>
              <a:rPr lang="sr-Cyrl-RS" sz="2400" dirty="0">
                <a:latin typeface="Garamond" panose="02020404030301010803" pitchFamily="18" charset="0"/>
              </a:rPr>
              <a:t> поткласа класе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RS" sz="2000" dirty="0">
                <a:solidFill>
                  <a:srgbClr val="000000"/>
                </a:solidFill>
                <a:latin typeface="+mn-lt"/>
              </a:rPr>
              <a:t>Vozilo</a:t>
            </a:r>
            <a:r>
              <a:rPr lang="sr-Cyrl-R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sr-Latn-CS" altLang="en-US" sz="2000" dirty="0">
                <a:solidFill>
                  <a:srgbClr val="000000"/>
                </a:solidFill>
                <a:latin typeface="+mn-lt"/>
              </a:rPr>
              <a:t>           </a:t>
            </a: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27432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86400"/>
            <a:ext cx="5105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86400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300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47800"/>
            <a:ext cx="7772400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програмски језика Јава подржава и аутоматску конверзију између података примитивног типа и објеката у одговарајућим класама-омотачима.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Напомена. </a:t>
            </a:r>
            <a:r>
              <a:rPr lang="sr-Cyrl-RS" dirty="0" smtClean="0">
                <a:latin typeface="Garamond" pitchFamily="18" charset="0"/>
              </a:rPr>
              <a:t>Експлицитна конверзија крије </a:t>
            </a:r>
            <a:r>
              <a:rPr lang="sr-Cyrl-RS" dirty="0" smtClean="0">
                <a:latin typeface="Garamond" pitchFamily="18" charset="0"/>
              </a:rPr>
              <a:t>потенцијалне </a:t>
            </a:r>
            <a:r>
              <a:rPr lang="sr-Cyrl-RS" dirty="0" smtClean="0">
                <a:latin typeface="Garamond" pitchFamily="18" charset="0"/>
              </a:rPr>
              <a:t>опасности!</a:t>
            </a:r>
            <a:endParaRPr lang="sr-Cyrl-R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Типови, класе 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9624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762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Иницијализациони блокови и конструктори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8060688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класе, а који омогућује да се дати програмски код изврши приликом иницијализације.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 – он се извршава само једном, при покретању програма, односно када подсистем за учитавање класа </a:t>
            </a:r>
            <a:r>
              <a:rPr lang="en-US" dirty="0" smtClean="0">
                <a:latin typeface="Garamond" pitchFamily="18" charset="0"/>
              </a:rPr>
              <a:t>JVM</a:t>
            </a:r>
            <a:r>
              <a:rPr lang="sr-Cyrl-RS" dirty="0" smtClean="0">
                <a:latin typeface="Garamond" pitchFamily="18" charset="0"/>
              </a:rPr>
              <a:t> учита дату класу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блок)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– он се извршава приликом сваког креирања новог објекта – примерка класе која садржи иницијализациони блок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sr-Cyrl-RS" b="1" dirty="0" smtClean="0">
                <a:latin typeface="Garamond" pitchFamily="18" charset="0"/>
              </a:rPr>
              <a:t>Пример:</a:t>
            </a:r>
            <a:endParaRPr lang="sr-Cyrl-RS" dirty="0" smtClean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0574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10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Njegos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“Ivo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Andric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50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Dzordz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Orvel“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Pekic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“Atlantida“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(променљиви)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објекат</a:t>
            </a:r>
            <a:r>
              <a:rPr lang="sr-Cyrl-RS" altLang="en-US" sz="2400" dirty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(непроменљивом)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објекту</a:t>
            </a:r>
            <a:r>
              <a:rPr lang="sr-Cyrl-R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Модификатори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21360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430338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>
                <a:latin typeface="Garamond" panose="02020404030301010803" pitchFamily="18" charset="0"/>
              </a:rPr>
              <a:t>специјалне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кључне</a:t>
            </a:r>
            <a:r>
              <a:rPr lang="ru-RU" altLang="en-US" sz="2400" dirty="0">
                <a:latin typeface="Garamond" panose="02020404030301010803" pitchFamily="18" charset="0"/>
              </a:rPr>
              <a:t> речи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метода,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наредби</a:t>
            </a:r>
            <a:r>
              <a:rPr lang="ru-RU" altLang="en-US" sz="2400" dirty="0">
                <a:latin typeface="Garamond" panose="02020404030301010803" pitchFamily="18" charset="0"/>
              </a:rPr>
              <a:t> увоза.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опциони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битан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неким </a:t>
            </a:r>
            <a:r>
              <a:rPr lang="ru-RU" altLang="en-US" sz="2400" dirty="0" err="1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>
                <a:latin typeface="Garamond" panose="02020404030301010803" pitchFamily="18" charset="0"/>
              </a:rPr>
              <a:t> су имплицитно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дефинисани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њихово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коришћење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велики 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модификатора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: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контроле приступа,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синхронизације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нативни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en-U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ct val="50000"/>
              </a:spcBef>
              <a:buClrTx/>
              <a:buFont typeface="+mj-lt"/>
              <a:buAutoNum type="arabicPeriod"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модификатори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- </a:t>
            </a:r>
            <a:r>
              <a:rPr lang="sr-Cyrl-RS" altLang="en-US" sz="1900" dirty="0">
                <a:latin typeface="Garamond" panose="02020404030301010803" pitchFamily="18" charset="0"/>
              </a:rPr>
              <a:t>анотације </a:t>
            </a:r>
            <a:r>
              <a:rPr lang="ru-RU" altLang="en-US" sz="1900" dirty="0" err="1">
                <a:latin typeface="Garamond" panose="02020404030301010803" pitchFamily="18" charset="0"/>
              </a:rPr>
              <a:t>итд</a:t>
            </a:r>
            <a:r>
              <a:rPr lang="ru-RU" altLang="en-US" sz="19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3058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Постоје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4 нивоа видљивости, тзв. “4P-заштита”. </a:t>
            </a:r>
          </a:p>
          <a:p>
            <a:pPr>
              <a:spcBef>
                <a:spcPts val="0"/>
              </a:spcBef>
              <a:defRPr/>
            </a:pPr>
            <a:r>
              <a:rPr lang="ru-RU" b="1" dirty="0">
                <a:solidFill>
                  <a:srgbClr val="D60093"/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rgbClr val="D60093"/>
                </a:solidFill>
                <a:latin typeface="Garamond" pitchFamily="18" charset="0"/>
              </a:rPr>
              <a:t>	(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public, package, protected</a:t>
            </a:r>
            <a:r>
              <a:rPr lang="sr-Cyrl-RS" b="1" dirty="0">
                <a:solidFill>
                  <a:srgbClr val="D60093"/>
                </a:solidFill>
                <a:latin typeface="Garamond" pitchFamily="18" charset="0"/>
              </a:rPr>
              <a:t>,</a:t>
            </a:r>
            <a:r>
              <a:rPr lang="en-US" b="1" dirty="0">
                <a:solidFill>
                  <a:srgbClr val="D60093"/>
                </a:solidFill>
                <a:latin typeface="Garamond" pitchFamily="18" charset="0"/>
              </a:rPr>
              <a:t> private)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Описати повезаност модификатора са концептом учауривања?</a:t>
            </a:r>
          </a:p>
          <a:p>
            <a:pPr marL="285750" indent="-285750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public</a:t>
            </a:r>
            <a:r>
              <a:rPr lang="en-US" sz="18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омогућава видљивост променљиве (или метода у свим класама (чак из различитих пакета</a:t>
            </a:r>
            <a:r>
              <a:rPr lang="ru-RU" dirty="0" smtClean="0">
                <a:latin typeface="Garamond" pitchFamily="18" charset="0"/>
              </a:rPr>
              <a:t>).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SvimaDostupna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javnaPromenljiva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niskaJavna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962400"/>
            <a:ext cx="4267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56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2296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FF0000"/>
                </a:solidFill>
                <a:latin typeface="+mn-lt"/>
              </a:rPr>
              <a:t>package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служи за сужавање видљивости променљивих и </a:t>
            </a: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на </a:t>
            </a:r>
            <a:r>
              <a:rPr lang="sr-Cyrl-RS" u="sng" dirty="0" smtClean="0">
                <a:latin typeface="Garamond" pitchFamily="18" charset="0"/>
              </a:rPr>
              <a:t>ниво пакета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Карактерише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га непотребност навођења модификатора. То је подразумевани ниво </a:t>
            </a:r>
            <a:r>
              <a:rPr lang="ru-RU" dirty="0" err="1">
                <a:latin typeface="Garamond" pitchFamily="18" charset="0"/>
              </a:rPr>
              <a:t>заштите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PodrazumevanaZastita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PaketnaCela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paketnaNiska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“Pera”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metodPaketa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ru-RU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733800"/>
            <a:ext cx="42672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6362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84582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protected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en-US" dirty="0" smtClean="0">
                <a:latin typeface="Garamond" pitchFamily="18" charset="0"/>
              </a:rPr>
              <a:t>- </a:t>
            </a:r>
            <a:r>
              <a:rPr lang="ru-RU" dirty="0" err="1" smtClean="0">
                <a:latin typeface="Garamond" pitchFamily="18" charset="0"/>
              </a:rPr>
              <a:t>ниво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видљивости</a:t>
            </a:r>
            <a:r>
              <a:rPr lang="ru-RU" dirty="0" smtClean="0">
                <a:latin typeface="Garamond" pitchFamily="18" charset="0"/>
              </a:rPr>
              <a:t> по </a:t>
            </a:r>
            <a:r>
              <a:rPr lang="ru-RU" dirty="0" err="1" smtClean="0">
                <a:latin typeface="Garamond" pitchFamily="18" charset="0"/>
              </a:rPr>
              <a:t>линији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наслеђивања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нивоу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њених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поткласа</a:t>
            </a:r>
            <a:r>
              <a:rPr lang="ru-RU" dirty="0" smtClean="0">
                <a:latin typeface="Garamond" pitchFamily="18" charset="0"/>
              </a:rPr>
              <a:t> (</a:t>
            </a:r>
            <a:r>
              <a:rPr lang="ru-RU" dirty="0" err="1" smtClean="0">
                <a:latin typeface="Garamond" pitchFamily="18" charset="0"/>
              </a:rPr>
              <a:t>директних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индиректних</a:t>
            </a:r>
            <a:r>
              <a:rPr lang="ru-RU" dirty="0" smtClean="0">
                <a:latin typeface="Garamond" pitchFamily="18" charset="0"/>
              </a:rPr>
              <a:t>).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Саопштава</a:t>
            </a:r>
            <a:r>
              <a:rPr lang="ru-RU" dirty="0" smtClean="0">
                <a:latin typeface="Garamond" pitchFamily="18" charset="0"/>
              </a:rPr>
              <a:t> да је дозвољено коришћење метода и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 само: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од стране класа </a:t>
            </a:r>
            <a:r>
              <a:rPr lang="ru-RU" dirty="0" err="1" smtClean="0">
                <a:latin typeface="Garamond" pitchFamily="18" charset="0"/>
              </a:rPr>
              <a:t>истог</a:t>
            </a:r>
            <a:r>
              <a:rPr lang="ru-RU" dirty="0" smtClean="0">
                <a:latin typeface="Garamond" pitchFamily="18" charset="0"/>
              </a:rPr>
              <a:t> пакета,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или од поткласа изван пакета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(ако класа у пакету има поткласе изван пакета).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пракси се </a:t>
            </a:r>
            <a:r>
              <a:rPr lang="ru-RU" u="sng" dirty="0" smtClean="0">
                <a:latin typeface="Garamond" pitchFamily="18" charset="0"/>
              </a:rPr>
              <a:t>заштићена поља</a:t>
            </a:r>
            <a:r>
              <a:rPr lang="ru-RU" dirty="0" smtClean="0">
                <a:latin typeface="Garamond" pitchFamily="18" charset="0"/>
              </a:rPr>
              <a:t> требају </a:t>
            </a:r>
            <a:r>
              <a:rPr lang="ru-RU" dirty="0" err="1" smtClean="0">
                <a:latin typeface="Garamond" pitchFamily="18" charset="0"/>
              </a:rPr>
              <a:t>пажљиво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користити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би свака измена довела до проблема у наслеђеним класама.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u="sng" dirty="0" smtClean="0">
                <a:latin typeface="Garamond" pitchFamily="18" charset="0"/>
              </a:rPr>
              <a:t>Заштићени методи </a:t>
            </a:r>
            <a:r>
              <a:rPr lang="ru-RU" dirty="0" smtClean="0">
                <a:latin typeface="Garamond" pitchFamily="18" charset="0"/>
              </a:rPr>
              <a:t>имају више смисла. То индицира да се подкласама може веровати да ће успешно користити метод, а да друге класе то не могу.      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4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0772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private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највиши ниво заштите. </a:t>
            </a:r>
            <a:endParaRPr lang="ru-RU" dirty="0" smtClean="0">
              <a:latin typeface="Garamond" pitchFamily="18" charset="0"/>
            </a:endParaRP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Методи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 променљиве са овим модификатором </a:t>
            </a:r>
            <a:r>
              <a:rPr lang="ru-RU" dirty="0" smtClean="0">
                <a:latin typeface="Garamond" pitchFamily="18" charset="0"/>
              </a:rPr>
              <a:t>само из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којој</a:t>
            </a:r>
            <a:r>
              <a:rPr lang="ru-RU" dirty="0" smtClean="0">
                <a:latin typeface="Garamond" pitchFamily="18" charset="0"/>
              </a:rPr>
              <a:t> су </a:t>
            </a:r>
            <a:r>
              <a:rPr lang="ru-RU" dirty="0" err="1" smtClean="0">
                <a:latin typeface="Garamond" pitchFamily="18" charset="0"/>
              </a:rPr>
              <a:t>дефинисани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ru-RU" dirty="0">
              <a:latin typeface="Garamond" pitchFamily="18" charset="0"/>
            </a:endParaRPr>
          </a:p>
          <a:p>
            <a:r>
              <a:rPr lang="ru-RU" dirty="0">
                <a:latin typeface="Garamond" pitchFamily="18" charset="0"/>
              </a:rPr>
              <a:t> </a:t>
            </a:r>
            <a:r>
              <a:rPr lang="en-US" b="1" dirty="0" smtClean="0">
                <a:latin typeface="Garamond" pitchFamily="18" charset="0"/>
              </a:rPr>
              <a:t> </a:t>
            </a:r>
            <a:endParaRPr lang="sr-Cyrl-RS" b="1" dirty="0" smtClean="0">
              <a:latin typeface="Garamond" pitchFamily="18" charset="0"/>
            </a:endParaRPr>
          </a:p>
          <a:p>
            <a:r>
              <a:rPr lang="sr-Cyrl-RS" b="1" dirty="0">
                <a:solidFill>
                  <a:srgbClr val="8000FF"/>
                </a:solidFill>
                <a:effectLst/>
                <a:latin typeface="Garamond" pitchFamily="18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KlasaSaPrivatnim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privatnaCela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privatniMetod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sr-Latn-ME" b="1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276600"/>
            <a:ext cx="4648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1932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45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Зашто треба користити приватне променљиве и методе? </a:t>
            </a:r>
          </a:p>
          <a:p>
            <a:endParaRPr lang="sr-Cyrl-RS" sz="18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crtaKrug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500" dirty="0" smtClean="0">
              <a:latin typeface="+mn-lt"/>
            </a:endParaRP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</a:t>
            </a:r>
            <a:r>
              <a:rPr lang="sr-Cyrl-RS" dirty="0">
                <a:latin typeface="Garamond" pitchFamily="18" charset="0"/>
              </a:rPr>
              <a:t>овом примеру се може се променити вредност поља за примерке класе </a:t>
            </a:r>
            <a:r>
              <a:rPr lang="en-US" sz="1800" dirty="0">
                <a:latin typeface="+mn-lt"/>
              </a:rPr>
              <a:t>Krug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из ма које класе која се налази у истом пакету у коме се налази и класа </a:t>
            </a:r>
            <a:r>
              <a:rPr lang="en-US" sz="1800" dirty="0">
                <a:latin typeface="+mn-lt"/>
              </a:rPr>
              <a:t>Krug</a:t>
            </a:r>
            <a:r>
              <a:rPr lang="sr-Cyrl-RS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209800"/>
            <a:ext cx="4267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5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tacka1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endParaRPr lang="sr-Cyrl-RS" sz="15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објектна проемнљива не реферише на објекат, тада се њој додељује вредност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</a:t>
            </a:r>
            <a:r>
              <a:rPr lang="en-US" sz="2000" b="1" dirty="0" err="1" smtClean="0">
                <a:solidFill>
                  <a:srgbClr val="FF5050"/>
                </a:solidFill>
                <a:latin typeface="+mn-lt"/>
              </a:rPr>
              <a:t>ull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Примери</a:t>
            </a:r>
            <a:r>
              <a:rPr lang="sr-Latn-CS" b="1" dirty="0">
                <a:latin typeface="Garamond" pitchFamily="18" charset="0"/>
              </a:rPr>
              <a:t>:</a:t>
            </a:r>
          </a:p>
          <a:p>
            <a:r>
              <a:rPr lang="sr-Latn-CS" sz="1600" dirty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tacka1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Креирање објекта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426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295400" y="5562600"/>
            <a:ext cx="4267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10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7924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lvl="0" indent="-342900">
              <a:lnSpc>
                <a:spcPct val="6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Овде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се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користе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приватне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променљиве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примерка, па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је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за рад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са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њима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потребно 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позвати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методе за 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очитавање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/</a:t>
            </a:r>
            <a:r>
              <a:rPr lang="ru-RU" u="sng" dirty="0" err="1">
                <a:solidFill>
                  <a:srgbClr val="000000"/>
                </a:solidFill>
                <a:latin typeface="Garamond" pitchFamily="18" charset="0"/>
              </a:rPr>
              <a:t>постављање</a:t>
            </a:r>
            <a:r>
              <a:rPr lang="ru-RU" u="sng" dirty="0">
                <a:solidFill>
                  <a:srgbClr val="000000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Garamond" pitchFamily="18" charset="0"/>
              </a:rPr>
              <a:t>енг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Garamond" pitchFamily="18" charset="0"/>
              </a:rPr>
              <a:t>getter/setter</a:t>
            </a:r>
            <a:r>
              <a:rPr lang="ru-RU" dirty="0">
                <a:solidFill>
                  <a:srgbClr val="000000"/>
                </a:solidFill>
                <a:latin typeface="Garamond" pitchFamily="18" charset="0"/>
              </a:rPr>
              <a:t>). </a:t>
            </a:r>
            <a:endParaRPr lang="ru-RU" dirty="0" smtClean="0">
              <a:solidFill>
                <a:srgbClr val="000000"/>
              </a:solidFill>
              <a:latin typeface="Garamond" pitchFamily="18" charset="0"/>
            </a:endParaRPr>
          </a:p>
          <a:p>
            <a:pPr lvl="0">
              <a:lnSpc>
                <a:spcPct val="65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000000"/>
              </a:solidFill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err="1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Krug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getR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setR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crtakrug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drugimetod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048000"/>
            <a:ext cx="4114800" cy="3524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412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5344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sr-Cyrl-RS" b="1" dirty="0">
                <a:latin typeface="+mn-lt"/>
              </a:rPr>
              <a:t>Табела видљивости </a:t>
            </a:r>
            <a:endParaRPr lang="en-US" b="1" dirty="0">
              <a:latin typeface="+mn-lt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Видљивост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public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protected</a:t>
            </a:r>
            <a:r>
              <a:rPr lang="sr-Cyrl-RS" sz="2000" dirty="0">
                <a:solidFill>
                  <a:srgbClr val="FF00FF"/>
                </a:solidFill>
                <a:latin typeface="Garamond" pitchFamily="18" charset="0"/>
              </a:rPr>
              <a:t>  </a:t>
            </a:r>
            <a:r>
              <a:rPr lang="sr-Cyrl-RS" sz="2000" dirty="0" smtClean="0">
                <a:solidFill>
                  <a:srgbClr val="FF00FF"/>
                </a:solidFill>
                <a:latin typeface="Garamond" pitchFamily="18" charset="0"/>
              </a:rPr>
              <a:t>     </a:t>
            </a:r>
            <a:r>
              <a:rPr lang="en-US" sz="2000" dirty="0" smtClean="0">
                <a:solidFill>
                  <a:srgbClr val="FF00FF"/>
                </a:solidFill>
                <a:latin typeface="Garamond" pitchFamily="18" charset="0"/>
              </a:rPr>
              <a:t>package</a:t>
            </a:r>
            <a:r>
              <a:rPr lang="en-US" sz="2000" dirty="0">
                <a:solidFill>
                  <a:srgbClr val="FF00FF"/>
                </a:solidFill>
                <a:latin typeface="Garamond" pitchFamily="18" charset="0"/>
              </a:rPr>
              <a:t>	private</a:t>
            </a: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1. из исте класе	</a:t>
            </a:r>
            <a:r>
              <a:rPr lang="ru-RU" sz="2000" dirty="0" smtClean="0">
                <a:latin typeface="Garamond" pitchFamily="18" charset="0"/>
              </a:rPr>
              <a:t>	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2. </a:t>
            </a:r>
            <a:r>
              <a:rPr lang="ru-RU" sz="2000" dirty="0" smtClean="0">
                <a:latin typeface="Garamond" pitchFamily="18" charset="0"/>
              </a:rPr>
              <a:t>из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 smtClean="0">
                <a:latin typeface="Garamond" pitchFamily="18" charset="0"/>
              </a:rPr>
              <a:t> у пакету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да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3. из било </a:t>
            </a:r>
            <a:r>
              <a:rPr lang="ru-RU" sz="2000" dirty="0" err="1">
                <a:latin typeface="Garamond" pitchFamily="18" charset="0"/>
              </a:rPr>
              <a:t>које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класе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не</a:t>
            </a:r>
            <a:r>
              <a:rPr lang="ru-RU" sz="2000" dirty="0">
                <a:latin typeface="Garamond" pitchFamily="18" charset="0"/>
              </a:rPr>
              <a:t>	 </a:t>
            </a:r>
            <a:r>
              <a:rPr lang="ru-RU" sz="2000" dirty="0" smtClean="0">
                <a:latin typeface="Garamond" pitchFamily="18" charset="0"/>
              </a:rPr>
              <a:t>      не</a:t>
            </a:r>
            <a:r>
              <a:rPr lang="ru-RU" sz="2000" dirty="0">
                <a:latin typeface="Garamond" pitchFamily="18" charset="0"/>
              </a:rPr>
              <a:t>		</a:t>
            </a:r>
            <a:r>
              <a:rPr lang="ru-RU" sz="2000" dirty="0" smtClean="0">
                <a:latin typeface="Garamond" pitchFamily="18" charset="0"/>
              </a:rPr>
              <a:t>не</a:t>
            </a:r>
            <a:endParaRPr lang="ru-RU" sz="2000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ru-RU" sz="2000" dirty="0">
                <a:latin typeface="Garamond" pitchFamily="18" charset="0"/>
              </a:rPr>
              <a:t>4. из </a:t>
            </a:r>
            <a:r>
              <a:rPr lang="ru-RU" sz="2000" dirty="0" err="1">
                <a:latin typeface="Garamond" pitchFamily="18" charset="0"/>
              </a:rPr>
              <a:t>поткласе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000" dirty="0" err="1" smtClean="0">
                <a:latin typeface="Garamond" pitchFamily="18" charset="0"/>
              </a:rPr>
              <a:t>ван</a:t>
            </a:r>
            <a:r>
              <a:rPr lang="ru-RU" sz="2000" dirty="0" smtClean="0">
                <a:latin typeface="Garamond" pitchFamily="18" charset="0"/>
              </a:rPr>
              <a:t> пакета</a:t>
            </a:r>
            <a:r>
              <a:rPr lang="ru-RU" sz="2000" dirty="0">
                <a:latin typeface="Garamond" pitchFamily="18" charset="0"/>
              </a:rPr>
              <a:t>		да	</a:t>
            </a:r>
            <a:r>
              <a:rPr lang="ru-RU" sz="2000" dirty="0" smtClean="0">
                <a:latin typeface="Garamond" pitchFamily="18" charset="0"/>
              </a:rPr>
              <a:t>да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       не</a:t>
            </a:r>
            <a:r>
              <a:rPr lang="ru-RU" sz="2000" dirty="0">
                <a:latin typeface="Garamond" pitchFamily="18" charset="0"/>
              </a:rPr>
              <a:t>	</a:t>
            </a:r>
            <a:r>
              <a:rPr lang="ru-RU" sz="2000" dirty="0" smtClean="0">
                <a:latin typeface="Garamond" pitchFamily="18" charset="0"/>
              </a:rPr>
              <a:t>	не</a:t>
            </a:r>
            <a:endParaRPr lang="ru-RU" sz="20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Модификатори за контролу видљивости, тј. приступа (</a:t>
            </a:r>
            <a:r>
              <a:rPr lang="en-US" kern="0" dirty="0" smtClean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1981200"/>
            <a:ext cx="8153400" cy="2236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94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52400" y="1447800"/>
            <a:ext cx="88392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</a:t>
            </a:r>
            <a:r>
              <a:rPr lang="ru-RU" dirty="0" err="1" smtClean="0">
                <a:latin typeface="Garamond" pitchFamily="18" charset="0"/>
              </a:rPr>
              <a:t>мења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ru-RU" dirty="0" smtClean="0">
                <a:latin typeface="Garamond" pitchFamily="18" charset="0"/>
              </a:rPr>
              <a:t> метода</a:t>
            </a:r>
            <a:r>
              <a:rPr lang="sr-Cyrl-RS" dirty="0" smtClean="0">
                <a:latin typeface="Garamond" pitchFamily="18" charset="0"/>
              </a:rPr>
              <a:t>, наредби </a:t>
            </a:r>
            <a:r>
              <a:rPr lang="sr-Cyrl-RS" dirty="0">
                <a:latin typeface="Garamond" pitchFamily="18" charset="0"/>
              </a:rPr>
              <a:t>увоза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</a:t>
            </a:r>
            <a:r>
              <a:rPr lang="sr-Cyrl-RS" dirty="0" smtClean="0">
                <a:latin typeface="Garamond" pitchFamily="18" charset="0"/>
              </a:rPr>
              <a:t>иницијализационих блокова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static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- модификатор и његово </a:t>
            </a:r>
            <a:r>
              <a:rPr lang="ru-RU" dirty="0" err="1">
                <a:latin typeface="Garamond" pitchFamily="18" charset="0"/>
              </a:rPr>
              <a:t>коришћење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код: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– </a:t>
            </a:r>
            <a:r>
              <a:rPr lang="ru-RU" dirty="0" err="1" smtClean="0">
                <a:latin typeface="Garamond" pitchFamily="18" charset="0"/>
              </a:rPr>
              <a:t>променљива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везана</a:t>
            </a:r>
            <a:r>
              <a:rPr lang="ru-RU" dirty="0" smtClean="0">
                <a:latin typeface="Garamond" pitchFamily="18" charset="0"/>
              </a:rPr>
              <a:t> за </a:t>
            </a:r>
            <a:r>
              <a:rPr lang="ru-RU" dirty="0" err="1" smtClean="0">
                <a:latin typeface="Garamond" pitchFamily="18" charset="0"/>
              </a:rPr>
              <a:t>постојање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en-US" dirty="0" smtClean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Метода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метода везана за постојање класе</a:t>
            </a:r>
            <a:r>
              <a:rPr lang="en-US" dirty="0">
                <a:latin typeface="Garamond" pitchFamily="18" charset="0"/>
              </a:rPr>
              <a:t>;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Наредбе</a:t>
            </a:r>
            <a:r>
              <a:rPr lang="ru-RU" dirty="0" smtClean="0">
                <a:latin typeface="Garamond" pitchFamily="18" charset="0"/>
              </a:rPr>
              <a:t> увоза</a:t>
            </a:r>
            <a:r>
              <a:rPr lang="en-US" dirty="0" smtClean="0">
                <a:latin typeface="Garamond" pitchFamily="18" charset="0"/>
              </a:rPr>
              <a:t> – </a:t>
            </a:r>
            <a:r>
              <a:rPr lang="sr-Cyrl-RS" dirty="0" smtClean="0">
                <a:latin typeface="Garamond" pitchFamily="18" charset="0"/>
              </a:rPr>
              <a:t>омогућава употребу статичких поља и метода из наведених класе без употребе пуне квалификације. </a:t>
            </a:r>
            <a:endParaRPr lang="ru-RU" dirty="0" smtClean="0">
              <a:latin typeface="Garamond" pitchFamily="18" charset="0"/>
            </a:endParaRP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err="1" smtClean="0">
                <a:latin typeface="Garamond" pitchFamily="18" charset="0"/>
              </a:rPr>
              <a:t>Иницијализационим</a:t>
            </a:r>
            <a:r>
              <a:rPr lang="ru-RU" dirty="0" smtClean="0">
                <a:latin typeface="Garamond" pitchFamily="18" charset="0"/>
              </a:rPr>
              <a:t> блоком – </a:t>
            </a:r>
            <a:r>
              <a:rPr lang="ru-RU" dirty="0" err="1" smtClean="0">
                <a:latin typeface="Garamond" pitchFamily="18" charset="0"/>
              </a:rPr>
              <a:t>иницијализација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статичких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поља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static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0"/>
            <a:ext cx="8534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Ов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ј</a:t>
            </a:r>
            <a:r>
              <a:rPr lang="ru-RU" dirty="0">
                <a:latin typeface="Garamond" pitchFamily="18" charset="0"/>
              </a:rPr>
              <a:t> модификатор утиче на променљиве</a:t>
            </a:r>
            <a:r>
              <a:rPr lang="sr-Cyrl-RS" dirty="0">
                <a:latin typeface="Garamond" pitchFamily="18" charset="0"/>
              </a:rPr>
              <a:t>,</a:t>
            </a:r>
            <a:r>
              <a:rPr lang="ru-RU" dirty="0">
                <a:latin typeface="Garamond" pitchFamily="18" charset="0"/>
              </a:rPr>
              <a:t> методе и класе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модификујући </a:t>
            </a:r>
            <a:r>
              <a:rPr lang="ru-RU" dirty="0" err="1">
                <a:latin typeface="Garamond" pitchFamily="18" charset="0"/>
              </a:rPr>
              <a:t>њихово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значење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u="sng" dirty="0" err="1" smtClean="0">
                <a:latin typeface="Garamond" pitchFamily="18" charset="0"/>
              </a:rPr>
              <a:t>Класе</a:t>
            </a:r>
            <a:r>
              <a:rPr lang="ru-RU" dirty="0" smtClean="0">
                <a:latin typeface="Garamond" pitchFamily="18" charset="0"/>
              </a:rPr>
              <a:t> не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наслеђене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Поља</a:t>
            </a:r>
            <a:r>
              <a:rPr lang="sr-Cyrl-RS" dirty="0" smtClean="0">
                <a:latin typeface="Garamond" pitchFamily="18" charset="0"/>
              </a:rPr>
              <a:t> не могу бити промењена након иницијализације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Методе</a:t>
            </a:r>
            <a:r>
              <a:rPr lang="sr-Cyrl-RS" dirty="0" smtClean="0">
                <a:latin typeface="Garamond" pitchFamily="18" charset="0"/>
              </a:rPr>
              <a:t> не могу бити р</a:t>
            </a:r>
            <a:r>
              <a:rPr lang="en-US" dirty="0" smtClean="0">
                <a:latin typeface="Garamond" pitchFamily="18" charset="0"/>
              </a:rPr>
              <a:t>e</a:t>
            </a:r>
            <a:r>
              <a:rPr lang="sr-Cyrl-RS" dirty="0" smtClean="0">
                <a:latin typeface="Garamond" pitchFamily="18" charset="0"/>
              </a:rPr>
              <a:t>дефинисане</a:t>
            </a:r>
            <a:r>
              <a:rPr lang="en-US" dirty="0" smtClean="0">
                <a:latin typeface="Garamond" pitchFamily="18" charset="0"/>
              </a:rPr>
              <a:t>;</a:t>
            </a:r>
          </a:p>
          <a:p>
            <a:pPr marL="914400" lvl="1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sr-Cyrl-RS" u="sng" dirty="0" smtClean="0">
                <a:latin typeface="Garamond" pitchFamily="18" charset="0"/>
              </a:rPr>
              <a:t>Параметри метода</a:t>
            </a:r>
            <a:r>
              <a:rPr lang="sr-Cyrl-RS" dirty="0" smtClean="0">
                <a:latin typeface="Garamond" pitchFamily="18" charset="0"/>
              </a:rPr>
              <a:t> не могу бити мењани унутар метода.</a:t>
            </a:r>
            <a:endParaRPr lang="ru-RU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ru-RU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final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0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600200"/>
            <a:ext cx="8686800" cy="4085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Користи се за дефинисање апстрактних класа и метода.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Класа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је апстрактна ако се не могу направити конкретни објекти тог типа, већ служи за обезбеђивање информација за поткласе.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Детаљни опис апстрактних класа је дат </a:t>
            </a:r>
            <a:r>
              <a:rPr lang="ru-RU" dirty="0" smtClean="0">
                <a:latin typeface="Garamond" pitchFamily="18" charset="0"/>
              </a:rPr>
              <a:t>у следећој презентацији. </a:t>
            </a:r>
            <a:endParaRPr lang="ru-RU" dirty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endParaRPr lang="sr-Cyrl-RS" sz="1800" dirty="0" smtClean="0">
              <a:latin typeface="+mn-lt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MojaAps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f1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ct val="50000"/>
              </a:spcBef>
              <a:defRPr/>
            </a:pPr>
            <a:endParaRPr lang="en-US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Модификатор </a:t>
            </a:r>
            <a:r>
              <a:rPr lang="en-US" kern="0" dirty="0" smtClean="0">
                <a:solidFill>
                  <a:srgbClr val="3366FF"/>
                </a:solidFill>
              </a:rPr>
              <a:t>abstract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3810000"/>
            <a:ext cx="3810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639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28775"/>
            <a:ext cx="8964613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Структура најпопуларнијих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класа ЈДК-а</a:t>
            </a:r>
            <a:endParaRPr lang="sr-Cyrl-RS" altLang="en-US" sz="5400" dirty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957007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је примењивати два оператора за поређење објеката: </a:t>
            </a: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27037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ниску је дефинисан у оквиру класе </a:t>
            </a:r>
            <a:r>
              <a:rPr lang="en-US" sz="2000" dirty="0" smtClean="0">
                <a:latin typeface="+mn-lt"/>
              </a:rPr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ниска-репрезентацију 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Ниска-репрезентација 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02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Одређивање класе </a:t>
            </a:r>
            <a:r>
              <a:rPr lang="sr-Cyrl-RS" dirty="0" smtClean="0">
                <a:latin typeface="Garamond" pitchFamily="18" charset="0"/>
              </a:rPr>
              <a:t>објекта се може 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sz="1800" dirty="0" smtClean="0">
                <a:latin typeface="+mn-lt"/>
              </a:rPr>
              <a:t>()</a:t>
            </a:r>
            <a:r>
              <a:rPr lang="sr-Cyrl-RS" dirty="0" smtClean="0">
                <a:latin typeface="Garamond" pitchFamily="18" charset="0"/>
              </a:rPr>
              <a:t>, 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превазићи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метод враће имутабилни објекат 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класи (надкласама, интерфејсима, пољима, методама, њиховим параметрима итд.) и/или вршити све операције над примерцима класе (креирање, повдешавање вредности поља, позивање метода и сл.)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 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Реализација класе </a:t>
            </a:r>
            <a:r>
              <a:rPr lang="en-US" sz="3600" b="1" kern="0" dirty="0">
                <a:solidFill>
                  <a:srgbClr val="0070C0"/>
                </a:solidFill>
              </a:rPr>
              <a:t>Object </a:t>
            </a:r>
            <a:r>
              <a:rPr lang="en-U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en-U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6172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72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991600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Када се креира објекат,  променљива којој се додељује </a:t>
            </a:r>
            <a:r>
              <a:rPr lang="ru-RU" altLang="en-US" sz="2400" dirty="0" smtClean="0">
                <a:latin typeface="Garamond" panose="02020404030301010803" pitchFamily="18" charset="0"/>
              </a:rPr>
              <a:t>вредност новокреираног објекта представља </a:t>
            </a:r>
            <a:r>
              <a:rPr lang="ru-RU" altLang="en-US" sz="2400" dirty="0">
                <a:latin typeface="Garamond" panose="02020404030301010803" pitchFamily="18" charset="0"/>
              </a:rPr>
              <a:t>показивач (референцу) на тај 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Може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бити и више променљивих које реферишу на исти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објекат.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sr-Cyrl-RS" sz="2400" dirty="0" smtClean="0">
                <a:latin typeface="Garamond" pitchFamily="18" charset="0"/>
              </a:rPr>
              <a:t>Делом меморије који се користи за објекте Јава виртуелна машина аутоматски управља, и ту важну улогу има тзв. сакупљач </a:t>
            </a:r>
            <a:r>
              <a:rPr lang="sr-Cyrl-RS" sz="2400" dirty="0">
                <a:latin typeface="Garamond" pitchFamily="18" charset="0"/>
              </a:rPr>
              <a:t>отпадака.</a:t>
            </a:r>
            <a:r>
              <a:rPr lang="sr-Latn-CS" sz="2400" dirty="0">
                <a:latin typeface="Garamond" pitchFamily="18" charset="0"/>
              </a:rPr>
              <a:t>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16100" y="2286000"/>
            <a:ext cx="5041900" cy="2182814"/>
            <a:chOff x="1054100" y="4648200"/>
            <a:chExt cx="5041900" cy="2182814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1054100" y="4648200"/>
              <a:ext cx="5041900" cy="2123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3575050" y="5611814"/>
              <a:ext cx="2133600" cy="1219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3803650" y="5867401"/>
              <a:ext cx="1524000" cy="604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/>
                <a:t>y: </a:t>
              </a:r>
              <a:r>
                <a:rPr lang="sr-Cyrl-RS" altLang="en-US" sz="2400" dirty="0" smtClean="0"/>
                <a:t>3</a:t>
              </a:r>
              <a:r>
                <a:rPr lang="en-US" altLang="en-US" sz="2400" dirty="0" smtClean="0"/>
                <a:t>0</a:t>
              </a:r>
              <a:endParaRPr lang="en-US" altLang="en-US" sz="2400" dirty="0"/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2133600" y="5562601"/>
              <a:ext cx="144145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Креирање објекта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15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49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Тип </a:t>
            </a:r>
            <a:r>
              <a:rPr lang="en-US" sz="2000" dirty="0">
                <a:latin typeface="+mn-lt"/>
              </a:rPr>
              <a:t>String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Не може се правити поткласа класе </a:t>
            </a:r>
            <a:r>
              <a:rPr lang="en-US" sz="2000" dirty="0">
                <a:latin typeface="+mn-lt"/>
              </a:rPr>
              <a:t>String</a:t>
            </a:r>
            <a:r>
              <a:rPr lang="sr-Cyrl-RS" dirty="0" smtClean="0">
                <a:latin typeface="Garamond" pitchFamily="18" charset="0"/>
              </a:rPr>
              <a:t>. 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</a:t>
            </a:r>
            <a:r>
              <a:rPr lang="ru-RU" dirty="0" smtClean="0">
                <a:latin typeface="Garamond" pitchFamily="18" charset="0"/>
              </a:rPr>
              <a:t>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381000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Реализација класе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String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51054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Words>6909</Words>
  <Application>Microsoft Office PowerPoint</Application>
  <PresentationFormat>On-screen Show (4:3)</PresentationFormat>
  <Paragraphs>875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Times New Roman</vt:lpstr>
      <vt:lpstr>Arial</vt:lpstr>
      <vt:lpstr>Wingdings</vt:lpstr>
      <vt:lpstr>Garamond</vt:lpstr>
      <vt:lpstr>Courier New</vt:lpstr>
      <vt:lpstr>4_Watermark</vt:lpstr>
      <vt:lpstr>Објектно орјентисано програмирање</vt:lpstr>
      <vt:lpstr>Класе, пакети, поља, методи, конструктори</vt:lpstr>
      <vt:lpstr>Класе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Организација рада по пакетима</vt:lpstr>
      <vt:lpstr>Пакети</vt:lpstr>
      <vt:lpstr>Пакети (2)</vt:lpstr>
      <vt:lpstr>PowerPoint Presentation</vt:lpstr>
      <vt:lpstr>PowerPoint Presentation</vt:lpstr>
      <vt:lpstr>PowerPoint Presentation</vt:lpstr>
      <vt:lpstr>PowerPoint Presentation</vt:lpstr>
      <vt:lpstr>Класе и објекти – поља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Класе и објекти – методи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Класе - наслеђивање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Иницијализациони блокови и конструктори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Модификатори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Структура најпопуларнијих  класа ЈДК-а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406</cp:revision>
  <dcterms:created xsi:type="dcterms:W3CDTF">2003-11-08T20:42:39Z</dcterms:created>
  <dcterms:modified xsi:type="dcterms:W3CDTF">2020-04-17T08:18:55Z</dcterms:modified>
</cp:coreProperties>
</file>