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96" r:id="rId1"/>
  </p:sldMasterIdLst>
  <p:sldIdLst>
    <p:sldId id="273" r:id="rId2"/>
    <p:sldId id="274" r:id="rId3"/>
    <p:sldId id="302" r:id="rId4"/>
    <p:sldId id="256" r:id="rId5"/>
    <p:sldId id="280" r:id="rId6"/>
    <p:sldId id="287" r:id="rId7"/>
    <p:sldId id="288" r:id="rId8"/>
    <p:sldId id="303" r:id="rId9"/>
    <p:sldId id="281" r:id="rId10"/>
    <p:sldId id="257" r:id="rId11"/>
    <p:sldId id="258" r:id="rId12"/>
    <p:sldId id="259" r:id="rId13"/>
    <p:sldId id="269" r:id="rId14"/>
    <p:sldId id="262" r:id="rId15"/>
    <p:sldId id="264" r:id="rId16"/>
    <p:sldId id="268" r:id="rId17"/>
    <p:sldId id="265" r:id="rId18"/>
    <p:sldId id="304" r:id="rId19"/>
    <p:sldId id="285" r:id="rId20"/>
    <p:sldId id="286" r:id="rId21"/>
    <p:sldId id="301" r:id="rId22"/>
    <p:sldId id="305" r:id="rId23"/>
    <p:sldId id="289" r:id="rId24"/>
    <p:sldId id="290" r:id="rId25"/>
    <p:sldId id="291" r:id="rId26"/>
    <p:sldId id="292" r:id="rId27"/>
    <p:sldId id="293" r:id="rId28"/>
    <p:sldId id="271" r:id="rId29"/>
    <p:sldId id="275" r:id="rId30"/>
    <p:sldId id="276" r:id="rId31"/>
    <p:sldId id="278" r:id="rId32"/>
    <p:sldId id="306" r:id="rId33"/>
    <p:sldId id="294" r:id="rId34"/>
    <p:sldId id="295" r:id="rId35"/>
    <p:sldId id="296" r:id="rId36"/>
    <p:sldId id="297" r:id="rId37"/>
    <p:sldId id="298" r:id="rId38"/>
    <p:sldId id="299" r:id="rId39"/>
    <p:sldId id="300" r:id="rId40"/>
    <p:sldId id="272" r:id="rId41"/>
  </p:sldIdLst>
  <p:sldSz cx="9144000" cy="6858000" type="screen4x3"/>
  <p:notesSz cx="6858000" cy="9144000"/>
  <p:defaultTextStyle>
    <a:defPPr>
      <a:defRPr lang="en-US"/>
    </a:defPPr>
    <a:lvl1pPr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1pPr>
    <a:lvl2pPr marL="4572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2pPr>
    <a:lvl3pPr marL="9144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3pPr>
    <a:lvl4pPr marL="13716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4pPr>
    <a:lvl5pPr marL="1828800" algn="l" rtl="0" fontAlgn="base">
      <a:spcBef>
        <a:spcPct val="0"/>
      </a:spcBef>
      <a:spcAft>
        <a:spcPct val="0"/>
      </a:spcAft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5pPr>
    <a:lvl6pPr marL="22860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6pPr>
    <a:lvl7pPr marL="27432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7pPr>
    <a:lvl8pPr marL="32004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8pPr>
    <a:lvl9pPr marL="3657600" algn="l" defTabSz="914400" rtl="0" eaLnBrk="1" latinLnBrk="0" hangingPunct="1">
      <a:defRPr sz="2400" kern="1200">
        <a:solidFill>
          <a:schemeClr val="tx1"/>
        </a:solidFill>
        <a:latin typeface="Times New Roman" panose="02020603050405020304" pitchFamily="18" charset="0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336600"/>
    <a:srgbClr val="CC0066"/>
    <a:srgbClr val="FF33CC"/>
    <a:srgbClr val="FF0000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71" autoAdjust="0"/>
    <p:restoredTop sz="94610" autoAdjust="0"/>
  </p:normalViewPr>
  <p:slideViewPr>
    <p:cSldViewPr>
      <p:cViewPr varScale="1">
        <p:scale>
          <a:sx n="109" d="100"/>
          <a:sy n="109" d="100"/>
        </p:scale>
        <p:origin x="1674" y="102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sorterViewPr>
    <p:cViewPr>
      <p:scale>
        <a:sx n="66" d="100"/>
        <a:sy n="66" d="100"/>
      </p:scale>
      <p:origin x="0" y="780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presProps" Target="presProps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slide" Target="slides/slide30.xml"/><Relationship Id="rId44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viewProps" Target="viewProps.xml"/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20" Type="http://schemas.openxmlformats.org/officeDocument/2006/relationships/slide" Target="slides/slide19.xml"/><Relationship Id="rId41" Type="http://schemas.openxmlformats.org/officeDocument/2006/relationships/slide" Target="slides/slide40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7" descr="sl_fak"/>
          <p:cNvPicPr>
            <a:picLocks noChangeAspect="1" noChangeArrowheads="1"/>
          </p:cNvPicPr>
          <p:nvPr userDrawn="1"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1090" t="4137" r="8333" b="12408"/>
          <a:stretch>
            <a:fillRect/>
          </a:stretch>
        </p:blipFill>
        <p:spPr bwMode="auto">
          <a:xfrm>
            <a:off x="395288" y="3357563"/>
            <a:ext cx="2881312" cy="198913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7893" name="Rectangle 5"/>
          <p:cNvSpPr>
            <a:spLocks noGrp="1" noChangeArrowheads="1"/>
          </p:cNvSpPr>
          <p:nvPr>
            <p:ph type="ctrTitle"/>
          </p:nvPr>
        </p:nvSpPr>
        <p:spPr>
          <a:xfrm>
            <a:off x="395288" y="1219200"/>
            <a:ext cx="8062912" cy="1933575"/>
          </a:xfrm>
        </p:spPr>
        <p:txBody>
          <a:bodyPr anchor="b"/>
          <a:lstStyle>
            <a:lvl1pPr algn="r">
              <a:defRPr sz="4400"/>
            </a:lvl1pPr>
          </a:lstStyle>
          <a:p>
            <a:r>
              <a:rPr lang="sr-Latn-CS"/>
              <a:t>Click to edit Master title style</a:t>
            </a:r>
          </a:p>
        </p:txBody>
      </p:sp>
      <p:sp>
        <p:nvSpPr>
          <p:cNvPr id="37894" name="Rectangle 6"/>
          <p:cNvSpPr>
            <a:spLocks noGrp="1" noChangeArrowheads="1"/>
          </p:cNvSpPr>
          <p:nvPr>
            <p:ph type="subTitle" idx="1"/>
          </p:nvPr>
        </p:nvSpPr>
        <p:spPr>
          <a:xfrm>
            <a:off x="3348038" y="3505200"/>
            <a:ext cx="5110162" cy="1752600"/>
          </a:xfrm>
        </p:spPr>
        <p:txBody>
          <a:bodyPr/>
          <a:lstStyle>
            <a:lvl1pPr marL="0" indent="0" algn="r">
              <a:buFont typeface="Wingdings" pitchFamily="2" charset="2"/>
              <a:buNone/>
              <a:defRPr/>
            </a:lvl1pPr>
          </a:lstStyle>
          <a:p>
            <a:r>
              <a:rPr lang="sr-Latn-CS"/>
              <a:t>Click to edit Master subtitle style</a:t>
            </a:r>
          </a:p>
        </p:txBody>
      </p:sp>
      <p:sp>
        <p:nvSpPr>
          <p:cNvPr id="5" name="Rectangle 2"/>
          <p:cNvSpPr>
            <a:spLocks noGrp="1" noChangeArrowheads="1"/>
          </p:cNvSpPr>
          <p:nvPr>
            <p:ph type="dt" sz="half" idx="10"/>
          </p:nvPr>
        </p:nvSpPr>
        <p:spPr>
          <a:xfrm>
            <a:off x="457200" y="6248400"/>
            <a:ext cx="2133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/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6" name="Rectangle 3"/>
          <p:cNvSpPr>
            <a:spLocks noGrp="1" noChangeArrowheads="1"/>
          </p:cNvSpPr>
          <p:nvPr>
            <p:ph type="ftr" sz="quarter" idx="11"/>
          </p:nvPr>
        </p:nvSpPr>
        <p:spPr>
          <a:xfrm>
            <a:off x="3124200" y="6248400"/>
            <a:ext cx="2895600" cy="457200"/>
          </a:xfrm>
          <a:prstGeom prst="rect">
            <a:avLst/>
          </a:prstGeom>
        </p:spPr>
        <p:txBody>
          <a:bodyPr/>
          <a:lstStyle>
            <a:lvl1pPr defTabSz="914400">
              <a:buClrTx/>
              <a:buSzTx/>
              <a:defRPr>
                <a:solidFill>
                  <a:srgbClr val="000000"/>
                </a:solidFill>
              </a:defRPr>
            </a:lvl1pPr>
          </a:lstStyle>
          <a:p>
            <a:pPr>
              <a:defRPr/>
            </a:pPr>
            <a:endParaRPr lang="sr-Latn-CS"/>
          </a:p>
        </p:txBody>
      </p:sp>
      <p:sp>
        <p:nvSpPr>
          <p:cNvPr id="7" name="Rectangle 4"/>
          <p:cNvSpPr>
            <a:spLocks noGrp="1" noChangeArrowheads="1"/>
          </p:cNvSpPr>
          <p:nvPr>
            <p:ph type="sldNum" sz="quarter" idx="12"/>
          </p:nvPr>
        </p:nvSpPr>
        <p:spPr bwMode="auto">
          <a:xfrm>
            <a:off x="6553200" y="6248400"/>
            <a:ext cx="2133600" cy="457200"/>
          </a:xfrm>
          <a:prstGeom prst="rect">
            <a:avLst/>
          </a:prstGeom>
          <a:ln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 defTabSz="457200"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  <a:defRPr sz="1000">
                <a:solidFill>
                  <a:srgbClr val="FFFFFF"/>
                </a:solidFill>
                <a:cs typeface="Arial" panose="020B0604020202020204" pitchFamily="34" charset="0"/>
              </a:defRPr>
            </a:lvl1pPr>
          </a:lstStyle>
          <a:p>
            <a:fld id="{3B0A3900-F3E2-4126-9006-718579D87171}" type="slidenum">
              <a:rPr lang="sr-Latn-CS" altLang="sr-Latn-RS"/>
              <a:pPr/>
              <a:t>‹#›</a:t>
            </a:fld>
            <a:endParaRPr lang="sr-Latn-CS" altLang="sr-Latn-RS"/>
          </a:p>
        </p:txBody>
      </p:sp>
    </p:spTree>
    <p:extLst>
      <p:ext uri="{BB962C8B-B14F-4D97-AF65-F5344CB8AC3E}">
        <p14:creationId xmlns:p14="http://schemas.microsoft.com/office/powerpoint/2010/main" val="302881369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31790436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/>
            </a:lvl1pPr>
            <a:lvl2pPr marL="457200" indent="0">
              <a:buNone/>
              <a:defRPr sz="1800"/>
            </a:lvl2pPr>
            <a:lvl3pPr marL="914400" indent="0">
              <a:buNone/>
              <a:defRPr sz="1600"/>
            </a:lvl3pPr>
            <a:lvl4pPr marL="1371600" indent="0">
              <a:buNone/>
              <a:defRPr sz="1400"/>
            </a:lvl4pPr>
            <a:lvl5pPr marL="1828800" indent="0">
              <a:buNone/>
              <a:defRPr sz="1400"/>
            </a:lvl5pPr>
            <a:lvl6pPr marL="2286000" indent="0">
              <a:buNone/>
              <a:defRPr sz="1400"/>
            </a:lvl6pPr>
            <a:lvl7pPr marL="2743200" indent="0">
              <a:buNone/>
              <a:defRPr sz="1400"/>
            </a:lvl7pPr>
            <a:lvl8pPr marL="3200400" indent="0">
              <a:buNone/>
              <a:defRPr sz="1400"/>
            </a:lvl8pPr>
            <a:lvl9pPr marL="3657600" indent="0">
              <a:buNone/>
              <a:defRPr sz="14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</p:spTree>
    <p:extLst>
      <p:ext uri="{BB962C8B-B14F-4D97-AF65-F5344CB8AC3E}">
        <p14:creationId xmlns:p14="http://schemas.microsoft.com/office/powerpoint/2010/main" val="2113395185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979406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475656" y="274638"/>
            <a:ext cx="7211144" cy="1143000"/>
          </a:xfrm>
        </p:spPr>
        <p:txBody>
          <a:bodyPr/>
          <a:lstStyle>
            <a:lvl1pPr>
              <a:defRPr/>
            </a:lvl1pPr>
          </a:lstStyle>
          <a:p>
            <a:r>
              <a:rPr lang="en-US" dirty="0" smtClean="0"/>
              <a:t>Click to edit Master title style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2140781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9161355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573639651"/>
      </p:ext>
    </p:extLst>
  </p:cSld>
  <p:clrMapOvr>
    <a:masterClrMapping/>
  </p:clrMapOvr>
  <p:timing>
    <p:tnLst>
      <p:par>
        <p:cTn id="1" dur="indefinite" restart="never" nodeType="tmRoot"/>
      </p:par>
    </p:tnLst>
  </p:timing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txAndObj" preserve="1">
  <p:cSld name="Title, Text,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835150" y="549275"/>
            <a:ext cx="6851650" cy="868363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sz="half" idx="1"/>
          </p:nvPr>
        </p:nvSpPr>
        <p:spPr>
          <a:xfrm>
            <a:off x="457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5257800"/>
          </a:xfrm>
        </p:spPr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22678097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10" Type="http://schemas.openxmlformats.org/officeDocument/2006/relationships/image" Target="../media/image1.png"/><Relationship Id="rId4" Type="http://schemas.openxmlformats.org/officeDocument/2006/relationships/slideLayout" Target="../slideLayouts/slideLayout4.xml"/><Relationship Id="rId9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/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5257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text styles</a:t>
            </a:r>
          </a:p>
          <a:p>
            <a:pPr lvl="1"/>
            <a:r>
              <a:rPr lang="sr-Latn-CS" altLang="en-US" smtClean="0"/>
              <a:t>Second level</a:t>
            </a:r>
          </a:p>
          <a:p>
            <a:pPr lvl="2"/>
            <a:r>
              <a:rPr lang="sr-Latn-CS" altLang="en-US" smtClean="0"/>
              <a:t>Third level</a:t>
            </a:r>
          </a:p>
          <a:p>
            <a:pPr lvl="3"/>
            <a:r>
              <a:rPr lang="sr-Latn-CS" altLang="en-US" smtClean="0"/>
              <a:t>Fourth level</a:t>
            </a:r>
          </a:p>
          <a:p>
            <a:pPr lvl="4"/>
            <a:r>
              <a:rPr lang="sr-Latn-CS" altLang="en-US" smtClean="0"/>
              <a:t>Fifth level</a:t>
            </a:r>
          </a:p>
        </p:txBody>
      </p:sp>
      <p:sp>
        <p:nvSpPr>
          <p:cNvPr id="1027" name="Rectangle 5"/>
          <p:cNvSpPr>
            <a:spLocks noGrp="1" noChangeArrowheads="1"/>
          </p:cNvSpPr>
          <p:nvPr>
            <p:ph type="title"/>
          </p:nvPr>
        </p:nvSpPr>
        <p:spPr bwMode="auto">
          <a:xfrm>
            <a:off x="1835150" y="549275"/>
            <a:ext cx="6851650" cy="8683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sr-Latn-CS" altLang="en-US" smtClean="0"/>
              <a:t>Click to edit Master title style</a:t>
            </a:r>
          </a:p>
        </p:txBody>
      </p:sp>
      <p:sp>
        <p:nvSpPr>
          <p:cNvPr id="1029" name="Text Box 6"/>
          <p:cNvSpPr txBox="1">
            <a:spLocks noChangeArrowheads="1"/>
          </p:cNvSpPr>
          <p:nvPr userDrawn="1"/>
        </p:nvSpPr>
        <p:spPr bwMode="auto">
          <a:xfrm>
            <a:off x="8493121" y="274072"/>
            <a:ext cx="460383" cy="2154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 anchor="ctr">
            <a:spAutoFit/>
          </a:bodyPr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anose="02020603050405020304" pitchFamily="18" charset="0"/>
              </a:defRPr>
            </a:lvl9pPr>
          </a:lstStyle>
          <a:p>
            <a:pPr algn="ctr">
              <a:spcBef>
                <a:spcPct val="50000"/>
              </a:spcBef>
              <a:buClr>
                <a:srgbClr val="000000"/>
              </a:buClr>
              <a:buSzPct val="100000"/>
              <a:buFont typeface="Times New Roman" panose="02020603050405020304" pitchFamily="18" charset="0"/>
              <a:buNone/>
            </a:pPr>
            <a:r>
              <a:rPr lang="en-US" altLang="sr-Latn-RS" sz="800" dirty="0">
                <a:solidFill>
                  <a:srgbClr val="6767FF"/>
                </a:solidFill>
                <a:cs typeface="Arial" panose="020B0604020202020204" pitchFamily="34" charset="0"/>
              </a:rPr>
              <a:t> </a:t>
            </a:r>
            <a:fld id="{2AAF965A-07E2-4909-8FFC-07DEC430C6DF}" type="slidenum">
              <a:rPr lang="en-US" altLang="sr-Latn-RS" sz="800" smtClean="0">
                <a:solidFill>
                  <a:srgbClr val="6767FF"/>
                </a:solidFill>
                <a:cs typeface="Arial" panose="020B0604020202020204" pitchFamily="34" charset="0"/>
              </a:rPr>
              <a:pPr algn="ctr">
                <a:spcBef>
                  <a:spcPct val="50000"/>
                </a:spcBef>
                <a:buClr>
                  <a:srgbClr val="000000"/>
                </a:buClr>
                <a:buSzPct val="100000"/>
                <a:buFont typeface="Times New Roman" panose="02020603050405020304" pitchFamily="18" charset="0"/>
                <a:buNone/>
              </a:pPr>
              <a:t>‹#›</a:t>
            </a:fld>
            <a:r>
              <a:rPr lang="en-U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/</a:t>
            </a:r>
            <a:r>
              <a:rPr lang="sr-Cyrl-RS" altLang="sr-Latn-RS" sz="800" dirty="0" smtClean="0">
                <a:solidFill>
                  <a:srgbClr val="6767FF"/>
                </a:solidFill>
                <a:cs typeface="Arial" panose="020B0604020202020204" pitchFamily="34" charset="0"/>
              </a:rPr>
              <a:t>40</a:t>
            </a:r>
            <a:endParaRPr lang="en-US" altLang="sr-Latn-RS" sz="800" dirty="0">
              <a:solidFill>
                <a:srgbClr val="6767FF"/>
              </a:solidFill>
              <a:cs typeface="Arial" panose="020B0604020202020204" pitchFamily="34" charset="0"/>
            </a:endParaRPr>
          </a:p>
        </p:txBody>
      </p:sp>
      <p:sp>
        <p:nvSpPr>
          <p:cNvPr id="2" name="Rectangle 7"/>
          <p:cNvSpPr>
            <a:spLocks noChangeArrowheads="1"/>
          </p:cNvSpPr>
          <p:nvPr/>
        </p:nvSpPr>
        <p:spPr bwMode="auto">
          <a:xfrm>
            <a:off x="6011863" y="333375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sr-Latn-CS" altLang="en-US" sz="800" smtClean="0">
                <a:solidFill>
                  <a:srgbClr val="FFFFFF"/>
                </a:solidFill>
                <a:cs typeface="Arial" charset="0"/>
              </a:rPr>
              <a:t>vladaf@matf.bg.ac.</a:t>
            </a:r>
            <a:r>
              <a:rPr lang="en-US" altLang="en-US" sz="800" smtClean="0">
                <a:solidFill>
                  <a:srgbClr val="FFFFFF"/>
                </a:solidFill>
                <a:cs typeface="Arial" charset="0"/>
              </a:rPr>
              <a:t>rs</a:t>
            </a:r>
            <a:endParaRPr lang="sr-Latn-CS" altLang="en-US" sz="800" smtClean="0">
              <a:solidFill>
                <a:srgbClr val="FFFFFF"/>
              </a:solidFill>
              <a:cs typeface="Arial" charset="0"/>
            </a:endParaRPr>
          </a:p>
        </p:txBody>
      </p:sp>
      <p:pic>
        <p:nvPicPr>
          <p:cNvPr id="1030" name="Picture 8" descr="znakmalin"/>
          <p:cNvPicPr>
            <a:picLocks noChangeAspect="1" noChangeArrowheads="1"/>
          </p:cNvPicPr>
          <p:nvPr userDrawn="1"/>
        </p:nvPicPr>
        <p:blipFill>
          <a:blip r:embed="rId10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17525" y="476250"/>
            <a:ext cx="842963" cy="99377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1031" name="Rectangle 7"/>
          <p:cNvSpPr>
            <a:spLocks noChangeArrowheads="1"/>
          </p:cNvSpPr>
          <p:nvPr userDrawn="1"/>
        </p:nvSpPr>
        <p:spPr bwMode="auto">
          <a:xfrm>
            <a:off x="6096000" y="304800"/>
            <a:ext cx="230505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/>
          <a:lstStyle>
            <a:lvl1pPr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defTabSz="4572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defTabSz="4572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algn="r" eaLnBrk="1" hangingPunct="1">
              <a:buClr>
                <a:srgbClr val="000000"/>
              </a:buClr>
              <a:buSzPct val="100000"/>
              <a:buFont typeface="Times New Roman" pitchFamily="18" charset="0"/>
              <a:buNone/>
              <a:defRPr/>
            </a:pP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{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vladaf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,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kartelj</a:t>
            </a:r>
            <a:r>
              <a:rPr lang="en-US" altLang="en-US" sz="800" dirty="0" smtClean="0">
                <a:solidFill>
                  <a:srgbClr val="000000"/>
                </a:solidFill>
                <a:cs typeface="Arial" charset="0"/>
              </a:rPr>
              <a:t>}</a:t>
            </a:r>
            <a:r>
              <a:rPr lang="sr-Latn-CS" altLang="en-US" sz="800" dirty="0" smtClean="0">
                <a:solidFill>
                  <a:srgbClr val="000000"/>
                </a:solidFill>
                <a:cs typeface="Arial" charset="0"/>
              </a:rPr>
              <a:t>@matf.bg.ac.</a:t>
            </a:r>
            <a:r>
              <a:rPr lang="en-US" altLang="en-US" sz="800" dirty="0" err="1" smtClean="0">
                <a:solidFill>
                  <a:srgbClr val="000000"/>
                </a:solidFill>
                <a:cs typeface="Arial" charset="0"/>
              </a:rPr>
              <a:t>rs</a:t>
            </a:r>
            <a:endParaRPr lang="sr-Latn-CS" altLang="en-US" sz="800" dirty="0" smtClean="0">
              <a:solidFill>
                <a:srgbClr val="000000"/>
              </a:solidFill>
              <a:cs typeface="Arial" charset="0"/>
            </a:endParaRPr>
          </a:p>
        </p:txBody>
      </p:sp>
      <p:sp>
        <p:nvSpPr>
          <p:cNvPr id="1033" name="TextBox 1"/>
          <p:cNvSpPr txBox="1">
            <a:spLocks noChangeArrowheads="1"/>
          </p:cNvSpPr>
          <p:nvPr userDrawn="1"/>
        </p:nvSpPr>
        <p:spPr bwMode="auto">
          <a:xfrm>
            <a:off x="342900" y="260350"/>
            <a:ext cx="1296988" cy="2159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none">
            <a:spAutoFit/>
          </a:bodyPr>
          <a:lstStyle>
            <a:lvl1pPr eaLnBrk="0" hangingPunct="0">
              <a:defRPr>
                <a:solidFill>
                  <a:schemeClr val="tx1"/>
                </a:solidFill>
                <a:latin typeface="Arial" charset="0"/>
              </a:defRPr>
            </a:lvl1pPr>
            <a:lvl2pPr marL="742950" indent="-285750" eaLnBrk="0" hangingPunct="0">
              <a:defRPr>
                <a:solidFill>
                  <a:schemeClr val="tx1"/>
                </a:solidFill>
                <a:latin typeface="Arial" charset="0"/>
              </a:defRPr>
            </a:lvl2pPr>
            <a:lvl3pPr marL="11430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3pPr>
            <a:lvl4pPr marL="16002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4pPr>
            <a:lvl5pPr marL="2057400" indent="-228600" eaLnBrk="0" hangingPunct="0">
              <a:defRPr>
                <a:solidFill>
                  <a:schemeClr val="tx1"/>
                </a:solidFill>
                <a:latin typeface="Arial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>
              <a:defRPr/>
            </a:pPr>
            <a:r>
              <a:rPr lang="sr-Cyrl-RS" sz="800" smtClean="0"/>
              <a:t>Математички факултет</a:t>
            </a:r>
            <a:endParaRPr lang="en-US" sz="800" smtClean="0"/>
          </a:p>
        </p:txBody>
      </p:sp>
      <p:sp>
        <p:nvSpPr>
          <p:cNvPr id="10" name="Rectangle 4"/>
          <p:cNvSpPr txBox="1">
            <a:spLocks noChangeArrowheads="1"/>
          </p:cNvSpPr>
          <p:nvPr userDrawn="1"/>
        </p:nvSpPr>
        <p:spPr bwMode="auto">
          <a:xfrm>
            <a:off x="3059113" y="0"/>
            <a:ext cx="2895600" cy="4572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/>
          <a:lstStyle>
            <a:defPPr>
              <a:defRPr lang="en-US"/>
            </a:defPPr>
            <a:lvl1pPr algn="ctr" defTabSz="914400" rtl="0" fontAlgn="base">
              <a:spcBef>
                <a:spcPct val="0"/>
              </a:spcBef>
              <a:spcAft>
                <a:spcPct val="0"/>
              </a:spcAft>
              <a:buClrTx/>
              <a:buSzTx/>
              <a:buFont typeface="Times New Roman" pitchFamily="16" charset="0"/>
              <a:buNone/>
              <a:defRPr sz="1000" kern="1200">
                <a:solidFill>
                  <a:srgbClr val="6767FF"/>
                </a:solidFill>
                <a:latin typeface="Arial" charset="0"/>
                <a:ea typeface="+mn-ea"/>
                <a:cs typeface="Arial" charset="0"/>
              </a:defRPr>
            </a:lvl1pPr>
            <a:lvl2pPr marL="4572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2pPr>
            <a:lvl3pPr marL="9144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3pPr>
            <a:lvl4pPr marL="13716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4pPr>
            <a:lvl5pPr marL="1828800" algn="l" rtl="0" fontAlgn="base">
              <a:spcBef>
                <a:spcPct val="0"/>
              </a:spcBef>
              <a:spcAft>
                <a:spcPct val="0"/>
              </a:spcAft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kern="1200">
                <a:solidFill>
                  <a:schemeClr val="tx1"/>
                </a:solidFill>
                <a:latin typeface="Arial" charset="0"/>
                <a:ea typeface="+mn-ea"/>
                <a:cs typeface="+mn-cs"/>
              </a:defRPr>
            </a:lvl9pPr>
          </a:lstStyle>
          <a:p>
            <a:pPr>
              <a:defRPr/>
            </a:pPr>
            <a:r>
              <a:rPr lang="sr-Cyrl-RS" smtClean="0"/>
              <a:t>Објектно орјентисано програмирање</a:t>
            </a:r>
            <a:endParaRPr lang="sr-Latn-C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821" r:id="rId1"/>
    <p:sldLayoutId id="2147483814" r:id="rId2"/>
    <p:sldLayoutId id="2147483815" r:id="rId3"/>
    <p:sldLayoutId id="2147483816" r:id="rId4"/>
    <p:sldLayoutId id="2147483817" r:id="rId5"/>
    <p:sldLayoutId id="2147483818" r:id="rId6"/>
    <p:sldLayoutId id="2147483819" r:id="rId7"/>
    <p:sldLayoutId id="2147483820" r:id="rId8"/>
  </p:sldLayoutIdLst>
  <p:timing>
    <p:tnLst>
      <p:par>
        <p:cTn id="1" dur="indefinite" restart="never" nodeType="tmRoot"/>
      </p:par>
    </p:tnLst>
  </p:timing>
  <p:hf sldNum="0" hdr="0"/>
  <p:txStyles>
    <p:titleStyle>
      <a:lvl1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+mj-lt"/>
          <a:ea typeface="+mj-ea"/>
          <a:cs typeface="+mj-cs"/>
        </a:defRPr>
      </a:lvl1pPr>
      <a:lvl2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2pPr>
      <a:lvl3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3pPr>
      <a:lvl4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4pPr>
      <a:lvl5pPr algn="l" rtl="0" eaLnBrk="0" fontAlgn="base" hangingPunct="0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5pPr>
      <a:lvl6pPr marL="4572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6pPr>
      <a:lvl7pPr marL="9144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7pPr>
      <a:lvl8pPr marL="13716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8pPr>
      <a:lvl9pPr marL="1828800" algn="l" rtl="0" fontAlgn="base">
        <a:spcBef>
          <a:spcPct val="0"/>
        </a:spcBef>
        <a:spcAft>
          <a:spcPct val="0"/>
        </a:spcAft>
        <a:defRPr sz="3800">
          <a:solidFill>
            <a:schemeClr val="tx2"/>
          </a:solidFill>
          <a:latin typeface="Arial" charset="0"/>
        </a:defRPr>
      </a:lvl9pPr>
    </p:titleStyle>
    <p:bodyStyle>
      <a:lvl1pPr marL="342900" indent="-3429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3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¡"/>
        <a:defRPr sz="2700">
          <a:solidFill>
            <a:schemeClr val="tx1"/>
          </a:solidFill>
          <a:latin typeface="+mn-lt"/>
        </a:defRPr>
      </a:lvl2pPr>
      <a:lvl3pPr marL="11430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l"/>
        <a:defRPr sz="2300">
          <a:solidFill>
            <a:schemeClr val="tx1"/>
          </a:solidFill>
          <a:latin typeface="+mn-lt"/>
        </a:defRPr>
      </a:lvl3pPr>
      <a:lvl4pPr marL="16002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Char char="•"/>
        <a:defRPr sz="2000">
          <a:solidFill>
            <a:schemeClr val="tx1"/>
          </a:solidFill>
          <a:latin typeface="+mn-lt"/>
        </a:defRPr>
      </a:lvl4pPr>
      <a:lvl5pPr marL="2057400" indent="-228600" algn="l" rtl="0" eaLnBrk="0" fontAlgn="base" hangingPunct="0">
        <a:spcBef>
          <a:spcPct val="20000"/>
        </a:spcBef>
        <a:spcAft>
          <a:spcPct val="0"/>
        </a:spcAft>
        <a:buClr>
          <a:schemeClr val="accent1"/>
        </a:buClr>
        <a:buFont typeface="Wingdings" panose="05000000000000000000" pitchFamily="2" charset="2"/>
        <a:buChar char=""/>
        <a:defRPr sz="2000">
          <a:solidFill>
            <a:schemeClr val="tx1"/>
          </a:solidFill>
          <a:latin typeface="+mn-lt"/>
        </a:defRPr>
      </a:lvl5pPr>
      <a:lvl6pPr marL="25146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6pPr>
      <a:lvl7pPr marL="29718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7pPr>
      <a:lvl8pPr marL="34290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8pPr>
      <a:lvl9pPr marL="3886200" indent="-228600" algn="l" rtl="0" fontAlgn="base">
        <a:spcBef>
          <a:spcPct val="20000"/>
        </a:spcBef>
        <a:spcAft>
          <a:spcPct val="0"/>
        </a:spcAft>
        <a:buClr>
          <a:schemeClr val="accent1"/>
        </a:buClr>
        <a:buFont typeface="Wingdings" pitchFamily="2" charset="2"/>
        <a:buChar char=""/>
        <a:defRPr sz="2000">
          <a:solidFill>
            <a:schemeClr val="tx1"/>
          </a:solidFill>
          <a:latin typeface="+mn-lt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2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2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3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3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4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hyperlink" Target="mailto:kartelj@matf.bg.ac.rs" TargetMode="External"/><Relationship Id="rId2" Type="http://schemas.openxmlformats.org/officeDocument/2006/relationships/hyperlink" Target="mailto:vladaf@matf.bg.ac.rs" TargetMode="External"/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3700" y="1628775"/>
            <a:ext cx="8062913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Објектно орјентисано програмирање</a:t>
            </a:r>
            <a:endParaRPr lang="sr-Latn-CS" altLang="en-US" sz="540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569200" cy="360098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Интерфејси</a:t>
            </a:r>
            <a:r>
              <a:rPr lang="ru-RU" altLang="en-US" sz="2400" dirty="0">
                <a:latin typeface="Garamond" panose="02020404030301010803" pitchFamily="18" charset="0"/>
              </a:rPr>
              <a:t> (</a:t>
            </a:r>
            <a:r>
              <a:rPr lang="ru-RU" altLang="en-US" sz="2400" dirty="0" err="1">
                <a:latin typeface="Garamond" panose="02020404030301010803" pitchFamily="18" charset="0"/>
              </a:rPr>
              <a:t>као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и </a:t>
            </a:r>
            <a:r>
              <a:rPr lang="ru-RU" altLang="en-US" sz="2400" dirty="0" err="1">
                <a:latin typeface="Garamond" panose="02020404030301010803" pitchFamily="18" charset="0"/>
              </a:rPr>
              <a:t>методи</a:t>
            </a:r>
            <a:r>
              <a:rPr lang="ru-RU" altLang="en-US" sz="2400" dirty="0">
                <a:latin typeface="Garamond" panose="02020404030301010803" pitchFamily="18" charset="0"/>
              </a:rPr>
              <a:t>)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неко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ће</a:t>
            </a:r>
            <a:r>
              <a:rPr lang="ru-RU" altLang="en-US" sz="2400" dirty="0">
                <a:latin typeface="Garamond" panose="02020404030301010803" pitchFamily="18" charset="0"/>
              </a:rPr>
              <a:t> друге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користити</a:t>
            </a:r>
            <a:r>
              <a:rPr lang="ru-RU" altLang="en-US" sz="2400" dirty="0" smtClean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 smtClean="0">
                <a:latin typeface="Garamond" panose="02020404030301010803" pitchFamily="18" charset="0"/>
              </a:rPr>
              <a:t>Преко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интерфејса</a:t>
            </a:r>
            <a:r>
              <a:rPr lang="ru-RU" altLang="en-US" sz="2400" dirty="0">
                <a:latin typeface="Garamond" panose="02020404030301010803" pitchFamily="18" charset="0"/>
              </a:rPr>
              <a:t> уводи се </a:t>
            </a:r>
            <a:r>
              <a:rPr lang="ru-RU" altLang="en-US" sz="2400" dirty="0" err="1">
                <a:latin typeface="Garamond" panose="02020404030301010803" pitchFamily="18" charset="0"/>
              </a:rPr>
              <a:t>неки</a:t>
            </a:r>
            <a:r>
              <a:rPr lang="ru-RU" altLang="en-US" sz="2400" dirty="0">
                <a:latin typeface="Garamond" panose="02020404030301010803" pitchFamily="18" charset="0"/>
              </a:rPr>
              <a:t> вид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ограниченог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 smtClean="0">
                <a:latin typeface="Garamond" panose="02020404030301010803" pitchFamily="18" charset="0"/>
              </a:rPr>
              <a:t>вишеструког</a:t>
            </a:r>
            <a:r>
              <a:rPr lang="ru-RU" altLang="en-US" sz="2400" dirty="0" smtClean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наслеђивања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 err="1">
                <a:latin typeface="Garamond" panose="02020404030301010803" pitchFamily="18" charset="0"/>
              </a:rPr>
              <a:t>Интерфејс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обезбеђује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апстрактно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се </a:t>
            </a:r>
            <a:r>
              <a:rPr lang="ru-RU" altLang="en-US" sz="2400" dirty="0" err="1">
                <a:latin typeface="Garamond" panose="02020404030301010803" pitchFamily="18" charset="0"/>
              </a:rPr>
              <a:t>додаје</a:t>
            </a:r>
            <a:r>
              <a:rPr lang="ru-RU" altLang="en-US" sz="2400" dirty="0">
                <a:latin typeface="Garamond" panose="02020404030301010803" pitchFamily="18" charset="0"/>
              </a:rPr>
              <a:t> било </a:t>
            </a:r>
            <a:r>
              <a:rPr lang="ru-RU" altLang="en-US" sz="2400" dirty="0" err="1">
                <a:latin typeface="Garamond" panose="02020404030301010803" pitchFamily="18" charset="0"/>
              </a:rPr>
              <a:t>којој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класи</a:t>
            </a:r>
            <a:r>
              <a:rPr lang="ru-RU" altLang="en-US" sz="2400" dirty="0">
                <a:latin typeface="Garamond" panose="02020404030301010803" pitchFamily="18" charset="0"/>
              </a:rPr>
              <a:t>, а </a:t>
            </a:r>
            <a:r>
              <a:rPr lang="ru-RU" altLang="en-US" sz="2400" dirty="0" err="1">
                <a:latin typeface="Garamond" panose="02020404030301010803" pitchFamily="18" charset="0"/>
              </a:rPr>
              <a:t>које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није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обезбеђено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преко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њених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надкласа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ru-RU" altLang="en-US" sz="2400" dirty="0">
                <a:latin typeface="Garamond" panose="02020404030301010803" pitchFamily="18" charset="0"/>
              </a:rPr>
              <a:t>Они </a:t>
            </a:r>
            <a:r>
              <a:rPr lang="ru-RU" altLang="en-US" sz="2400" dirty="0" err="1">
                <a:latin typeface="Garamond" panose="02020404030301010803" pitchFamily="18" charset="0"/>
              </a:rPr>
              <a:t>представљају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неку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врсту</a:t>
            </a:r>
            <a:r>
              <a:rPr lang="ru-RU" altLang="en-US" sz="2400" dirty="0">
                <a:latin typeface="Garamond" panose="02020404030301010803" pitchFamily="18" charset="0"/>
              </a:rPr>
              <a:t> протокола за </a:t>
            </a:r>
            <a:r>
              <a:rPr lang="ru-RU" altLang="en-US" sz="2400" dirty="0" err="1">
                <a:latin typeface="Garamond" panose="02020404030301010803" pitchFamily="18" charset="0"/>
              </a:rPr>
              <a:t>комуникацију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између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, </a:t>
            </a:r>
            <a:r>
              <a:rPr lang="ru-RU" altLang="en-US" sz="2400" dirty="0" err="1">
                <a:latin typeface="Garamond" panose="02020404030301010803" pitchFamily="18" charset="0"/>
              </a:rPr>
              <a:t>тј</a:t>
            </a:r>
            <a:r>
              <a:rPr lang="ru-RU" altLang="en-US" sz="2400" dirty="0">
                <a:latin typeface="Garamond" panose="02020404030301010803" pitchFamily="18" charset="0"/>
              </a:rPr>
              <a:t>. </a:t>
            </a:r>
            <a:r>
              <a:rPr lang="ru-RU" altLang="en-US" sz="2400" dirty="0" err="1">
                <a:latin typeface="Garamond" panose="02020404030301010803" pitchFamily="18" charset="0"/>
              </a:rPr>
              <a:t>дефинишу</a:t>
            </a:r>
            <a:r>
              <a:rPr lang="ru-RU" altLang="en-US" sz="2400" dirty="0">
                <a:latin typeface="Garamond" panose="02020404030301010803" pitchFamily="18" charset="0"/>
              </a:rPr>
              <a:t> шаблоне за </a:t>
            </a:r>
            <a:r>
              <a:rPr lang="ru-RU" altLang="en-US" sz="2400" dirty="0" err="1">
                <a:latin typeface="Garamond" panose="02020404030301010803" pitchFamily="18" charset="0"/>
              </a:rPr>
              <a:t>понашање</a:t>
            </a:r>
            <a:r>
              <a:rPr lang="ru-RU" altLang="en-US" sz="2400" dirty="0">
                <a:latin typeface="Garamond" panose="02020404030301010803" pitchFamily="18" charset="0"/>
              </a:rPr>
              <a:t> </a:t>
            </a:r>
            <a:r>
              <a:rPr lang="ru-RU" altLang="en-US" sz="2400" dirty="0" err="1">
                <a:latin typeface="Garamond" panose="02020404030301010803" pitchFamily="18" charset="0"/>
              </a:rPr>
              <a:t>класа</a:t>
            </a:r>
            <a:r>
              <a:rPr lang="ru-RU" altLang="en-US" sz="2400" dirty="0">
                <a:latin typeface="Garamond" panose="02020404030301010803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 nodeType="clickPar">
                      <p:stCondLst>
                        <p:cond delay="indefinite"/>
                      </p:stCondLst>
                      <p:childTnLst>
                        <p:par>
                          <p:cTn id="1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539750" y="1484313"/>
            <a:ext cx="8208963" cy="4662815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се понаша свуда као </a:t>
            </a:r>
            <a:r>
              <a:rPr lang="sr-Cyrl-RS" dirty="0" smtClean="0">
                <a:latin typeface="Garamond" pitchFamily="18" charset="0"/>
              </a:rPr>
              <a:t>класа, али </a:t>
            </a:r>
            <a:r>
              <a:rPr lang="sr-Cyrl-RS" dirty="0">
                <a:latin typeface="Garamond" pitchFamily="18" charset="0"/>
              </a:rPr>
              <a:t>не може имати инстанце (не може се на њега применити оператор </a:t>
            </a:r>
            <a:r>
              <a:rPr lang="en-US" sz="1800" dirty="0">
                <a:latin typeface="+mn-lt"/>
              </a:rPr>
              <a:t>new</a:t>
            </a:r>
            <a:r>
              <a:rPr lang="en-US" dirty="0">
                <a:latin typeface="Garamond" pitchFamily="18" charset="0"/>
              </a:rPr>
              <a:t>).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Интерфејс садржи апстрактне методе (што се не мора посебно нагласити јер се подразумева) и константе.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sr-Cyrl-RS" dirty="0">
                <a:latin typeface="Garamond" pitchFamily="18" charset="0"/>
              </a:rPr>
              <a:t>, интерфејс не може садржавати </a:t>
            </a:r>
            <a:r>
              <a:rPr lang="sr-Cyrl-RS" dirty="0" smtClean="0">
                <a:latin typeface="Garamond" pitchFamily="18" charset="0"/>
              </a:rPr>
              <a:t>променљиве. 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Нови интерфејс </a:t>
            </a:r>
            <a:r>
              <a:rPr lang="sr-Cyrl-RS" dirty="0">
                <a:latin typeface="Garamond" pitchFamily="18" charset="0"/>
              </a:rPr>
              <a:t>се креира са</a:t>
            </a:r>
            <a:r>
              <a:rPr lang="sr-Cyrl-RS" dirty="0" smtClean="0">
                <a:latin typeface="Garamond" pitchFamily="18" charset="0"/>
              </a:rPr>
              <a:t>:</a:t>
            </a:r>
          </a:p>
          <a:p>
            <a:pPr eaLnBrk="0" hangingPunct="0">
              <a:spcBef>
                <a:spcPct val="50000"/>
              </a:spcBef>
              <a:defRPr/>
            </a:pPr>
            <a:endParaRPr lang="sr-Cyrl-RS" dirty="0">
              <a:latin typeface="Garamond" pitchFamily="18" charset="0"/>
            </a:endParaRPr>
          </a:p>
          <a:p>
            <a:r>
              <a:rPr lang="en-US" sz="1800" dirty="0">
                <a:latin typeface="+mn-lt"/>
              </a:rPr>
              <a:t>   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MojInterfejs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8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8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800" b="1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 </a:t>
            </a:r>
            <a:r>
              <a:rPr lang="sr-Latn-RS" sz="18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8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755576" y="4797152"/>
            <a:ext cx="4536504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4098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122" name="Text Box 2"/>
          <p:cNvSpPr txBox="1">
            <a:spLocks noChangeArrowheads="1"/>
          </p:cNvSpPr>
          <p:nvPr/>
        </p:nvSpPr>
        <p:spPr bwMode="auto">
          <a:xfrm>
            <a:off x="179388" y="1371600"/>
            <a:ext cx="8382000" cy="535531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Дефинисани интерфејси се имплементирају од стране Јава класа.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Можемо </a:t>
            </a:r>
            <a:r>
              <a:rPr lang="sr-Cyrl-RS" dirty="0">
                <a:latin typeface="Garamond" pitchFamily="18" charset="0"/>
              </a:rPr>
              <a:t>користити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раније дефинисане интерфејсе (који већ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постоје у Јава-библиотеци) или направити своје.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Када класа имплементира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интерфејс, тада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en-US" dirty="0">
                <a:latin typeface="Garamond" pitchFamily="18" charset="0"/>
              </a:rPr>
              <a:t>e </a:t>
            </a:r>
            <a:r>
              <a:rPr lang="sr-Cyrl-RS" dirty="0">
                <a:latin typeface="Garamond" pitchFamily="18" charset="0"/>
              </a:rPr>
              <a:t>морају имплементирати сви методи интерфејса (не могу се бирати само </a:t>
            </a:r>
            <a:r>
              <a:rPr lang="sr-Cyrl-RS" dirty="0" smtClean="0">
                <a:latin typeface="Garamond" pitchFamily="18" charset="0"/>
              </a:rPr>
              <a:t>неки међу њима да се имплементирају, а неки да се оставе </a:t>
            </a:r>
            <a:r>
              <a:rPr lang="sr-Cyrl-RS" dirty="0" err="1" smtClean="0">
                <a:latin typeface="Garamond" pitchFamily="18" charset="0"/>
              </a:rPr>
              <a:t>неимплементираним</a:t>
            </a:r>
            <a:r>
              <a:rPr lang="sr-Cyrl-RS" dirty="0" smtClean="0">
                <a:latin typeface="Garamond" pitchFamily="18" charset="0"/>
              </a:rPr>
              <a:t>).</a:t>
            </a:r>
          </a:p>
          <a:p>
            <a:pPr eaLnBrk="0" hangingPunct="0">
              <a:spcBef>
                <a:spcPct val="50000"/>
              </a:spcBef>
              <a:defRPr/>
            </a:pPr>
            <a:r>
              <a:rPr lang="sr-Cyrl-RS" sz="800" dirty="0" smtClean="0">
                <a:latin typeface="Garamond" pitchFamily="18" charset="0"/>
              </a:rPr>
              <a:t> </a:t>
            </a:r>
            <a:endParaRPr lang="sr-Cyrl-RS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MojAplet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java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Applet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Runnable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……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//implementacije svih metoda iz interfejsa Runnable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 eaLnBrk="0" hangingPunct="0">
              <a:spcBef>
                <a:spcPct val="50000"/>
              </a:spcBef>
              <a:defRPr/>
            </a:pPr>
            <a:endParaRPr lang="sr-Cyrl-RS" b="1" dirty="0">
              <a:latin typeface="Garamond" pitchFamily="18" charset="0"/>
            </a:endParaRPr>
          </a:p>
          <a:p>
            <a:pPr eaLnBrk="0" hangingPunct="0">
              <a:spcBef>
                <a:spcPts val="0"/>
              </a:spcBef>
              <a:defRPr/>
            </a:pPr>
            <a:endParaRPr lang="sr-Cyrl-R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4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4797152"/>
            <a:ext cx="734481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12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512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512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512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512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512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497887" cy="324704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Могу се декларитати променљиве које ће бити типа интерфејс (јер скоро свуда где користимо класе, можемо користити и интерфејсе!)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могуће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је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креирати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 smtClean="0">
                <a:latin typeface="Garamond" pitchFamily="18" charset="0"/>
              </a:rPr>
              <a:t>објекат</a:t>
            </a:r>
            <a:r>
              <a:rPr lang="ru-RU" dirty="0" smtClean="0">
                <a:latin typeface="Garamond" pitchFamily="18" charset="0"/>
              </a:rPr>
              <a:t> на </a:t>
            </a:r>
            <a:r>
              <a:rPr lang="ru-RU" dirty="0" err="1" smtClean="0">
                <a:latin typeface="Garamond" pitchFamily="18" charset="0"/>
              </a:rPr>
              <a:t>следећи</a:t>
            </a:r>
            <a:r>
              <a:rPr lang="ru-RU" dirty="0" smtClean="0">
                <a:latin typeface="Garamond" pitchFamily="18" charset="0"/>
              </a:rPr>
              <a:t> начин:</a:t>
            </a:r>
          </a:p>
          <a:p>
            <a:pPr>
              <a:spcBef>
                <a:spcPct val="50000"/>
              </a:spcBef>
              <a:defRPr/>
            </a:pPr>
            <a:endParaRPr lang="ru-RU" sz="800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Runnable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trceci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MojObjekat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endParaRPr lang="sr-Cyrl-RS" sz="1500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Од </a:t>
            </a:r>
            <a:r>
              <a:rPr lang="sr-Cyrl-RS" dirty="0">
                <a:latin typeface="Garamond" pitchFamily="18" charset="0"/>
              </a:rPr>
              <a:t>објекта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 err="1">
                <a:latin typeface="+mn-lt"/>
              </a:rPr>
              <a:t>trceci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се очекује да извршава метод </a:t>
            </a:r>
            <a:r>
              <a:rPr lang="en-US" sz="1800" dirty="0">
                <a:latin typeface="+mn-lt"/>
              </a:rPr>
              <a:t>run()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интерфејса</a:t>
            </a:r>
            <a:r>
              <a:rPr lang="en-US" sz="28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R</a:t>
            </a:r>
            <a:r>
              <a:rPr lang="sr-Latn-ME" sz="1800" dirty="0">
                <a:latin typeface="+mn-lt"/>
              </a:rPr>
              <a:t>u</a:t>
            </a:r>
            <a:r>
              <a:rPr lang="en-US" sz="1800" dirty="0" err="1">
                <a:latin typeface="+mn-lt"/>
              </a:rPr>
              <a:t>nnable</a:t>
            </a:r>
            <a:r>
              <a:rPr lang="en-US" sz="2800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5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331640" y="3356992"/>
            <a:ext cx="4176464" cy="43204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94" name="Text Box 2"/>
          <p:cNvSpPr txBox="1">
            <a:spLocks noChangeArrowheads="1"/>
          </p:cNvSpPr>
          <p:nvPr/>
        </p:nvSpPr>
        <p:spPr bwMode="auto">
          <a:xfrm>
            <a:off x="-3175" y="1484313"/>
            <a:ext cx="9144000" cy="547842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Ka</a:t>
            </a:r>
            <a:r>
              <a:rPr lang="sr-Cyrl-RS" dirty="0">
                <a:latin typeface="Garamond" pitchFamily="18" charset="0"/>
              </a:rPr>
              <a:t>д</a:t>
            </a:r>
            <a:r>
              <a:rPr lang="vi-VN" dirty="0">
                <a:latin typeface="Garamond" pitchFamily="18" charset="0"/>
              </a:rPr>
              <a:t>a 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e интерфеј</a:t>
            </a:r>
            <a:r>
              <a:rPr lang="sr-Cyrl-RS" dirty="0">
                <a:latin typeface="Garamond" pitchFamily="18" charset="0"/>
              </a:rPr>
              <a:t>с</a:t>
            </a:r>
            <a:r>
              <a:rPr lang="vi-VN" dirty="0">
                <a:latin typeface="Garamond" pitchFamily="18" charset="0"/>
              </a:rPr>
              <a:t> имплеме</a:t>
            </a:r>
            <a:r>
              <a:rPr lang="sr-Cyrl-RS" dirty="0">
                <a:latin typeface="Garamond" pitchFamily="18" charset="0"/>
              </a:rPr>
              <a:t>н</a:t>
            </a:r>
            <a:r>
              <a:rPr lang="vi-VN" dirty="0">
                <a:latin typeface="Garamond" pitchFamily="18" charset="0"/>
              </a:rPr>
              <a:t>т</a:t>
            </a:r>
            <a:r>
              <a:rPr lang="sr-Cyrl-RS" dirty="0">
                <a:latin typeface="Garamond" pitchFamily="18" charset="0"/>
              </a:rPr>
              <a:t>ира</a:t>
            </a:r>
            <a:r>
              <a:rPr lang="vi-VN" dirty="0">
                <a:latin typeface="Garamond" pitchFamily="18" charset="0"/>
              </a:rPr>
              <a:t> у некој класи, њена поткласа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све методе и мо</a:t>
            </a:r>
            <a:r>
              <a:rPr lang="sr-Cyrl-RS" dirty="0">
                <a:latin typeface="Garamond" pitchFamily="18" charset="0"/>
              </a:rPr>
              <a:t>ж</a:t>
            </a:r>
            <a:r>
              <a:rPr lang="vi-VN" dirty="0">
                <a:latin typeface="Garamond" pitchFamily="18" charset="0"/>
              </a:rPr>
              <a:t>е их пре</a:t>
            </a:r>
            <a:r>
              <a:rPr lang="sr-Cyrl-RS" dirty="0">
                <a:latin typeface="Garamond" pitchFamily="18" charset="0"/>
              </a:rPr>
              <a:t>вазићи (предефинисати)</a:t>
            </a:r>
            <a:r>
              <a:rPr lang="vi-VN" dirty="0">
                <a:latin typeface="Garamond" pitchFamily="18" charset="0"/>
              </a:rPr>
              <a:t>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vi-VN" dirty="0" smtClean="0">
                <a:latin typeface="Garamond" pitchFamily="18" charset="0"/>
              </a:rPr>
              <a:t>Ако </a:t>
            </a:r>
            <a:r>
              <a:rPr lang="vi-VN" dirty="0">
                <a:latin typeface="Garamond" pitchFamily="18" charset="0"/>
              </a:rPr>
              <a:t>је у класи имплеметиран интерфејс, </a:t>
            </a:r>
            <a:r>
              <a:rPr lang="sr-Cyrl-RS" dirty="0">
                <a:latin typeface="Garamond" pitchFamily="18" charset="0"/>
              </a:rPr>
              <a:t>није неопходно да се реч </a:t>
            </a:r>
            <a:r>
              <a:rPr lang="en-US" sz="1800" dirty="0">
                <a:latin typeface="+mn-lt"/>
              </a:rPr>
              <a:t>implements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vi-VN" dirty="0">
                <a:latin typeface="Garamond" pitchFamily="18" charset="0"/>
              </a:rPr>
              <a:t>јави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vi-VN" dirty="0">
                <a:latin typeface="Garamond" pitchFamily="18" charset="0"/>
              </a:rPr>
              <a:t> у дефиницији поткласе.</a:t>
            </a:r>
            <a:endParaRPr lang="en-US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r>
              <a:rPr lang="vi-VN" b="1" dirty="0">
                <a:latin typeface="Garamond" pitchFamily="18" charset="0"/>
              </a:rPr>
              <a:t>Пример: </a:t>
            </a:r>
            <a:r>
              <a:rPr lang="en-US" sz="1800" b="1" dirty="0">
                <a:latin typeface="+mn-lt"/>
              </a:rPr>
              <a:t>       </a:t>
            </a:r>
            <a:endParaRPr lang="sr-Cyrl-RS" sz="1800" b="1" dirty="0">
              <a:latin typeface="+mn-lt"/>
            </a:endParaRPr>
          </a:p>
          <a:p>
            <a:r>
              <a:rPr lang="sr-Cyrl-RS" sz="18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interesuje_se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String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ime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Istrazivac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Ovde se mogu koristiti metodi pita() i Interesuje_se() </a:t>
            </a:r>
            <a:r>
              <a:rPr lang="sr-Cyrl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ct val="50000"/>
              </a:spcBef>
              <a:defRPr/>
            </a:pPr>
            <a:endParaRPr lang="en-US" sz="1800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6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429000"/>
            <a:ext cx="669674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819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819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819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819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819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819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819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819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819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819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819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819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3" dur="500"/>
                                        <p:tgtEl>
                                          <p:spTgt spid="819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6" dur="500"/>
                                        <p:tgtEl>
                                          <p:spTgt spid="819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9" dur="500"/>
                                        <p:tgtEl>
                                          <p:spTgt spid="819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250825" y="1484313"/>
            <a:ext cx="8893175" cy="443198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Једна класа може имплементирати више интерфејса.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smtClean="0">
                <a:latin typeface="Garamond" pitchFamily="18" charset="0"/>
              </a:rPr>
              <a:t>На пример, </a:t>
            </a:r>
            <a:r>
              <a:rPr lang="ru-RU" dirty="0" err="1" smtClean="0">
                <a:latin typeface="Garamond" pitchFamily="18" charset="0"/>
              </a:rPr>
              <a:t>може</a:t>
            </a:r>
            <a:r>
              <a:rPr lang="ru-RU" dirty="0" smtClean="0">
                <a:latin typeface="Garamond" pitchFamily="18" charset="0"/>
              </a:rPr>
              <a:t> се </a:t>
            </a:r>
            <a:r>
              <a:rPr lang="ru-RU" dirty="0" err="1">
                <a:latin typeface="Garamond" pitchFamily="18" charset="0"/>
              </a:rPr>
              <a:t>писати</a:t>
            </a:r>
            <a:r>
              <a:rPr lang="ru-RU" dirty="0" smtClean="0">
                <a:latin typeface="Garamond" pitchFamily="18" charset="0"/>
              </a:rPr>
              <a:t>:</a:t>
            </a:r>
          </a:p>
          <a:p>
            <a:r>
              <a:rPr lang="sr-Cyrl-RS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Moja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Prvi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Courier New" panose="02070309020205020404" pitchFamily="49" charset="0"/>
              </a:rPr>
              <a:t>Drugi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dirty="0" err="1" smtClean="0">
                <a:solidFill>
                  <a:srgbClr val="000000"/>
                </a:solidFill>
                <a:latin typeface="Courier New" panose="02070309020205020404" pitchFamily="49" charset="0"/>
              </a:rPr>
              <a:t>Treci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ru-RU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Овде </a:t>
            </a:r>
            <a:r>
              <a:rPr lang="sr-Cyrl-RS" dirty="0">
                <a:latin typeface="Garamond" pitchFamily="18" charset="0"/>
              </a:rPr>
              <a:t>се могу појавити иста имена метода (са истим потписом!) у различитим интерфејсима. </a:t>
            </a: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Тада се коришћењем кратког имена може имплементирати само један од два таква метода </a:t>
            </a:r>
            <a:r>
              <a:rPr lang="en-US" dirty="0">
                <a:latin typeface="Garamond" pitchFamily="18" charset="0"/>
              </a:rPr>
              <a:t>(</a:t>
            </a:r>
            <a:r>
              <a:rPr lang="sr-Cyrl-RS" dirty="0">
                <a:latin typeface="Garamond" pitchFamily="18" charset="0"/>
              </a:rPr>
              <a:t>ако се редефинишу оба метода унутар класе, неопходно је користити пуна имена</a:t>
            </a:r>
            <a:r>
              <a:rPr lang="en-US" dirty="0">
                <a:latin typeface="Garamond" pitchFamily="18" charset="0"/>
              </a:rPr>
              <a:t>).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>
                <a:solidFill>
                  <a:srgbClr val="3366FF"/>
                </a:solidFill>
              </a:rPr>
              <a:t>7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115616" y="2780928"/>
            <a:ext cx="5832648" cy="93610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10242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8" fill="hold" nodeType="clickPar">
                      <p:stCondLst>
                        <p:cond delay="indefinite"/>
                      </p:stCondLst>
                      <p:childTnLst>
                        <p:par>
                          <p:cTn id="2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 nodeType="clickPar">
                      <p:stCondLst>
                        <p:cond delay="indefinite"/>
                      </p:stCondLst>
                      <p:childTnLst>
                        <p:par>
                          <p:cTn id="3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Text Box 2"/>
          <p:cNvSpPr txBox="1">
            <a:spLocks noChangeArrowheads="1"/>
          </p:cNvSpPr>
          <p:nvPr/>
        </p:nvSpPr>
        <p:spPr bwMode="auto">
          <a:xfrm>
            <a:off x="611188" y="1412875"/>
            <a:ext cx="8305800" cy="438581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vi-VN" dirty="0">
                <a:latin typeface="Garamond" pitchFamily="18" charset="0"/>
              </a:rPr>
              <a:t>Код интерфејса нема хијерархијске организације. </a:t>
            </a:r>
            <a:endParaRPr lang="sr-Cyrl-RS" dirty="0" smtClean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</a:t>
            </a:r>
            <a:r>
              <a:rPr lang="sr-Cyrl-RS" dirty="0">
                <a:latin typeface="Garamond" pitchFamily="18" charset="0"/>
              </a:rPr>
              <a:t>би </a:t>
            </a:r>
            <a:r>
              <a:rPr lang="vi-VN" dirty="0">
                <a:latin typeface="Garamond" pitchFamily="18" charset="0"/>
              </a:rPr>
              <a:t>нагласили да један интерфејс насле</a:t>
            </a:r>
            <a:r>
              <a:rPr lang="sr-Cyrl-RS" dirty="0">
                <a:latin typeface="Garamond" pitchFamily="18" charset="0"/>
              </a:rPr>
              <a:t>ђ</a:t>
            </a:r>
            <a:r>
              <a:rPr lang="vi-VN" dirty="0">
                <a:latin typeface="Garamond" pitchFamily="18" charset="0"/>
              </a:rPr>
              <a:t>ује ви</a:t>
            </a:r>
            <a:r>
              <a:rPr lang="sr-Cyrl-RS" dirty="0">
                <a:latin typeface="Garamond" pitchFamily="18" charset="0"/>
              </a:rPr>
              <a:t>ш</a:t>
            </a:r>
            <a:r>
              <a:rPr lang="vi-VN" dirty="0">
                <a:latin typeface="Garamond" pitchFamily="18" charset="0"/>
              </a:rPr>
              <a:t>е других, иза кљу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не ре</a:t>
            </a:r>
            <a:r>
              <a:rPr lang="sr-Cyrl-RS" dirty="0">
                <a:latin typeface="Garamond" pitchFamily="18" charset="0"/>
              </a:rPr>
              <a:t>ч</a:t>
            </a:r>
            <a:r>
              <a:rPr lang="vi-VN" dirty="0">
                <a:latin typeface="Garamond" pitchFamily="18" charset="0"/>
              </a:rPr>
              <a:t>и </a:t>
            </a:r>
            <a:r>
              <a:rPr lang="en-US" sz="1800" dirty="0">
                <a:latin typeface="+mn-lt"/>
              </a:rPr>
              <a:t>extends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наводимо све интерфејсе које овај </a:t>
            </a:r>
            <a:r>
              <a:rPr lang="ru-RU" dirty="0" err="1">
                <a:latin typeface="Garamond" pitchFamily="18" charset="0"/>
              </a:rPr>
              <a:t>наслеђује</a:t>
            </a:r>
            <a:r>
              <a:rPr lang="en-US" dirty="0" smtClean="0">
                <a:latin typeface="Garamond" pitchFamily="18" charset="0"/>
              </a:rPr>
              <a:t>.</a:t>
            </a:r>
            <a:endParaRPr lang="sr-Cyrl-RS" dirty="0" smtClean="0">
              <a:latin typeface="Garamond" pitchFamily="18" charset="0"/>
            </a:endParaRPr>
          </a:p>
          <a:p>
            <a:endParaRPr lang="sr-Cyrl-RS" sz="1500" dirty="0" smtClean="0">
              <a:solidFill>
                <a:srgbClr val="8000FF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DrugiInterfejs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Prvi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Primarni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svi metodi su public i abstract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…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//sve promenljive su: public, static i final </a:t>
            </a:r>
            <a:endParaRPr lang="sr-Cyrl-RS" sz="1500" dirty="0" smtClean="0">
              <a:solidFill>
                <a:srgbClr val="008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ME" sz="1500" dirty="0">
              <a:latin typeface="Garamond" pitchFamily="18" charset="0"/>
            </a:endParaRP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Интерфејси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се, као и класе, смештају у пакете.</a:t>
            </a:r>
          </a:p>
          <a:p>
            <a:pPr marL="342900" indent="-342900" eaLnBrk="0" hangingPunct="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Ако се за методе и променљиве у интерфејсу не </a:t>
            </a:r>
            <a:r>
              <a:rPr lang="ru-RU" dirty="0" err="1" smtClean="0">
                <a:latin typeface="Garamond" pitchFamily="18" charset="0"/>
              </a:rPr>
              <a:t>нагласи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да су </a:t>
            </a:r>
            <a:r>
              <a:rPr lang="en-US" sz="1800" dirty="0">
                <a:latin typeface="+mn-lt"/>
              </a:rPr>
              <a:t>abstract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en-US" sz="1800" dirty="0">
                <a:latin typeface="+mn-lt"/>
              </a:rPr>
              <a:t>public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final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подразумеваће се да је тако</a:t>
            </a:r>
            <a:r>
              <a:rPr lang="en-US" dirty="0">
                <a:latin typeface="Garamond" pitchFamily="18" charset="0"/>
              </a:rPr>
              <a:t>.</a:t>
            </a: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en-US" kern="0" dirty="0" smtClean="0">
                <a:solidFill>
                  <a:srgbClr val="3366FF"/>
                </a:solidFill>
              </a:rPr>
              <a:t>8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547664" y="3284984"/>
            <a:ext cx="6624736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098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4098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4098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4098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4098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4098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4098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 nodeType="clickPar">
                      <p:stCondLst>
                        <p:cond delay="indefinite"/>
                      </p:stCondLst>
                      <p:childTnLst>
                        <p:par>
                          <p:cTn id="36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7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4098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266" name="Text Box 2"/>
          <p:cNvSpPr txBox="1">
            <a:spLocks noChangeArrowheads="1"/>
          </p:cNvSpPr>
          <p:nvPr/>
        </p:nvSpPr>
        <p:spPr bwMode="auto">
          <a:xfrm>
            <a:off x="539750" y="1419225"/>
            <a:ext cx="8134350" cy="532145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Како се могу користити параметри у методима интерфејса ако ће их имплементирати различите класе? </a:t>
            </a:r>
            <a:endParaRPr lang="ru-RU" dirty="0" smtClean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Једна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>
                <a:latin typeface="Garamond" pitchFamily="18" charset="0"/>
              </a:rPr>
              <a:t>од могућности је да се параметри декларишу тако да буду типа </a:t>
            </a:r>
            <a:r>
              <a:rPr lang="ru-RU" dirty="0" err="1">
                <a:latin typeface="Garamond" pitchFamily="18" charset="0"/>
              </a:rPr>
              <a:t>интерфејса</a:t>
            </a:r>
            <a:r>
              <a:rPr lang="ru-RU" dirty="0" smtClean="0">
                <a:latin typeface="Garamond" pitchFamily="18" charset="0"/>
              </a:rPr>
              <a:t>.</a:t>
            </a:r>
            <a:endParaRPr lang="en-US" sz="2800" b="1" dirty="0">
              <a:latin typeface="Garamond" pitchFamily="18" charset="0"/>
            </a:endParaRPr>
          </a:p>
          <a:p>
            <a:r>
              <a:rPr lang="sr-Latn-ME" sz="1800" dirty="0">
                <a:latin typeface="+mn-lt"/>
              </a:rPr>
              <a:t>       </a:t>
            </a:r>
            <a:endParaRPr lang="sr-Cyrl-RS" sz="1800" dirty="0" smtClean="0">
              <a:latin typeface="+mn-lt"/>
            </a:endParaRPr>
          </a:p>
          <a:p>
            <a:r>
              <a:rPr lang="sr-Cyrl-RS" sz="1800" dirty="0">
                <a:solidFill>
                  <a:srgbClr val="8000FF"/>
                </a:solidFill>
                <a:effectLst/>
                <a:latin typeface="+mn-lt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interface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void 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Radozn</a:t>
            </a:r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а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endParaRPr lang="sr-Latn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Naucnik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implements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Radoznao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pita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Radoznao 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Naucnik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pravi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Naucnik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neko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8000"/>
                </a:solidFill>
                <a:effectLst/>
                <a:latin typeface="Courier New" panose="02070309020205020404" pitchFamily="49" charset="0"/>
              </a:rPr>
              <a:t>// … </a:t>
            </a:r>
          </a:p>
          <a:p>
            <a:r>
              <a:rPr lang="sr-Latn-RS" sz="1500" b="1" dirty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8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r>
              <a:rPr lang="sr-Latn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lnSpc>
                <a:spcPct val="60000"/>
              </a:lnSpc>
              <a:spcBef>
                <a:spcPct val="50000"/>
              </a:spcBef>
              <a:defRPr/>
            </a:pPr>
            <a:endParaRPr lang="en-US" sz="2800" dirty="0">
              <a:solidFill>
                <a:schemeClr val="accent2"/>
              </a:solidFill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(</a:t>
            </a:r>
            <a:r>
              <a:rPr lang="sr-Cyrl-RS" kern="0" dirty="0">
                <a:solidFill>
                  <a:srgbClr val="3366FF"/>
                </a:solidFill>
              </a:rPr>
              <a:t>9</a:t>
            </a:r>
            <a:r>
              <a:rPr lang="sr-Cyrl-RS" kern="0" dirty="0" smtClean="0">
                <a:solidFill>
                  <a:srgbClr val="3366FF"/>
                </a:solidFill>
              </a:rPr>
              <a:t>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1447800" y="3429000"/>
            <a:ext cx="5428456" cy="28083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126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126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1126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126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126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126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1126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1126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8" dur="500"/>
                                        <p:tgtEl>
                                          <p:spTgt spid="1126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1" dur="500"/>
                                        <p:tgtEl>
                                          <p:spTgt spid="1126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4" dur="500"/>
                                        <p:tgtEl>
                                          <p:spTgt spid="1126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7" dur="500"/>
                                        <p:tgtEl>
                                          <p:spTgt spid="11266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0" dur="500"/>
                                        <p:tgtEl>
                                          <p:spTgt spid="11266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 у ЈДК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27712762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42" name="Text Box 2"/>
          <p:cNvSpPr txBox="1">
            <a:spLocks noChangeArrowheads="1"/>
          </p:cNvSpPr>
          <p:nvPr/>
        </p:nvSpPr>
        <p:spPr bwMode="auto">
          <a:xfrm>
            <a:off x="0" y="1439863"/>
            <a:ext cx="9144000" cy="437042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Обично испоручилац сервиса тврди:</a:t>
            </a:r>
            <a:r>
              <a:rPr lang="en-US" dirty="0">
                <a:latin typeface="Garamond" pitchFamily="18" charset="0"/>
              </a:rPr>
              <a:t> “</a:t>
            </a:r>
            <a:r>
              <a:rPr lang="sr-Cyrl-RS" dirty="0">
                <a:latin typeface="Garamond" pitchFamily="18" charset="0"/>
              </a:rPr>
              <a:t>Ако ваша класа испуњава конкретни интерфејс, ја ћу онда пружити услугу</a:t>
            </a:r>
            <a:r>
              <a:rPr lang="en-US" dirty="0">
                <a:latin typeface="Garamond" pitchFamily="18" charset="0"/>
              </a:rPr>
              <a:t>.” 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Размотримо конкретан пример</a:t>
            </a:r>
            <a:r>
              <a:rPr lang="en-US" dirty="0">
                <a:latin typeface="Garamond" pitchFamily="18" charset="0"/>
              </a:rPr>
              <a:t>. </a:t>
            </a:r>
            <a:r>
              <a:rPr lang="sr-Cyrl-RS" dirty="0">
                <a:latin typeface="Garamond" pitchFamily="18" charset="0"/>
              </a:rPr>
              <a:t>Метод </a:t>
            </a:r>
            <a:r>
              <a:rPr lang="en-US" sz="1800" dirty="0">
                <a:latin typeface="+mn-lt"/>
              </a:rPr>
              <a:t>sort</a:t>
            </a:r>
            <a:r>
              <a:rPr lang="sr-Cyrl-R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у класи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Arrays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обећава да ће сортирати низ објеката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>
                <a:latin typeface="Garamond" pitchFamily="18" charset="0"/>
              </a:rPr>
              <a:t>али под једним </a:t>
            </a:r>
            <a:r>
              <a:rPr lang="sr-Cyrl-RS" dirty="0" smtClean="0">
                <a:latin typeface="Garamond" pitchFamily="18" charset="0"/>
              </a:rPr>
              <a:t>условом</a:t>
            </a:r>
            <a:r>
              <a:rPr lang="sr-Latn-RS" dirty="0" smtClean="0">
                <a:latin typeface="Garamond" pitchFamily="18" charset="0"/>
              </a:rPr>
              <a:t>:</a:t>
            </a:r>
          </a:p>
          <a:p>
            <a:pPr marL="800100" lvl="1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објекти </a:t>
            </a:r>
            <a:r>
              <a:rPr lang="sr-Cyrl-RS" sz="2000" dirty="0">
                <a:latin typeface="Garamond" pitchFamily="18" charset="0"/>
              </a:rPr>
              <a:t>у низу морају сами знати како да се упореде тј. морају припадати класи која имплементира интерфејс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Comparable</a:t>
            </a:r>
            <a:r>
              <a:rPr lang="en-US" sz="2000" dirty="0" smtClean="0">
                <a:latin typeface="Garamond" pitchFamily="18" charset="0"/>
              </a:rPr>
              <a:t>.</a:t>
            </a:r>
            <a:r>
              <a:rPr lang="sr-Latn-RS" sz="2000" dirty="0" smtClean="0">
                <a:latin typeface="Garamond" pitchFamily="18" charset="0"/>
              </a:rPr>
              <a:t> </a:t>
            </a:r>
          </a:p>
          <a:p>
            <a:endParaRPr lang="sr-Latn-RS" sz="1500" dirty="0" smtClean="0">
              <a:solidFill>
                <a:srgbClr val="8000FF"/>
              </a:solidFill>
              <a:latin typeface="Courier New" panose="02070309020205020404" pitchFamily="49" charset="0"/>
            </a:endParaRPr>
          </a:p>
          <a:p>
            <a:r>
              <a:rPr lang="sr-Latn-RS" sz="1500" dirty="0">
                <a:solidFill>
                  <a:srgbClr val="8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8000FF"/>
                </a:solidFill>
                <a:latin typeface="+mn-lt"/>
              </a:rPr>
              <a:t>public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>
                <a:solidFill>
                  <a:srgbClr val="8000FF"/>
                </a:solidFill>
                <a:latin typeface="+mn-lt"/>
              </a:rPr>
              <a:t>interface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Comparable 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{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dirty="0">
                <a:solidFill>
                  <a:srgbClr val="000000"/>
                </a:solidFill>
                <a:latin typeface="+mn-lt"/>
              </a:rPr>
              <a:t>	</a:t>
            </a:r>
            <a:r>
              <a:rPr lang="sr-Latn-RS" sz="1500" dirty="0" smtClean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dirty="0" err="1" smtClean="0">
                <a:solidFill>
                  <a:srgbClr val="8000FF"/>
                </a:solidFill>
                <a:latin typeface="+mn-lt"/>
              </a:rPr>
              <a:t>int</a:t>
            </a:r>
            <a:r>
              <a:rPr lang="en-US" sz="1500" dirty="0" smtClean="0">
                <a:solidFill>
                  <a:srgbClr val="000000"/>
                </a:solidFill>
                <a:latin typeface="+mn-lt"/>
              </a:rPr>
              <a:t> </a:t>
            </a:r>
            <a:r>
              <a:rPr lang="en-US" sz="1500" dirty="0" err="1">
                <a:solidFill>
                  <a:srgbClr val="000000"/>
                </a:solidFill>
                <a:latin typeface="+mn-lt"/>
              </a:rPr>
              <a:t>compareTo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Object other</a:t>
            </a:r>
            <a:r>
              <a:rPr lang="en-US" sz="1500" b="1" dirty="0">
                <a:solidFill>
                  <a:srgbClr val="000080"/>
                </a:solidFill>
                <a:latin typeface="+mn-lt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+mn-lt"/>
              </a:rPr>
              <a:t> </a:t>
            </a:r>
            <a:endParaRPr lang="sr-Latn-RS" sz="1500" dirty="0" smtClean="0">
              <a:solidFill>
                <a:srgbClr val="000000"/>
              </a:solidFill>
              <a:latin typeface="+mn-lt"/>
            </a:endParaRPr>
          </a:p>
          <a:p>
            <a:r>
              <a:rPr lang="sr-Latn-RS" sz="1500" b="1" dirty="0">
                <a:solidFill>
                  <a:srgbClr val="000000"/>
                </a:solidFill>
                <a:latin typeface="+mn-lt"/>
              </a:rPr>
              <a:t>	</a:t>
            </a:r>
            <a:r>
              <a:rPr lang="en-US" sz="1500" b="1" dirty="0" smtClean="0">
                <a:solidFill>
                  <a:srgbClr val="000080"/>
                </a:solidFill>
                <a:latin typeface="+mn-lt"/>
              </a:rPr>
              <a:t>}</a:t>
            </a:r>
            <a:endParaRPr lang="sr-Cyrl-RS" sz="1800" dirty="0">
              <a:latin typeface="+mn-lt"/>
            </a:endParaRPr>
          </a:p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 </a:t>
            </a:r>
            <a:r>
              <a:rPr lang="sr-Cyrl-RS" dirty="0">
                <a:latin typeface="Garamond" pitchFamily="18" charset="0"/>
              </a:rPr>
              <a:t>би класа имплементирала интерфејс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Comparable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>
                <a:latin typeface="Garamond" pitchFamily="18" charset="0"/>
              </a:rPr>
              <a:t>она мора да садржи метод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sr-Latn-RS" sz="1800" dirty="0" smtClean="0">
                <a:latin typeface="+mn-lt"/>
              </a:rPr>
              <a:t>. </a:t>
            </a:r>
            <a:endParaRPr lang="sr-Cyrl-RS" dirty="0">
              <a:latin typeface="+mn-lt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</a:t>
            </a:r>
            <a:r>
              <a:rPr lang="en-US" kern="0" dirty="0" smtClean="0">
                <a:solidFill>
                  <a:srgbClr val="3366FF"/>
                </a:solidFill>
              </a:rPr>
              <a:t> </a:t>
            </a:r>
            <a:r>
              <a:rPr lang="sr-Cyrl-RS" kern="0" dirty="0" smtClean="0">
                <a:solidFill>
                  <a:srgbClr val="3366FF"/>
                </a:solidFill>
              </a:rPr>
              <a:t>- уређење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4077072"/>
            <a:ext cx="4320480" cy="792088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10242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10242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10242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10242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10242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10242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 nodeType="clickPar">
                      <p:stCondLst>
                        <p:cond delay="indefinite"/>
                      </p:stCondLst>
                      <p:childTnLst>
                        <p:par>
                          <p:cTn id="31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32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10242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smtClean="0">
                <a:solidFill>
                  <a:srgbClr val="3366FF"/>
                </a:solidFill>
              </a:rPr>
              <a:t>Напредни рад са класама и објектима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45243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java.lang.Comparable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err="1" smtClean="0">
                <a:latin typeface="+mn-lt"/>
              </a:rPr>
              <a:t>compareTo</a:t>
            </a:r>
            <a:r>
              <a:rPr lang="en-US" sz="1800" dirty="0" smtClean="0">
                <a:latin typeface="+mn-lt"/>
              </a:rPr>
              <a:t>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other)</a:t>
            </a:r>
            <a:endParaRPr lang="sr-Latn-RS" sz="1800" b="1" dirty="0" smtClean="0">
              <a:latin typeface="+mn-lt"/>
            </a:endParaRPr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sr-Latn-CS" sz="1800" b="1" dirty="0" smtClean="0">
                <a:latin typeface="+mn-lt"/>
              </a:rPr>
              <a:t>java.util.Arrays</a:t>
            </a:r>
            <a:endParaRPr lang="sr-Cyrl-RS" sz="1800" b="1" dirty="0" smtClean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smtClean="0">
                <a:latin typeface="+mn-lt"/>
              </a:rPr>
              <a:t>static </a:t>
            </a:r>
            <a:r>
              <a:rPr lang="en-US" sz="1800" dirty="0">
                <a:latin typeface="+mn-lt"/>
              </a:rPr>
              <a:t>void sort(Object[] a</a:t>
            </a:r>
            <a:r>
              <a:rPr lang="en-US" sz="1800" dirty="0" smtClean="0">
                <a:latin typeface="+mn-lt"/>
              </a:rPr>
              <a:t>)</a:t>
            </a:r>
            <a:r>
              <a:rPr lang="sr-Cyrl-RS" sz="1800" dirty="0" smtClean="0">
                <a:latin typeface="+mn-lt"/>
              </a:rPr>
              <a:t> </a:t>
            </a:r>
            <a:endParaRPr lang="en-US" sz="1800" dirty="0">
              <a:latin typeface="+mn-lt"/>
            </a:endParaRP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Сортира елементе низа побољшаном верзијом сортирања учешљавањем (енг. </a:t>
            </a:r>
            <a:r>
              <a:rPr lang="sr-Latn-RS" sz="1800" dirty="0" smtClean="0">
                <a:latin typeface="+mn-lt"/>
              </a:rPr>
              <a:t>Merge sort). </a:t>
            </a:r>
          </a:p>
          <a:p>
            <a:pPr marL="1428750" lvl="2">
              <a:spcBef>
                <a:spcPts val="0"/>
              </a:spcBef>
              <a:buFontTx/>
              <a:buChar char="-"/>
              <a:defRPr/>
            </a:pPr>
            <a:r>
              <a:rPr lang="sr-Cyrl-RS" sz="1800" dirty="0" smtClean="0">
                <a:latin typeface="+mn-lt"/>
              </a:rPr>
              <a:t>Елементи низа морају имплементирати </a:t>
            </a:r>
            <a:r>
              <a:rPr lang="sr-Latn-RS" sz="1800" dirty="0" smtClean="0">
                <a:latin typeface="+mn-lt"/>
              </a:rPr>
              <a:t>Comparable </a:t>
            </a:r>
            <a:r>
              <a:rPr lang="sr-Cyrl-RS" sz="1800" dirty="0" smtClean="0">
                <a:latin typeface="+mn-lt"/>
              </a:rPr>
              <a:t>интерфејс. </a:t>
            </a: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>
                <a:latin typeface="+mn-lt"/>
              </a:rPr>
              <a:t>static void sort(Object[] </a:t>
            </a:r>
            <a:r>
              <a:rPr lang="en-US" sz="1800" dirty="0" smtClean="0">
                <a:latin typeface="+mn-lt"/>
              </a:rPr>
              <a:t>a</a:t>
            </a:r>
            <a:r>
              <a:rPr lang="sr-Cyrl-RS" sz="1800" dirty="0" smtClean="0">
                <a:latin typeface="+mn-lt"/>
              </a:rPr>
              <a:t>, </a:t>
            </a:r>
            <a:r>
              <a:rPr lang="en-US" sz="1800" dirty="0" smtClean="0">
                <a:latin typeface="+mn-lt"/>
              </a:rPr>
              <a:t>Comparator c)</a:t>
            </a:r>
            <a:r>
              <a:rPr lang="sr-Cyrl-RS" sz="1800" dirty="0" smtClean="0">
                <a:latin typeface="+mn-lt"/>
              </a:rPr>
              <a:t> </a:t>
            </a:r>
          </a:p>
          <a:p>
            <a:pPr lvl="1" indent="0">
              <a:spcBef>
                <a:spcPts val="0"/>
              </a:spcBef>
              <a:defRPr/>
            </a:pP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- Друга варијанта која користи експлицитни начин поређења дефинисан </a:t>
            </a:r>
            <a:r>
              <a:rPr lang="sr-Latn-RS" sz="1800" dirty="0" smtClean="0">
                <a:latin typeface="+mn-lt"/>
              </a:rPr>
              <a:t>	</a:t>
            </a:r>
            <a:r>
              <a:rPr lang="sr-Cyrl-RS" sz="1800" dirty="0" smtClean="0">
                <a:latin typeface="+mn-lt"/>
              </a:rPr>
              <a:t>класом </a:t>
            </a:r>
            <a:r>
              <a:rPr lang="sr-Latn-RS" sz="1800" dirty="0" smtClean="0">
                <a:latin typeface="+mn-lt"/>
              </a:rPr>
              <a:t>Comparator</a:t>
            </a:r>
            <a:endParaRPr lang="sr-Latn-RS" sz="1800" dirty="0" smtClean="0"/>
          </a:p>
          <a:p>
            <a:pPr marL="285750" indent="-285750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b="1" dirty="0" err="1" smtClean="0">
                <a:latin typeface="+mn-lt"/>
              </a:rPr>
              <a:t>java.util.Comparator</a:t>
            </a:r>
            <a:r>
              <a:rPr lang="en-US" sz="1800" b="1" dirty="0" smtClean="0">
                <a:latin typeface="+mn-lt"/>
              </a:rPr>
              <a:t> </a:t>
            </a:r>
            <a:endParaRPr lang="sr-Cyrl-RS" sz="1800" b="1" dirty="0">
              <a:latin typeface="+mn-lt"/>
            </a:endParaRPr>
          </a:p>
          <a:p>
            <a:pPr marL="1028700" lvl="1">
              <a:spcBef>
                <a:spcPts val="0"/>
              </a:spcBef>
              <a:buFont typeface="Arial" pitchFamily="34" charset="0"/>
              <a:buChar char="•"/>
              <a:defRPr/>
            </a:pPr>
            <a:r>
              <a:rPr lang="en-US" sz="1800" dirty="0" err="1">
                <a:latin typeface="+mn-lt"/>
              </a:rPr>
              <a:t>int</a:t>
            </a:r>
            <a:r>
              <a:rPr lang="en-US" sz="1800" dirty="0">
                <a:latin typeface="+mn-lt"/>
              </a:rPr>
              <a:t> </a:t>
            </a:r>
            <a:r>
              <a:rPr lang="en-US" sz="1800" dirty="0" smtClean="0">
                <a:latin typeface="+mn-lt"/>
              </a:rPr>
              <a:t>compare(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o1, </a:t>
            </a:r>
            <a:r>
              <a:rPr lang="sr-Latn-RS" sz="1800" dirty="0" smtClean="0">
                <a:latin typeface="+mn-lt"/>
              </a:rPr>
              <a:t>Object</a:t>
            </a:r>
            <a:r>
              <a:rPr lang="en-US" sz="1800" dirty="0" smtClean="0">
                <a:latin typeface="+mn-lt"/>
              </a:rPr>
              <a:t> </a:t>
            </a:r>
            <a:r>
              <a:rPr lang="en-US" sz="1800" dirty="0">
                <a:latin typeface="+mn-lt"/>
              </a:rPr>
              <a:t>o2)</a:t>
            </a:r>
            <a:r>
              <a:rPr lang="sr-Cyrl-RS" sz="1800" dirty="0">
                <a:latin typeface="+mn-lt"/>
              </a:rPr>
              <a:t/>
            </a:r>
            <a:br>
              <a:rPr lang="sr-Cyrl-RS" sz="1800" dirty="0">
                <a:latin typeface="+mn-lt"/>
              </a:rPr>
            </a:br>
            <a:r>
              <a:rPr lang="sr-Cyrl-RS" sz="1800" dirty="0" smtClean="0">
                <a:latin typeface="+mn-lt"/>
              </a:rPr>
              <a:t>- Пореди два објекта и враћа: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негативан број ако први претходи другом, 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враћа нулу ако су исти по уређењу</a:t>
            </a:r>
          </a:p>
          <a:p>
            <a:pPr marL="1543050" lvl="2" indent="-342900">
              <a:spcBef>
                <a:spcPts val="0"/>
              </a:spcBef>
              <a:buFont typeface="+mj-lt"/>
              <a:buAutoNum type="arabicPeriod"/>
              <a:defRPr/>
            </a:pPr>
            <a:r>
              <a:rPr lang="sr-Cyrl-RS" sz="1800" dirty="0" smtClean="0">
                <a:latin typeface="+mn-lt"/>
              </a:rPr>
              <a:t>или позитиван број ако други претходи првом. </a:t>
            </a:r>
            <a:endParaRPr lang="sr-Latn-CS" sz="1800" dirty="0" smtClean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уређење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6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9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2355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2355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2355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2355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355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355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3554" name="Text Box 2"/>
          <p:cNvSpPr txBox="1">
            <a:spLocks noChangeArrowheads="1"/>
          </p:cNvSpPr>
          <p:nvPr/>
        </p:nvSpPr>
        <p:spPr bwMode="auto">
          <a:xfrm>
            <a:off x="198438" y="1422400"/>
            <a:ext cx="8869362" cy="52629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285750" indent="-34290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en-US" dirty="0">
                <a:latin typeface="Garamond" panose="02020404030301010803" pitchFamily="18" charset="0"/>
              </a:rPr>
              <a:t>K</a:t>
            </a:r>
            <a:r>
              <a:rPr lang="sr-Cyrl-RS" dirty="0">
                <a:latin typeface="Garamond" panose="02020404030301010803" pitchFamily="18" charset="0"/>
              </a:rPr>
              <a:t>ласа </a:t>
            </a:r>
            <a:r>
              <a:rPr lang="en-US" sz="2000" dirty="0">
                <a:latin typeface="+mn-lt"/>
              </a:rPr>
              <a:t>Object</a:t>
            </a:r>
            <a:r>
              <a:rPr lang="en-US" dirty="0">
                <a:latin typeface="Garamond" panose="02020404030301010803" pitchFamily="18" charset="0"/>
              </a:rPr>
              <a:t> </a:t>
            </a:r>
            <a:r>
              <a:rPr lang="sr-Cyrl-RS" dirty="0">
                <a:latin typeface="Garamond" panose="02020404030301010803" pitchFamily="18" charset="0"/>
              </a:rPr>
              <a:t>садржи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, који се може искористити за прављење копије датог објекта 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Реализација тог метода у класи </a:t>
            </a:r>
            <a:r>
              <a:rPr lang="en-US" dirty="0" smtClean="0">
                <a:latin typeface="Garamond" panose="02020404030301010803" pitchFamily="18" charset="0"/>
              </a:rPr>
              <a:t>Object</a:t>
            </a:r>
            <a:r>
              <a:rPr lang="sr-Cyrl-RS" dirty="0" smtClean="0">
                <a:latin typeface="Garamond" panose="02020404030301010803" pitchFamily="18" charset="0"/>
              </a:rPr>
              <a:t> врши тзв. плитко копирање, које је ефикасно и нема бочног ефекта ако су поља објекта који се клонира примитивног типа или имутабилна</a:t>
            </a:r>
          </a:p>
          <a:p>
            <a:pPr marL="1028700" lvl="1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Међутим, плитко клонирање у случају када објекат који се клонира садржи мутабилне објектне податке доводи до бочног ефекта</a:t>
            </a: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Горњи проблем се може превазићи тако што ће се у самој класи где је потребно дубоко клонирање превазићи метод </a:t>
            </a:r>
            <a:r>
              <a:rPr lang="en-US" sz="2000" dirty="0" smtClean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anose="02020404030301010803" pitchFamily="18" charset="0"/>
              </a:rPr>
              <a:t> Метод </a:t>
            </a:r>
            <a:r>
              <a:rPr lang="en-US" sz="2000" dirty="0">
                <a:latin typeface="+mn-lt"/>
              </a:rPr>
              <a:t>clone</a:t>
            </a:r>
            <a:r>
              <a:rPr lang="sr-Cyrl-RS" sz="2000" dirty="0" smtClean="0">
                <a:latin typeface="+mn-lt"/>
              </a:rPr>
              <a:t>()</a:t>
            </a: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је декларисан као заштићен метод</a:t>
            </a:r>
            <a:r>
              <a:rPr lang="sr-Latn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у </a:t>
            </a:r>
            <a:r>
              <a:rPr lang="en-US" sz="2000" dirty="0">
                <a:latin typeface="+mn-lt"/>
              </a:rPr>
              <a:t>Object</a:t>
            </a:r>
            <a:endParaRPr lang="sr-Cyrl-RS" dirty="0" smtClean="0">
              <a:latin typeface="+mn-lt"/>
            </a:endParaRPr>
          </a:p>
          <a:p>
            <a:pPr marL="285750">
              <a:spcBef>
                <a:spcPts val="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anose="02020404030301010803" pitchFamily="18" charset="0"/>
              </a:rPr>
              <a:t> </a:t>
            </a:r>
            <a:r>
              <a:rPr lang="sr-Cyrl-RS" dirty="0" smtClean="0">
                <a:latin typeface="Garamond" panose="02020404030301010803" pitchFamily="18" charset="0"/>
              </a:rPr>
              <a:t>Ако се одлучи да ће бити допуштено клонирање примерака дате класе, тада та класа мора имплементирати интерфејс </a:t>
            </a:r>
            <a:r>
              <a:rPr lang="en-US" sz="2000" dirty="0" err="1" smtClean="0">
                <a:latin typeface="+mn-lt"/>
              </a:rPr>
              <a:t>Cloneable</a:t>
            </a:r>
            <a:endParaRPr lang="sr-Cyrl-RS" dirty="0">
              <a:latin typeface="+mn-lt"/>
            </a:endParaRPr>
          </a:p>
        </p:txBody>
      </p:sp>
      <p:sp>
        <p:nvSpPr>
          <p:cNvPr id="5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 у ЈДК – клонирање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518825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355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355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355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>
                      <p:stCondLst>
                        <p:cond delay="indefinite"/>
                      </p:stCondLst>
                      <p:childTnLst>
                        <p:par>
                          <p:cTn id="15" fill="hold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355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355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355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Препоруке за објектно оријентисани дизајн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72078382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7246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једнозначне одговорности (</a:t>
            </a:r>
            <a:r>
              <a:rPr lang="en-US" b="1" u="sng" dirty="0" smtClean="0">
                <a:latin typeface="Garamond" pitchFamily="18" charset="0"/>
              </a:rPr>
              <a:t>S</a:t>
            </a:r>
            <a:r>
              <a:rPr lang="en-US" dirty="0" smtClean="0">
                <a:latin typeface="Garamond" pitchFamily="18" charset="0"/>
              </a:rPr>
              <a:t>ingle responsibility) – </a:t>
            </a:r>
            <a:r>
              <a:rPr lang="sr-Cyrl-RS" dirty="0" smtClean="0">
                <a:latin typeface="Garamond" pitchFamily="18" charset="0"/>
              </a:rPr>
              <a:t>свака класа треба да има тачно једну одговорност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може постојати само један разлог због ког класа треба да буде промењена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Класа треба да реализује само један задатак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ако би се у оквиру једне класе налазила функционалност за пословну логику и за чување података примерка у датотеку или у базу, то би нарушавало овај принцип</a:t>
            </a:r>
            <a:r>
              <a:rPr lang="en-US" dirty="0" smtClean="0">
                <a:latin typeface="Garamond" pitchFamily="18" charset="0"/>
              </a:rPr>
              <a:t>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Када се поштује овај принцип, тестирање је једноставније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Мање функционалности у једној класи такође значи да има мање зависности од осталих класа, што доводи до боље организације кода, јер се мање класе са јасном сврхом могу лакше пронаћи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S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119053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35531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</a:t>
            </a:r>
            <a:r>
              <a:rPr lang="sr-Cyrl-RS" dirty="0">
                <a:latin typeface="Garamond" pitchFamily="18" charset="0"/>
              </a:rPr>
              <a:t>отворености и затворености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O</a:t>
            </a:r>
            <a:r>
              <a:rPr lang="en-US" dirty="0" smtClean="0">
                <a:latin typeface="Garamond" pitchFamily="18" charset="0"/>
              </a:rPr>
              <a:t>pen closed) – </a:t>
            </a:r>
            <a:r>
              <a:rPr lang="sr-Cyrl-RS" dirty="0" smtClean="0">
                <a:latin typeface="Garamond" pitchFamily="18" charset="0"/>
              </a:rPr>
              <a:t>Софтверске компонете треба да буду отворене за проширивање, али затворене за модификацију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класа треба да буде структуирана тако да реализује своје задатке без претпостављања да ће у будућности бити мењано њено понашање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треба да буде омогућено проширивање функционалности класе, на следећи начин: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Наслеђивањем дате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понашања које је захтевано од класе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Превазилажењем појединих понашања класе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аналогија са прегледачем и проширењима – укључена проширења не ометају функцију прегледача 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sr-Cyrl-RS" sz="3600" b="1" kern="0" dirty="0">
                <a:solidFill>
                  <a:srgbClr val="0070C0"/>
                </a:solidFill>
              </a:rPr>
              <a:t>О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6068914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>
                      <p:stCondLst>
                        <p:cond delay="indefinite"/>
                      </p:stCondLst>
                      <p:childTnLst>
                        <p:par>
                          <p:cTn id="25" fill="hold">
                            <p:stCondLst>
                              <p:cond delay="0"/>
                            </p:stCondLst>
                            <p:childTnLst>
                              <p:par>
                                <p:cTn id="2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8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3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38581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Принцип замене Лисков (</a:t>
            </a:r>
            <a:r>
              <a:rPr lang="en-US" b="1" u="sng" dirty="0" err="1" smtClean="0">
                <a:latin typeface="Garamond" pitchFamily="18" charset="0"/>
              </a:rPr>
              <a:t>L</a:t>
            </a:r>
            <a:r>
              <a:rPr lang="en-US" dirty="0" err="1" smtClean="0">
                <a:latin typeface="Garamond" pitchFamily="18" charset="0"/>
              </a:rPr>
              <a:t>iskov</a:t>
            </a:r>
            <a:r>
              <a:rPr lang="en-US" dirty="0" smtClean="0">
                <a:latin typeface="Garamond" pitchFamily="18" charset="0"/>
              </a:rPr>
              <a:t> substitution) </a:t>
            </a:r>
            <a:r>
              <a:rPr lang="en-US" dirty="0">
                <a:latin typeface="Garamond" pitchFamily="18" charset="0"/>
              </a:rPr>
              <a:t>– </a:t>
            </a:r>
            <a:r>
              <a:rPr lang="sr-Cyrl-RS" dirty="0" smtClean="0">
                <a:latin typeface="Garamond" pitchFamily="18" charset="0"/>
              </a:rPr>
              <a:t>Примерци поткласа морају да буду у могућности да у потпуности (у свим аспектима и контекстима) замењују примерке надкласе.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Принцип захтева да: ако је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подтип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тада објекти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T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у програму могу бити замењени објектима типа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>
                <a:latin typeface="+mn-lt"/>
              </a:rPr>
              <a:t>S</a:t>
            </a:r>
            <a:r>
              <a:rPr lang="en-US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без промене пожељних особина програма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Другим речима, класа мора реализовати све уговоре својих надкласа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Поштовањем овог принципа се спречава злоупотреба наслеђивања. Такође, тиме се постиже сагласност са односом наслеђивања „јесте“</a:t>
            </a: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 smtClean="0">
                <a:solidFill>
                  <a:srgbClr val="0070C0"/>
                </a:solidFill>
              </a:rPr>
              <a:t>L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532154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7782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раздвајања </a:t>
            </a:r>
            <a:r>
              <a:rPr lang="sr-Cyrl-RS" dirty="0" smtClean="0">
                <a:latin typeface="Garamond" pitchFamily="18" charset="0"/>
              </a:rPr>
              <a:t>интерфејса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>
                <a:latin typeface="Garamond" pitchFamily="18" charset="0"/>
              </a:rPr>
              <a:t>I</a:t>
            </a:r>
            <a:r>
              <a:rPr lang="en-US" dirty="0">
                <a:latin typeface="Garamond" pitchFamily="18" charset="0"/>
              </a:rPr>
              <a:t>nterface </a:t>
            </a:r>
            <a:r>
              <a:rPr lang="en-US" dirty="0" smtClean="0">
                <a:latin typeface="Garamond" pitchFamily="18" charset="0"/>
              </a:rPr>
              <a:t>segregation) –</a:t>
            </a:r>
            <a:r>
              <a:rPr lang="sr-Cyrl-RS" dirty="0" smtClean="0">
                <a:latin typeface="Garamond" pitchFamily="18" charset="0"/>
              </a:rPr>
              <a:t> Клијенти не треба да буду приморани да имплементирају непотребне методе, тј. методе које неће користити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клијент никад не сме да има обавезу да зависи од било ког метода који не користи.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Другим речима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фаворизују се мали интерфејси који зависе од клијента, а не монолитни и велики интерфејси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I</a:t>
            </a:r>
          </a:p>
        </p:txBody>
      </p:sp>
    </p:spTree>
    <p:extLst>
      <p:ext uri="{BB962C8B-B14F-4D97-AF65-F5344CB8AC3E}">
        <p14:creationId xmlns:p14="http://schemas.microsoft.com/office/powerpoint/2010/main" val="242973800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83209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Принцип инверзије </a:t>
            </a:r>
            <a:r>
              <a:rPr lang="sr-Cyrl-RS" dirty="0" smtClean="0">
                <a:latin typeface="Garamond" pitchFamily="18" charset="0"/>
              </a:rPr>
              <a:t>зависности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(</a:t>
            </a:r>
            <a:r>
              <a:rPr lang="en-US" b="1" u="sng" dirty="0" smtClean="0">
                <a:latin typeface="Garamond" pitchFamily="18" charset="0"/>
              </a:rPr>
              <a:t>D</a:t>
            </a:r>
            <a:r>
              <a:rPr lang="en-US" dirty="0" smtClean="0">
                <a:latin typeface="Garamond" pitchFamily="18" charset="0"/>
              </a:rPr>
              <a:t>ependency inversion</a:t>
            </a:r>
            <a:r>
              <a:rPr lang="en-US" dirty="0">
                <a:latin typeface="Garamond" pitchFamily="18" charset="0"/>
              </a:rPr>
              <a:t>) </a:t>
            </a:r>
            <a:r>
              <a:rPr lang="en-US" dirty="0" smtClean="0">
                <a:latin typeface="Garamond" pitchFamily="18" charset="0"/>
              </a:rPr>
              <a:t>–</a:t>
            </a:r>
            <a:r>
              <a:rPr lang="sr-Cyrl-RS" dirty="0" smtClean="0">
                <a:latin typeface="Garamond" pitchFamily="18" charset="0"/>
              </a:rPr>
              <a:t> Треба зависити од апстрактција, а не од конкретне реализације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По овом принципу</a:t>
            </a:r>
            <a:r>
              <a:rPr lang="en-US" dirty="0" smtClean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модули вишег нивоа никако не треба да зависе од модула нижег нивоа, већ и модули нижег нивоа и модули вишег нивоа треба да зависе од апстракција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Апстракције не треба да зависе од детаља, већ детаљи треба да зависе од апстракције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Пример: само </a:t>
            </a:r>
            <a:r>
              <a:rPr lang="sr-Cyrl-RS" dirty="0">
                <a:latin typeface="Garamond" pitchFamily="18" charset="0"/>
              </a:rPr>
              <a:t>процесирање кредитних картица не зависи од типа кредитне картице</a:t>
            </a:r>
            <a:r>
              <a:rPr lang="en-US" dirty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реализацији се обично користи контејнер за инверзију зависности (нпр. контејнер у оквиру радног оквира </a:t>
            </a:r>
            <a:r>
              <a:rPr lang="en-US" dirty="0" smtClean="0">
                <a:latin typeface="Garamond" pitchFamily="18" charset="0"/>
              </a:rPr>
              <a:t>Spring</a:t>
            </a:r>
            <a:r>
              <a:rPr lang="sr-Cyrl-RS" dirty="0" smtClean="0">
                <a:latin typeface="Garamond" pitchFamily="18" charset="0"/>
              </a:rPr>
              <a:t> код програмског језика Јава)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en-US" sz="3600" b="1" kern="0" dirty="0">
                <a:solidFill>
                  <a:srgbClr val="0070C0"/>
                </a:solidFill>
              </a:rPr>
              <a:t>SOLID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принципи - </a:t>
            </a:r>
            <a:r>
              <a:rPr lang="en-US" sz="3600" b="1" kern="0" dirty="0">
                <a:solidFill>
                  <a:srgbClr val="0070C0"/>
                </a:solidFill>
              </a:rPr>
              <a:t>D</a:t>
            </a:r>
          </a:p>
        </p:txBody>
      </p:sp>
    </p:spTree>
    <p:extLst>
      <p:ext uri="{BB962C8B-B14F-4D97-AF65-F5344CB8AC3E}">
        <p14:creationId xmlns:p14="http://schemas.microsoft.com/office/powerpoint/2010/main" val="337759983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107504" y="1484784"/>
            <a:ext cx="900100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wrap="square"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457200" indent="-457200">
              <a:spcBef>
                <a:spcPts val="600"/>
              </a:spcBef>
              <a:buFontTx/>
              <a:buAutoNum type="arabicPeriod"/>
              <a:defRPr/>
            </a:pPr>
            <a:r>
              <a:rPr lang="sr-Cyrl-RS" b="1" u="sng" dirty="0" smtClean="0">
                <a:latin typeface="Garamond" pitchFamily="18" charset="0"/>
              </a:rPr>
              <a:t>Заједничке операције и поља сместити у надкласе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>
                <a:latin typeface="Garamond" pitchFamily="18" charset="0"/>
              </a:rPr>
              <a:t>Овакав рад, уз коришћење интерфејса, омогућује тзв. </a:t>
            </a:r>
            <a:r>
              <a:rPr lang="sr-Cyrl-RS" b="1" dirty="0">
                <a:latin typeface="Garamond" pitchFamily="18" charset="0"/>
              </a:rPr>
              <a:t>полиморфизам</a:t>
            </a:r>
            <a:endParaRPr lang="en-US" b="1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Тако је оформљена класа </a:t>
            </a:r>
            <a:r>
              <a:rPr lang="en-US" sz="1800" dirty="0" smtClean="0">
                <a:latin typeface="+mn-lt"/>
              </a:rPr>
              <a:t>Person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као надкласа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и </a:t>
            </a:r>
            <a:r>
              <a:rPr lang="en-US" sz="1800" dirty="0" smtClean="0">
                <a:latin typeface="+mn-lt"/>
              </a:rPr>
              <a:t>Student</a:t>
            </a:r>
            <a:endParaRPr lang="en-U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2</a:t>
            </a:r>
            <a:r>
              <a:rPr lang="en-US" b="1" u="sng" dirty="0">
                <a:latin typeface="Garamond" pitchFamily="18" charset="0"/>
              </a:rPr>
              <a:t>. </a:t>
            </a:r>
            <a:r>
              <a:rPr lang="sr-Cyrl-RS" b="1" u="sng" dirty="0" smtClean="0">
                <a:latin typeface="Garamond" pitchFamily="18" charset="0"/>
              </a:rPr>
              <a:t>Избегавати употребу заштићених поља</a:t>
            </a:r>
            <a:endParaRPr lang="en-US" b="1" u="sng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Модификатор </a:t>
            </a:r>
            <a:r>
              <a:rPr lang="en-US" sz="1800" dirty="0" smtClean="0">
                <a:latin typeface="+mn-lt"/>
              </a:rPr>
              <a:t>protected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пружа много заштите, из два разлога: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Може се увек направити поткласа неке класе и тиме приступити </a:t>
            </a:r>
            <a:r>
              <a:rPr lang="sr-Latn-RS" sz="1800" dirty="0" err="1" smtClean="0">
                <a:latin typeface="+mn-lt"/>
              </a:rPr>
              <a:t>protected</a:t>
            </a:r>
            <a:r>
              <a:rPr lang="sr-Latn-R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променљивој </a:t>
            </a:r>
          </a:p>
          <a:p>
            <a:pPr marL="1200150" lvl="1" indent="-457200">
              <a:spcBef>
                <a:spcPts val="600"/>
              </a:spcBef>
              <a:buFont typeface="+mj-lt"/>
              <a:buAutoNum type="arabicPeriod"/>
              <a:defRPr/>
            </a:pPr>
            <a:r>
              <a:rPr lang="sr-Cyrl-RS" dirty="0" smtClean="0">
                <a:latin typeface="Garamond" pitchFamily="18" charset="0"/>
              </a:rPr>
              <a:t>У програмском језику Јава све класе у истом пакету имају приступ 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пољима, тако да се класа може сместити у исти пакет и тиме омогућити приступ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Међутим, </a:t>
            </a:r>
            <a:r>
              <a:rPr lang="en-US" sz="1800" dirty="0">
                <a:latin typeface="+mn-lt"/>
              </a:rPr>
              <a:t>protected</a:t>
            </a:r>
            <a:r>
              <a:rPr lang="en-US" sz="1800" dirty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методи могу бити корисни за назначавање да дати метод није спреман за општу употребу и да треба да буде редефинисан у поткласама</a:t>
            </a:r>
            <a:r>
              <a:rPr lang="en-US" dirty="0" smtClean="0">
                <a:latin typeface="Garamond" pitchFamily="18" charset="0"/>
              </a:rPr>
              <a:t> (</a:t>
            </a:r>
            <a:r>
              <a:rPr lang="sr-Cyrl-RS" dirty="0" smtClean="0">
                <a:latin typeface="Garamond" pitchFamily="18" charset="0"/>
              </a:rPr>
              <a:t>као код </a:t>
            </a:r>
            <a:r>
              <a:rPr lang="en-US" sz="1800" dirty="0" err="1" smtClean="0">
                <a:latin typeface="+mn-lt"/>
              </a:rPr>
              <a:t>Cloneable</a:t>
            </a:r>
            <a:r>
              <a:rPr lang="en-US" dirty="0" smtClean="0">
                <a:latin typeface="Garamond" pitchFamily="18" charset="0"/>
              </a:rPr>
              <a:t>)</a:t>
            </a:r>
            <a:r>
              <a:rPr lang="sr-Cyrl-RS" dirty="0" smtClean="0">
                <a:latin typeface="Garamond" pitchFamily="18" charset="0"/>
              </a:rPr>
              <a:t> </a:t>
            </a:r>
            <a:endParaRPr lang="en-US" sz="18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Додатне препоруке за наслеђивање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3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4" fill="hold" nodeType="clickPar">
                      <p:stCondLst>
                        <p:cond delay="indefinite"/>
                      </p:stCondLst>
                      <p:childTnLst>
                        <p:par>
                          <p:cTn id="1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6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8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 nodeType="clickPar">
                      <p:stCondLst>
                        <p:cond delay="indefinite"/>
                      </p:stCondLst>
                      <p:childTnLst>
                        <p:par>
                          <p:cTn id="20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1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0" fill="hold">
                      <p:stCondLst>
                        <p:cond delay="indefinite"/>
                      </p:stCondLst>
                      <p:childTnLst>
                        <p:par>
                          <p:cTn id="31" fill="hold">
                            <p:stCondLst>
                              <p:cond delay="0"/>
                            </p:stCondLst>
                            <p:childTnLst>
                              <p:par>
                                <p:cTn id="32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4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552" y="1628800"/>
            <a:ext cx="8451850" cy="51244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3. Користити наслеђивање за моделирање односа</a:t>
            </a:r>
            <a:r>
              <a:rPr lang="en-US" b="1" u="sng" dirty="0" smtClean="0">
                <a:latin typeface="Garamond" pitchFamily="18" charset="0"/>
              </a:rPr>
              <a:t> “</a:t>
            </a:r>
            <a:r>
              <a:rPr lang="sr-Cyrl-RS" b="1" u="sng" dirty="0" smtClean="0">
                <a:latin typeface="Garamond" pitchFamily="18" charset="0"/>
              </a:rPr>
              <a:t>јесте</a:t>
            </a:r>
            <a:r>
              <a:rPr lang="en-US" b="1" u="sng" dirty="0" smtClean="0">
                <a:latin typeface="Garamond" pitchFamily="18" charset="0"/>
              </a:rPr>
              <a:t>”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Понекад програмери претерују у коришћењу наслеђивања</a:t>
            </a:r>
            <a:r>
              <a:rPr lang="en-US" dirty="0" smtClean="0">
                <a:latin typeface="Garamond" pitchFamily="18" charset="0"/>
              </a:rPr>
              <a:t>. </a:t>
            </a: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претпоставимо да нам требају радници по уговору, тј. класа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. </a:t>
            </a:r>
            <a:r>
              <a:rPr lang="sr-Cyrl-RS" sz="2000" dirty="0" smtClean="0">
                <a:latin typeface="Garamond" pitchFamily="18" charset="0"/>
              </a:rPr>
              <a:t>Радници под уговором садрже имена и датум запослења, али не садрже плату</a:t>
            </a:r>
            <a:r>
              <a:rPr lang="en-US" sz="2000" dirty="0" smtClean="0">
                <a:latin typeface="Garamond" pitchFamily="18" charset="0"/>
              </a:rPr>
              <a:t>, </a:t>
            </a:r>
            <a:r>
              <a:rPr lang="sr-Cyrl-RS" sz="2000" dirty="0" smtClean="0">
                <a:latin typeface="Garamond" pitchFamily="18" charset="0"/>
              </a:rPr>
              <a:t>већ се плаћају по сату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Иако постоји изазов да се класа </a:t>
            </a:r>
            <a:r>
              <a:rPr lang="en-US" sz="1800" dirty="0" smtClean="0">
                <a:latin typeface="+mn-lt"/>
              </a:rPr>
              <a:t>Contractor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направи као подкласа класе </a:t>
            </a:r>
            <a:r>
              <a:rPr lang="en-US" sz="1800" dirty="0" smtClean="0">
                <a:latin typeface="+mn-lt"/>
              </a:rPr>
              <a:t>Employee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којој је додато поље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 err="1" smtClean="0">
                <a:latin typeface="+mn-lt"/>
              </a:rPr>
              <a:t>hourlyWage</a:t>
            </a:r>
            <a:r>
              <a:rPr lang="sr-Cyrl-RS" sz="2000" dirty="0" smtClean="0">
                <a:latin typeface="Garamond" pitchFamily="18" charset="0"/>
              </a:rPr>
              <a:t>, то не би била добра идеја јер би тада примерак класе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Contractor</a:t>
            </a:r>
            <a:r>
              <a:rPr lang="sr-Cyrl-RS" sz="2000" dirty="0" smtClean="0">
                <a:latin typeface="Garamond" pitchFamily="18" charset="0"/>
              </a:rPr>
              <a:t> садржао и поље за плату и поље за сатницу, а то би водило у проблеме</a:t>
            </a:r>
          </a:p>
          <a:p>
            <a:pPr>
              <a:spcBef>
                <a:spcPts val="600"/>
              </a:spcBef>
              <a:defRPr/>
            </a:pPr>
            <a:endParaRPr lang="sr-Cyrl-RS" sz="20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Наиме однос између ентитета радник по уговору и запослени не пролази тест</a:t>
            </a:r>
            <a:r>
              <a:rPr lang="en-US" sz="2000" dirty="0" smtClean="0">
                <a:latin typeface="Garamond" pitchFamily="18" charset="0"/>
              </a:rPr>
              <a:t> “</a:t>
            </a:r>
            <a:r>
              <a:rPr lang="sr-Cyrl-RS" sz="2000" dirty="0" smtClean="0">
                <a:latin typeface="Garamond" pitchFamily="18" charset="0"/>
              </a:rPr>
              <a:t>јесте</a:t>
            </a:r>
            <a:r>
              <a:rPr lang="en-US" sz="2000" dirty="0" smtClean="0">
                <a:latin typeface="Garamond" pitchFamily="18" charset="0"/>
              </a:rPr>
              <a:t>”. </a:t>
            </a:r>
            <a:r>
              <a:rPr lang="sr-Cyrl-RS" sz="2000" dirty="0" smtClean="0">
                <a:latin typeface="Garamond" pitchFamily="18" charset="0"/>
              </a:rPr>
              <a:t>Радник по уговору није специјалан случај запосленог</a:t>
            </a: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Апстрактне класе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40298755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557338"/>
            <a:ext cx="8451850" cy="46782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4. </a:t>
            </a:r>
            <a:r>
              <a:rPr lang="sr-Cyrl-RS" b="1" u="sng" dirty="0" smtClean="0">
                <a:latin typeface="Garamond" pitchFamily="18" charset="0"/>
              </a:rPr>
              <a:t>Не користити наслеђивање сем уколико оно има смисла за све методе класе из које се наслеђује</a:t>
            </a:r>
            <a:endParaRPr lang="en-US" b="1" u="sng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SO</a:t>
            </a:r>
            <a:r>
              <a:rPr lang="en-US" b="1" u="sng" dirty="0" smtClean="0">
                <a:latin typeface="Garamond" pitchFamily="18" charset="0"/>
              </a:rPr>
              <a:t>L</a:t>
            </a:r>
            <a:r>
              <a:rPr lang="en-US" dirty="0" smtClean="0">
                <a:latin typeface="Garamond" pitchFamily="18" charset="0"/>
              </a:rPr>
              <a:t>ID</a:t>
            </a:r>
            <a:endParaRPr lang="sr-Cyrl-RS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1800" dirty="0" smtClean="0">
                <a:latin typeface="Garamond" pitchFamily="18" charset="0"/>
              </a:rPr>
              <a:t>На пример, </a:t>
            </a:r>
            <a:r>
              <a:rPr lang="sr-Cyrl-RS" sz="1800" dirty="0" smtClean="0">
                <a:latin typeface="Garamond" pitchFamily="18" charset="0"/>
              </a:rPr>
              <a:t>извођење класе </a:t>
            </a:r>
            <a:r>
              <a:rPr lang="en-US" sz="1600" dirty="0" err="1" smtClean="0">
                <a:latin typeface="+mn-lt"/>
              </a:rPr>
              <a:t>Kvadrat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sz="1800" dirty="0" smtClean="0">
                <a:latin typeface="Garamond" pitchFamily="18" charset="0"/>
              </a:rPr>
              <a:t>из класе </a:t>
            </a:r>
            <a:r>
              <a:rPr lang="en-US" sz="1600" dirty="0" err="1" smtClean="0">
                <a:latin typeface="+mn-lt"/>
              </a:rPr>
              <a:t>Pravougaonik</a:t>
            </a:r>
            <a:r>
              <a:rPr lang="en-US" sz="1800" dirty="0" smtClean="0">
                <a:latin typeface="Garamond" pitchFamily="18" charset="0"/>
              </a:rPr>
              <a:t> </a:t>
            </a:r>
            <a:r>
              <a:rPr lang="sr-Cyrl-RS" sz="1800" dirty="0" smtClean="0">
                <a:latin typeface="Garamond" pitchFamily="18" charset="0"/>
              </a:rPr>
              <a:t>може да не буде адекватно, ако новонаправљена класа не испуњава све уговоре на које се обавезала класа </a:t>
            </a:r>
            <a:r>
              <a:rPr lang="en-US" sz="1600" dirty="0" err="1" smtClean="0">
                <a:latin typeface="+mn-lt"/>
              </a:rPr>
              <a:t>Pravougaonik</a:t>
            </a:r>
            <a:r>
              <a:rPr lang="sr-Cyrl-RS" sz="1800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sr-Cyrl-RS" sz="2000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b="1" u="sng" dirty="0">
                <a:latin typeface="Garamond" pitchFamily="18" charset="0"/>
              </a:rPr>
              <a:t>5. Приликом превазилажења метода не мењати очекивано понашање тј. поштовати принцип замене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sz="1800" b="1" u="sng" dirty="0">
                <a:latin typeface="Garamond" pitchFamily="18" charset="0"/>
              </a:rPr>
              <a:t>SOL</a:t>
            </a:r>
            <a:r>
              <a:rPr lang="en-US" sz="1800" dirty="0">
                <a:latin typeface="Garamond" pitchFamily="18" charset="0"/>
              </a:rPr>
              <a:t>ID</a:t>
            </a:r>
          </a:p>
          <a:p>
            <a:pPr>
              <a:spcBef>
                <a:spcPts val="600"/>
              </a:spcBef>
              <a:defRPr/>
            </a:pPr>
            <a:r>
              <a:rPr lang="sr-Cyrl-RS" sz="1800" dirty="0">
                <a:latin typeface="Garamond" pitchFamily="18" charset="0"/>
              </a:rPr>
              <a:t>Принцип замене се примењује и на синтаксу и на понашање</a:t>
            </a:r>
          </a:p>
          <a:p>
            <a:pPr>
              <a:spcBef>
                <a:spcPts val="600"/>
              </a:spcBef>
              <a:defRPr/>
            </a:pPr>
            <a:endParaRPr lang="en-US" sz="2000" dirty="0" smtClean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332656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(3)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 nodeType="clickPar">
                      <p:stCondLst>
                        <p:cond delay="indefinite"/>
                      </p:stCondLst>
                      <p:childTnLst>
                        <p:par>
                          <p:cTn id="12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6" fill="hold">
                      <p:stCondLst>
                        <p:cond delay="indefinite"/>
                      </p:stCondLst>
                      <p:childTnLst>
                        <p:par>
                          <p:cTn id="17" fill="hold">
                            <p:stCondLst>
                              <p:cond delay="0"/>
                            </p:stCondLst>
                            <p:childTnLst>
                              <p:par>
                                <p:cTn id="1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2776"/>
            <a:ext cx="8451850" cy="5032147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b="1" u="sng" dirty="0" smtClean="0">
                <a:latin typeface="Garamond" pitchFamily="18" charset="0"/>
              </a:rPr>
              <a:t>6. Користити полиморфизам, а не информације о типу</a:t>
            </a:r>
            <a:endParaRPr lang="en-US" b="1" u="sng" dirty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b="1" u="sng" dirty="0" smtClean="0">
                <a:latin typeface="Garamond" pitchFamily="18" charset="0"/>
              </a:rPr>
              <a:t>SO</a:t>
            </a:r>
            <a:r>
              <a:rPr lang="en-US" dirty="0" smtClean="0">
                <a:latin typeface="Garamond" pitchFamily="18" charset="0"/>
              </a:rPr>
              <a:t>LID</a:t>
            </a: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На пример, кад год се наиђе на код облика:</a:t>
            </a:r>
            <a:endParaRPr lang="en-US" sz="2000" dirty="0">
              <a:latin typeface="Garamond" pitchFamily="18" charset="0"/>
            </a:endParaRPr>
          </a:p>
          <a:p>
            <a:endParaRPr lang="sr-Cyrl-RS" sz="800" b="1" dirty="0" smtClean="0">
              <a:solidFill>
                <a:srgbClr val="0000FF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1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action1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b="1" dirty="0" smtClean="0">
                <a:solidFill>
                  <a:srgbClr val="0000FF"/>
                </a:solidFill>
                <a:latin typeface="Courier New" panose="02070309020205020404" pitchFamily="49" charset="0"/>
              </a:rPr>
              <a:t>else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FF"/>
                </a:solidFill>
                <a:latin typeface="Courier New" panose="02070309020205020404" pitchFamily="49" charset="0"/>
              </a:rPr>
              <a:t>if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x is of type </a:t>
            </a:r>
            <a:r>
              <a:rPr lang="en-US" sz="1500" dirty="0">
                <a:solidFill>
                  <a:srgbClr val="FF8000"/>
                </a:solidFill>
                <a:latin typeface="Courier New" panose="02070309020205020404" pitchFamily="49" charset="0"/>
              </a:rPr>
              <a:t>2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action2</a:t>
            </a:r>
            <a:r>
              <a:rPr lang="en-US" sz="15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(</a:t>
            </a:r>
            <a:r>
              <a:rPr lang="en-U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x</a:t>
            </a:r>
            <a:r>
              <a:rPr lang="en-US" sz="1500" b="1" dirty="0">
                <a:solidFill>
                  <a:srgbClr val="000080"/>
                </a:solidFill>
                <a:latin typeface="Courier New" panose="02070309020205020404" pitchFamily="49" charset="0"/>
              </a:rPr>
              <a:t>);</a:t>
            </a:r>
            <a:r>
              <a:rPr lang="en-U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</a:p>
          <a:p>
            <a:pPr>
              <a:spcBef>
                <a:spcPts val="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треба размотрити могућност полиморфизма</a:t>
            </a:r>
            <a:endParaRPr lang="sr-Cyrl-RS" sz="2000" dirty="0">
              <a:latin typeface="Garamond" pitchFamily="18" charset="0"/>
            </a:endParaRPr>
          </a:p>
          <a:p>
            <a:pPr>
              <a:spcBef>
                <a:spcPts val="0"/>
              </a:spcBef>
              <a:defRPr/>
            </a:pPr>
            <a:endParaRPr lang="sr-Cyrl-RS" sz="800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r>
              <a:rPr lang="sr-Cyrl-RS" sz="2000" dirty="0" smtClean="0">
                <a:latin typeface="Garamond" pitchFamily="18" charset="0"/>
              </a:rPr>
              <a:t>Да ли </a:t>
            </a:r>
            <a:r>
              <a:rPr lang="en-US" sz="1800" dirty="0" smtClean="0">
                <a:latin typeface="+mn-lt"/>
              </a:rPr>
              <a:t>action1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и</a:t>
            </a:r>
            <a:r>
              <a:rPr lang="en-US" sz="2000" dirty="0" smtClean="0">
                <a:latin typeface="Garamond" pitchFamily="18" charset="0"/>
              </a:rPr>
              <a:t> </a:t>
            </a:r>
            <a:r>
              <a:rPr lang="en-US" sz="1800" dirty="0">
                <a:latin typeface="+mn-lt"/>
              </a:rPr>
              <a:t>action2</a:t>
            </a:r>
            <a:r>
              <a:rPr lang="en-US" sz="2000" dirty="0">
                <a:latin typeface="Garamond" pitchFamily="18" charset="0"/>
              </a:rPr>
              <a:t> </a:t>
            </a:r>
            <a:r>
              <a:rPr lang="sr-Cyrl-RS" sz="2000" dirty="0" smtClean="0">
                <a:latin typeface="Garamond" pitchFamily="18" charset="0"/>
              </a:rPr>
              <a:t>представљају заједничке концепте</a:t>
            </a:r>
            <a:r>
              <a:rPr lang="en-US" sz="2000" dirty="0" smtClean="0">
                <a:latin typeface="Garamond" pitchFamily="18" charset="0"/>
              </a:rPr>
              <a:t>? </a:t>
            </a:r>
            <a:endParaRPr lang="sr-Cyrl-RS" sz="2000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Ако је одговор да, тај заједнички концепт треба да буде метод заједничке надкласе или интерфејса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sz="2000" dirty="0" smtClean="0">
                <a:latin typeface="Garamond" pitchFamily="18" charset="0"/>
              </a:rPr>
              <a:t>Потом се једноставно треба позвати </a:t>
            </a:r>
            <a:r>
              <a:rPr lang="en-US" sz="1800" dirty="0" err="1" smtClean="0">
                <a:latin typeface="+mn-lt"/>
              </a:rPr>
              <a:t>x.action</a:t>
            </a:r>
            <a:r>
              <a:rPr lang="en-US" sz="1800" dirty="0" smtClean="0">
                <a:latin typeface="+mn-lt"/>
              </a:rPr>
              <a:t>();</a:t>
            </a:r>
            <a:r>
              <a:rPr lang="sr-Cyrl-RS" sz="2000" dirty="0" smtClean="0">
                <a:latin typeface="Garamond" pitchFamily="18" charset="0"/>
              </a:rPr>
              <a:t> па да механизам динамичког активирања који је инхерентан полиморфизму покреће одговарајућу акцију</a:t>
            </a:r>
            <a:endParaRPr lang="en-US" sz="2000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404664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Додатне препоруке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за наслеђивање </a:t>
            </a:r>
            <a:r>
              <a:rPr lang="sr-Cyrl-RS" sz="3600" b="1" kern="0" dirty="0" smtClean="0">
                <a:solidFill>
                  <a:srgbClr val="0070C0"/>
                </a:solidFill>
              </a:rPr>
              <a:t>(4)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  <p:sp>
        <p:nvSpPr>
          <p:cNvPr id="4" name="Rectangle 3"/>
          <p:cNvSpPr/>
          <p:nvPr/>
        </p:nvSpPr>
        <p:spPr>
          <a:xfrm>
            <a:off x="539750" y="2708920"/>
            <a:ext cx="8451850" cy="100811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9" dur="500"/>
                                        <p:tgtEl>
                                          <p:spTgt spid="26626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0" presetID="10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2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6" fill="hold">
                      <p:stCondLst>
                        <p:cond delay="indefinite"/>
                      </p:stCondLst>
                      <p:childTnLst>
                        <p:par>
                          <p:cTn id="37" fill="hold">
                            <p:stCondLst>
                              <p:cond delay="0"/>
                            </p:stCondLst>
                            <p:childTnLst>
                              <p:par>
                                <p:cTn id="38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26626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26626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26626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nimBg="1"/>
    </p:bldLst>
  </p:timing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Догађаји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139022288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543225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Иако различити оквири за развој у Јави имају различите објекте за рад са догађајима, њихово понашање је фундаментално исто.</a:t>
            </a:r>
          </a:p>
          <a:p>
            <a:pPr>
              <a:spcBef>
                <a:spcPts val="600"/>
              </a:spcBef>
              <a:defRPr/>
            </a:pPr>
            <a:r>
              <a:rPr lang="sr-Cyrl-RS" dirty="0" smtClean="0">
                <a:latin typeface="Garamond" pitchFamily="18" charset="0"/>
              </a:rPr>
              <a:t>Рад са догађајима (испаљивање и руковање) захтева следеће елементе: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Класу за тип догађаја – садржи информације везане за тај тип догађаја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који описује како ће о испаљивању догађаја бити информисани заинтересовани објекти, тзв. ослушкивачи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морају да имплементирају интерфејс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Структура података која води рачуна о томе који су ослушкивачи претплаћени на догађаје</a:t>
            </a:r>
            <a:endParaRPr lang="en-U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Методи којима се омогућује да се додају/уклоне ослушкивачи на догађаје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Догађаји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521983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2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5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090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Први захтев за испаљивање догађаја је постојање класе која представља информацију о догађају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треба да буду имутабилне, тј. после креирања не могу бити мењани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Испаљивање догађаја прослђује референцу на један приемрак догађаја према свим регистрованим ослушкивачима 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Р</a:t>
            </a:r>
            <a:r>
              <a:rPr lang="sr-Cyrl-RS" dirty="0" smtClean="0">
                <a:latin typeface="Garamond" pitchFamily="18" charset="0"/>
              </a:rPr>
              <a:t>едослед прослеђивања према ослушкивачима није специфициран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модификовати догађај који им је прослеђен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не могу променити начин на који ће се наставити процесирање од стране других ослушкивача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>
                <a:solidFill>
                  <a:srgbClr val="0070C0"/>
                </a:solidFill>
              </a:rPr>
              <a:t>Event</a:t>
            </a:r>
          </a:p>
        </p:txBody>
      </p:sp>
    </p:spTree>
    <p:extLst>
      <p:ext uri="{BB962C8B-B14F-4D97-AF65-F5344CB8AC3E}">
        <p14:creationId xmlns:p14="http://schemas.microsoft.com/office/powerpoint/2010/main" val="326239255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5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6" fill="hold">
                      <p:stCondLst>
                        <p:cond delay="indefinite"/>
                      </p:stCondLst>
                      <p:childTnLst>
                        <p:par>
                          <p:cTn id="27" fill="hold">
                            <p:stCondLst>
                              <p:cond delay="0"/>
                            </p:stCondLst>
                            <p:childTnLst>
                              <p:par>
                                <p:cTn id="28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0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09288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за догађаје су изведене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java.util.EventObject</a:t>
            </a:r>
            <a:endParaRPr lang="sr-Cyrl-RS" dirty="0" smtClean="0">
              <a:latin typeface="+mn-lt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en-US" sz="2000" dirty="0" err="1" smtClean="0">
                <a:latin typeface="+mn-lt"/>
              </a:rPr>
              <a:t>EventObject</a:t>
            </a:r>
            <a:r>
              <a:rPr lang="en-US" sz="2000" dirty="0" smtClean="0">
                <a:latin typeface="+mn-lt"/>
              </a:rPr>
              <a:t> </a:t>
            </a:r>
            <a:r>
              <a:rPr lang="sr-Cyrl-RS" dirty="0" smtClean="0">
                <a:latin typeface="Garamond" pitchFamily="18" charset="0"/>
              </a:rPr>
              <a:t>обезбеђује метод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getSource</a:t>
            </a:r>
            <a:r>
              <a:rPr lang="en-US" sz="2000" dirty="0">
                <a:latin typeface="+mn-lt"/>
              </a:rPr>
              <a:t>() </a:t>
            </a:r>
            <a:r>
              <a:rPr lang="sr-Cyrl-RS" dirty="0" smtClean="0">
                <a:latin typeface="Garamond" pitchFamily="18" charset="0"/>
              </a:rPr>
              <a:t>којим се одређује извор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Извођењем из класе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>
                <a:latin typeface="+mn-lt"/>
              </a:rPr>
              <a:t>EventObject</a:t>
            </a:r>
            <a:r>
              <a:rPr lang="en-US" dirty="0">
                <a:latin typeface="Garamond" pitchFamily="18" charset="0"/>
              </a:rPr>
              <a:t>, </a:t>
            </a:r>
            <a:r>
              <a:rPr lang="sr-Cyrl-RS" dirty="0" smtClean="0">
                <a:latin typeface="Garamond" pitchFamily="18" charset="0"/>
              </a:rPr>
              <a:t>креирани објекти могу да буду генерички обрађени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>
                <a:solidFill>
                  <a:srgbClr val="0070C0"/>
                </a:solidFill>
              </a:rPr>
              <a:t>Класа </a:t>
            </a:r>
            <a:r>
              <a:rPr lang="en-US" sz="3600" b="1" kern="0" dirty="0" smtClean="0">
                <a:solidFill>
                  <a:srgbClr val="0070C0"/>
                </a:solidFill>
              </a:rPr>
              <a:t>Event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3322493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498598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Ослушкивачи догађаја су класе које су исказале интерес за догађаје који се испаљују  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Класе ослушкивачи бивају информисани о испаљеном догађају тако што се позове одговарајући метод ослушкивача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Како се зна који је метод одговарајући, тј. који ће се метод позвати? </a:t>
            </a:r>
            <a:endParaRPr lang="en-US" dirty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Дефинисање догађаја захтева да се дефинише уговор између извора </a:t>
            </a:r>
            <a:r>
              <a:rPr lang="sr-Cyrl-RS" dirty="0" smtClean="0">
                <a:latin typeface="Garamond" pitchFamily="18" charset="0"/>
              </a:rPr>
              <a:t>за догађај и ослушкивача 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Тај уговор одређује који ће се метод ослушкивача звати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Сваки ослушкивач мора имплементирати метод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Дакле</a:t>
            </a:r>
            <a:r>
              <a:rPr lang="en-US" dirty="0" smtClean="0">
                <a:latin typeface="Garamond" pitchFamily="18" charset="0"/>
              </a:rPr>
              <a:t>,</a:t>
            </a:r>
            <a:r>
              <a:rPr lang="sr-Cyrl-RS" dirty="0" smtClean="0">
                <a:latin typeface="Garamond" pitchFamily="18" charset="0"/>
              </a:rPr>
              <a:t> помоћу интерфејса се дефинише тај уговор, па сваки ослушкивач мора имплементирати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>
                <a:solidFill>
                  <a:srgbClr val="0070C0"/>
                </a:solidFill>
              </a:rPr>
              <a:t>EventListener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5402396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0" dur="500"/>
                                        <p:tgtEl>
                                          <p:spTgt spid="26626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3" dur="500"/>
                                        <p:tgtEl>
                                          <p:spTgt spid="26626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4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26" dur="500"/>
                                        <p:tgtEl>
                                          <p:spTgt spid="26626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31" dur="500"/>
                                        <p:tgtEl>
                                          <p:spTgt spid="26626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20087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примерима са догађајима, интерфејси тј. уговори ће проширивати интерфејс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en-US" sz="2000" dirty="0" err="1" smtClean="0">
                <a:latin typeface="+mn-lt"/>
              </a:rPr>
              <a:t>java.util.EventListener</a:t>
            </a:r>
            <a:endParaRPr lang="sr-Cyrl-RS" dirty="0" smtClean="0">
              <a:latin typeface="+mn-lt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Интерфејс </a:t>
            </a:r>
            <a:r>
              <a:rPr lang="en-US" sz="2000" dirty="0" err="1" smtClean="0">
                <a:latin typeface="+mn-lt"/>
              </a:rPr>
              <a:t>EventListener</a:t>
            </a:r>
            <a:r>
              <a:rPr lang="en-US" dirty="0" smtClean="0">
                <a:latin typeface="Garamond" pitchFamily="18" charset="0"/>
              </a:rPr>
              <a:t> </a:t>
            </a:r>
            <a:r>
              <a:rPr lang="sr-Cyrl-RS" dirty="0" smtClean="0">
                <a:latin typeface="Garamond" pitchFamily="18" charset="0"/>
              </a:rPr>
              <a:t>не захтева да се имплементира неки метод, већ се ради о тзв. маркерском интерфејсу – то је само ознака да се ради о интерфејсу који служи као ослушкивач догађаја</a:t>
            </a:r>
            <a:r>
              <a:rPr lang="en-US" dirty="0" smtClean="0">
                <a:latin typeface="Garamond" pitchFamily="18" charset="0"/>
              </a:rPr>
              <a:t> </a:t>
            </a:r>
            <a:endParaRPr lang="sr-Cyrl-RS" dirty="0" smtClean="0">
              <a:latin typeface="Garamond" pitchFamily="18" charset="0"/>
            </a:endParaRP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Овим се олакшава да се одреди који догађај може бити испаљен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Интерфејс </a:t>
            </a:r>
            <a:r>
              <a:rPr lang="en-US" sz="3600" b="1" kern="0" dirty="0" err="1" smtClean="0">
                <a:solidFill>
                  <a:srgbClr val="0070C0"/>
                </a:solidFill>
              </a:rPr>
              <a:t>EventListener</a:t>
            </a:r>
            <a:r>
              <a:rPr lang="sr-Cyrl-RS" sz="3600" b="1" kern="0" dirty="0" smtClean="0">
                <a:solidFill>
                  <a:srgbClr val="0070C0"/>
                </a:solidFill>
              </a:rPr>
              <a:t> (2)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9558704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5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24622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извор за догађаје чува информације о ослушкивачима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Истовремено, објекат ове класе испаљује догађаје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У различитим оквирима за развој обично већ постоји извор за догађаје, па тада нема потребе да га програмер посебно програмира</a:t>
            </a:r>
            <a:endParaRPr lang="en-US" dirty="0">
              <a:latin typeface="Garamond" pitchFamily="18" charset="0"/>
            </a:endParaRP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Извор за догађаје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637129046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2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7" dur="500"/>
                                        <p:tgtEl>
                                          <p:spTgt spid="26626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626" name="Text Box 2"/>
          <p:cNvSpPr txBox="1">
            <a:spLocks noChangeArrowheads="1"/>
          </p:cNvSpPr>
          <p:nvPr/>
        </p:nvSpPr>
        <p:spPr bwMode="auto">
          <a:xfrm>
            <a:off x="539750" y="1416050"/>
            <a:ext cx="8451850" cy="312393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1pPr>
            <a:lvl2pPr marL="742950" indent="-28575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2pPr>
            <a:lvl3pPr marL="11430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3pPr>
            <a:lvl4pPr marL="16002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4pPr>
            <a:lvl5pPr marL="2057400" indent="-228600" eaLnBrk="0" hangingPunct="0">
              <a:defRPr sz="2400">
                <a:solidFill>
                  <a:schemeClr val="tx1"/>
                </a:solidFill>
                <a:latin typeface="Times New Roman" pitchFamily="18" charset="0"/>
              </a:defRPr>
            </a:lvl5pPr>
            <a:lvl6pPr marL="25146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6pPr>
            <a:lvl7pPr marL="29718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7pPr>
            <a:lvl8pPr marL="34290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8pPr>
            <a:lvl9pPr marL="3886200" indent="-228600" eaLnBrk="0" fontAlgn="base" hangingPunct="0">
              <a:spcBef>
                <a:spcPct val="0"/>
              </a:spcBef>
              <a:spcAft>
                <a:spcPct val="0"/>
              </a:spcAft>
              <a:defRPr sz="2400">
                <a:solidFill>
                  <a:schemeClr val="tx1"/>
                </a:solidFill>
                <a:latin typeface="Times New Roman" pitchFamily="18" charset="0"/>
              </a:defRPr>
            </a:lvl9pPr>
          </a:lstStyle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Објекат који представља ослушкивач догађаја, у методи која имплементира интерфејс изведен из интерфејса </a:t>
            </a:r>
            <a:r>
              <a:rPr lang="en-US" sz="2000" dirty="0" err="1">
                <a:latin typeface="+mn-lt"/>
              </a:rPr>
              <a:t>EventListener</a:t>
            </a:r>
            <a:r>
              <a:rPr lang="sr-Cyrl-RS" dirty="0" smtClean="0">
                <a:latin typeface="Garamond" pitchFamily="18" charset="0"/>
              </a:rPr>
              <a:t> специфицира шта ће се урадити када догађај буде испаљен – наравно под претпоставком да је објекат ослушкивач догађаја већ регистрован за слушање датог догађаја</a:t>
            </a:r>
          </a:p>
          <a:p>
            <a:pPr marL="1085850" lvl="1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 smtClean="0">
                <a:latin typeface="Garamond" pitchFamily="18" charset="0"/>
              </a:rPr>
              <a:t>Метод ослушкивача који се реализује приликом испаљивања догађаја обично има један параметар – догађај који је испаљен</a:t>
            </a:r>
          </a:p>
        </p:txBody>
      </p:sp>
      <p:sp>
        <p:nvSpPr>
          <p:cNvPr id="3" name="Title 1"/>
          <p:cNvSpPr txBox="1">
            <a:spLocks/>
          </p:cNvSpPr>
          <p:nvPr/>
        </p:nvSpPr>
        <p:spPr>
          <a:xfrm>
            <a:off x="1371600" y="549275"/>
            <a:ext cx="7772400" cy="868363"/>
          </a:xfrm>
          <a:prstGeom prst="rect">
            <a:avLst/>
          </a:prstGeom>
        </p:spPr>
        <p:txBody>
          <a:bodyPr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>
              <a:defRPr/>
            </a:pPr>
            <a:r>
              <a:rPr lang="sr-Cyrl-RS" sz="3600" b="1" kern="0" dirty="0" smtClean="0">
                <a:solidFill>
                  <a:srgbClr val="0070C0"/>
                </a:solidFill>
              </a:rPr>
              <a:t>Ослушкивач догађаја </a:t>
            </a:r>
            <a:endParaRPr lang="en-US" sz="3600" b="1" kern="0" dirty="0">
              <a:solidFill>
                <a:srgbClr val="0070C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4987662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3" presetClass="entr" presetSubtype="1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7" dur="500"/>
                                        <p:tgtEl>
                                          <p:spTgt spid="26626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3" presetClass="entr" presetSubtype="1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blinds(horizontal)">
                                      <p:cBhvr>
                                        <p:cTn id="10" dur="500"/>
                                        <p:tgtEl>
                                          <p:spTgt spid="26626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09342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Како се крећемо уз хијерархију наслеђивања, класе постају све општије и све апстрактније</a:t>
            </a:r>
            <a:r>
              <a:rPr lang="en-US" altLang="en-US" sz="2400" dirty="0">
                <a:latin typeface="Garamond" panose="02020404030301010803" pitchFamily="18" charset="0"/>
              </a:rPr>
              <a:t>. </a:t>
            </a:r>
            <a:endParaRPr lang="en-US" altLang="en-US" sz="2400" dirty="0" smtClean="0">
              <a:latin typeface="Garamond" panose="02020404030301010803" pitchFamily="18" charset="0"/>
            </a:endParaRP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неком тренутку наткласа постаје у тој мери општа да више представља основу за друге класе него класу чије конкретне примерке желимо да користимо</a:t>
            </a:r>
            <a:r>
              <a:rPr lang="en-US" altLang="en-US" sz="2400" dirty="0">
                <a:latin typeface="Garamond" panose="02020404030301010803" pitchFamily="18" charset="0"/>
              </a:rPr>
              <a:t>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eaLnBrk="1" hangingPunct="1">
              <a:spcBef>
                <a:spcPts val="600"/>
              </a:spcBef>
              <a:buClrTx/>
              <a:buFontTx/>
              <a:buNone/>
            </a:pPr>
            <a:r>
              <a:rPr lang="sr-Cyrl-RS" altLang="en-US" sz="2400" b="1" dirty="0">
                <a:latin typeface="Garamond" panose="02020404030301010803" pitchFamily="18" charset="0"/>
              </a:rPr>
              <a:t>Пример: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Проширење хијерархије класа за запослене и студенте. </a:t>
            </a:r>
          </a:p>
          <a:p>
            <a:pPr marL="342900" indent="-342900" eaLnBrk="1" hangingPunct="1">
              <a:spcBef>
                <a:spcPts val="6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Иако свака </a:t>
            </a:r>
            <a:r>
              <a:rPr lang="sr-Cyrl-RS" altLang="en-US" sz="2400" dirty="0">
                <a:latin typeface="Garamond" panose="02020404030301010803" pitchFamily="18" charset="0"/>
              </a:rPr>
              <a:t>особа има опис,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ипак тај </a:t>
            </a:r>
            <a:r>
              <a:rPr lang="sr-Cyrl-RS" altLang="en-US" sz="2400" dirty="0">
                <a:latin typeface="Garamond" panose="02020404030301010803" pitchFamily="18" charset="0"/>
              </a:rPr>
              <a:t>опис зависи од тога шта и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/>
            </a:r>
            <a:br>
              <a:rPr lang="sr-Cyrl-RS" altLang="en-US" sz="2400" dirty="0" smtClean="0">
                <a:latin typeface="Garamond" panose="02020404030301010803" pitchFamily="18" charset="0"/>
              </a:rPr>
            </a:br>
            <a:r>
              <a:rPr lang="sr-Cyrl-RS" altLang="en-US" sz="2400" dirty="0" smtClean="0">
                <a:latin typeface="Garamond" panose="02020404030301010803" pitchFamily="18" charset="0"/>
              </a:rPr>
              <a:t>како </a:t>
            </a:r>
            <a:r>
              <a:rPr lang="sr-Cyrl-RS" altLang="en-US" sz="2400" dirty="0">
                <a:latin typeface="Garamond" panose="02020404030301010803" pitchFamily="18" charset="0"/>
              </a:rPr>
              <a:t>дата особа ради.</a:t>
            </a:r>
            <a:endParaRPr lang="en-US" altLang="en-US" sz="2400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pic>
        <p:nvPicPr>
          <p:cNvPr id="5123" name="Picture 3"/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4048" y="4437112"/>
            <a:ext cx="3744416" cy="229030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1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0" dur="500"/>
                                        <p:tgtEl>
                                          <p:spTgt spid="512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3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4" fill="hold" nodeType="clickPar">
                      <p:stCondLst>
                        <p:cond delay="indefinite"/>
                      </p:stCondLst>
                      <p:childTnLst>
                        <p:par>
                          <p:cTn id="25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6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74" name="Rectangle 2"/>
          <p:cNvSpPr>
            <a:spLocks noGrp="1" noChangeArrowheads="1"/>
          </p:cNvSpPr>
          <p:nvPr>
            <p:ph type="title" idx="4294967295"/>
          </p:nvPr>
        </p:nvSpPr>
        <p:spPr>
          <a:xfrm>
            <a:off x="3311525" y="427038"/>
            <a:ext cx="5832475" cy="914400"/>
          </a:xfrm>
        </p:spPr>
        <p:txBody>
          <a:bodyPr/>
          <a:lstStyle/>
          <a:p>
            <a:pPr eaLnBrk="1" hangingPunct="1"/>
            <a:r>
              <a:rPr lang="sr-Cyrl-RS" altLang="en-US" smtClean="0">
                <a:solidFill>
                  <a:srgbClr val="3366FF"/>
                </a:solidFill>
              </a:rPr>
              <a:t>Захвалница</a:t>
            </a:r>
            <a:endParaRPr lang="sr-Latn-CS" altLang="en-US" smtClean="0">
              <a:solidFill>
                <a:srgbClr val="3366FF"/>
              </a:solidFill>
            </a:endParaRPr>
          </a:p>
        </p:txBody>
      </p:sp>
      <p:sp>
        <p:nvSpPr>
          <p:cNvPr id="8197" name="Text Box 3"/>
          <p:cNvSpPr txBox="1">
            <a:spLocks noChangeArrowheads="1"/>
          </p:cNvSpPr>
          <p:nvPr/>
        </p:nvSpPr>
        <p:spPr bwMode="auto">
          <a:xfrm>
            <a:off x="304800" y="1628775"/>
            <a:ext cx="8610600" cy="345281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Велики део материјала који је укључен у ову презентацију је преузет из презентације коју је раније (у време када је он држао курс Објектно орјентисано програмирање) направио проф. др Душан Тошић.</a:t>
            </a:r>
          </a:p>
          <a:p>
            <a:pPr eaLnBrk="1" hangingPunct="1">
              <a:buClrTx/>
              <a:buFontTx/>
              <a:buNone/>
            </a:pPr>
            <a:endParaRPr lang="sr-Cyrl-R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  <a:p>
            <a:pPr eaLnBrk="1" hangingPunct="1">
              <a:buClrTx/>
              <a:buFontTx/>
              <a:buNone/>
            </a:pPr>
            <a:r>
              <a:rPr lang="sr-Cyrl-RS" altLang="en-US" sz="2600">
                <a:solidFill>
                  <a:srgbClr val="000073"/>
                </a:solidFill>
                <a:latin typeface="Garamond" panose="02020404030301010803" pitchFamily="18" charset="0"/>
              </a:rPr>
              <a:t>Хвала проф. Тошићу што се сагласио са укључивањем тог материјала у садашњу презентацији, као и на помоћи коју ми је пружио током конципцирања и реализације курса. </a:t>
            </a:r>
            <a:endParaRPr lang="sr-Latn-CS" altLang="en-US" sz="2600">
              <a:solidFill>
                <a:srgbClr val="000073"/>
              </a:solidFill>
              <a:latin typeface="Garamond" panose="02020404030301010803" pitchFamily="18" charset="0"/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8197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0" dur="500"/>
                                        <p:tgtEl>
                                          <p:spTgt spid="8197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69359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ct val="500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Апстрактне класе и методе карактерише кључна реч</a:t>
            </a:r>
            <a:r>
              <a:rPr lang="en-US" dirty="0">
                <a:latin typeface="Garamond" pitchFamily="18" charset="0"/>
              </a:rPr>
              <a:t> </a:t>
            </a:r>
            <a:r>
              <a:rPr lang="en-US" sz="1800" dirty="0">
                <a:solidFill>
                  <a:srgbClr val="FF33CC"/>
                </a:solidFill>
                <a:latin typeface="+mn-lt"/>
              </a:rPr>
              <a:t>abstract</a:t>
            </a:r>
            <a:r>
              <a:rPr lang="en-US" dirty="0">
                <a:solidFill>
                  <a:srgbClr val="FF33CC"/>
                </a:solidFill>
                <a:latin typeface="Garamond" pitchFamily="18" charset="0"/>
              </a:rPr>
              <a:t>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мора бити апстрактна ако садржи бар један апстрактни метод.</a:t>
            </a: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>
                <a:latin typeface="Garamond" pitchFamily="18" charset="0"/>
              </a:rPr>
              <a:t>Класа може бити апстрактна чак иако не садржи ни један апстрактни метод</a:t>
            </a:r>
            <a:r>
              <a:rPr lang="ru-RU" dirty="0" smtClean="0">
                <a:latin typeface="Garamond" pitchFamily="18" charset="0"/>
              </a:rPr>
              <a:t>.</a:t>
            </a: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"JMBG checking"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pPr>
              <a:spcBef>
                <a:spcPts val="600"/>
              </a:spcBef>
              <a:defRPr/>
            </a:pPr>
            <a:r>
              <a:rPr lang="en-US" dirty="0" smtClean="0">
                <a:latin typeface="Garamond" pitchFamily="18" charset="0"/>
              </a:rPr>
              <a:t>  </a:t>
            </a: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(2)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27584" y="3717032"/>
            <a:ext cx="6192688" cy="2160240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 nodeType="clickPar">
                      <p:stCondLst>
                        <p:cond delay="indefinite"/>
                      </p:stCondLst>
                      <p:childTnLst>
                        <p:par>
                          <p:cTn id="9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 nodeType="clickPar">
                      <p:stCondLst>
                        <p:cond delay="indefinite"/>
                      </p:stCondLst>
                      <p:childTnLst>
                        <p:par>
                          <p:cTn id="1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458587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 smtClean="0">
                <a:latin typeface="Garamond" pitchFamily="18" charset="0"/>
              </a:rPr>
              <a:t>Примерак</a:t>
            </a:r>
            <a:r>
              <a:rPr lang="ru-RU" dirty="0" smtClean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да </a:t>
            </a:r>
            <a:r>
              <a:rPr lang="ru-RU" dirty="0" err="1">
                <a:latin typeface="Garamond" pitchFamily="18" charset="0"/>
              </a:rPr>
              <a:t>користи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неапстрактне</a:t>
            </a:r>
            <a:r>
              <a:rPr lang="ru-RU" dirty="0">
                <a:latin typeface="Garamond" pitchFamily="18" charset="0"/>
              </a:rPr>
              <a:t> методе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наткласе</a:t>
            </a:r>
            <a:r>
              <a:rPr lang="ru-RU" dirty="0">
                <a:latin typeface="Garamond" pitchFamily="18" charset="0"/>
              </a:rPr>
              <a:t>. </a:t>
            </a:r>
            <a:endParaRPr lang="ru-RU" dirty="0" smtClean="0">
              <a:latin typeface="Garamond" pitchFamily="18" charset="0"/>
            </a:endParaRPr>
          </a:p>
          <a:p>
            <a:pPr>
              <a:spcBef>
                <a:spcPts val="600"/>
              </a:spcBef>
              <a:defRPr/>
            </a:pPr>
            <a:endParaRPr lang="ru-RU" dirty="0">
              <a:latin typeface="Garamond" pitchFamily="18" charset="0"/>
            </a:endParaRP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5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private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String 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@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Override 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doMedicalTreatment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"Going to student clinic"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checkJMBG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dirty="0">
              <a:solidFill>
                <a:srgbClr val="00000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checkIndex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(){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System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out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println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5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"Checking index"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5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5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5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5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5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500" dirty="0" smtClean="0">
              <a:effectLst/>
            </a:endParaRPr>
          </a:p>
          <a:p>
            <a:pPr>
              <a:spcBef>
                <a:spcPts val="600"/>
              </a:spcBef>
              <a:defRPr/>
            </a:pPr>
            <a:endParaRPr lang="ru-RU" sz="1500" dirty="0">
              <a:latin typeface="Garamond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(3)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2780928"/>
            <a:ext cx="7344816" cy="3168352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165398596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5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8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1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6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9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0" y="1658938"/>
            <a:ext cx="9144000" cy="6186309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>
            <a:spAutoFit/>
          </a:bodyPr>
          <a:lstStyle/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ru-RU" dirty="0" err="1">
                <a:latin typeface="Garamond" pitchFamily="18" charset="0"/>
              </a:rPr>
              <a:t>Тај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примерак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декларисан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као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инстанца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апстрактне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en-U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О</a:t>
            </a:r>
            <a:r>
              <a:rPr lang="ru-RU" dirty="0">
                <a:latin typeface="Garamond" pitchFamily="18" charset="0"/>
              </a:rPr>
              <a:t>н </a:t>
            </a:r>
            <a:r>
              <a:rPr lang="ru-RU" dirty="0" err="1">
                <a:latin typeface="Garamond" pitchFamily="18" charset="0"/>
              </a:rPr>
              <a:t>може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бити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креиран</a:t>
            </a:r>
            <a:r>
              <a:rPr lang="ru-RU" dirty="0">
                <a:latin typeface="Garamond" pitchFamily="18" charset="0"/>
              </a:rPr>
              <a:t> само </a:t>
            </a:r>
            <a:r>
              <a:rPr lang="ru-RU" dirty="0" err="1">
                <a:latin typeface="Garamond" pitchFamily="18" charset="0"/>
              </a:rPr>
              <a:t>помоћу</a:t>
            </a:r>
            <a:r>
              <a:rPr lang="ru-RU" dirty="0">
                <a:latin typeface="Garamond" pitchFamily="18" charset="0"/>
              </a:rPr>
              <a:t> конструктора </a:t>
            </a:r>
            <a:r>
              <a:rPr lang="ru-RU" dirty="0" err="1">
                <a:latin typeface="Garamond" pitchFamily="18" charset="0"/>
              </a:rPr>
              <a:t>конкретне</a:t>
            </a:r>
            <a:r>
              <a:rPr lang="ru-RU" dirty="0">
                <a:latin typeface="Garamond" pitchFamily="18" charset="0"/>
              </a:rPr>
              <a:t> </a:t>
            </a:r>
            <a:r>
              <a:rPr lang="ru-RU" dirty="0" err="1">
                <a:latin typeface="Garamond" pitchFamily="18" charset="0"/>
              </a:rPr>
              <a:t>класе</a:t>
            </a:r>
            <a:r>
              <a:rPr lang="ru-RU" dirty="0">
                <a:latin typeface="Garamond" pitchFamily="18" charset="0"/>
              </a:rPr>
              <a:t>.</a:t>
            </a:r>
            <a:endParaRPr lang="sr-Cyrl-RS" dirty="0">
              <a:latin typeface="Garamond" pitchFamily="18" charset="0"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r>
              <a:rPr lang="sr-Cyrl-RS" dirty="0">
                <a:latin typeface="Garamond" pitchFamily="18" charset="0"/>
              </a:rPr>
              <a:t>Апстрактна класа може да има конструктор којим дефинише сопствена поља, а тај контруктор се потом позива од стране конструктора конкретне поткласе</a:t>
            </a:r>
            <a:r>
              <a:rPr lang="sr-Cyrl-RS" dirty="0" smtClean="0">
                <a:latin typeface="Garamond" pitchFamily="18" charset="0"/>
              </a:rPr>
              <a:t>.</a:t>
            </a:r>
          </a:p>
          <a:p>
            <a:r>
              <a:rPr lang="sr-Cyrl-RS" sz="15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abstract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	</a:t>
            </a:r>
            <a:r>
              <a:rPr lang="sr-Cyrl-RS" sz="1200" b="1" dirty="0" smtClean="0">
                <a:solidFill>
                  <a:srgbClr val="000080"/>
                </a:solidFill>
                <a:latin typeface="Courier New" panose="02070309020205020404" pitchFamily="49" charset="0"/>
              </a:rPr>
              <a:t>...</a:t>
            </a:r>
          </a:p>
          <a:p>
            <a:r>
              <a:rPr lang="sr-Cyrl-RS" sz="12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...</a:t>
            </a: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Cyrl-RS" sz="1200" b="1" dirty="0" smtClean="0">
              <a:solidFill>
                <a:srgbClr val="000080"/>
              </a:solidFill>
              <a:effectLst/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endParaRPr lang="sr-Cyrl-RS" sz="12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8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class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 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extends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Person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...</a:t>
            </a: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 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String 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super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jmbg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	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this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.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index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public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static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00FF"/>
                </a:solidFill>
                <a:effectLst/>
                <a:latin typeface="Courier New" panose="02070309020205020404" pitchFamily="49" charset="0"/>
              </a:rPr>
              <a:t>void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main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String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[]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args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{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	</a:t>
            </a:r>
            <a:r>
              <a:rPr lang="sr-Cyrl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		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Person 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s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=</a:t>
            </a:r>
            <a:r>
              <a:rPr lang="sr-Latn-RS" sz="1200" b="1" dirty="0" smtClean="0">
                <a:solidFill>
                  <a:srgbClr val="0000FF"/>
                </a:solidFill>
                <a:effectLst/>
                <a:latin typeface="Courier New" panose="02070309020205020404" pitchFamily="49" charset="0"/>
              </a:rPr>
              <a:t>new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Student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(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"xxxxxxxxxxxxx"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,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r>
              <a:rPr lang="sr-Latn-RS" sz="1200" dirty="0" smtClean="0">
                <a:solidFill>
                  <a:srgbClr val="808080"/>
                </a:solidFill>
                <a:effectLst/>
                <a:latin typeface="Courier New" panose="02070309020205020404" pitchFamily="49" charset="0"/>
              </a:rPr>
              <a:t>"yyyyy"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);</a:t>
            </a:r>
            <a:r>
              <a:rPr lang="sr-Latn-RS" sz="1200" dirty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Cyrl-RS" sz="1200" b="1" dirty="0" smtClean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r>
              <a:rPr lang="sr-Latn-RS" sz="1200" dirty="0" smtClean="0">
                <a:solidFill>
                  <a:srgbClr val="000000"/>
                </a:solidFill>
                <a:latin typeface="Courier New" panose="02070309020205020404" pitchFamily="49" charset="0"/>
              </a:rPr>
              <a:t> </a:t>
            </a:r>
            <a:endParaRPr lang="sr-Cyrl-RS" sz="1200" dirty="0" smtClean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r>
              <a:rPr lang="sr-Cyrl-RS" sz="1200" b="1" dirty="0">
                <a:solidFill>
                  <a:srgbClr val="000000"/>
                </a:solidFill>
                <a:effectLst/>
                <a:latin typeface="Courier New" panose="02070309020205020404" pitchFamily="49" charset="0"/>
              </a:rPr>
              <a:t>	</a:t>
            </a:r>
            <a:r>
              <a:rPr lang="sr-Latn-RS" sz="1200" b="1" dirty="0" smtClean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}</a:t>
            </a:r>
            <a:endParaRPr lang="sr-Latn-RS" sz="1200" dirty="0">
              <a:solidFill>
                <a:srgbClr val="000000"/>
              </a:solidFill>
              <a:latin typeface="Courier New" panose="02070309020205020404" pitchFamily="49" charset="0"/>
            </a:endParaRPr>
          </a:p>
          <a:p>
            <a:endParaRPr lang="sr-Cyrl-RS" sz="1500" b="1" dirty="0" smtClean="0">
              <a:solidFill>
                <a:srgbClr val="000080"/>
              </a:solidFill>
              <a:latin typeface="Courier New" panose="02070309020205020404" pitchFamily="49" charset="0"/>
            </a:endParaRPr>
          </a:p>
          <a:p>
            <a:r>
              <a:rPr lang="sr-Cyrl-RS" sz="1500" b="1" dirty="0">
                <a:solidFill>
                  <a:srgbClr val="000080"/>
                </a:solidFill>
                <a:effectLst/>
                <a:latin typeface="Courier New" panose="02070309020205020404" pitchFamily="49" charset="0"/>
              </a:rPr>
              <a:t>	</a:t>
            </a:r>
            <a:endParaRPr lang="sr-Latn-RS" sz="1500" dirty="0" smtClean="0">
              <a:effectLst/>
            </a:endParaRPr>
          </a:p>
          <a:p>
            <a:pPr marL="342900" indent="-342900">
              <a:spcBef>
                <a:spcPts val="600"/>
              </a:spcBef>
              <a:buFont typeface="Arial" panose="020B0604020202020204" pitchFamily="34" charset="0"/>
              <a:buChar char="•"/>
              <a:defRPr/>
            </a:pPr>
            <a:endParaRPr lang="en-US" b="1" dirty="0">
              <a:solidFill>
                <a:schemeClr val="accent2"/>
              </a:solidFill>
              <a:latin typeface="Times_Lat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Апстрактне класе (4)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899592" y="3717032"/>
            <a:ext cx="6336704" cy="3096344"/>
          </a:xfrm>
          <a:prstGeom prst="rect">
            <a:avLst/>
          </a:prstGeom>
          <a:noFill/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sr-Latn-RS"/>
          </a:p>
        </p:txBody>
      </p:sp>
    </p:spTree>
    <p:extLst>
      <p:ext uri="{BB962C8B-B14F-4D97-AF65-F5344CB8AC3E}">
        <p14:creationId xmlns:p14="http://schemas.microsoft.com/office/powerpoint/2010/main" val="325498658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5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8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1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4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7" dur="500"/>
                                        <p:tgtEl>
                                          <p:spTgt spid="3074">
                                            <p:txEl>
                                              <p:pRg st="7" end="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0" dur="500"/>
                                        <p:tgtEl>
                                          <p:spTgt spid="3074">
                                            <p:txEl>
                                              <p:pRg st="8" end="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3" dur="500"/>
                                        <p:tgtEl>
                                          <p:spTgt spid="3074">
                                            <p:txEl>
                                              <p:pRg st="9" end="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6" dur="500"/>
                                        <p:tgtEl>
                                          <p:spTgt spid="3074">
                                            <p:txEl>
                                              <p:pRg st="10" end="1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47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49" dur="500"/>
                                        <p:tgtEl>
                                          <p:spTgt spid="3074">
                                            <p:txEl>
                                              <p:pRg st="11" end="1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0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2" dur="500"/>
                                        <p:tgtEl>
                                          <p:spTgt spid="3074">
                                            <p:txEl>
                                              <p:pRg st="12" end="1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3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5" dur="500"/>
                                        <p:tgtEl>
                                          <p:spTgt spid="3074">
                                            <p:txEl>
                                              <p:pRg st="13" end="1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6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7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58" dur="500"/>
                                        <p:tgtEl>
                                          <p:spTgt spid="3074">
                                            <p:txEl>
                                              <p:pRg st="14" end="1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59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1" dur="500"/>
                                        <p:tgtEl>
                                          <p:spTgt spid="3074">
                                            <p:txEl>
                                              <p:pRg st="15" end="1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2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4" dur="500"/>
                                        <p:tgtEl>
                                          <p:spTgt spid="3074">
                                            <p:txEl>
                                              <p:pRg st="16" end="1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67" dur="500"/>
                                        <p:tgtEl>
                                          <p:spTgt spid="3074">
                                            <p:txEl>
                                              <p:pRg st="17" end="17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6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0" dur="500"/>
                                        <p:tgtEl>
                                          <p:spTgt spid="3074">
                                            <p:txEl>
                                              <p:pRg st="18" end="18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3" dur="500"/>
                                        <p:tgtEl>
                                          <p:spTgt spid="3074">
                                            <p:txEl>
                                              <p:pRg st="19" end="19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74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6" dur="500"/>
                                        <p:tgtEl>
                                          <p:spTgt spid="3074">
                                            <p:txEl>
                                              <p:pRg st="21" end="2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098" name="Rectangle 2"/>
          <p:cNvSpPr>
            <a:spLocks noGrp="1" noChangeArrowheads="1"/>
          </p:cNvSpPr>
          <p:nvPr>
            <p:ph type="ctrTitle"/>
          </p:nvPr>
        </p:nvSpPr>
        <p:spPr>
          <a:xfrm>
            <a:off x="395288" y="1628775"/>
            <a:ext cx="8569325" cy="1144588"/>
          </a:xfrm>
        </p:spPr>
        <p:txBody>
          <a:bodyPr/>
          <a:lstStyle/>
          <a:p>
            <a:pPr eaLnBrk="1" hangingPunct="1"/>
            <a:r>
              <a:rPr lang="sr-Cyrl-RS" altLang="en-US" sz="5400" dirty="0" smtClean="0">
                <a:solidFill>
                  <a:srgbClr val="3366FF"/>
                </a:solidFill>
              </a:rPr>
              <a:t>Интерфејси</a:t>
            </a:r>
            <a:endParaRPr lang="sr-Latn-CS" altLang="en-US" sz="5400" dirty="0" smtClean="0">
              <a:solidFill>
                <a:srgbClr val="3366FF"/>
              </a:solidFill>
            </a:endParaRPr>
          </a:p>
        </p:txBody>
      </p:sp>
      <p:sp>
        <p:nvSpPr>
          <p:cNvPr id="5" name="Rectangle 3"/>
          <p:cNvSpPr txBox="1">
            <a:spLocks noChangeArrowheads="1"/>
          </p:cNvSpPr>
          <p:nvPr/>
        </p:nvSpPr>
        <p:spPr bwMode="auto">
          <a:xfrm>
            <a:off x="3563888" y="3356992"/>
            <a:ext cx="5110162" cy="17526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marL="0" indent="0" algn="r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None/>
              <a:defRPr sz="3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742950" indent="-28575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+mn-lt"/>
              </a:defRPr>
            </a:lvl2pPr>
            <a:lvl3pPr marL="11430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+mn-lt"/>
              </a:defRPr>
            </a:lvl3pPr>
            <a:lvl4pPr marL="16002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+mn-lt"/>
              </a:defRPr>
            </a:lvl4pPr>
            <a:lvl5pPr marL="2057400" indent="-228600" algn="l" rtl="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5pPr>
            <a:lvl6pPr marL="25146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6pPr>
            <a:lvl7pPr marL="29718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7pPr>
            <a:lvl8pPr marL="34290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8pPr>
            <a:lvl9pPr marL="3886200" indent="-228600" algn="l" rtl="0" fontAlgn="base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itchFamily="2" charset="2"/>
              <a:buChar char=""/>
              <a:defRPr sz="2000">
                <a:solidFill>
                  <a:schemeClr val="tx1"/>
                </a:solidFill>
                <a:latin typeface="+mn-lt"/>
              </a:defRPr>
            </a:lvl9pPr>
          </a:lstStyle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Владимир Филиповић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sr-Latn-CS" altLang="en-US" kern="0" dirty="0" smtClean="0">
                <a:hlinkClick r:id="rId2"/>
              </a:rPr>
              <a:t>vladaf@matf.bg.ac.</a:t>
            </a:r>
            <a:r>
              <a:rPr lang="en-US" altLang="en-US" kern="0" dirty="0" err="1" smtClean="0">
                <a:hlinkClick r:id="rId2"/>
              </a:rPr>
              <a:t>rs</a:t>
            </a:r>
            <a:endParaRPr lang="sr-Latn-RS" altLang="en-US" kern="0" dirty="0" smtClean="0"/>
          </a:p>
          <a:p>
            <a:pPr eaLnBrk="1" hangingPunct="1"/>
            <a:r>
              <a:rPr lang="sr-Cyrl-RS" altLang="en-US" kern="0" dirty="0" smtClean="0">
                <a:solidFill>
                  <a:srgbClr val="9933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Александар Картељ</a:t>
            </a:r>
            <a:endParaRPr lang="en-US" altLang="en-US" kern="0" dirty="0" smtClean="0">
              <a:solidFill>
                <a:srgbClr val="9933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eaLnBrk="1" hangingPunct="1"/>
            <a:r>
              <a:rPr lang="en-US" altLang="en-US" kern="0" dirty="0" smtClean="0">
                <a:hlinkClick r:id="rId3"/>
              </a:rPr>
              <a:t>k</a:t>
            </a:r>
            <a:r>
              <a:rPr lang="sr-Latn-RS" altLang="en-US" kern="0" dirty="0" smtClean="0">
                <a:hlinkClick r:id="rId3"/>
              </a:rPr>
              <a:t>artelj</a:t>
            </a:r>
            <a:r>
              <a:rPr lang="en-US" altLang="en-US" kern="0" dirty="0" smtClean="0">
                <a:hlinkClick r:id="rId3"/>
              </a:rPr>
              <a:t>@matf.bg.ac.rs</a:t>
            </a:r>
            <a:endParaRPr lang="en-US" altLang="en-US" kern="0" dirty="0"/>
          </a:p>
        </p:txBody>
      </p:sp>
    </p:spTree>
    <p:extLst>
      <p:ext uri="{BB962C8B-B14F-4D97-AF65-F5344CB8AC3E}">
        <p14:creationId xmlns:p14="http://schemas.microsoft.com/office/powerpoint/2010/main" val="1363117893"/>
      </p:ext>
    </p:extLst>
  </p:cSld>
  <p:clrMapOvr>
    <a:masterClrMapping/>
  </p:clrMapOvr>
  <p:transition spd="slow"/>
  <p:timing>
    <p:tnLst>
      <p:par>
        <p:cTn id="1" dur="indefinite" restart="never" nodeType="tmRoot"/>
      </p:par>
    </p:tn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74" name="Text Box 2"/>
          <p:cNvSpPr txBox="1">
            <a:spLocks noChangeArrowheads="1"/>
          </p:cNvSpPr>
          <p:nvPr/>
        </p:nvSpPr>
        <p:spPr bwMode="auto">
          <a:xfrm>
            <a:off x="395288" y="1557338"/>
            <a:ext cx="8353425" cy="540147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>
            <a:spAutoFit/>
          </a:bodyPr>
          <a:lstStyle>
            <a:lvl1pPr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3200">
                <a:solidFill>
                  <a:schemeClr val="tx1"/>
                </a:solidFill>
                <a:latin typeface="Arial" panose="020B0604020202020204" pitchFamily="34" charset="0"/>
              </a:defRPr>
            </a:lvl1pPr>
            <a:lvl2pPr marL="742950" indent="-28575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¡"/>
              <a:defRPr sz="2700">
                <a:solidFill>
                  <a:schemeClr val="tx1"/>
                </a:solidFill>
                <a:latin typeface="Arial" panose="020B0604020202020204" pitchFamily="34" charset="0"/>
              </a:defRPr>
            </a:lvl2pPr>
            <a:lvl3pPr marL="11430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l"/>
              <a:defRPr sz="2300">
                <a:solidFill>
                  <a:schemeClr val="tx1"/>
                </a:solidFill>
                <a:latin typeface="Arial" panose="020B0604020202020204" pitchFamily="34" charset="0"/>
              </a:defRPr>
            </a:lvl3pPr>
            <a:lvl4pPr marL="1600200" indent="-228600" eaLnBrk="0" hangingPunct="0">
              <a:spcBef>
                <a:spcPct val="20000"/>
              </a:spcBef>
              <a:buClr>
                <a:schemeClr val="accent1"/>
              </a:buClr>
              <a:buChar char="•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4pPr>
            <a:lvl5pPr marL="2057400" indent="-228600" eaLnBrk="0" hangingPunct="0">
              <a:spcBef>
                <a:spcPct val="20000"/>
              </a:spcBef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5pPr>
            <a:lvl6pPr marL="25146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6pPr>
            <a:lvl7pPr marL="29718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7pPr>
            <a:lvl8pPr marL="34290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8pPr>
            <a:lvl9pPr marL="3886200" indent="-228600" eaLnBrk="0" fontAlgn="base" hangingPunct="0">
              <a:spcBef>
                <a:spcPct val="20000"/>
              </a:spcBef>
              <a:spcAft>
                <a:spcPct val="0"/>
              </a:spcAft>
              <a:buClr>
                <a:schemeClr val="accent1"/>
              </a:buClr>
              <a:buFont typeface="Wingdings" panose="05000000000000000000" pitchFamily="2" charset="2"/>
              <a:buChar char=""/>
              <a:defRPr sz="2000">
                <a:solidFill>
                  <a:schemeClr val="tx1"/>
                </a:solidFill>
                <a:latin typeface="Arial" panose="020B0604020202020204" pitchFamily="34" charset="0"/>
              </a:defRPr>
            </a:lvl9pPr>
          </a:lstStyle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развоју </a:t>
            </a:r>
            <a:r>
              <a:rPr lang="sr-Cyrl-RS" altLang="en-US" sz="2400" dirty="0">
                <a:latin typeface="Garamond" panose="02020404030301010803" pitchFamily="18" charset="0"/>
              </a:rPr>
              <a:t>софтвера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је често </a:t>
            </a:r>
            <a:r>
              <a:rPr lang="sr-Cyrl-RS" altLang="en-US" sz="2400" dirty="0">
                <a:latin typeface="Garamond" panose="02020404030301010803" pitchFamily="18" charset="0"/>
              </a:rPr>
              <a:t>важно да се различите групе програмера договоре око „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уговора“ о интеракцији софтвера.</a:t>
            </a: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 </a:t>
            </a:r>
            <a:r>
              <a:rPr lang="sr-Cyrl-RS" altLang="en-US" sz="2400" dirty="0">
                <a:latin typeface="Garamond" panose="02020404030301010803" pitchFamily="18" charset="0"/>
              </a:rPr>
              <a:t>Свака од тих група треба да буде у могућности да напише свој део кода, а да при томе нема информације како је писан код друге стране.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У </a:t>
            </a:r>
            <a:r>
              <a:rPr lang="sr-Cyrl-RS" altLang="en-US" sz="2400" dirty="0">
                <a:latin typeface="Garamond" panose="02020404030301010803" pitchFamily="18" charset="0"/>
              </a:rPr>
              <a:t>језику Јава, интерфејс је референтни тип, сличан класи, али може садржати само константе и потписе метода. </a:t>
            </a:r>
            <a:endParaRPr lang="sr-Cyrl-RS" altLang="en-US" sz="2400" dirty="0" smtClean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 smtClean="0">
                <a:latin typeface="Garamond" panose="02020404030301010803" pitchFamily="18" charset="0"/>
              </a:rPr>
              <a:t>Интерфејс </a:t>
            </a:r>
            <a:r>
              <a:rPr lang="sr-Cyrl-RS" altLang="en-US" sz="2400" dirty="0">
                <a:latin typeface="Garamond" panose="02020404030301010803" pitchFamily="18" charset="0"/>
              </a:rPr>
              <a:t>не може да садржи тела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метода (изузетак су подразумевани методи, почев од Јава 8).</a:t>
            </a:r>
            <a:endParaRPr lang="sr-Cyrl-RS" altLang="en-US" sz="2400" dirty="0">
              <a:latin typeface="Garamond" panose="02020404030301010803" pitchFamily="18" charset="0"/>
            </a:endParaRPr>
          </a:p>
          <a:p>
            <a:pPr marL="342900" indent="-342900">
              <a:spcBef>
                <a:spcPct val="50000"/>
              </a:spcBef>
              <a:buClrTx/>
            </a:pPr>
            <a:r>
              <a:rPr lang="sr-Cyrl-RS" altLang="en-US" sz="2400" dirty="0">
                <a:latin typeface="Garamond" panose="02020404030301010803" pitchFamily="18" charset="0"/>
              </a:rPr>
              <a:t>Није могуће директно правити примерак </a:t>
            </a:r>
            <a:r>
              <a:rPr lang="sr-Cyrl-RS" altLang="en-US" sz="2400" dirty="0" smtClean="0">
                <a:latin typeface="Garamond" panose="02020404030301010803" pitchFamily="18" charset="0"/>
              </a:rPr>
              <a:t>интерфејса:</a:t>
            </a: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он </a:t>
            </a:r>
            <a:r>
              <a:rPr lang="sr-Cyrl-RS" altLang="en-US" sz="1900" dirty="0">
                <a:latin typeface="Garamond" panose="02020404030301010803" pitchFamily="18" charset="0"/>
              </a:rPr>
              <a:t>само може да буде имплементиран од стране класе </a:t>
            </a:r>
            <a:endParaRPr lang="sr-Cyrl-RS" altLang="en-US" sz="1900" dirty="0" smtClean="0">
              <a:latin typeface="Garamond" panose="02020404030301010803" pitchFamily="18" charset="0"/>
            </a:endParaRPr>
          </a:p>
          <a:p>
            <a:pPr marL="1085850" lvl="1" indent="-342900">
              <a:spcBef>
                <a:spcPct val="50000"/>
              </a:spcBef>
              <a:buClrTx/>
            </a:pPr>
            <a:r>
              <a:rPr lang="sr-Cyrl-RS" altLang="en-US" sz="1900" dirty="0" smtClean="0">
                <a:latin typeface="Garamond" panose="02020404030301010803" pitchFamily="18" charset="0"/>
              </a:rPr>
              <a:t>или </a:t>
            </a:r>
            <a:r>
              <a:rPr lang="sr-Cyrl-RS" altLang="en-US" sz="1900" dirty="0">
                <a:latin typeface="Garamond" panose="02020404030301010803" pitchFamily="18" charset="0"/>
              </a:rPr>
              <a:t>наслеђен од стране другог </a:t>
            </a:r>
            <a:r>
              <a:rPr lang="sr-Cyrl-RS" altLang="en-US" sz="1900" dirty="0" smtClean="0">
                <a:latin typeface="Garamond" panose="02020404030301010803" pitchFamily="18" charset="0"/>
              </a:rPr>
              <a:t>интерфејса</a:t>
            </a:r>
            <a:endParaRPr lang="en-US" altLang="en-US" sz="1900" dirty="0">
              <a:latin typeface="Garamond" panose="02020404030301010803" pitchFamily="18" charset="0"/>
            </a:endParaRPr>
          </a:p>
        </p:txBody>
      </p:sp>
      <p:sp>
        <p:nvSpPr>
          <p:cNvPr id="3" name="Rectangle 2"/>
          <p:cNvSpPr txBox="1">
            <a:spLocks noChangeArrowheads="1"/>
          </p:cNvSpPr>
          <p:nvPr/>
        </p:nvSpPr>
        <p:spPr bwMode="auto">
          <a:xfrm>
            <a:off x="1447800" y="427038"/>
            <a:ext cx="7696200" cy="9144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anchor="ctr"/>
          <a:lstStyle>
            <a:lvl1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  <a:lvl2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2pPr>
            <a:lvl3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3pPr>
            <a:lvl4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4pPr>
            <a:lvl5pPr algn="l" rtl="0" eaLnBrk="0" fontAlgn="base" hangingPunct="0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5pPr>
            <a:lvl6pPr marL="4572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6pPr>
            <a:lvl7pPr marL="9144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7pPr>
            <a:lvl8pPr marL="13716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8pPr>
            <a:lvl9pPr marL="1828800" algn="l" rtl="0" fontAlgn="base">
              <a:spcBef>
                <a:spcPct val="0"/>
              </a:spcBef>
              <a:spcAft>
                <a:spcPct val="0"/>
              </a:spcAft>
              <a:defRPr sz="3800">
                <a:solidFill>
                  <a:schemeClr val="tx2"/>
                </a:solidFill>
                <a:latin typeface="Arial" charset="0"/>
              </a:defRPr>
            </a:lvl9pPr>
          </a:lstStyle>
          <a:p>
            <a:pPr eaLnBrk="1" hangingPunct="1">
              <a:defRPr/>
            </a:pPr>
            <a:r>
              <a:rPr lang="sr-Cyrl-RS" kern="0" dirty="0" smtClean="0">
                <a:solidFill>
                  <a:srgbClr val="3366FF"/>
                </a:solidFill>
              </a:rPr>
              <a:t>Интерфејси</a:t>
            </a:r>
            <a:endParaRPr lang="sr-Latn-CS" kern="0" dirty="0" smtClean="0">
              <a:solidFill>
                <a:srgbClr val="3366FF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07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2" dur="500"/>
                                        <p:tgtEl>
                                          <p:spTgt spid="307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17" dur="500"/>
                                        <p:tgtEl>
                                          <p:spTgt spid="307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8" fill="hold">
                      <p:stCondLst>
                        <p:cond delay="indefinite"/>
                      </p:stCondLst>
                      <p:childTnLst>
                        <p:par>
                          <p:cTn id="19" fill="hold">
                            <p:stCondLst>
                              <p:cond delay="0"/>
                            </p:stCondLst>
                            <p:childTnLst>
                              <p:par>
                                <p:cTn id="20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2" dur="500"/>
                                        <p:tgtEl>
                                          <p:spTgt spid="3074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 nodeType="clickPar">
                      <p:stCondLst>
                        <p:cond delay="indefinite"/>
                      </p:stCondLst>
                      <p:childTnLst>
                        <p:par>
                          <p:cTn id="2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25" presetID="10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27" dur="500"/>
                                        <p:tgtEl>
                                          <p:spTgt spid="3074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28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0" dur="500"/>
                                        <p:tgtEl>
                                          <p:spTgt spid="3074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  <p:par>
                                <p:cTn id="31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33" dur="500"/>
                                        <p:tgtEl>
                                          <p:spTgt spid="3074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theme/theme1.xml><?xml version="1.0" encoding="utf-8"?>
<a:theme xmlns:a="http://schemas.openxmlformats.org/drawingml/2006/main" name="4_Watermark">
  <a:themeElements>
    <a:clrScheme name="2_Watermark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CCCCFF"/>
      </a:accent1>
      <a:accent2>
        <a:srgbClr val="D9D8EC"/>
      </a:accent2>
      <a:accent3>
        <a:srgbClr val="FFFFFF"/>
      </a:accent3>
      <a:accent4>
        <a:srgbClr val="000000"/>
      </a:accent4>
      <a:accent5>
        <a:srgbClr val="E2E2FF"/>
      </a:accent5>
      <a:accent6>
        <a:srgbClr val="C4C4D6"/>
      </a:accent6>
      <a:hlink>
        <a:srgbClr val="6767FF"/>
      </a:hlink>
      <a:folHlink>
        <a:srgbClr val="9933FF"/>
      </a:folHlink>
    </a:clrScheme>
    <a:fontScheme name="2_Watermark">
      <a:majorFont>
        <a:latin typeface="Arial"/>
        <a:ea typeface=""/>
        <a:cs typeface=""/>
      </a:majorFont>
      <a:minorFont>
        <a:latin typeface="Arial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>
    <a:extraClrScheme>
      <a:clrScheme name="2_Watermark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CCCCFF"/>
        </a:accent1>
        <a:accent2>
          <a:srgbClr val="D9D8EC"/>
        </a:accent2>
        <a:accent3>
          <a:srgbClr val="FFFFFF"/>
        </a:accent3>
        <a:accent4>
          <a:srgbClr val="000000"/>
        </a:accent4>
        <a:accent5>
          <a:srgbClr val="E2E2FF"/>
        </a:accent5>
        <a:accent6>
          <a:srgbClr val="C4C4D6"/>
        </a:accent6>
        <a:hlink>
          <a:srgbClr val="6767FF"/>
        </a:hlink>
        <a:folHlink>
          <a:srgbClr val="9933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2">
        <a:dk1>
          <a:srgbClr val="000000"/>
        </a:dk1>
        <a:lt1>
          <a:srgbClr val="FFFFFF"/>
        </a:lt1>
        <a:dk2>
          <a:srgbClr val="666633"/>
        </a:dk2>
        <a:lt2>
          <a:srgbClr val="5F5F5F"/>
        </a:lt2>
        <a:accent1>
          <a:srgbClr val="FFCC00"/>
        </a:accent1>
        <a:accent2>
          <a:srgbClr val="EFF0B2"/>
        </a:accent2>
        <a:accent3>
          <a:srgbClr val="FFFFFF"/>
        </a:accent3>
        <a:accent4>
          <a:srgbClr val="000000"/>
        </a:accent4>
        <a:accent5>
          <a:srgbClr val="FFE2AA"/>
        </a:accent5>
        <a:accent6>
          <a:srgbClr val="D9D9A1"/>
        </a:accent6>
        <a:hlink>
          <a:srgbClr val="808000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3">
        <a:dk1>
          <a:srgbClr val="000000"/>
        </a:dk1>
        <a:lt1>
          <a:srgbClr val="FFFFFF"/>
        </a:lt1>
        <a:dk2>
          <a:srgbClr val="000000"/>
        </a:dk2>
        <a:lt2>
          <a:srgbClr val="666699"/>
        </a:lt2>
        <a:accent1>
          <a:srgbClr val="9BB0CB"/>
        </a:accent1>
        <a:accent2>
          <a:srgbClr val="D1E0CE"/>
        </a:accent2>
        <a:accent3>
          <a:srgbClr val="FFFFFF"/>
        </a:accent3>
        <a:accent4>
          <a:srgbClr val="000000"/>
        </a:accent4>
        <a:accent5>
          <a:srgbClr val="CBD4E2"/>
        </a:accent5>
        <a:accent6>
          <a:srgbClr val="BDCBBA"/>
        </a:accent6>
        <a:hlink>
          <a:srgbClr val="8EA642"/>
        </a:hlink>
        <a:folHlink>
          <a:srgbClr val="CC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2_Watermark 4">
        <a:dk1>
          <a:srgbClr val="333300"/>
        </a:dk1>
        <a:lt1>
          <a:srgbClr val="FFFFCC"/>
        </a:lt1>
        <a:dk2>
          <a:srgbClr val="336600"/>
        </a:dk2>
        <a:lt2>
          <a:srgbClr val="FFFFCC"/>
        </a:lt2>
        <a:accent1>
          <a:srgbClr val="99CC00"/>
        </a:accent1>
        <a:accent2>
          <a:srgbClr val="669900"/>
        </a:accent2>
        <a:accent3>
          <a:srgbClr val="ADB8AA"/>
        </a:accent3>
        <a:accent4>
          <a:srgbClr val="DADAAE"/>
        </a:accent4>
        <a:accent5>
          <a:srgbClr val="CAE2AA"/>
        </a:accent5>
        <a:accent6>
          <a:srgbClr val="5C8A00"/>
        </a:accent6>
        <a:hlink>
          <a:srgbClr val="CC9900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5">
        <a:dk1>
          <a:srgbClr val="424458"/>
        </a:dk1>
        <a:lt1>
          <a:srgbClr val="FFFFFF"/>
        </a:lt1>
        <a:dk2>
          <a:srgbClr val="004A48"/>
        </a:dk2>
        <a:lt2>
          <a:srgbClr val="FFFFFF"/>
        </a:lt2>
        <a:accent1>
          <a:srgbClr val="83B200"/>
        </a:accent1>
        <a:accent2>
          <a:srgbClr val="006260"/>
        </a:accent2>
        <a:accent3>
          <a:srgbClr val="AAB1B1"/>
        </a:accent3>
        <a:accent4>
          <a:srgbClr val="DADADA"/>
        </a:accent4>
        <a:accent5>
          <a:srgbClr val="C1D5AA"/>
        </a:accent5>
        <a:accent6>
          <a:srgbClr val="005856"/>
        </a:accent6>
        <a:hlink>
          <a:srgbClr val="6666FF"/>
        </a:hlink>
        <a:folHlink>
          <a:srgbClr val="B2B2B2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6">
        <a:dk1>
          <a:srgbClr val="000000"/>
        </a:dk1>
        <a:lt1>
          <a:srgbClr val="FFFFFF"/>
        </a:lt1>
        <a:dk2>
          <a:srgbClr val="1C2046"/>
        </a:dk2>
        <a:lt2>
          <a:srgbClr val="FFFFFF"/>
        </a:lt2>
        <a:accent1>
          <a:srgbClr val="00CCFF"/>
        </a:accent1>
        <a:accent2>
          <a:srgbClr val="2D226E"/>
        </a:accent2>
        <a:accent3>
          <a:srgbClr val="ABABB0"/>
        </a:accent3>
        <a:accent4>
          <a:srgbClr val="DADADA"/>
        </a:accent4>
        <a:accent5>
          <a:srgbClr val="AAE2FF"/>
        </a:accent5>
        <a:accent6>
          <a:srgbClr val="281E63"/>
        </a:accent6>
        <a:hlink>
          <a:srgbClr val="666699"/>
        </a:hlink>
        <a:folHlink>
          <a:srgbClr val="9999FF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7">
        <a:dk1>
          <a:srgbClr val="424458"/>
        </a:dk1>
        <a:lt1>
          <a:srgbClr val="FFFFFF"/>
        </a:lt1>
        <a:dk2>
          <a:srgbClr val="000066"/>
        </a:dk2>
        <a:lt2>
          <a:srgbClr val="FFFFFF"/>
        </a:lt2>
        <a:accent1>
          <a:srgbClr val="6666FF"/>
        </a:accent1>
        <a:accent2>
          <a:srgbClr val="333399"/>
        </a:accent2>
        <a:accent3>
          <a:srgbClr val="AAAAB8"/>
        </a:accent3>
        <a:accent4>
          <a:srgbClr val="DADADA"/>
        </a:accent4>
        <a:accent5>
          <a:srgbClr val="B8B8FF"/>
        </a:accent5>
        <a:accent6>
          <a:srgbClr val="2D2D8A"/>
        </a:accent6>
        <a:hlink>
          <a:srgbClr val="FF9900"/>
        </a:hlink>
        <a:folHlink>
          <a:srgbClr val="CC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8">
        <a:dk1>
          <a:srgbClr val="1C1C1C"/>
        </a:dk1>
        <a:lt1>
          <a:srgbClr val="FFFFCC"/>
        </a:lt1>
        <a:dk2>
          <a:srgbClr val="390B20"/>
        </a:dk2>
        <a:lt2>
          <a:srgbClr val="FFFFCC"/>
        </a:lt2>
        <a:accent1>
          <a:srgbClr val="FF916F"/>
        </a:accent1>
        <a:accent2>
          <a:srgbClr val="561450"/>
        </a:accent2>
        <a:accent3>
          <a:srgbClr val="AEAAAB"/>
        </a:accent3>
        <a:accent4>
          <a:srgbClr val="DADAAE"/>
        </a:accent4>
        <a:accent5>
          <a:srgbClr val="FFC7BB"/>
        </a:accent5>
        <a:accent6>
          <a:srgbClr val="4D1148"/>
        </a:accent6>
        <a:hlink>
          <a:srgbClr val="637D95"/>
        </a:hlink>
        <a:folHlink>
          <a:srgbClr val="FFCC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2_Watermark 9">
        <a:dk1>
          <a:srgbClr val="4C0000"/>
        </a:dk1>
        <a:lt1>
          <a:srgbClr val="FFFFFF"/>
        </a:lt1>
        <a:dk2>
          <a:srgbClr val="722104"/>
        </a:dk2>
        <a:lt2>
          <a:srgbClr val="FFFFFF"/>
        </a:lt2>
        <a:accent1>
          <a:srgbClr val="CC6600"/>
        </a:accent1>
        <a:accent2>
          <a:srgbClr val="8A2E00"/>
        </a:accent2>
        <a:accent3>
          <a:srgbClr val="BCABAA"/>
        </a:accent3>
        <a:accent4>
          <a:srgbClr val="DADADA"/>
        </a:accent4>
        <a:accent5>
          <a:srgbClr val="E2B8AA"/>
        </a:accent5>
        <a:accent6>
          <a:srgbClr val="7D2900"/>
        </a:accent6>
        <a:hlink>
          <a:srgbClr val="FFCC00"/>
        </a:hlink>
        <a:folHlink>
          <a:srgbClr val="FF990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4104</TotalTime>
  <Words>2961</Words>
  <Application>Microsoft Office PowerPoint</Application>
  <PresentationFormat>On-screen Show (4:3)</PresentationFormat>
  <Paragraphs>324</Paragraphs>
  <Slides>40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40</vt:i4>
      </vt:variant>
    </vt:vector>
  </HeadingPairs>
  <TitlesOfParts>
    <vt:vector size="47" baseType="lpstr">
      <vt:lpstr>Arial</vt:lpstr>
      <vt:lpstr>Courier New</vt:lpstr>
      <vt:lpstr>Garamond</vt:lpstr>
      <vt:lpstr>Times New Roman</vt:lpstr>
      <vt:lpstr>Times_Lat</vt:lpstr>
      <vt:lpstr>Wingdings</vt:lpstr>
      <vt:lpstr>4_Watermark</vt:lpstr>
      <vt:lpstr>Објектно орјентисано програмирање</vt:lpstr>
      <vt:lpstr>Напредни рад са класама и објектима</vt:lpstr>
      <vt:lpstr>Апстрактне класе</vt:lpstr>
      <vt:lpstr>PowerPoint Presentation</vt:lpstr>
      <vt:lpstr>PowerPoint Presentation</vt:lpstr>
      <vt:lpstr>PowerPoint Presentation</vt:lpstr>
      <vt:lpstr>PowerPoint Presentation</vt:lpstr>
      <vt:lpstr>Интерфејси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Интерфејси у ЈДК</vt:lpstr>
      <vt:lpstr>PowerPoint Presentation</vt:lpstr>
      <vt:lpstr>PowerPoint Presentation</vt:lpstr>
      <vt:lpstr>PowerPoint Presentation</vt:lpstr>
      <vt:lpstr>Препоруке за објектно оријентисани дизајн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Догађаји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Захвалница</vt:lpstr>
    </vt:vector>
  </TitlesOfParts>
  <Company>Matf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subject>OOP</dc:subject>
  <dc:creator>Vladimir Filipovic;Dusan Tosic</dc:creator>
  <cp:lastModifiedBy>vladofilipovic@hotmail.com</cp:lastModifiedBy>
  <cp:revision>294</cp:revision>
  <dcterms:created xsi:type="dcterms:W3CDTF">2003-12-23T00:19:00Z</dcterms:created>
  <dcterms:modified xsi:type="dcterms:W3CDTF">2020-04-15T08:08:35Z</dcterms:modified>
</cp:coreProperties>
</file>