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256" r:id="rId4"/>
    <p:sldId id="280" r:id="rId5"/>
    <p:sldId id="287" r:id="rId6"/>
    <p:sldId id="288" r:id="rId7"/>
    <p:sldId id="281" r:id="rId8"/>
    <p:sldId id="257" r:id="rId9"/>
    <p:sldId id="258" r:id="rId10"/>
    <p:sldId id="268" r:id="rId11"/>
    <p:sldId id="259" r:id="rId12"/>
    <p:sldId id="262" r:id="rId13"/>
    <p:sldId id="264" r:id="rId14"/>
    <p:sldId id="269" r:id="rId15"/>
    <p:sldId id="265" r:id="rId16"/>
    <p:sldId id="285" r:id="rId17"/>
    <p:sldId id="286" r:id="rId18"/>
    <p:sldId id="289" r:id="rId19"/>
    <p:sldId id="290" r:id="rId20"/>
    <p:sldId id="291" r:id="rId21"/>
    <p:sldId id="292" r:id="rId22"/>
    <p:sldId id="293" r:id="rId23"/>
    <p:sldId id="271" r:id="rId24"/>
    <p:sldId id="275" r:id="rId25"/>
    <p:sldId id="276" r:id="rId26"/>
    <p:sldId id="277" r:id="rId27"/>
    <p:sldId id="278" r:id="rId28"/>
    <p:sldId id="272" r:id="rId2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28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(6)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(7)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(8)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ЈДК-у (5)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Апстрактне класе и интерфејси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 smtClean="0">
                <a:latin typeface="Garamond" pitchFamily="18" charset="0"/>
              </a:rPr>
              <a:t>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</a:t>
            </a:r>
            <a:r>
              <a:rPr lang="en-US" dirty="0" smtClean="0">
                <a:latin typeface="Garamond" pitchFamily="18" charset="0"/>
              </a:rPr>
              <a:t>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557338"/>
            <a:ext cx="8884096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sr-Cyrl-R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dirty="0" smtClean="0">
                <a:latin typeface="Garamond" pitchFamily="18" charset="0"/>
              </a:rPr>
              <a:t>protected </a:t>
            </a:r>
            <a:r>
              <a:rPr lang="sr-Cyrl-RS" dirty="0" smtClean="0">
                <a:latin typeface="Garamond" pitchFamily="18" charset="0"/>
              </a:rPr>
              <a:t>променљивој.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поткласама.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240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Понекад </a:t>
            </a:r>
            <a:r>
              <a:rPr lang="sr-Cyrl-RS" dirty="0" smtClean="0">
                <a:latin typeface="Garamond" pitchFamily="18" charset="0"/>
              </a:rPr>
              <a:t>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20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20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50475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r>
              <a:rPr lang="en-US" b="1" u="sng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Претпоставимо да желимо да направимо класу за празнике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Будући да је сваки празник да</a:t>
            </a:r>
            <a:r>
              <a:rPr lang="sr-Cyrl-RS" sz="2000" dirty="0">
                <a:latin typeface="Garamond" pitchFamily="18" charset="0"/>
              </a:rPr>
              <a:t>н</a:t>
            </a:r>
            <a:r>
              <a:rPr lang="sr-Cyrl-RS" sz="2000" dirty="0" smtClean="0">
                <a:latin typeface="Garamond" pitchFamily="18" charset="0"/>
              </a:rPr>
              <a:t>, а да су дани примерци класе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то можемо користити наслеђивање</a:t>
            </a:r>
            <a:r>
              <a:rPr lang="en-US" sz="2000" dirty="0" smtClean="0">
                <a:latin typeface="Garamond" pitchFamily="18" charset="0"/>
              </a:rPr>
              <a:t>.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extends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LocalDate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несрећу, скуп празника није затворен у односу на наслеђене операције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Један од јавних метода класе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је метод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Међутим, овај метод може да претвори празник у нерадни дан</a:t>
            </a:r>
            <a:r>
              <a:rPr lang="en-US" sz="2000" dirty="0" smtClean="0">
                <a:latin typeface="Garamond" pitchFamily="18" charset="0"/>
              </a:rPr>
              <a:t>: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Holiday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christmas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.plusDays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en-US" sz="15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Стога, у овом примеру наслеђивање није адекватно</a:t>
            </a:r>
            <a:r>
              <a:rPr lang="en-US" sz="2000" dirty="0" smtClean="0">
                <a:latin typeface="Garamond" pitchFamily="18" charset="0"/>
              </a:rPr>
              <a:t>.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71600" y="4077072"/>
            <a:ext cx="6008712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  <p:sp>
        <p:nvSpPr>
          <p:cNvPr id="4" name="Rectangle 3"/>
          <p:cNvSpPr/>
          <p:nvPr/>
        </p:nvSpPr>
        <p:spPr>
          <a:xfrm>
            <a:off x="1371600" y="5589240"/>
            <a:ext cx="4928592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417638"/>
            <a:ext cx="8451850" cy="48782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2000" b="1" u="sng" dirty="0" smtClean="0">
                <a:latin typeface="Garamond" pitchFamily="18" charset="0"/>
              </a:rPr>
              <a:t>SOL</a:t>
            </a:r>
            <a:r>
              <a:rPr lang="en-US" sz="2000" dirty="0" smtClean="0">
                <a:latin typeface="Garamond" pitchFamily="18" charset="0"/>
              </a:rPr>
              <a:t>ID</a:t>
            </a:r>
            <a:endParaRPr lang="en-U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Принцип </a:t>
            </a:r>
            <a:r>
              <a:rPr lang="sr-Cyrl-RS" sz="2000" dirty="0" smtClean="0">
                <a:latin typeface="Garamond" pitchFamily="18" charset="0"/>
              </a:rPr>
              <a:t>замене се примењује и на синтаксу и на понашање.</a:t>
            </a:r>
            <a:endParaRPr lang="en-U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При превазилажењу метода се не сме неразумно мењати његово понашање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На пример, ако се „поправи“ проблем са методом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add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у класи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тако да сада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smtClean="0">
                <a:latin typeface="+mn-lt"/>
              </a:rPr>
              <a:t>add</a:t>
            </a:r>
            <a:r>
              <a:rPr lang="sr-Cyrl-RS" sz="2000" dirty="0" smtClean="0">
                <a:latin typeface="Garamond" pitchFamily="18" charset="0"/>
              </a:rPr>
              <a:t> пребацује на следећи празник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тада бива нарушен принцип замене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Cyrl-RS" sz="2000" dirty="0" smtClean="0">
                <a:latin typeface="Garamond" pitchFamily="18" charset="0"/>
              </a:rPr>
              <a:t> 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Наиме, секвенца нареби:</a:t>
            </a:r>
          </a:p>
          <a:p>
            <a:pPr>
              <a:spcBef>
                <a:spcPts val="600"/>
              </a:spcBef>
              <a:defRPr/>
            </a:pPr>
            <a:endParaRPr lang="en-U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d1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=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;</a:t>
            </a:r>
          </a:p>
          <a:p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d2 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= </a:t>
            </a:r>
            <a:r>
              <a:rPr lang="en-US" sz="1500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d1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plusDays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en-US" sz="1500" b="1" dirty="0" err="1" smtClean="0">
                <a:solidFill>
                  <a:srgbClr val="000080"/>
                </a:solidFill>
                <a:latin typeface="Courier New" panose="02070309020205020404" pitchFamily="49" charset="0"/>
              </a:rPr>
              <a:t>.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datum2.until(datum1,ChronoUnit.DAYS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)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да има очекивано понашање, тј. да врати </a:t>
            </a:r>
            <a:r>
              <a:rPr lang="sr-Cyrl-RS" sz="2000" dirty="0" smtClean="0">
                <a:latin typeface="+mn-lt"/>
              </a:rPr>
              <a:t>1</a:t>
            </a:r>
            <a:r>
              <a:rPr lang="sr-Cyrl-RS" sz="2000" dirty="0" smtClean="0">
                <a:latin typeface="Garamond" pitchFamily="18" charset="0"/>
              </a:rPr>
              <a:t>, без обзира да ли </a:t>
            </a:r>
            <a:r>
              <a:rPr lang="sr-Cyrl-RS" sz="2000" dirty="0" smtClean="0">
                <a:latin typeface="Garamond" pitchFamily="18" charset="0"/>
              </a:rPr>
              <a:t>су променљиве </a:t>
            </a:r>
            <a:r>
              <a:rPr lang="en-US" sz="2000" dirty="0" smtClean="0">
                <a:latin typeface="+mn-lt"/>
              </a:rPr>
              <a:t>d1</a:t>
            </a:r>
            <a:r>
              <a:rPr lang="en-US" sz="2000" dirty="0" smtClean="0"/>
              <a:t> </a:t>
            </a:r>
            <a:r>
              <a:rPr lang="sr-Cyrl-RS" sz="2000" dirty="0" smtClean="0">
                <a:latin typeface="Garamond" pitchFamily="18" charset="0"/>
              </a:rPr>
              <a:t>и </a:t>
            </a:r>
            <a:r>
              <a:rPr lang="en-US" sz="2000" dirty="0" smtClean="0">
                <a:latin typeface="+mn-lt"/>
              </a:rPr>
              <a:t>d2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типа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LocalDate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или </a:t>
            </a:r>
            <a:r>
              <a:rPr lang="en-US" sz="2000" dirty="0" smtClean="0">
                <a:latin typeface="+mn-lt"/>
              </a:rPr>
              <a:t>Holiday</a:t>
            </a:r>
            <a:r>
              <a:rPr lang="en-US" sz="2000" dirty="0">
                <a:latin typeface="Garamond" pitchFamily="18" charset="0"/>
              </a:rPr>
              <a:t>.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39552" y="4725144"/>
            <a:ext cx="8451850" cy="864096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216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r>
              <a:rPr lang="en-US" b="1" u="sng" dirty="0" smtClean="0">
                <a:latin typeface="Garamond" pitchFamily="18" charset="0"/>
              </a:rPr>
              <a:t>.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 </a:t>
            </a:r>
            <a:r>
              <a:rPr lang="sr-Cyrl-RS" dirty="0" smtClean="0">
                <a:latin typeface="Garamond" pitchFamily="18" charset="0"/>
              </a:rPr>
              <a:t>год се наиђе на код облика:</a:t>
            </a:r>
            <a:endParaRPr lang="en-US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dirty="0" smtClean="0">
                <a:latin typeface="Garamond" pitchFamily="18" charset="0"/>
              </a:rPr>
              <a:t>    треба размотрити могућност полиморфизма</a:t>
            </a:r>
            <a:r>
              <a:rPr lang="en-US" dirty="0" smtClean="0">
                <a:latin typeface="Garamond" pitchFamily="18" charset="0"/>
              </a:rPr>
              <a:t>.</a:t>
            </a:r>
            <a:r>
              <a:rPr lang="sr-Cyrl-R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dirty="0" smtClean="0">
                <a:latin typeface="Garamond" pitchFamily="18" charset="0"/>
              </a:rPr>
              <a:t>?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r>
              <a:rPr lang="en-US" dirty="0" smtClean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76672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(5)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62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2793</TotalTime>
  <Words>2476</Words>
  <Application>Microsoft Office PowerPoint</Application>
  <PresentationFormat>On-screen Show (4:3)</PresentationFormat>
  <Paragraphs>266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5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Апстрактне класе и 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253</cp:revision>
  <dcterms:created xsi:type="dcterms:W3CDTF">2003-12-23T00:19:00Z</dcterms:created>
  <dcterms:modified xsi:type="dcterms:W3CDTF">2020-03-31T20:28:12Z</dcterms:modified>
</cp:coreProperties>
</file>