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84" r:id="rId3"/>
    <p:sldId id="271" r:id="rId4"/>
    <p:sldId id="260" r:id="rId5"/>
    <p:sldId id="289" r:id="rId6"/>
    <p:sldId id="285" r:id="rId7"/>
    <p:sldId id="286" r:id="rId8"/>
    <p:sldId id="287" r:id="rId9"/>
    <p:sldId id="290" r:id="rId10"/>
    <p:sldId id="263" r:id="rId11"/>
    <p:sldId id="291" r:id="rId12"/>
    <p:sldId id="294" r:id="rId13"/>
    <p:sldId id="292" r:id="rId14"/>
    <p:sldId id="259" r:id="rId15"/>
    <p:sldId id="29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DF32E39-9725-422F-9B24-9411A8A4F409}">
  <a:tblStyle styleId="{0DF32E39-9725-422F-9B24-9411A8A4F40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>
      <p:cViewPr>
        <p:scale>
          <a:sx n="50" d="100"/>
          <a:sy n="50" d="100"/>
        </p:scale>
        <p:origin x="-2190" y="-1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2250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 b="1" i="1"/>
            </a:lvl1pPr>
            <a:lvl2pPr lvl="1" algn="ctr" rtl="0">
              <a:spcBef>
                <a:spcPts val="0"/>
              </a:spcBef>
              <a:defRPr b="1" i="1"/>
            </a:lvl2pPr>
            <a:lvl3pPr lvl="2" algn="ctr" rtl="0">
              <a:spcBef>
                <a:spcPts val="0"/>
              </a:spcBef>
              <a:defRPr b="1" i="1"/>
            </a:lvl3pPr>
            <a:lvl4pPr lvl="3" algn="ctr" rtl="0">
              <a:spcBef>
                <a:spcPts val="0"/>
              </a:spcBef>
              <a:defRPr b="1" i="1"/>
            </a:lvl4pPr>
            <a:lvl5pPr lvl="4" algn="ctr" rtl="0">
              <a:spcBef>
                <a:spcPts val="0"/>
              </a:spcBef>
              <a:defRPr b="1" i="1"/>
            </a:lvl5pPr>
            <a:lvl6pPr lvl="5" algn="ctr" rtl="0">
              <a:spcBef>
                <a:spcPts val="0"/>
              </a:spcBef>
              <a:defRPr b="1" i="1"/>
            </a:lvl6pPr>
            <a:lvl7pPr lvl="6" algn="ctr" rtl="0">
              <a:spcBef>
                <a:spcPts val="0"/>
              </a:spcBef>
              <a:defRPr b="1" i="1"/>
            </a:lvl7pPr>
            <a:lvl8pPr lvl="7" algn="ctr" rtl="0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>
            <a:endParaRPr/>
          </a:p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rot="-5400000" flipH="1">
            <a:off x="-358985" y="3663618"/>
            <a:ext cx="1838515" cy="1120554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133600" y="2038350"/>
            <a:ext cx="483465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-Latn-RS" sz="3200" dirty="0" smtClean="0"/>
              <a:t>Uvod u Antiuzorke</a:t>
            </a:r>
            <a:endParaRPr lang="e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400800" y="4248150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Miloš Milovanović 1080/2015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066800" y="14287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-Latn-RS" sz="2400" dirty="0" smtClean="0"/>
              <a:t>Tamna strana pojave uzoraka dizajna je upotreba u pogrešnom kontekstu</a:t>
            </a:r>
            <a:endParaRPr lang="en" sz="2400" dirty="0"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143000" y="5143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Pojava antipaterna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114800" y="13525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-Latn-RS" sz="2400" dirty="0" smtClean="0"/>
              <a:t>1996</a:t>
            </a:r>
            <a:r>
              <a:rPr lang="en-US" sz="2400" dirty="0" smtClean="0"/>
              <a:t> -</a:t>
            </a:r>
            <a:r>
              <a:rPr lang="sr-Latn-RS" sz="2400" dirty="0" smtClean="0"/>
              <a:t> </a:t>
            </a:r>
            <a:r>
              <a:rPr lang="sr-Latn-RS" sz="2400" dirty="0" smtClean="0"/>
              <a:t>Majkl Akrojd predstavlja:</a:t>
            </a:r>
          </a:p>
          <a:p>
            <a:pPr lvl="0">
              <a:buNone/>
            </a:pPr>
            <a:r>
              <a:rPr lang="sr-Latn-RS" sz="2400" dirty="0" smtClean="0"/>
              <a:t>„</a:t>
            </a:r>
            <a:r>
              <a:rPr lang="en-US" sz="2400" dirty="0" err="1"/>
              <a:t>AntiPatterns</a:t>
            </a:r>
            <a:r>
              <a:rPr lang="en-US" sz="2400" dirty="0"/>
              <a:t>: Vaccinations against Object </a:t>
            </a:r>
            <a:r>
              <a:rPr lang="en-US" sz="2400" dirty="0" smtClean="0"/>
              <a:t>Misuse</a:t>
            </a:r>
            <a:r>
              <a:rPr lang="sr-Latn-RS" sz="2400" dirty="0" smtClean="0"/>
              <a:t>“, kao antitezu GoF uzorcima dizajna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838200" y="2114550"/>
            <a:ext cx="69342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sr-Latn-RS" dirty="0" smtClean="0"/>
              <a:t>Potreba </a:t>
            </a:r>
            <a:r>
              <a:rPr lang="sr-Latn-RS" dirty="0"/>
              <a:t>za </a:t>
            </a:r>
            <a:r>
              <a:rPr lang="sr-Latn-RS" dirty="0" smtClean="0"/>
              <a:t>imenovanjem, kategorizacijom i opisivanjem rešenja </a:t>
            </a:r>
            <a:r>
              <a:rPr lang="sr-Latn-RS" dirty="0"/>
              <a:t>koja </a:t>
            </a:r>
            <a:r>
              <a:rPr lang="sr-Latn-RS" dirty="0" smtClean="0"/>
              <a:t>dovode do negativnih posledica tokom razvoja.</a:t>
            </a:r>
          </a:p>
          <a:p>
            <a:pPr lvl="0" rtl="0">
              <a:spcBef>
                <a:spcPts val="0"/>
              </a:spcBef>
              <a:buNone/>
            </a:pPr>
            <a:endParaRPr lang="sr-Latn-RS" dirty="0"/>
          </a:p>
          <a:p>
            <a:pPr lvl="0" rtl="0">
              <a:spcBef>
                <a:spcPts val="0"/>
              </a:spcBef>
              <a:buNone/>
            </a:pPr>
            <a:endParaRPr lang="sr-Latn-R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66800" y="734939"/>
            <a:ext cx="510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Anti</a:t>
            </a:r>
            <a:r>
              <a:rPr lang="sr-Latn-RS" sz="3000" b="1" dirty="0" smtClean="0">
                <a:solidFill>
                  <a:schemeClr val="bg1"/>
                </a:solidFill>
              </a:rPr>
              <a:t>uzorci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09600" y="1251523"/>
            <a:ext cx="70866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sr-Latn-RS" dirty="0" smtClean="0"/>
              <a:t>Lakše oučavanje specifičnih rešenja na osnovu generalnog</a:t>
            </a:r>
          </a:p>
          <a:p>
            <a:pPr marL="457200" lvl="0" indent="-228600"/>
            <a:endParaRPr lang="sr-Latn-RS" dirty="0"/>
          </a:p>
          <a:p>
            <a:pPr marL="457200" lvl="0" indent="-228600"/>
            <a:r>
              <a:rPr lang="sr-Latn-RS" dirty="0" smtClean="0"/>
              <a:t>Prepoznavanje najčešćih grešaka i njihova prevencija</a:t>
            </a:r>
          </a:p>
          <a:p>
            <a:pPr marL="457200" lvl="0" indent="-228600"/>
            <a:endParaRPr lang="sr-Latn-RS" dirty="0" smtClean="0"/>
          </a:p>
          <a:p>
            <a:pPr marL="457200" lvl="0" indent="-228600"/>
            <a:r>
              <a:rPr lang="sr-Latn-RS" dirty="0" smtClean="0"/>
              <a:t>Zajednički rečnik problema</a:t>
            </a:r>
          </a:p>
          <a:p>
            <a:pPr marL="457200" lvl="0" indent="-228600"/>
            <a:endParaRPr lang="sr-Latn-RS" dirty="0"/>
          </a:p>
          <a:p>
            <a:pPr marL="457200" lvl="0" indent="-228600"/>
            <a:r>
              <a:rPr lang="sr-Latn-RS" dirty="0" smtClean="0"/>
              <a:t>Holistički pristup rešavanju problema</a:t>
            </a:r>
            <a:endParaRPr lang="sr-Latn-R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6667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682136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000" b="1" dirty="0" smtClean="0">
                <a:solidFill>
                  <a:schemeClr val="bg1"/>
                </a:solidFill>
              </a:rPr>
              <a:t>Čemu služe Antiuzorci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09600" y="1504950"/>
            <a:ext cx="70866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sr-Latn-RS" dirty="0" smtClean="0"/>
              <a:t>Sa aspekta razvijalaca </a:t>
            </a:r>
          </a:p>
          <a:p>
            <a:pPr marL="457200" lvl="0" indent="-228600"/>
            <a:endParaRPr lang="sr-Latn-RS" dirty="0"/>
          </a:p>
          <a:p>
            <a:pPr marL="457200" lvl="0" indent="-228600"/>
            <a:r>
              <a:rPr lang="sr-Latn-RS" dirty="0" smtClean="0"/>
              <a:t>Sa arhitekturnog aspekta</a:t>
            </a:r>
          </a:p>
          <a:p>
            <a:pPr marL="457200" lvl="0" indent="-228600"/>
            <a:endParaRPr lang="sr-Latn-RS" dirty="0" smtClean="0"/>
          </a:p>
          <a:p>
            <a:pPr marL="457200" lvl="0" indent="-228600"/>
            <a:r>
              <a:rPr lang="sr-Latn-RS" dirty="0" smtClean="0"/>
              <a:t>Sa aspekta menadžera</a:t>
            </a:r>
          </a:p>
          <a:p>
            <a:pPr marL="457200" lvl="0" indent="-228600"/>
            <a:endParaRPr lang="sr-Latn-RS" dirty="0"/>
          </a:p>
          <a:p>
            <a:pPr marL="228600" lvl="0">
              <a:buNone/>
            </a:pPr>
            <a:endParaRPr lang="sr-Latn-RS" dirty="0" smtClean="0"/>
          </a:p>
          <a:p>
            <a:pPr marL="228600" lvl="0">
              <a:buNone/>
            </a:pPr>
            <a:r>
              <a:rPr lang="en-US" sz="2000" dirty="0" smtClean="0"/>
              <a:t>    </a:t>
            </a:r>
            <a:r>
              <a:rPr lang="sr-Latn-RS" sz="2000" dirty="0" smtClean="0"/>
              <a:t>Sve </a:t>
            </a:r>
            <a:r>
              <a:rPr lang="sr-Latn-RS" sz="2000" dirty="0" smtClean="0"/>
              <a:t>strane su bitne u istraživanju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6667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682137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000" b="1" dirty="0">
                <a:solidFill>
                  <a:schemeClr val="bg1"/>
                </a:solidFill>
              </a:rPr>
              <a:t>Proučavanje Antiuzoraka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-Latn-RS" dirty="0" smtClean="0"/>
              <a:t>Pitanja?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-Latn-RS" dirty="0" smtClean="0"/>
              <a:t>Hvala na pažnji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017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-Latn-RS" dirty="0" smtClean="0"/>
              <a:t>Uvod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62000" y="1657350"/>
            <a:ext cx="6629400" cy="27500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err="1" smtClean="0"/>
              <a:t>Iako</a:t>
            </a:r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err="1"/>
              <a:t>industrija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Akademske</a:t>
            </a:r>
            <a:r>
              <a:rPr lang="en-US" dirty="0"/>
              <a:t> </a:t>
            </a:r>
            <a:r>
              <a:rPr lang="en-US" dirty="0" err="1"/>
              <a:t>institucije</a:t>
            </a:r>
            <a:r>
              <a:rPr lang="en-US" dirty="0"/>
              <a:t> </a:t>
            </a:r>
            <a:r>
              <a:rPr lang="en-US" dirty="0" err="1"/>
              <a:t>konstantno</a:t>
            </a:r>
            <a:r>
              <a:rPr lang="en-US" dirty="0"/>
              <a:t> </a:t>
            </a:r>
            <a:r>
              <a:rPr lang="en-US" dirty="0" err="1"/>
              <a:t>razvijaju</a:t>
            </a:r>
            <a:r>
              <a:rPr lang="en-US" dirty="0"/>
              <a:t> </a:t>
            </a:r>
            <a:r>
              <a:rPr lang="en-US" dirty="0" err="1"/>
              <a:t>hiljade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,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, </a:t>
            </a:r>
            <a:r>
              <a:rPr lang="en-US" dirty="0" err="1" smtClean="0"/>
              <a:t>tok</a:t>
            </a:r>
            <a:r>
              <a:rPr lang="sr-Latn-RS" dirty="0" smtClean="0"/>
              <a:t> i</a:t>
            </a:r>
            <a:r>
              <a:rPr lang="en-US" dirty="0" smtClean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 smtClean="0"/>
              <a:t>ni</a:t>
            </a:r>
            <a:r>
              <a:rPr lang="sr-Latn-RS" dirty="0" smtClean="0"/>
              <a:t>su </a:t>
            </a:r>
            <a:r>
              <a:rPr lang="en-US" dirty="0" err="1" smtClean="0"/>
              <a:t>zadovoljavajući</a:t>
            </a:r>
            <a:r>
              <a:rPr lang="en-US" dirty="0"/>
              <a:t>. 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915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ctrTitle" idx="4294967295"/>
          </p:nvPr>
        </p:nvSpPr>
        <p:spPr>
          <a:xfrm>
            <a:off x="1676400" y="971550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CC00"/>
                </a:solidFill>
              </a:rPr>
              <a:t>5/6</a:t>
            </a:r>
            <a:endParaRPr lang="en" sz="7200" dirty="0">
              <a:solidFill>
                <a:srgbClr val="FFCC00"/>
              </a:solidFill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subTitle" idx="4294967295"/>
          </p:nvPr>
        </p:nvSpPr>
        <p:spPr>
          <a:xfrm>
            <a:off x="990600" y="1504950"/>
            <a:ext cx="6858000" cy="3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-Latn-RS" dirty="0"/>
              <a:t>softverskih projekata smatraju se neuspešnim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ctrTitle" idx="4294967295"/>
          </p:nvPr>
        </p:nvSpPr>
        <p:spPr>
          <a:xfrm>
            <a:off x="1600200" y="2266950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6600"/>
                </a:solidFill>
              </a:rPr>
              <a:t>o</a:t>
            </a:r>
            <a:r>
              <a:rPr lang="en" sz="7200" dirty="0" smtClean="0">
                <a:solidFill>
                  <a:srgbClr val="FF6600"/>
                </a:solidFill>
              </a:rPr>
              <a:t>d 1/3</a:t>
            </a:r>
            <a:endParaRPr lang="en" sz="4800" dirty="0">
              <a:solidFill>
                <a:srgbClr val="FF6600"/>
              </a:solidFill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ubTitle" idx="4294967295"/>
          </p:nvPr>
        </p:nvSpPr>
        <p:spPr>
          <a:xfrm>
            <a:off x="1066800" y="2952750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 err="1"/>
              <a:t>s</a:t>
            </a:r>
            <a:r>
              <a:rPr lang="en-US" dirty="0" err="1" smtClean="0"/>
              <a:t>oftverskih</a:t>
            </a:r>
            <a:r>
              <a:rPr lang="en-US" dirty="0" smtClean="0"/>
              <a:t> p</a:t>
            </a:r>
            <a:r>
              <a:rPr lang="en" dirty="0" smtClean="0"/>
              <a:t>rojekata se odustane</a:t>
            </a:r>
            <a:endParaRPr lang="en" dirty="0"/>
          </a:p>
        </p:txBody>
      </p:sp>
      <p:sp>
        <p:nvSpPr>
          <p:cNvPr id="3" name="Rectangle 2"/>
          <p:cNvSpPr/>
          <p:nvPr/>
        </p:nvSpPr>
        <p:spPr>
          <a:xfrm>
            <a:off x="914400" y="3790950"/>
            <a:ext cx="7772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/>
            <a:r>
              <a:rPr lang="sr-Latn-RS" sz="2600" dirty="0">
                <a:solidFill>
                  <a:srgbClr val="92D050"/>
                </a:solidFill>
              </a:rPr>
              <a:t>Preostali projekti u proseku dvostruko premašuju  planirani budžet i vreme </a:t>
            </a:r>
            <a:r>
              <a:rPr lang="sr-Latn-RS" sz="2600" dirty="0" smtClean="0">
                <a:solidFill>
                  <a:srgbClr val="92D050"/>
                </a:solidFill>
              </a:rPr>
              <a:t>razvoja</a:t>
            </a:r>
            <a:r>
              <a:rPr lang="en-US" sz="2600" dirty="0" smtClean="0">
                <a:solidFill>
                  <a:srgbClr val="92D050"/>
                </a:solidFill>
              </a:rPr>
              <a:t>!!</a:t>
            </a:r>
            <a:r>
              <a:rPr lang="sr-Latn-RS" sz="2600" dirty="0" smtClean="0">
                <a:solidFill>
                  <a:srgbClr val="92D050"/>
                </a:solidFill>
              </a:rPr>
              <a:t>!</a:t>
            </a:r>
            <a:endParaRPr lang="en" sz="2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2133600" y="2724150"/>
            <a:ext cx="46926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-US" i="0" dirty="0"/>
              <a:t>“Fasten your seat−belts, it’s going to be a bumpy night.”</a:t>
            </a:r>
            <a:br>
              <a:rPr lang="en-US" i="0" dirty="0"/>
            </a:br>
            <a:endParaRPr lang="sr-Latn-RS" i="0" dirty="0" smtClean="0"/>
          </a:p>
          <a:p>
            <a:pPr lvl="0">
              <a:buNone/>
            </a:pPr>
            <a:r>
              <a:rPr lang="en-US" i="0" dirty="0" smtClean="0"/>
              <a:t>—</a:t>
            </a:r>
            <a:r>
              <a:rPr lang="en-US" i="0" dirty="0"/>
              <a:t>Joseph L. Mankiewicz</a:t>
            </a:r>
            <a:br>
              <a:rPr lang="en-US" i="0" dirty="0"/>
            </a:br>
            <a:r>
              <a:rPr lang="en-US" i="0" dirty="0"/>
              <a:t/>
            </a:r>
            <a:br>
              <a:rPr lang="en-US" i="0" dirty="0"/>
            </a:b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-Latn-RS" dirty="0" smtClean="0"/>
              <a:t>Razlozi za neuspeh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6" y="1650547"/>
            <a:ext cx="6552914" cy="19457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990600" y="1657350"/>
            <a:ext cx="5867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Studije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pokazuju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da 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su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naj</a:t>
            </a:r>
            <a:r>
              <a:rPr lang="sr-Latn-RS" sz="2400" dirty="0" smtClean="0">
                <a:solidFill>
                  <a:schemeClr val="bg1"/>
                </a:solidFill>
                <a:latin typeface="Hind"/>
              </a:rPr>
              <a:t>češći razlozi za neuspeh 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kreiranje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sistema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</a:t>
            </a:r>
            <a:r>
              <a:rPr lang="sr-Latn-RS" sz="2400" dirty="0" smtClean="0">
                <a:solidFill>
                  <a:schemeClr val="bg1"/>
                </a:solidFill>
                <a:latin typeface="Hind"/>
              </a:rPr>
              <a:t>koj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i</a:t>
            </a:r>
            <a:r>
              <a:rPr lang="sr-Latn-RS" sz="2400" dirty="0" smtClean="0">
                <a:solidFill>
                  <a:schemeClr val="bg1"/>
                </a:solidFill>
                <a:latin typeface="Hind"/>
              </a:rPr>
              <a:t> ni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su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fleksibilni</a:t>
            </a:r>
            <a:r>
              <a:rPr lang="sr-Latn-RS" sz="2400" dirty="0" smtClean="0">
                <a:solidFill>
                  <a:schemeClr val="bg1"/>
                </a:solidFill>
                <a:latin typeface="Hind"/>
              </a:rPr>
              <a:t> i proširivi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. 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Hind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eng.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Strovepipe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systems)</a:t>
            </a:r>
          </a:p>
          <a:p>
            <a:pPr lvl="0"/>
            <a:endParaRPr lang="en-US" sz="2400" dirty="0">
              <a:solidFill>
                <a:schemeClr val="bg1"/>
              </a:solidFill>
              <a:latin typeface="Hind"/>
            </a:endParaRPr>
          </a:p>
          <a:p>
            <a:pPr lvl="0"/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Arhitektura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nije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dovoljno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dobra da </a:t>
            </a:r>
            <a:r>
              <a:rPr lang="en-US" sz="2400" dirty="0" err="1" smtClean="0">
                <a:solidFill>
                  <a:schemeClr val="bg1"/>
                </a:solidFill>
                <a:latin typeface="Hind"/>
              </a:rPr>
              <a:t>isprati</a:t>
            </a:r>
            <a:r>
              <a:rPr lang="en-US" sz="2400" dirty="0" smtClean="0">
                <a:solidFill>
                  <a:schemeClr val="bg1"/>
                </a:solidFill>
                <a:latin typeface="Hind"/>
              </a:rPr>
              <a:t> </a:t>
            </a:r>
            <a:r>
              <a:rPr lang="sr-Latn-RS" sz="2400" dirty="0" smtClean="0">
                <a:solidFill>
                  <a:schemeClr val="bg1"/>
                </a:solidFill>
                <a:latin typeface="Hind"/>
              </a:rPr>
              <a:t>česte promene u zahtevima.</a:t>
            </a:r>
            <a:endParaRPr lang="en-US" sz="2400" dirty="0" smtClean="0">
              <a:solidFill>
                <a:schemeClr val="bg1"/>
              </a:solidFill>
              <a:latin typeface="Hind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Hind"/>
            </a:endParaRPr>
          </a:p>
          <a:p>
            <a:pPr lvl="0"/>
            <a:endParaRPr lang="sr-Latn-RS" sz="2400" dirty="0" smtClean="0">
              <a:solidFill>
                <a:schemeClr val="bg1"/>
              </a:solidFill>
              <a:latin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17025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1276350"/>
            <a:ext cx="66294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Strukturno</a:t>
            </a:r>
            <a:r>
              <a:rPr lang="en-US" dirty="0" smtClean="0"/>
              <a:t> </a:t>
            </a:r>
            <a:r>
              <a:rPr lang="en-US" dirty="0" err="1" smtClean="0"/>
              <a:t>programiranje</a:t>
            </a:r>
            <a:endParaRPr lang="sr-Latn-R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Ve</a:t>
            </a:r>
            <a:r>
              <a:rPr lang="sr-Latn-RS" dirty="0" smtClean="0"/>
              <a:t>štačka inteligencija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r-Latn-RS" dirty="0" smtClean="0"/>
              <a:t>Mrežne tehnologije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r-Latn-RS" dirty="0" smtClean="0"/>
              <a:t>Otvoreni sistemi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r-Latn-RS" dirty="0" smtClean="0"/>
              <a:t>Paralelna obrada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r-Latn-RS" dirty="0" smtClean="0"/>
              <a:t>OOP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r-Latn-RS" dirty="0" smtClean="0"/>
              <a:t>Okviri (eng: Frameworks)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6667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734938"/>
            <a:ext cx="381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bg1"/>
                </a:solidFill>
              </a:rPr>
              <a:t>Pojava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</a:rPr>
              <a:t>novih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</a:rPr>
              <a:t>ideja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050" y="514350"/>
            <a:ext cx="7467600" cy="990600"/>
          </a:xfrm>
        </p:spPr>
        <p:txBody>
          <a:bodyPr/>
          <a:lstStyle/>
          <a:p>
            <a:pPr>
              <a:buNone/>
            </a:pPr>
            <a:r>
              <a:rPr lang="sr-Latn-RS" sz="3000" b="1" dirty="0" smtClean="0">
                <a:latin typeface="+mj-lt"/>
              </a:rPr>
              <a:t>Mnoge ideje mogu dovesti do neuspeha</a:t>
            </a:r>
            <a:endParaRPr lang="en-US" sz="30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00150"/>
            <a:ext cx="5181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2114550"/>
            <a:ext cx="66294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-Latn-RS" dirty="0" smtClean="0"/>
              <a:t>Opšta i ponovno upotrebljiva rešenja za probleme koji se često javljaju prilikom projektovanja arhitekture i razvoja softvera.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011938"/>
            <a:ext cx="510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000" b="1" dirty="0" smtClean="0">
                <a:solidFill>
                  <a:schemeClr val="bg1"/>
                </a:solidFill>
              </a:rPr>
              <a:t>Uzorci dizajna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09600" y="1251523"/>
            <a:ext cx="70866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sr-Latn-RS" dirty="0" smtClean="0"/>
              <a:t>Ideja potiče od arhitekte Kristofera Aleksandera</a:t>
            </a:r>
          </a:p>
          <a:p>
            <a:pPr marL="457200" lvl="0" indent="-228600"/>
            <a:endParaRPr lang="sr-Latn-RS" dirty="0"/>
          </a:p>
          <a:p>
            <a:pPr marL="457200" lvl="0" indent="-228600"/>
            <a:r>
              <a:rPr lang="sr-Latn-RS" dirty="0" smtClean="0"/>
              <a:t>1987 Kaningem i Bek razvijaju jezik dizajn uzoraka za razvoj interfejsa u Smoltoku</a:t>
            </a:r>
          </a:p>
          <a:p>
            <a:pPr marL="457200" lvl="0" indent="-228600"/>
            <a:endParaRPr lang="sr-Latn-RS" dirty="0"/>
          </a:p>
          <a:p>
            <a:pPr marL="457200" lvl="0" indent="-228600"/>
            <a:r>
              <a:rPr lang="sr-Latn-RS" dirty="0" smtClean="0"/>
              <a:t>1994 Konferencija o uzorcima dizajna i izdavanje čuvene knjige:</a:t>
            </a:r>
          </a:p>
          <a:p>
            <a:pPr marL="228600" lvl="0">
              <a:buNone/>
            </a:pPr>
            <a:r>
              <a:rPr lang="sr-Latn-RS" dirty="0"/>
              <a:t> </a:t>
            </a:r>
            <a:r>
              <a:rPr lang="sr-Latn-RS" dirty="0" smtClean="0"/>
              <a:t>  „Design Patterns: Elements of Reusable OOS“</a:t>
            </a:r>
            <a:endParaRPr lang="e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19200" y="6667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734938"/>
            <a:ext cx="381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000" b="1" dirty="0" smtClean="0">
                <a:solidFill>
                  <a:schemeClr val="bg1"/>
                </a:solidFill>
              </a:rPr>
              <a:t>Kratka istorija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299</Words>
  <Application>Microsoft Office PowerPoint</Application>
  <PresentationFormat>On-screen Show (16:9)</PresentationFormat>
  <Paragraphs>61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Dumaine</vt:lpstr>
      <vt:lpstr>Uvod u Antiuzorke</vt:lpstr>
      <vt:lpstr>Uvod</vt:lpstr>
      <vt:lpstr>5/6</vt:lpstr>
      <vt:lpstr>PowerPoint Presentation</vt:lpstr>
      <vt:lpstr>Razlozi za neuspeh</vt:lpstr>
      <vt:lpstr>PowerPoint Presentation</vt:lpstr>
      <vt:lpstr>PowerPoint Presentation</vt:lpstr>
      <vt:lpstr>PowerPoint Presentation</vt:lpstr>
      <vt:lpstr>PowerPoint Presentation</vt:lpstr>
      <vt:lpstr>Pojava antipaterna</vt:lpstr>
      <vt:lpstr>PowerPoint Presentation</vt:lpstr>
      <vt:lpstr>PowerPoint Presentation</vt:lpstr>
      <vt:lpstr>PowerPoint Presentation</vt:lpstr>
      <vt:lpstr>Pitanja?</vt:lpstr>
      <vt:lpstr>Hvala na pažnji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Pojava i značaj AntiUzoraka u projektovanju softvera</dc:title>
  <dc:creator>Miloš M. Milovanović</dc:creator>
  <cp:lastModifiedBy>Miloš Milovanović</cp:lastModifiedBy>
  <cp:revision>27</cp:revision>
  <dcterms:modified xsi:type="dcterms:W3CDTF">2016-09-28T11:00:14Z</dcterms:modified>
</cp:coreProperties>
</file>