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64"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6" d="100"/>
          <a:sy n="66" d="100"/>
        </p:scale>
        <p:origin x="228" y="-45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0F49D6-3D4F-4EB2-8384-0D65D3EFDAE7}" type="datetimeFigureOut">
              <a:rPr lang="en-US" smtClean="0"/>
              <a:pPr/>
              <a:t>9/27/2016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0985A10-51B2-4AAE-83A1-8746272341F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A2C1918D-174A-4070-BEDD-9F6AF21412AB}" type="datetime1">
              <a:rPr lang="en-US" smtClean="0"/>
              <a:t>9/28/2016</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030CAD44-D4EB-43C1-A707-755978050368}"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4507EBE-8166-47F7-928D-66F91C76361F}" type="datetime1">
              <a:rPr lang="en-US" smtClean="0"/>
              <a:t>9/28/2016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0CAD44-D4EB-43C1-A707-75597805036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3B6D43B-3B46-4C7F-832F-A3415319AFF9}" type="datetime1">
              <a:rPr lang="en-US" smtClean="0"/>
              <a:t>9/28/2016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0CAD44-D4EB-43C1-A707-75597805036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DD47E35F-51E5-4C17-B48B-9985D580F5B3}" type="datetime1">
              <a:rPr lang="en-US" smtClean="0"/>
              <a:t>9/28/2016</a:t>
            </a:fld>
            <a:endParaRPr lang="en-US"/>
          </a:p>
        </p:txBody>
      </p:sp>
      <p:sp>
        <p:nvSpPr>
          <p:cNvPr id="9" name="Slide Number Placeholder 8"/>
          <p:cNvSpPr>
            <a:spLocks noGrp="1"/>
          </p:cNvSpPr>
          <p:nvPr>
            <p:ph type="sldNum" sz="quarter" idx="15"/>
          </p:nvPr>
        </p:nvSpPr>
        <p:spPr/>
        <p:txBody>
          <a:bodyPr rtlCol="0"/>
          <a:lstStyle/>
          <a:p>
            <a:fld id="{030CAD44-D4EB-43C1-A707-755978050368}"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6B8316B-4683-4DA1-AB67-7639A102964D}" type="datetime1">
              <a:rPr lang="en-US" smtClean="0"/>
              <a:t>9/28/2016</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030CAD44-D4EB-43C1-A707-75597805036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E5AEF082-A7F2-4321-AA9E-D81EE497B050}" type="datetime1">
              <a:rPr lang="en-US" smtClean="0"/>
              <a:t>9/28/2016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0CAD44-D4EB-43C1-A707-755978050368}"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64E7D555-EC4A-40BF-854B-CEA6858B6F5C}" type="datetime1">
              <a:rPr lang="en-US" smtClean="0"/>
              <a:t>9/28/2016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0CAD44-D4EB-43C1-A707-755978050368}"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585C4442-5958-4732-9C69-470CEA57F86B}" type="datetime1">
              <a:rPr lang="en-US" smtClean="0"/>
              <a:t>9/28/2016</a:t>
            </a:fld>
            <a:endParaRPr lang="en-US"/>
          </a:p>
        </p:txBody>
      </p:sp>
      <p:sp>
        <p:nvSpPr>
          <p:cNvPr id="7" name="Slide Number Placeholder 6"/>
          <p:cNvSpPr>
            <a:spLocks noGrp="1"/>
          </p:cNvSpPr>
          <p:nvPr>
            <p:ph type="sldNum" sz="quarter" idx="11"/>
          </p:nvPr>
        </p:nvSpPr>
        <p:spPr/>
        <p:txBody>
          <a:bodyPr rtlCol="0"/>
          <a:lstStyle/>
          <a:p>
            <a:fld id="{030CAD44-D4EB-43C1-A707-755978050368}"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AA0228-94F9-485C-9007-FC27CEF246A4}" type="datetime1">
              <a:rPr lang="en-US" smtClean="0"/>
              <a:t>9/28/2016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0CAD44-D4EB-43C1-A707-75597805036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7F9EC2DB-CC8D-4A80-803A-0ABE41A146EF}" type="datetime1">
              <a:rPr lang="en-US" smtClean="0"/>
              <a:t>9/28/2016</a:t>
            </a:fld>
            <a:endParaRPr lang="en-US"/>
          </a:p>
        </p:txBody>
      </p:sp>
      <p:sp>
        <p:nvSpPr>
          <p:cNvPr id="22" name="Slide Number Placeholder 21"/>
          <p:cNvSpPr>
            <a:spLocks noGrp="1"/>
          </p:cNvSpPr>
          <p:nvPr>
            <p:ph type="sldNum" sz="quarter" idx="15"/>
          </p:nvPr>
        </p:nvSpPr>
        <p:spPr/>
        <p:txBody>
          <a:bodyPr rtlCol="0"/>
          <a:lstStyle/>
          <a:p>
            <a:fld id="{030CAD44-D4EB-43C1-A707-755978050368}"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AEB2E877-870D-4D2E-A315-6FD5DC54D8B9}" type="datetime1">
              <a:rPr lang="en-US" smtClean="0"/>
              <a:t>9/28/2016</a:t>
            </a:fld>
            <a:endParaRPr lang="en-US"/>
          </a:p>
        </p:txBody>
      </p:sp>
      <p:sp>
        <p:nvSpPr>
          <p:cNvPr id="18" name="Slide Number Placeholder 17"/>
          <p:cNvSpPr>
            <a:spLocks noGrp="1"/>
          </p:cNvSpPr>
          <p:nvPr>
            <p:ph type="sldNum" sz="quarter" idx="11"/>
          </p:nvPr>
        </p:nvSpPr>
        <p:spPr/>
        <p:txBody>
          <a:bodyPr rtlCol="0"/>
          <a:lstStyle/>
          <a:p>
            <a:fld id="{030CAD44-D4EB-43C1-A707-755978050368}"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D2621DBA-9E78-46DD-B027-C1ECCC196D5D}" type="datetime1">
              <a:rPr lang="en-US" smtClean="0"/>
              <a:t>9/28/2016</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030CAD44-D4EB-43C1-A707-75597805036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Bitter Servlets</a:t>
            </a:r>
            <a:endParaRPr lang="en-US" dirty="0"/>
          </a:p>
        </p:txBody>
      </p:sp>
      <p:sp>
        <p:nvSpPr>
          <p:cNvPr id="3" name="Subtitle 2"/>
          <p:cNvSpPr>
            <a:spLocks noGrp="1"/>
          </p:cNvSpPr>
          <p:nvPr>
            <p:ph type="subTitle" idx="1"/>
          </p:nvPr>
        </p:nvSpPr>
        <p:spPr/>
        <p:txBody>
          <a:bodyPr/>
          <a:lstStyle/>
          <a:p>
            <a:pPr algn="r"/>
            <a:r>
              <a:rPr lang="en-US" dirty="0" smtClean="0"/>
              <a:t>Mladen Laz</a:t>
            </a:r>
            <a:r>
              <a:rPr lang="sr-Latn-RS" dirty="0" smtClean="0"/>
              <a:t>ić, 1088/2015</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a:xfrm>
            <a:off x="428596" y="1600200"/>
            <a:ext cx="7429552" cy="4873752"/>
          </a:xfrm>
        </p:spPr>
        <p:txBody>
          <a:bodyPr/>
          <a:lstStyle/>
          <a:p>
            <a:r>
              <a:rPr lang="sr-Latn-RS" dirty="0" smtClean="0"/>
              <a:t>Za razliku od većine klijent-server interfejsa, HTML ima paketno orijentisanu arhitekturu. Iz HTML koda klijenta šaljemo zahteve i čekamo odgovore. Kada je zahtev obrađen dobija se povratni interfejs koji je različit od početnog korišničkog interfejsa. Na žalost, mnogi programeri uglavnom se koncentrišu na razdvajanje početnog HTML pogleda, potpuno zaboravljajući da generišu povratni interfejs. Servlet u tom slučaju postaje zamršena gomila modela i povratnih pogleda.</a:t>
            </a:r>
          </a:p>
        </p:txBody>
      </p:sp>
      <p:sp>
        <p:nvSpPr>
          <p:cNvPr id="4" name="Slide Number Placeholder 3"/>
          <p:cNvSpPr>
            <a:spLocks noGrp="1"/>
          </p:cNvSpPr>
          <p:nvPr>
            <p:ph type="sldNum" sz="quarter" idx="15"/>
          </p:nvPr>
        </p:nvSpPr>
        <p:spPr/>
        <p:txBody>
          <a:bodyPr/>
          <a:lstStyle/>
          <a:p>
            <a:fld id="{030CAD44-D4EB-43C1-A707-755978050368}"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Korišćenje servleta kao modela?</a:t>
            </a:r>
            <a:endParaRPr lang="en-US" dirty="0"/>
          </a:p>
        </p:txBody>
      </p:sp>
      <p:sp>
        <p:nvSpPr>
          <p:cNvPr id="3" name="Content Placeholder 2"/>
          <p:cNvSpPr>
            <a:spLocks noGrp="1"/>
          </p:cNvSpPr>
          <p:nvPr>
            <p:ph sz="quarter" idx="1"/>
          </p:nvPr>
        </p:nvSpPr>
        <p:spPr/>
        <p:txBody>
          <a:bodyPr/>
          <a:lstStyle/>
          <a:p>
            <a:r>
              <a:rPr lang="sr-Latn-RS" dirty="0" smtClean="0"/>
              <a:t>U sledećem primeru servlet pruža interfejs servisa na serverskoj strani. Kada se pritisne </a:t>
            </a:r>
            <a:r>
              <a:rPr lang="sr-Latn-RS" b="1" dirty="0" smtClean="0"/>
              <a:t>Submit</a:t>
            </a:r>
            <a:r>
              <a:rPr lang="sr-Latn-RS" dirty="0" smtClean="0"/>
              <a:t> prvo se poziva neka forma servleta.</a:t>
            </a:r>
          </a:p>
          <a:p>
            <a:endParaRPr lang="sr-Latn-RS" dirty="0" smtClean="0"/>
          </a:p>
          <a:p>
            <a:endParaRPr lang="sr-Latn-RS" dirty="0" smtClean="0"/>
          </a:p>
          <a:p>
            <a:endParaRPr lang="sr-Latn-RS" dirty="0" smtClean="0"/>
          </a:p>
          <a:p>
            <a:endParaRPr lang="sr-Latn-RS" dirty="0" smtClean="0"/>
          </a:p>
          <a:p>
            <a:r>
              <a:rPr lang="sr-Latn-RS" dirty="0" smtClean="0"/>
              <a:t>Programeri primećuju da podelom na HTML i J</a:t>
            </a:r>
            <a:r>
              <a:rPr lang="en-US" dirty="0" smtClean="0"/>
              <a:t>a</a:t>
            </a:r>
            <a:r>
              <a:rPr lang="sr-Latn-RS" dirty="0" smtClean="0"/>
              <a:t>va servlet dolazi do jasnog razdvajanja na korisnički interfejs i poslovnu logiku.</a:t>
            </a:r>
          </a:p>
          <a:p>
            <a:pPr>
              <a:buNone/>
            </a:pPr>
            <a:r>
              <a:rPr lang="sr-Latn-RS" dirty="0" smtClean="0">
                <a:solidFill>
                  <a:schemeClr val="tx2">
                    <a:lumMod val="75000"/>
                  </a:schemeClr>
                </a:solidFill>
              </a:rPr>
              <a:t>	</a:t>
            </a:r>
            <a:r>
              <a:rPr lang="sr-Latn-RS" i="1" dirty="0" smtClean="0">
                <a:solidFill>
                  <a:schemeClr val="tx2">
                    <a:lumMod val="75000"/>
                  </a:schemeClr>
                </a:solidFill>
              </a:rPr>
              <a:t>primer</a:t>
            </a:r>
            <a:r>
              <a:rPr lang="sr-Latn-RS" dirty="0" smtClean="0">
                <a:solidFill>
                  <a:schemeClr val="tx2">
                    <a:lumMod val="75000"/>
                  </a:schemeClr>
                </a:solidFill>
              </a:rPr>
              <a:t> HelloWorld.java</a:t>
            </a:r>
          </a:p>
        </p:txBody>
      </p:sp>
      <p:pic>
        <p:nvPicPr>
          <p:cNvPr id="3075" name="Picture 3"/>
          <p:cNvPicPr>
            <a:picLocks noChangeAspect="1" noChangeArrowheads="1"/>
          </p:cNvPicPr>
          <p:nvPr/>
        </p:nvPicPr>
        <p:blipFill>
          <a:blip r:embed="rId2"/>
          <a:srcRect/>
          <a:stretch>
            <a:fillRect/>
          </a:stretch>
        </p:blipFill>
        <p:spPr bwMode="auto">
          <a:xfrm>
            <a:off x="1142976" y="2786058"/>
            <a:ext cx="1707508" cy="1643074"/>
          </a:xfrm>
          <a:prstGeom prst="rect">
            <a:avLst/>
          </a:prstGeom>
          <a:noFill/>
          <a:ln w="9525">
            <a:noFill/>
            <a:miter lim="800000"/>
            <a:headEnd/>
            <a:tailEnd/>
          </a:ln>
          <a:effectLst/>
        </p:spPr>
      </p:pic>
      <p:sp>
        <p:nvSpPr>
          <p:cNvPr id="6" name="TextBox 5"/>
          <p:cNvSpPr txBox="1"/>
          <p:nvPr/>
        </p:nvSpPr>
        <p:spPr>
          <a:xfrm>
            <a:off x="2714612" y="3786190"/>
            <a:ext cx="4362092" cy="338554"/>
          </a:xfrm>
          <a:prstGeom prst="rect">
            <a:avLst/>
          </a:prstGeom>
          <a:noFill/>
        </p:spPr>
        <p:txBody>
          <a:bodyPr wrap="square" rtlCol="0">
            <a:spAutoFit/>
          </a:bodyPr>
          <a:lstStyle/>
          <a:p>
            <a:r>
              <a:rPr lang="en-US" sz="1600" i="1" dirty="0" smtClean="0"/>
              <a:t>S</a:t>
            </a:r>
            <a:r>
              <a:rPr lang="sr-Latn-RS" sz="1600" i="1" dirty="0" smtClean="0"/>
              <a:t>lika </a:t>
            </a:r>
            <a:r>
              <a:rPr lang="sr-Latn-RS" sz="1600" i="1" dirty="0" smtClean="0"/>
              <a:t>5. </a:t>
            </a:r>
            <a:r>
              <a:rPr lang="sr-Latn-RS" sz="1600" dirty="0" smtClean="0"/>
              <a:t>Magični servlet</a:t>
            </a:r>
            <a:endParaRPr lang="en-US" sz="1600" dirty="0"/>
          </a:p>
        </p:txBody>
      </p:sp>
      <p:sp>
        <p:nvSpPr>
          <p:cNvPr id="7" name="Slide Number Placeholder 6"/>
          <p:cNvSpPr>
            <a:spLocks noGrp="1"/>
          </p:cNvSpPr>
          <p:nvPr>
            <p:ph type="sldNum" sz="quarter" idx="15"/>
          </p:nvPr>
        </p:nvSpPr>
        <p:spPr/>
        <p:txBody>
          <a:bodyPr/>
          <a:lstStyle/>
          <a:p>
            <a:fld id="{030CAD44-D4EB-43C1-A707-755978050368}"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72386" cy="1143000"/>
          </a:xfrm>
        </p:spPr>
        <p:txBody>
          <a:bodyPr/>
          <a:lstStyle/>
          <a:p>
            <a:r>
              <a:rPr lang="sr-Latn-RS" dirty="0" smtClean="0"/>
              <a:t>Upadanje u zamku „M</a:t>
            </a:r>
            <a:r>
              <a:rPr lang="en-US" dirty="0" smtClean="0"/>
              <a:t>a</a:t>
            </a:r>
            <a:r>
              <a:rPr lang="sr-Latn-RS" dirty="0" smtClean="0"/>
              <a:t>gičnog servleta“</a:t>
            </a:r>
            <a:endParaRPr lang="en-US" dirty="0"/>
          </a:p>
        </p:txBody>
      </p:sp>
      <p:sp>
        <p:nvSpPr>
          <p:cNvPr id="3" name="Content Placeholder 2"/>
          <p:cNvSpPr>
            <a:spLocks noGrp="1"/>
          </p:cNvSpPr>
          <p:nvPr>
            <p:ph sz="quarter" idx="1"/>
          </p:nvPr>
        </p:nvSpPr>
        <p:spPr>
          <a:xfrm>
            <a:off x="457200" y="1600200"/>
            <a:ext cx="7615262" cy="4873752"/>
          </a:xfrm>
        </p:spPr>
        <p:txBody>
          <a:bodyPr/>
          <a:lstStyle/>
          <a:p>
            <a:r>
              <a:rPr lang="sr-Latn-RS" dirty="0" smtClean="0"/>
              <a:t>U boljim dizajnima, servlet je jedina tačka interfejsa između logike na serverskoj strani i korisničkog interfejsa. Na žalost, monolitne serverske skripte koje rade skoro sve su i dalje čest izbor. </a:t>
            </a:r>
          </a:p>
          <a:p>
            <a:r>
              <a:rPr lang="sr-Latn-RS" dirty="0" smtClean="0"/>
              <a:t>Sledeći program prikazuje Java program koji je uzet iz stvarnog života i koristi se za štampanje strana za neku oglasnu tablu. Logika servleta je potpuno odvojena od HTML-a (koji nije prikazan), ali krije velike probleme.</a:t>
            </a:r>
          </a:p>
          <a:p>
            <a:pPr>
              <a:buNone/>
            </a:pPr>
            <a:r>
              <a:rPr lang="sr-Latn-RS" dirty="0" smtClean="0"/>
              <a:t>	</a:t>
            </a:r>
            <a:r>
              <a:rPr lang="sr-Latn-RS" i="1" dirty="0" smtClean="0">
                <a:solidFill>
                  <a:schemeClr val="tx2">
                    <a:lumMod val="75000"/>
                  </a:schemeClr>
                </a:solidFill>
              </a:rPr>
              <a:t>primer </a:t>
            </a:r>
            <a:r>
              <a:rPr lang="sr-Latn-RS" dirty="0" smtClean="0">
                <a:solidFill>
                  <a:schemeClr val="tx2">
                    <a:lumMod val="75000"/>
                  </a:schemeClr>
                </a:solidFill>
              </a:rPr>
              <a:t> PostList.java</a:t>
            </a:r>
            <a:endParaRPr lang="en-US" dirty="0">
              <a:solidFill>
                <a:schemeClr val="tx2">
                  <a:lumMod val="75000"/>
                </a:schemeClr>
              </a:solidFill>
            </a:endParaRPr>
          </a:p>
        </p:txBody>
      </p:sp>
      <p:sp>
        <p:nvSpPr>
          <p:cNvPr id="4" name="Slide Number Placeholder 3"/>
          <p:cNvSpPr>
            <a:spLocks noGrp="1"/>
          </p:cNvSpPr>
          <p:nvPr>
            <p:ph type="sldNum" sz="quarter" idx="15"/>
          </p:nvPr>
        </p:nvSpPr>
        <p:spPr/>
        <p:txBody>
          <a:bodyPr/>
          <a:lstStyle/>
          <a:p>
            <a:fld id="{030CAD44-D4EB-43C1-A707-755978050368}"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Table 3"/>
          <p:cNvGraphicFramePr>
            <a:graphicFrameLocks noGrp="1"/>
          </p:cNvGraphicFramePr>
          <p:nvPr/>
        </p:nvGraphicFramePr>
        <p:xfrm>
          <a:off x="571472" y="1428736"/>
          <a:ext cx="7405718" cy="4463436"/>
        </p:xfrm>
        <a:graphic>
          <a:graphicData uri="http://schemas.openxmlformats.org/drawingml/2006/table">
            <a:tbl>
              <a:tblPr firstRow="1" bandRow="1">
                <a:tableStyleId>{5C22544A-7EE6-4342-B048-85BDC9FD1C3A}</a:tableStyleId>
              </a:tblPr>
              <a:tblGrid>
                <a:gridCol w="2214578"/>
                <a:gridCol w="5191140"/>
              </a:tblGrid>
              <a:tr h="500066">
                <a:tc>
                  <a:txBody>
                    <a:bodyPr/>
                    <a:lstStyle/>
                    <a:p>
                      <a:pPr algn="ctr"/>
                      <a:r>
                        <a:rPr lang="en-US" smtClean="0"/>
                        <a:t>P</a:t>
                      </a:r>
                      <a:r>
                        <a:rPr lang="sr-Latn-RS" smtClean="0"/>
                        <a:t>roblem</a:t>
                      </a:r>
                      <a:endParaRPr lang="en-US" dirty="0"/>
                    </a:p>
                  </a:txBody>
                  <a:tcPr anchor="ctr"/>
                </a:tc>
                <a:tc>
                  <a:txBody>
                    <a:bodyPr/>
                    <a:lstStyle/>
                    <a:p>
                      <a:pPr algn="ctr"/>
                      <a:r>
                        <a:rPr lang="sr-Latn-RS" dirty="0" smtClean="0"/>
                        <a:t>Diskusija</a:t>
                      </a:r>
                      <a:endParaRPr lang="en-US" dirty="0"/>
                    </a:p>
                  </a:txBody>
                  <a:tcPr anchor="ctr"/>
                </a:tc>
              </a:tr>
              <a:tr h="642942">
                <a:tc>
                  <a:txBody>
                    <a:bodyPr/>
                    <a:lstStyle/>
                    <a:p>
                      <a:r>
                        <a:rPr lang="sr-Latn-RS" smtClean="0"/>
                        <a:t>Ne postoji razdvajanje</a:t>
                      </a:r>
                      <a:endParaRPr lang="en-US" dirty="0"/>
                    </a:p>
                  </a:txBody>
                  <a:tcPr/>
                </a:tc>
                <a:tc>
                  <a:txBody>
                    <a:bodyPr/>
                    <a:lstStyle/>
                    <a:p>
                      <a:r>
                        <a:rPr lang="sr-Latn-RS" dirty="0" smtClean="0"/>
                        <a:t>Korisnički interfejs i model</a:t>
                      </a:r>
                      <a:r>
                        <a:rPr lang="sr-Latn-RS" baseline="0" dirty="0" smtClean="0"/>
                        <a:t> održavaju različiti ljudi, a model i pogled su veoma povezani.</a:t>
                      </a:r>
                      <a:endParaRPr lang="en-US" dirty="0"/>
                    </a:p>
                  </a:txBody>
                  <a:tcPr/>
                </a:tc>
              </a:tr>
              <a:tr h="928694">
                <a:tc>
                  <a:txBody>
                    <a:bodyPr/>
                    <a:lstStyle/>
                    <a:p>
                      <a:r>
                        <a:rPr lang="sr-Latn-RS" smtClean="0"/>
                        <a:t>Teško održavanje</a:t>
                      </a:r>
                      <a:endParaRPr lang="en-US" dirty="0"/>
                    </a:p>
                  </a:txBody>
                  <a:tcPr/>
                </a:tc>
                <a:tc>
                  <a:txBody>
                    <a:bodyPr/>
                    <a:lstStyle/>
                    <a:p>
                      <a:r>
                        <a:rPr lang="sr-Latn-RS" dirty="0" smtClean="0"/>
                        <a:t>Izolovane promene unutar modela</a:t>
                      </a:r>
                      <a:r>
                        <a:rPr lang="sr-Latn-RS" baseline="0" dirty="0" smtClean="0"/>
                        <a:t> ili pogleda mogu lako da izazovu značajne promene u ostalim delovima sistema.</a:t>
                      </a:r>
                      <a:endParaRPr lang="en-US" dirty="0"/>
                    </a:p>
                  </a:txBody>
                  <a:tcPr/>
                </a:tc>
              </a:tr>
              <a:tr h="928694">
                <a:tc>
                  <a:txBody>
                    <a:bodyPr/>
                    <a:lstStyle/>
                    <a:p>
                      <a:r>
                        <a:rPr lang="sr-Latn-RS" smtClean="0"/>
                        <a:t>Loša</a:t>
                      </a:r>
                      <a:r>
                        <a:rPr lang="sr-Latn-RS" baseline="0" smtClean="0"/>
                        <a:t> pouzdanost</a:t>
                      </a:r>
                      <a:endParaRPr lang="en-US" dirty="0"/>
                    </a:p>
                  </a:txBody>
                  <a:tcPr/>
                </a:tc>
                <a:tc>
                  <a:txBody>
                    <a:bodyPr/>
                    <a:lstStyle/>
                    <a:p>
                      <a:r>
                        <a:rPr lang="sr-Latn-RS" dirty="0" smtClean="0"/>
                        <a:t>Pošto</a:t>
                      </a:r>
                      <a:r>
                        <a:rPr lang="sr-Latn-RS" baseline="0" dirty="0" smtClean="0"/>
                        <a:t> promene ne mogu da budu izolovane, jedna promena može da uništi ostale delove sistema.</a:t>
                      </a:r>
                    </a:p>
                  </a:txBody>
                  <a:tcPr/>
                </a:tc>
              </a:tr>
              <a:tr h="1057282">
                <a:tc>
                  <a:txBody>
                    <a:bodyPr/>
                    <a:lstStyle/>
                    <a:p>
                      <a:r>
                        <a:rPr lang="sr-Latn-RS" dirty="0" smtClean="0"/>
                        <a:t>Slaba ponovna upotrebljivost</a:t>
                      </a:r>
                      <a:endParaRPr lang="en-US" dirty="0"/>
                    </a:p>
                  </a:txBody>
                  <a:tcPr/>
                </a:tc>
                <a:tc>
                  <a:txBody>
                    <a:bodyPr/>
                    <a:lstStyle/>
                    <a:p>
                      <a:r>
                        <a:rPr lang="sr-Latn-RS" dirty="0" smtClean="0"/>
                        <a:t>Posto aplikacija nije</a:t>
                      </a:r>
                      <a:r>
                        <a:rPr lang="sr-Latn-RS" baseline="0" dirty="0" smtClean="0"/>
                        <a:t> struktuirana, ne postoje logične jedinice koje je moguće ponovo upotrebiti unutar aplikacije. Umesto toga, ponovna upotrevljivost se ostvaruje kopiranjem delova koda.</a:t>
                      </a:r>
                      <a:endParaRPr lang="en-US" dirty="0"/>
                    </a:p>
                  </a:txBody>
                  <a:tcPr/>
                </a:tc>
              </a:tr>
            </a:tbl>
          </a:graphicData>
        </a:graphic>
      </p:graphicFrame>
      <p:sp>
        <p:nvSpPr>
          <p:cNvPr id="5" name="Rectangle 4"/>
          <p:cNvSpPr/>
          <p:nvPr/>
        </p:nvSpPr>
        <p:spPr>
          <a:xfrm>
            <a:off x="571472" y="5934670"/>
            <a:ext cx="7286676" cy="338554"/>
          </a:xfrm>
          <a:prstGeom prst="rect">
            <a:avLst/>
          </a:prstGeom>
        </p:spPr>
        <p:txBody>
          <a:bodyPr wrap="square">
            <a:spAutoFit/>
          </a:bodyPr>
          <a:lstStyle/>
          <a:p>
            <a:r>
              <a:rPr lang="sr-Latn-RS" sz="1600" i="1" dirty="0" smtClean="0"/>
              <a:t>Tabela 1. </a:t>
            </a:r>
            <a:r>
              <a:rPr lang="sr-Latn-RS" sz="1600" dirty="0" smtClean="0"/>
              <a:t>Česti problemi do kojih dolazi zbog upotrebe „M</a:t>
            </a:r>
            <a:r>
              <a:rPr lang="en-US" sz="1600" dirty="0" smtClean="0"/>
              <a:t>a</a:t>
            </a:r>
            <a:r>
              <a:rPr lang="sr-Latn-RS" sz="1600" dirty="0" smtClean="0"/>
              <a:t>gičnih servleta“</a:t>
            </a:r>
            <a:endParaRPr lang="en-US" sz="1600" dirty="0"/>
          </a:p>
        </p:txBody>
      </p:sp>
      <p:sp>
        <p:nvSpPr>
          <p:cNvPr id="6" name="Slide Number Placeholder 5"/>
          <p:cNvSpPr>
            <a:spLocks noGrp="1"/>
          </p:cNvSpPr>
          <p:nvPr>
            <p:ph type="sldNum" sz="quarter" idx="15"/>
          </p:nvPr>
        </p:nvSpPr>
        <p:spPr/>
        <p:txBody>
          <a:bodyPr/>
          <a:lstStyle/>
          <a:p>
            <a:fld id="{030CAD44-D4EB-43C1-A707-755978050368}"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b="1" dirty="0" smtClean="0"/>
              <a:t>Rešenje: Refaktorisanje korišćenjem komandi</a:t>
            </a:r>
            <a:endParaRPr lang="en-US" b="1" dirty="0"/>
          </a:p>
        </p:txBody>
      </p:sp>
      <p:sp>
        <p:nvSpPr>
          <p:cNvPr id="3" name="Content Placeholder 2"/>
          <p:cNvSpPr>
            <a:spLocks noGrp="1"/>
          </p:cNvSpPr>
          <p:nvPr>
            <p:ph sz="quarter" idx="1"/>
          </p:nvPr>
        </p:nvSpPr>
        <p:spPr/>
        <p:txBody>
          <a:bodyPr/>
          <a:lstStyle/>
          <a:p>
            <a:r>
              <a:rPr lang="sr-Latn-RS" dirty="0" smtClean="0"/>
              <a:t>Težak deo kod antipaterna je njihovo prepoznavanje. Kada je identifikovan antipatern sledeći korak je refaktorisanje ili primena odgovarajućeg uzorka za projektovanje. </a:t>
            </a:r>
          </a:p>
          <a:p>
            <a:endParaRPr lang="sr-Latn-RS" dirty="0" smtClean="0"/>
          </a:p>
          <a:p>
            <a:r>
              <a:rPr lang="sr-Latn-RS" dirty="0" smtClean="0"/>
              <a:t>Biće opisan primer refaktorisanja, korak po korak. Svakim korakom će se refaktorisani kod približavati Model-View-Controller uzorku za projektovanje.</a:t>
            </a:r>
            <a:endParaRPr lang="en-US" dirty="0"/>
          </a:p>
        </p:txBody>
      </p:sp>
      <p:sp>
        <p:nvSpPr>
          <p:cNvPr id="4" name="Slide Number Placeholder 3"/>
          <p:cNvSpPr>
            <a:spLocks noGrp="1"/>
          </p:cNvSpPr>
          <p:nvPr>
            <p:ph type="sldNum" sz="quarter" idx="15"/>
          </p:nvPr>
        </p:nvSpPr>
        <p:spPr/>
        <p:txBody>
          <a:bodyPr/>
          <a:lstStyle/>
          <a:p>
            <a:fld id="{030CAD44-D4EB-43C1-A707-755978050368}"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Razbijanje modela</a:t>
            </a:r>
            <a:endParaRPr lang="en-US" dirty="0"/>
          </a:p>
        </p:txBody>
      </p:sp>
      <p:sp>
        <p:nvSpPr>
          <p:cNvPr id="3" name="Content Placeholder 2"/>
          <p:cNvSpPr>
            <a:spLocks noGrp="1"/>
          </p:cNvSpPr>
          <p:nvPr>
            <p:ph sz="quarter" idx="1"/>
          </p:nvPr>
        </p:nvSpPr>
        <p:spPr>
          <a:xfrm>
            <a:off x="428596" y="1428736"/>
            <a:ext cx="7786742" cy="4929222"/>
          </a:xfrm>
        </p:spPr>
        <p:txBody>
          <a:bodyPr>
            <a:normAutofit/>
          </a:bodyPr>
          <a:lstStyle/>
          <a:p>
            <a:endParaRPr lang="sr-Latn-RS" dirty="0" smtClean="0"/>
          </a:p>
          <a:p>
            <a:pPr>
              <a:buNone/>
            </a:pPr>
            <a:endParaRPr lang="sr-Latn-RS" dirty="0" smtClean="0"/>
          </a:p>
          <a:p>
            <a:pPr>
              <a:buNone/>
            </a:pPr>
            <a:endParaRPr lang="sr-Latn-RS" dirty="0" smtClean="0"/>
          </a:p>
          <a:p>
            <a:pPr>
              <a:buNone/>
            </a:pPr>
            <a:endParaRPr lang="sr-Latn-RS" dirty="0" smtClean="0"/>
          </a:p>
          <a:p>
            <a:endParaRPr lang="sr-Latn-RS" dirty="0" smtClean="0"/>
          </a:p>
          <a:p>
            <a:endParaRPr lang="sr-Latn-RS" dirty="0" smtClean="0"/>
          </a:p>
          <a:p>
            <a:r>
              <a:rPr lang="sr-Latn-RS" dirty="0" smtClean="0"/>
              <a:t>Napravljen je kao model za program. Cela poslovna logika ili njeni delovi su smešteni unutar servleta.</a:t>
            </a:r>
          </a:p>
          <a:p>
            <a:r>
              <a:rPr lang="sr-Latn-RS" dirty="0" smtClean="0"/>
              <a:t>Napravljen je kontroler za program. Rukuje ulaznom formom.</a:t>
            </a:r>
          </a:p>
          <a:p>
            <a:r>
              <a:rPr lang="sr-Latn-RS" dirty="0" smtClean="0"/>
              <a:t>Proveravaju se ulazni podaci.</a:t>
            </a:r>
          </a:p>
        </p:txBody>
      </p:sp>
      <p:pic>
        <p:nvPicPr>
          <p:cNvPr id="4098" name="Picture 2"/>
          <p:cNvPicPr>
            <a:picLocks noChangeAspect="1" noChangeArrowheads="1"/>
          </p:cNvPicPr>
          <p:nvPr/>
        </p:nvPicPr>
        <p:blipFill>
          <a:blip r:embed="rId2"/>
          <a:srcRect/>
          <a:stretch>
            <a:fillRect/>
          </a:stretch>
        </p:blipFill>
        <p:spPr bwMode="auto">
          <a:xfrm>
            <a:off x="6143636" y="1071546"/>
            <a:ext cx="1485900" cy="2228850"/>
          </a:xfrm>
          <a:prstGeom prst="rect">
            <a:avLst/>
          </a:prstGeom>
          <a:noFill/>
          <a:ln w="9525">
            <a:noFill/>
            <a:miter lim="800000"/>
            <a:headEnd/>
            <a:tailEnd/>
          </a:ln>
          <a:effectLst/>
        </p:spPr>
      </p:pic>
      <p:sp>
        <p:nvSpPr>
          <p:cNvPr id="7" name="Content Placeholder 2"/>
          <p:cNvSpPr txBox="1">
            <a:spLocks/>
          </p:cNvSpPr>
          <p:nvPr/>
        </p:nvSpPr>
        <p:spPr>
          <a:xfrm>
            <a:off x="428596" y="1785926"/>
            <a:ext cx="5572164" cy="2428892"/>
          </a:xfrm>
          <a:prstGeom prst="rect">
            <a:avLst/>
          </a:prstGeom>
        </p:spPr>
        <p:txBody>
          <a:bodyPr vert="horz">
            <a:no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sr-Latn-RS" sz="2400" b="0" i="0" u="none" strike="noStrike" kern="1200" cap="none" spc="0" normalizeH="0" baseline="0" noProof="0" dirty="0" smtClean="0">
                <a:ln>
                  <a:noFill/>
                </a:ln>
                <a:solidFill>
                  <a:schemeClr val="tx1"/>
                </a:solidFill>
                <a:effectLst/>
                <a:uLnTx/>
                <a:uFillTx/>
                <a:latin typeface="+mn-lt"/>
                <a:ea typeface="+mn-ea"/>
                <a:cs typeface="+mn-cs"/>
              </a:rPr>
              <a:t>Razbijanje modela je prvi korak prilikom refaktorisanja „M</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a</a:t>
            </a:r>
            <a:r>
              <a:rPr kumimoji="0" lang="sr-Latn-RS" sz="2400" b="0" i="0" u="none" strike="noStrike" kern="1200" cap="none" spc="0" normalizeH="0" baseline="0" noProof="0" dirty="0" smtClean="0">
                <a:ln>
                  <a:noFill/>
                </a:ln>
                <a:solidFill>
                  <a:schemeClr val="tx1"/>
                </a:solidFill>
                <a:effectLst/>
                <a:uLnTx/>
                <a:uFillTx/>
                <a:latin typeface="+mn-lt"/>
                <a:ea typeface="+mn-ea"/>
                <a:cs typeface="+mn-cs"/>
              </a:rPr>
              <a:t>gičnog servleta“. </a:t>
            </a:r>
            <a:r>
              <a:rPr kumimoji="0" lang="sr-Latn-RS" sz="2400" b="1" i="0" u="none" strike="noStrike" kern="1200" cap="none" spc="0" normalizeH="0" baseline="0" noProof="0" dirty="0" smtClean="0">
                <a:ln>
                  <a:noFill/>
                </a:ln>
                <a:solidFill>
                  <a:schemeClr val="tx1"/>
                </a:solidFill>
                <a:effectLst/>
                <a:uLnTx/>
                <a:uFillTx/>
                <a:latin typeface="+mn-lt"/>
                <a:ea typeface="+mn-ea"/>
                <a:cs typeface="+mn-cs"/>
              </a:rPr>
              <a:t>Komanda</a:t>
            </a:r>
            <a:r>
              <a:rPr kumimoji="0" lang="sr-Latn-RS" sz="2400" b="0" i="0" u="none" strike="noStrike" kern="1200" cap="none" spc="0" normalizeH="0" baseline="0" noProof="0" dirty="0" smtClean="0">
                <a:ln>
                  <a:noFill/>
                </a:ln>
                <a:solidFill>
                  <a:schemeClr val="tx1"/>
                </a:solidFill>
                <a:effectLst/>
                <a:uLnTx/>
                <a:uFillTx/>
                <a:latin typeface="+mn-lt"/>
                <a:ea typeface="+mn-ea"/>
                <a:cs typeface="+mn-cs"/>
              </a:rPr>
              <a:t> je uzorak za projektovanje koji omogućava jasno pravljenje omotača oko poslovne logike ili modela.</a:t>
            </a:r>
            <a:endParaRPr kumimoji="0" lang="sr-Latn-RS" sz="2400" b="0" i="0" u="none" strike="noStrike" kern="1200" cap="none" spc="0" normalizeH="0" baseline="0" noProof="0" dirty="0" smtClean="0">
              <a:ln>
                <a:noFill/>
              </a:ln>
              <a:solidFill>
                <a:schemeClr val="tx2">
                  <a:lumMod val="75000"/>
                </a:schemeClr>
              </a:solidFill>
              <a:effectLst/>
              <a:uLnTx/>
              <a:uFillTx/>
              <a:latin typeface="+mn-lt"/>
              <a:ea typeface="+mn-ea"/>
              <a:cs typeface="+mn-cs"/>
            </a:endParaRPr>
          </a:p>
        </p:txBody>
      </p:sp>
      <p:sp>
        <p:nvSpPr>
          <p:cNvPr id="8" name="TextBox 7"/>
          <p:cNvSpPr txBox="1"/>
          <p:nvPr/>
        </p:nvSpPr>
        <p:spPr>
          <a:xfrm>
            <a:off x="5429256" y="3357562"/>
            <a:ext cx="4362092" cy="338554"/>
          </a:xfrm>
          <a:prstGeom prst="rect">
            <a:avLst/>
          </a:prstGeom>
          <a:noFill/>
        </p:spPr>
        <p:txBody>
          <a:bodyPr wrap="square" rtlCol="0">
            <a:spAutoFit/>
          </a:bodyPr>
          <a:lstStyle/>
          <a:p>
            <a:r>
              <a:rPr lang="en-US" sz="1600" i="1" dirty="0" smtClean="0"/>
              <a:t>S</a:t>
            </a:r>
            <a:r>
              <a:rPr lang="sr-Latn-RS" sz="1600" i="1" dirty="0" smtClean="0"/>
              <a:t>lika </a:t>
            </a:r>
            <a:r>
              <a:rPr lang="sr-Latn-RS" sz="1600" i="1" dirty="0" smtClean="0"/>
              <a:t>5. </a:t>
            </a:r>
            <a:r>
              <a:rPr lang="sr-Latn-RS" sz="1600" dirty="0" smtClean="0"/>
              <a:t>Razbijanje komandi servleta</a:t>
            </a:r>
            <a:endParaRPr lang="en-US" sz="1600" dirty="0"/>
          </a:p>
        </p:txBody>
      </p:sp>
      <p:sp>
        <p:nvSpPr>
          <p:cNvPr id="9" name="Slide Number Placeholder 8"/>
          <p:cNvSpPr>
            <a:spLocks noGrp="1"/>
          </p:cNvSpPr>
          <p:nvPr>
            <p:ph type="sldNum" sz="quarter" idx="15"/>
          </p:nvPr>
        </p:nvSpPr>
        <p:spPr/>
        <p:txBody>
          <a:bodyPr/>
          <a:lstStyle/>
          <a:p>
            <a:fld id="{030CAD44-D4EB-43C1-A707-755978050368}"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Pravljenje omotača modela sa objektima komandi</a:t>
            </a:r>
            <a:endParaRPr lang="en-US" dirty="0"/>
          </a:p>
        </p:txBody>
      </p:sp>
      <p:sp>
        <p:nvSpPr>
          <p:cNvPr id="3" name="Content Placeholder 2"/>
          <p:cNvSpPr>
            <a:spLocks noGrp="1"/>
          </p:cNvSpPr>
          <p:nvPr>
            <p:ph sz="quarter" idx="1"/>
          </p:nvPr>
        </p:nvSpPr>
        <p:spPr>
          <a:xfrm>
            <a:off x="357158" y="1600200"/>
            <a:ext cx="8143932" cy="4972072"/>
          </a:xfrm>
        </p:spPr>
        <p:txBody>
          <a:bodyPr>
            <a:normAutofit/>
          </a:bodyPr>
          <a:lstStyle/>
          <a:p>
            <a:r>
              <a:rPr lang="sr-Latn-RS" dirty="0" smtClean="0"/>
              <a:t>Komanda predstavlja tanak omotač modela. </a:t>
            </a:r>
            <a:r>
              <a:rPr lang="sr-Latn-RS" dirty="0" smtClean="0"/>
              <a:t>Njihova upotreba je dobra jer nije bitna implementacija koja se nalazi ispod sloja  komande. Interfejs je isti bez obzira na mesto pristupanja. </a:t>
            </a:r>
          </a:p>
          <a:p>
            <a:r>
              <a:rPr lang="sr-Latn-RS" dirty="0" smtClean="0"/>
              <a:t>Arhitektura komande ne uzima u obzir nikakve pretpostavke o strukturi modela, što dovodi do sledećih prednosti:</a:t>
            </a:r>
          </a:p>
          <a:p>
            <a:pPr lvl="1"/>
            <a:r>
              <a:rPr lang="sr-Latn-RS" dirty="0" smtClean="0"/>
              <a:t>Komanda može biti generisana upotrebom „čarobnjaka“</a:t>
            </a:r>
          </a:p>
          <a:p>
            <a:pPr lvl="1"/>
            <a:r>
              <a:rPr lang="sr-Latn-RS" dirty="0" smtClean="0"/>
              <a:t>Generičke komande mogu da budu nasleđene tako da enkapsuliraju upravljanje pozivima procedura.</a:t>
            </a:r>
          </a:p>
          <a:p>
            <a:pPr lvl="1"/>
            <a:r>
              <a:rPr lang="sr-Latn-RS" dirty="0" smtClean="0"/>
              <a:t>Pogodne su za enkapsuliranje undo/redo arhitekture</a:t>
            </a:r>
          </a:p>
          <a:p>
            <a:pPr lvl="1"/>
            <a:r>
              <a:rPr lang="sr-Latn-RS" dirty="0" smtClean="0"/>
              <a:t>Mogu da sadrže višestruke zahteve</a:t>
            </a:r>
          </a:p>
          <a:p>
            <a:pPr lvl="1"/>
            <a:r>
              <a:rPr lang="sr-Latn-RS" dirty="0" smtClean="0"/>
              <a:t>Interfejs je uvek isti i to olakšava čitanje i održavanje koda</a:t>
            </a:r>
          </a:p>
        </p:txBody>
      </p:sp>
      <p:sp>
        <p:nvSpPr>
          <p:cNvPr id="4" name="Slide Number Placeholder 3"/>
          <p:cNvSpPr>
            <a:spLocks noGrp="1"/>
          </p:cNvSpPr>
          <p:nvPr>
            <p:ph type="sldNum" sz="quarter" idx="15"/>
          </p:nvPr>
        </p:nvSpPr>
        <p:spPr/>
        <p:txBody>
          <a:bodyPr/>
          <a:lstStyle/>
          <a:p>
            <a:fld id="{030CAD44-D4EB-43C1-A707-755978050368}"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Odvajanje logike modela</a:t>
            </a:r>
            <a:endParaRPr lang="en-US" dirty="0"/>
          </a:p>
        </p:txBody>
      </p:sp>
      <p:sp>
        <p:nvSpPr>
          <p:cNvPr id="3" name="Content Placeholder 2"/>
          <p:cNvSpPr>
            <a:spLocks noGrp="1"/>
          </p:cNvSpPr>
          <p:nvPr>
            <p:ph sz="quarter" idx="1"/>
          </p:nvPr>
        </p:nvSpPr>
        <p:spPr/>
        <p:txBody>
          <a:bodyPr/>
          <a:lstStyle/>
          <a:p>
            <a:endParaRPr lang="sr-Latn-RS" dirty="0" smtClean="0"/>
          </a:p>
          <a:p>
            <a:endParaRPr lang="sr-Latn-RS" dirty="0" smtClean="0"/>
          </a:p>
          <a:p>
            <a:r>
              <a:rPr lang="sr-Latn-RS" dirty="0" smtClean="0"/>
              <a:t>Sledeći program pokazuje objekt komandi koji vraća slogove iz tabele.</a:t>
            </a:r>
          </a:p>
          <a:p>
            <a:endParaRPr lang="sr-Latn-RS" dirty="0" smtClean="0"/>
          </a:p>
          <a:p>
            <a:r>
              <a:rPr lang="en-US" i="1" dirty="0" smtClean="0">
                <a:solidFill>
                  <a:schemeClr val="tx2">
                    <a:lumMod val="75000"/>
                  </a:schemeClr>
                </a:solidFill>
              </a:rPr>
              <a:t>primer</a:t>
            </a:r>
            <a:r>
              <a:rPr lang="sr-Latn-RS" i="1" dirty="0" smtClean="0">
                <a:solidFill>
                  <a:schemeClr val="tx2">
                    <a:lumMod val="75000"/>
                  </a:schemeClr>
                </a:solidFill>
              </a:rPr>
              <a:t> </a:t>
            </a:r>
            <a:r>
              <a:rPr lang="sr-Latn-RS" dirty="0" smtClean="0">
                <a:solidFill>
                  <a:schemeClr val="tx2">
                    <a:lumMod val="75000"/>
                  </a:schemeClr>
                </a:solidFill>
              </a:rPr>
              <a:t>PostListCommand.java</a:t>
            </a:r>
            <a:endParaRPr lang="en-US" dirty="0">
              <a:solidFill>
                <a:schemeClr val="tx2">
                  <a:lumMod val="75000"/>
                </a:schemeClr>
              </a:solidFill>
            </a:endParaRPr>
          </a:p>
        </p:txBody>
      </p:sp>
      <p:sp>
        <p:nvSpPr>
          <p:cNvPr id="4" name="Slide Number Placeholder 3"/>
          <p:cNvSpPr>
            <a:spLocks noGrp="1"/>
          </p:cNvSpPr>
          <p:nvPr>
            <p:ph type="sldNum" sz="quarter" idx="15"/>
          </p:nvPr>
        </p:nvSpPr>
        <p:spPr/>
        <p:txBody>
          <a:bodyPr/>
          <a:lstStyle/>
          <a:p>
            <a:fld id="{030CAD44-D4EB-43C1-A707-755978050368}"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Odvajanje povratka</a:t>
            </a:r>
            <a:endParaRPr lang="en-US" dirty="0"/>
          </a:p>
        </p:txBody>
      </p:sp>
      <p:sp>
        <p:nvSpPr>
          <p:cNvPr id="3" name="Content Placeholder 2"/>
          <p:cNvSpPr>
            <a:spLocks noGrp="1"/>
          </p:cNvSpPr>
          <p:nvPr>
            <p:ph sz="quarter" idx="1"/>
          </p:nvPr>
        </p:nvSpPr>
        <p:spPr>
          <a:xfrm>
            <a:off x="428596" y="1428736"/>
            <a:ext cx="7467600" cy="4972072"/>
          </a:xfrm>
        </p:spPr>
        <p:txBody>
          <a:bodyPr>
            <a:normAutofit/>
          </a:bodyPr>
          <a:lstStyle/>
          <a:p>
            <a:r>
              <a:rPr lang="sr-Latn-RS" dirty="0" smtClean="0"/>
              <a:t>Interfejsi koji se koriste na internetu su paketno orijentisani. Interfejs za Model-View-Controller je interaktivan. Postoje dve različite komunikacije unutar modela: inicijalni zahtevi i povratak. Pošto je povratna strana dinamički napravljena neophodno je da bude eksplicitno predstavljena u arhitekturi.</a:t>
            </a:r>
          </a:p>
        </p:txBody>
      </p:sp>
      <p:pic>
        <p:nvPicPr>
          <p:cNvPr id="5122" name="Picture 2"/>
          <p:cNvPicPr>
            <a:picLocks noChangeAspect="1" noChangeArrowheads="1"/>
          </p:cNvPicPr>
          <p:nvPr/>
        </p:nvPicPr>
        <p:blipFill>
          <a:blip r:embed="rId2"/>
          <a:srcRect/>
          <a:stretch>
            <a:fillRect/>
          </a:stretch>
        </p:blipFill>
        <p:spPr bwMode="auto">
          <a:xfrm>
            <a:off x="928662" y="4071942"/>
            <a:ext cx="3590925" cy="2505075"/>
          </a:xfrm>
          <a:prstGeom prst="rect">
            <a:avLst/>
          </a:prstGeom>
          <a:noFill/>
          <a:ln w="9525">
            <a:noFill/>
            <a:miter lim="800000"/>
            <a:headEnd/>
            <a:tailEnd/>
          </a:ln>
          <a:effectLst/>
        </p:spPr>
      </p:pic>
      <p:sp>
        <p:nvSpPr>
          <p:cNvPr id="5" name="TextBox 4"/>
          <p:cNvSpPr txBox="1"/>
          <p:nvPr/>
        </p:nvSpPr>
        <p:spPr>
          <a:xfrm>
            <a:off x="4143372" y="6143644"/>
            <a:ext cx="4362092" cy="584775"/>
          </a:xfrm>
          <a:prstGeom prst="rect">
            <a:avLst/>
          </a:prstGeom>
          <a:noFill/>
        </p:spPr>
        <p:txBody>
          <a:bodyPr wrap="square" rtlCol="0">
            <a:spAutoFit/>
          </a:bodyPr>
          <a:lstStyle/>
          <a:p>
            <a:r>
              <a:rPr lang="en-US" sz="1600" i="1" dirty="0" smtClean="0"/>
              <a:t>S</a:t>
            </a:r>
            <a:r>
              <a:rPr lang="sr-Latn-RS" sz="1600" i="1" dirty="0" smtClean="0"/>
              <a:t>lika </a:t>
            </a:r>
            <a:r>
              <a:rPr lang="sr-Latn-RS" sz="1600" i="1" dirty="0" smtClean="0"/>
              <a:t>6. </a:t>
            </a:r>
            <a:r>
              <a:rPr lang="sr-Latn-RS" sz="1600" dirty="0" smtClean="0"/>
              <a:t>Izgled MVC arhitekture za </a:t>
            </a:r>
          </a:p>
          <a:p>
            <a:r>
              <a:rPr lang="sr-Latn-RS" sz="1600" dirty="0" smtClean="0"/>
              <a:t>internet aplikacije</a:t>
            </a:r>
            <a:endParaRPr lang="en-US" sz="1600" dirty="0"/>
          </a:p>
        </p:txBody>
      </p:sp>
      <p:sp>
        <p:nvSpPr>
          <p:cNvPr id="6" name="Slide Number Placeholder 5"/>
          <p:cNvSpPr>
            <a:spLocks noGrp="1"/>
          </p:cNvSpPr>
          <p:nvPr>
            <p:ph type="sldNum" sz="quarter" idx="15"/>
          </p:nvPr>
        </p:nvSpPr>
        <p:spPr/>
        <p:txBody>
          <a:bodyPr/>
          <a:lstStyle/>
          <a:p>
            <a:fld id="{030CAD44-D4EB-43C1-A707-755978050368}"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a:xfrm>
            <a:off x="357158" y="1357298"/>
            <a:ext cx="8001056" cy="5286412"/>
          </a:xfrm>
        </p:spPr>
        <p:txBody>
          <a:bodyPr>
            <a:normAutofit fontScale="92500" lnSpcReduction="10000"/>
          </a:bodyPr>
          <a:lstStyle/>
          <a:p>
            <a:r>
              <a:rPr lang="sr-Latn-RS" sz="2600" dirty="0" smtClean="0"/>
              <a:t>HTML strana koja se vraća korisniku je napravljena preko </a:t>
            </a:r>
            <a:r>
              <a:rPr lang="sr-Latn-RS" sz="2600" b="1" dirty="0" smtClean="0"/>
              <a:t>JSP</a:t>
            </a:r>
            <a:r>
              <a:rPr lang="sr-Latn-RS" sz="2600" dirty="0" smtClean="0"/>
              <a:t>-a. On predstavlja serversku stranu koja je nastala od HTML-a. JSP dozvoljava da Java kod i pokazivači na dinamički sadržaj budu dodati na stranu servera pored postojećih HTML tagova. JSP se kompajlira i izvršava na serveru. Rezultat izvršenog JSP-a je HTML stranica koja se vraća klijentu</a:t>
            </a:r>
            <a:r>
              <a:rPr lang="sr-Latn-RS" sz="2600" dirty="0" smtClean="0"/>
              <a:t>.</a:t>
            </a:r>
          </a:p>
          <a:p>
            <a:r>
              <a:rPr lang="sr-Latn-RS" sz="2600" dirty="0" smtClean="0"/>
              <a:t>Ovakva arhitektura pruža sledeće prednosti:</a:t>
            </a:r>
          </a:p>
          <a:p>
            <a:pPr lvl="1"/>
            <a:r>
              <a:rPr lang="sr-Latn-RS" dirty="0" smtClean="0"/>
              <a:t>JSP podržava dinamički sadržaj</a:t>
            </a:r>
          </a:p>
          <a:p>
            <a:pPr lvl="1"/>
            <a:r>
              <a:rPr lang="sr-Latn-RS" dirty="0" smtClean="0"/>
              <a:t>Jasno razdvajanje</a:t>
            </a:r>
          </a:p>
          <a:p>
            <a:pPr lvl="1"/>
            <a:r>
              <a:rPr lang="sr-Latn-RS" dirty="0" smtClean="0"/>
              <a:t>JSP može da se koristi za izolovanje pogleda od kontrolera i modela</a:t>
            </a:r>
          </a:p>
          <a:p>
            <a:pPr lvl="1"/>
            <a:r>
              <a:rPr lang="sr-Latn-RS" dirty="0" smtClean="0"/>
              <a:t>JSP koristi otvorene standarde</a:t>
            </a:r>
          </a:p>
          <a:p>
            <a:pPr lvl="1"/>
            <a:r>
              <a:rPr lang="sr-Latn-RS" dirty="0" smtClean="0"/>
              <a:t>JSP podržava korišćenje alata i automatskih generatora</a:t>
            </a:r>
          </a:p>
        </p:txBody>
      </p:sp>
      <p:sp>
        <p:nvSpPr>
          <p:cNvPr id="4" name="Slide Number Placeholder 3"/>
          <p:cNvSpPr>
            <a:spLocks noGrp="1"/>
          </p:cNvSpPr>
          <p:nvPr>
            <p:ph type="sldNum" sz="quarter" idx="15"/>
          </p:nvPr>
        </p:nvSpPr>
        <p:spPr/>
        <p:txBody>
          <a:bodyPr/>
          <a:lstStyle/>
          <a:p>
            <a:fld id="{030CAD44-D4EB-43C1-A707-755978050368}"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b="1" dirty="0" smtClean="0"/>
              <a:t>Pogrešan početak</a:t>
            </a:r>
            <a:endParaRPr lang="en-US" b="1" dirty="0"/>
          </a:p>
        </p:txBody>
      </p:sp>
      <p:sp>
        <p:nvSpPr>
          <p:cNvPr id="3" name="Content Placeholder 2"/>
          <p:cNvSpPr>
            <a:spLocks noGrp="1"/>
          </p:cNvSpPr>
          <p:nvPr>
            <p:ph sz="quarter" idx="1"/>
          </p:nvPr>
        </p:nvSpPr>
        <p:spPr/>
        <p:txBody>
          <a:bodyPr/>
          <a:lstStyle/>
          <a:p>
            <a:endParaRPr lang="sr-Latn-RS" dirty="0" smtClean="0"/>
          </a:p>
          <a:p>
            <a:r>
              <a:rPr lang="sr-Latn-RS" dirty="0" smtClean="0"/>
              <a:t>Osnovni gejtvej za većinu neotpornih Java aplikacija na strani servera je</a:t>
            </a:r>
            <a:r>
              <a:rPr lang="sr-Latn-RS" b="1" dirty="0" smtClean="0"/>
              <a:t> servlet</a:t>
            </a:r>
            <a:r>
              <a:rPr lang="sr-Latn-RS" dirty="0" smtClean="0"/>
              <a:t>. On predstavlja jednostavan omotač oko servisa koji je implementiran u Javi i kome se pristupa preko HTTP-a.</a:t>
            </a:r>
          </a:p>
          <a:p>
            <a:endParaRPr lang="sr-Latn-RS" dirty="0" smtClean="0"/>
          </a:p>
          <a:p>
            <a:r>
              <a:rPr lang="sr-Latn-RS" dirty="0" smtClean="0"/>
              <a:t>Projekti koji su nespretno implementirali ovaj prvi korak imaju malo šanse za uspeh. </a:t>
            </a:r>
          </a:p>
          <a:p>
            <a:endParaRPr lang="en-US" dirty="0"/>
          </a:p>
        </p:txBody>
      </p:sp>
      <p:sp>
        <p:nvSpPr>
          <p:cNvPr id="4" name="Slide Number Placeholder 3"/>
          <p:cNvSpPr>
            <a:spLocks noGrp="1"/>
          </p:cNvSpPr>
          <p:nvPr>
            <p:ph type="sldNum" sz="quarter" idx="15"/>
          </p:nvPr>
        </p:nvSpPr>
        <p:spPr/>
        <p:txBody>
          <a:bodyPr/>
          <a:lstStyle/>
          <a:p>
            <a:fld id="{030CAD44-D4EB-43C1-A707-755978050368}"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6146" name="Picture 2"/>
          <p:cNvPicPr>
            <a:picLocks noGrp="1" noChangeAspect="1" noChangeArrowheads="1"/>
          </p:cNvPicPr>
          <p:nvPr>
            <p:ph sz="quarter" idx="1"/>
          </p:nvPr>
        </p:nvPicPr>
        <p:blipFill>
          <a:blip r:embed="rId2"/>
          <a:srcRect/>
          <a:stretch>
            <a:fillRect/>
          </a:stretch>
        </p:blipFill>
        <p:spPr bwMode="auto">
          <a:xfrm>
            <a:off x="571472" y="1214422"/>
            <a:ext cx="3643338" cy="4630499"/>
          </a:xfrm>
          <a:prstGeom prst="rect">
            <a:avLst/>
          </a:prstGeom>
          <a:noFill/>
          <a:ln w="9525">
            <a:noFill/>
            <a:miter lim="800000"/>
            <a:headEnd/>
            <a:tailEnd/>
          </a:ln>
          <a:effectLst/>
        </p:spPr>
      </p:pic>
      <p:sp>
        <p:nvSpPr>
          <p:cNvPr id="5" name="TextBox 4"/>
          <p:cNvSpPr txBox="1"/>
          <p:nvPr/>
        </p:nvSpPr>
        <p:spPr>
          <a:xfrm>
            <a:off x="714348" y="5857892"/>
            <a:ext cx="4362092" cy="584775"/>
          </a:xfrm>
          <a:prstGeom prst="rect">
            <a:avLst/>
          </a:prstGeom>
          <a:noFill/>
        </p:spPr>
        <p:txBody>
          <a:bodyPr wrap="square" rtlCol="0">
            <a:spAutoFit/>
          </a:bodyPr>
          <a:lstStyle/>
          <a:p>
            <a:r>
              <a:rPr lang="en-US" sz="1600" i="1" dirty="0" smtClean="0"/>
              <a:t>S</a:t>
            </a:r>
            <a:r>
              <a:rPr lang="sr-Latn-RS" sz="1600" i="1" dirty="0" smtClean="0"/>
              <a:t>lika </a:t>
            </a:r>
            <a:r>
              <a:rPr lang="sr-Latn-RS" sz="1600" i="1" dirty="0" smtClean="0"/>
              <a:t>7. </a:t>
            </a:r>
            <a:r>
              <a:rPr lang="sr-Latn-RS" sz="1600" dirty="0" smtClean="0"/>
              <a:t>Prikaz zahteva za JSP </a:t>
            </a:r>
          </a:p>
          <a:p>
            <a:r>
              <a:rPr lang="sr-Latn-RS" sz="1600" dirty="0" smtClean="0"/>
              <a:t>komercijalne internet aplikacije</a:t>
            </a:r>
            <a:endParaRPr lang="en-US" sz="1600" dirty="0"/>
          </a:p>
        </p:txBody>
      </p:sp>
      <p:sp>
        <p:nvSpPr>
          <p:cNvPr id="7" name="Content Placeholder 2"/>
          <p:cNvSpPr txBox="1">
            <a:spLocks/>
          </p:cNvSpPr>
          <p:nvPr/>
        </p:nvSpPr>
        <p:spPr>
          <a:xfrm>
            <a:off x="4143372" y="1214422"/>
            <a:ext cx="3824262" cy="4972072"/>
          </a:xfrm>
          <a:prstGeom prst="rect">
            <a:avLst/>
          </a:prstGeom>
        </p:spPr>
        <p:txBody>
          <a:bodyPr vert="horz">
            <a:normAutofit fontScale="92500"/>
          </a:bodyPr>
          <a:lstStyle/>
          <a:p>
            <a:pPr marL="274320" lvl="0" indent="-274320">
              <a:spcBef>
                <a:spcPts val="600"/>
              </a:spcBef>
              <a:buClr>
                <a:schemeClr val="accent1"/>
              </a:buClr>
              <a:buSzPct val="70000"/>
            </a:pPr>
            <a:r>
              <a:rPr lang="sr-Latn-RS" sz="2200" dirty="0" smtClean="0">
                <a:sym typeface="Wingdings"/>
              </a:rPr>
              <a:t>korisnik zahteva JSP </a:t>
            </a:r>
          </a:p>
          <a:p>
            <a:pPr marL="274320" lvl="0" indent="-274320">
              <a:spcBef>
                <a:spcPts val="600"/>
              </a:spcBef>
              <a:buClr>
                <a:schemeClr val="accent1"/>
              </a:buClr>
              <a:buSzPct val="70000"/>
            </a:pPr>
            <a:r>
              <a:rPr lang="sr-Latn-RS" sz="2200" dirty="0" smtClean="0">
                <a:sym typeface="Wingdings"/>
              </a:rPr>
              <a:t>pretraživač šalje GET ili POST</a:t>
            </a:r>
          </a:p>
          <a:p>
            <a:pPr marL="274320" lvl="0" indent="-274320">
              <a:spcBef>
                <a:spcPts val="600"/>
              </a:spcBef>
              <a:buClr>
                <a:schemeClr val="accent1"/>
              </a:buClr>
              <a:buSzPct val="70000"/>
            </a:pPr>
            <a:r>
              <a:rPr lang="sr-Latn-RS" sz="2200" dirty="0" smtClean="0">
                <a:sym typeface="Wingdings"/>
              </a:rPr>
              <a:t>Veb server pušta JSP zahtev do servera aplikacije</a:t>
            </a:r>
          </a:p>
          <a:p>
            <a:pPr marL="274320" lvl="0" indent="-274320">
              <a:spcBef>
                <a:spcPts val="600"/>
              </a:spcBef>
              <a:buClr>
                <a:schemeClr val="accent1"/>
              </a:buClr>
              <a:buSzPct val="70000"/>
            </a:pPr>
            <a:r>
              <a:rPr lang="sr-Latn-RS" sz="2200" dirty="0" smtClean="0">
                <a:sym typeface="Wingdings"/>
              </a:rPr>
              <a:t>Veb server aplikacije počinje da procesira JSP</a:t>
            </a:r>
          </a:p>
          <a:p>
            <a:pPr marL="274320" lvl="0" indent="-274320">
              <a:spcBef>
                <a:spcPts val="600"/>
              </a:spcBef>
              <a:buClr>
                <a:schemeClr val="accent1"/>
              </a:buClr>
              <a:buSzPct val="70000"/>
            </a:pPr>
            <a:r>
              <a:rPr lang="sr-Latn-RS" sz="2200" dirty="0" smtClean="0">
                <a:sym typeface="Wingdings"/>
              </a:rPr>
              <a:t>prvi put kad je JSP zahtev poslat JSP se kompajlira</a:t>
            </a:r>
          </a:p>
          <a:p>
            <a:pPr marL="274320" lvl="0" indent="-274320">
              <a:spcBef>
                <a:spcPts val="600"/>
              </a:spcBef>
              <a:buClr>
                <a:schemeClr val="accent1"/>
              </a:buClr>
              <a:buSzPct val="70000"/>
            </a:pPr>
            <a:r>
              <a:rPr lang="sr-Latn-RS" sz="2200" dirty="0" smtClean="0">
                <a:sym typeface="Wingdings"/>
              </a:rPr>
              <a:t>JSP se kompajlira kao servlet</a:t>
            </a:r>
          </a:p>
          <a:p>
            <a:pPr marL="274320" lvl="0" indent="-274320">
              <a:spcBef>
                <a:spcPts val="600"/>
              </a:spcBef>
              <a:buClr>
                <a:schemeClr val="accent1"/>
              </a:buClr>
              <a:buSzPct val="70000"/>
            </a:pPr>
            <a:r>
              <a:rPr lang="sr-Latn-RS" sz="2200" dirty="0" smtClean="0">
                <a:sym typeface="Wingdings"/>
              </a:rPr>
              <a:t>Server veb aplikacije izvršava JSP i pravi HTML</a:t>
            </a:r>
          </a:p>
          <a:p>
            <a:pPr marL="274320" lvl="0" indent="-274320">
              <a:spcBef>
                <a:spcPts val="600"/>
              </a:spcBef>
              <a:buClr>
                <a:schemeClr val="accent1"/>
              </a:buClr>
              <a:buSzPct val="70000"/>
            </a:pPr>
            <a:r>
              <a:rPr lang="sr-Latn-RS" sz="2200" dirty="0" smtClean="0">
                <a:sym typeface="Wingdings"/>
              </a:rPr>
              <a:t>HTML se vraća korisniku</a:t>
            </a:r>
            <a:endParaRPr kumimoji="0" lang="sr-Latn-RS" sz="2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8" name="Slide Number Placeholder 7"/>
          <p:cNvSpPr>
            <a:spLocks noGrp="1"/>
          </p:cNvSpPr>
          <p:nvPr>
            <p:ph type="sldNum" sz="quarter" idx="15"/>
          </p:nvPr>
        </p:nvSpPr>
        <p:spPr/>
        <p:txBody>
          <a:bodyPr/>
          <a:lstStyle/>
          <a:p>
            <a:fld id="{030CAD44-D4EB-43C1-A707-755978050368}"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Korišćenje JSP-a za povratak</a:t>
            </a:r>
            <a:endParaRPr lang="en-US" dirty="0"/>
          </a:p>
        </p:txBody>
      </p:sp>
      <p:sp>
        <p:nvSpPr>
          <p:cNvPr id="3" name="Content Placeholder 2"/>
          <p:cNvSpPr>
            <a:spLocks noGrp="1"/>
          </p:cNvSpPr>
          <p:nvPr>
            <p:ph sz="quarter" idx="1"/>
          </p:nvPr>
        </p:nvSpPr>
        <p:spPr/>
        <p:txBody>
          <a:bodyPr/>
          <a:lstStyle/>
          <a:p>
            <a:endParaRPr lang="sr-Latn-RS" dirty="0" smtClean="0"/>
          </a:p>
          <a:p>
            <a:r>
              <a:rPr lang="sr-Latn-RS" dirty="0" smtClean="0"/>
              <a:t>Sledeći primer sadrži povratak u formi JSP-a.</a:t>
            </a:r>
          </a:p>
          <a:p>
            <a:endParaRPr lang="sr-Latn-RS" dirty="0" smtClean="0"/>
          </a:p>
          <a:p>
            <a:pPr lvl="1">
              <a:buNone/>
            </a:pPr>
            <a:r>
              <a:rPr lang="sr-Latn-RS" sz="2400" i="1" dirty="0" smtClean="0">
                <a:solidFill>
                  <a:schemeClr val="tx2">
                    <a:lumMod val="75000"/>
                  </a:schemeClr>
                </a:solidFill>
              </a:rPr>
              <a:t>primer </a:t>
            </a:r>
            <a:r>
              <a:rPr lang="sr-Latn-RS" sz="2400" dirty="0" smtClean="0">
                <a:solidFill>
                  <a:schemeClr val="tx2">
                    <a:lumMod val="75000"/>
                  </a:schemeClr>
                </a:solidFill>
              </a:rPr>
              <a:t>PostListResults.jsp</a:t>
            </a:r>
            <a:endParaRPr lang="en-US" sz="2400" i="1" dirty="0">
              <a:solidFill>
                <a:schemeClr val="tx2">
                  <a:lumMod val="75000"/>
                </a:schemeClr>
              </a:solidFill>
            </a:endParaRPr>
          </a:p>
        </p:txBody>
      </p:sp>
      <p:sp>
        <p:nvSpPr>
          <p:cNvPr id="4" name="Slide Number Placeholder 3"/>
          <p:cNvSpPr>
            <a:spLocks noGrp="1"/>
          </p:cNvSpPr>
          <p:nvPr>
            <p:ph type="sldNum" sz="quarter" idx="15"/>
          </p:nvPr>
        </p:nvSpPr>
        <p:spPr/>
        <p:txBody>
          <a:bodyPr/>
          <a:lstStyle/>
          <a:p>
            <a:fld id="{030CAD44-D4EB-43C1-A707-755978050368}" type="slidenum">
              <a:rPr lang="en-US" smtClean="0"/>
              <a:pPr/>
              <a:t>21</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Rani antipatern: Magično dugme</a:t>
            </a:r>
            <a:endParaRPr lang="en-US" dirty="0"/>
          </a:p>
        </p:txBody>
      </p:sp>
      <p:sp>
        <p:nvSpPr>
          <p:cNvPr id="3" name="Content Placeholder 2"/>
          <p:cNvSpPr>
            <a:spLocks noGrp="1"/>
          </p:cNvSpPr>
          <p:nvPr>
            <p:ph sz="quarter" idx="1"/>
          </p:nvPr>
        </p:nvSpPr>
        <p:spPr>
          <a:xfrm>
            <a:off x="457200" y="1600200"/>
            <a:ext cx="7467600" cy="5043510"/>
          </a:xfrm>
        </p:spPr>
        <p:txBody>
          <a:bodyPr>
            <a:normAutofit lnSpcReduction="10000"/>
          </a:bodyPr>
          <a:lstStyle/>
          <a:p>
            <a:r>
              <a:rPr lang="sr-Latn-RS" dirty="0" smtClean="0"/>
              <a:t>Prilikom proučavanja ovog anitpaterna uočava se isto napravljena aplikacija na mnogo različitih mesta.</a:t>
            </a:r>
          </a:p>
          <a:p>
            <a:r>
              <a:rPr lang="sr-Latn-RS" dirty="0" smtClean="0"/>
              <a:t>Predstavlja najjednostavniji antipatern: Nestruktuirana aplikacija zavisi od jedne procedure koja je inicirana nekim događajem interfejsa.</a:t>
            </a:r>
          </a:p>
          <a:p>
            <a:r>
              <a:rPr lang="sr-Latn-RS" dirty="0" smtClean="0"/>
              <a:t>Dugme je „magično“ jer rado većinu posla bez ijedne funkcije.</a:t>
            </a:r>
          </a:p>
          <a:p>
            <a:r>
              <a:rPr lang="sr-Latn-RS" dirty="0" smtClean="0"/>
              <a:t>Povezan je sa grafičkim alatima koji su počeli da se koriste u programiranju 1990-ih godina. </a:t>
            </a:r>
          </a:p>
          <a:p>
            <a:r>
              <a:rPr lang="sr-Latn-RS" dirty="0" smtClean="0"/>
              <a:t>Predstavlja najgori oblik programiranja vođenog događajima.</a:t>
            </a:r>
          </a:p>
        </p:txBody>
      </p:sp>
      <p:sp>
        <p:nvSpPr>
          <p:cNvPr id="4" name="Slide Number Placeholder 3"/>
          <p:cNvSpPr>
            <a:spLocks noGrp="1"/>
          </p:cNvSpPr>
          <p:nvPr>
            <p:ph type="sldNum" sz="quarter" idx="15"/>
          </p:nvPr>
        </p:nvSpPr>
        <p:spPr/>
        <p:txBody>
          <a:bodyPr/>
          <a:lstStyle/>
          <a:p>
            <a:fld id="{030CAD44-D4EB-43C1-A707-755978050368}" type="slidenum">
              <a:rPr lang="en-US" smtClean="0"/>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Rani antipatern – Magično dugme</a:t>
            </a:r>
            <a:endParaRPr lang="en-US" dirty="0"/>
          </a:p>
        </p:txBody>
      </p:sp>
      <p:sp>
        <p:nvSpPr>
          <p:cNvPr id="7" name="Content Placeholder 2"/>
          <p:cNvSpPr txBox="1">
            <a:spLocks/>
          </p:cNvSpPr>
          <p:nvPr/>
        </p:nvSpPr>
        <p:spPr>
          <a:xfrm>
            <a:off x="642910" y="1571612"/>
            <a:ext cx="7467600" cy="4873752"/>
          </a:xfrm>
          <a:prstGeom prst="rect">
            <a:avLst/>
          </a:prstGeom>
        </p:spPr>
        <p:txBody>
          <a:bodyPr vert="horz">
            <a:normAutofit lnSpcReduction="10000"/>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endParaRPr lang="sr-Latn-RS" sz="2400" dirty="0" smtClean="0"/>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endParaRPr lang="sr-Latn-RS" sz="2400" dirty="0"/>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endParaRPr lang="sr-Latn-RS" sz="2400" dirty="0" smtClean="0"/>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lang="sr-Latn-RS" sz="2400" dirty="0" smtClean="0"/>
              <a:t>Ako logika nije dobro definisana tada aplikacija može lako da usvoji interfejs kao dizajn.</a:t>
            </a:r>
            <a:r>
              <a:rPr lang="sr-Latn-RS" sz="2400" dirty="0"/>
              <a:t> </a:t>
            </a:r>
            <a:r>
              <a:rPr lang="sr-Latn-RS" sz="2400" dirty="0" smtClean="0"/>
              <a:t>Skriptovi koji su programirani u obliku osnovnih funkcija su napravljeni u obliku akcija koje se iniciraju pritiskom na dugme smešteno unutar interfejsa. Najveći događaji, kao što su OK ili Submit obično privlače najviše pažnje i postaju glavna tačka programa. Bez pravilne organizacije ono što što iniciraju može rasti nekontrolisano i raditi previše stvari.</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endParaRPr lang="sr-Latn-RS" sz="2400" dirty="0" smtClean="0"/>
          </a:p>
        </p:txBody>
      </p:sp>
      <p:pic>
        <p:nvPicPr>
          <p:cNvPr id="1028" name="Picture 4"/>
          <p:cNvPicPr>
            <a:picLocks noChangeAspect="1" noChangeArrowheads="1"/>
          </p:cNvPicPr>
          <p:nvPr/>
        </p:nvPicPr>
        <p:blipFill>
          <a:blip r:embed="rId2"/>
          <a:srcRect/>
          <a:stretch>
            <a:fillRect/>
          </a:stretch>
        </p:blipFill>
        <p:spPr bwMode="auto">
          <a:xfrm>
            <a:off x="2928926" y="1285860"/>
            <a:ext cx="1771650" cy="1543050"/>
          </a:xfrm>
          <a:prstGeom prst="rect">
            <a:avLst/>
          </a:prstGeom>
          <a:noFill/>
          <a:ln w="9525">
            <a:noFill/>
            <a:miter lim="800000"/>
            <a:headEnd/>
            <a:tailEnd/>
          </a:ln>
          <a:effectLst/>
        </p:spPr>
      </p:pic>
      <p:sp>
        <p:nvSpPr>
          <p:cNvPr id="9" name="TextBox 8"/>
          <p:cNvSpPr txBox="1"/>
          <p:nvPr/>
        </p:nvSpPr>
        <p:spPr>
          <a:xfrm>
            <a:off x="4286248" y="2357430"/>
            <a:ext cx="2476960" cy="338554"/>
          </a:xfrm>
          <a:prstGeom prst="rect">
            <a:avLst/>
          </a:prstGeom>
          <a:noFill/>
        </p:spPr>
        <p:txBody>
          <a:bodyPr wrap="none" rtlCol="0">
            <a:spAutoFit/>
          </a:bodyPr>
          <a:lstStyle/>
          <a:p>
            <a:r>
              <a:rPr lang="en-US" sz="1600" i="1" dirty="0" smtClean="0"/>
              <a:t>S</a:t>
            </a:r>
            <a:r>
              <a:rPr lang="sr-Latn-RS" sz="1600" i="1" dirty="0" smtClean="0"/>
              <a:t>lika 1. </a:t>
            </a:r>
            <a:r>
              <a:rPr lang="sr-Latn-RS" sz="1600" dirty="0" smtClean="0"/>
              <a:t>Magično dugme</a:t>
            </a:r>
            <a:endParaRPr lang="en-US" sz="1600" dirty="0"/>
          </a:p>
        </p:txBody>
      </p:sp>
      <p:sp>
        <p:nvSpPr>
          <p:cNvPr id="6" name="Slide Number Placeholder 5"/>
          <p:cNvSpPr>
            <a:spLocks noGrp="1"/>
          </p:cNvSpPr>
          <p:nvPr>
            <p:ph type="sldNum" sz="quarter" idx="15"/>
          </p:nvPr>
        </p:nvSpPr>
        <p:spPr/>
        <p:txBody>
          <a:bodyPr/>
          <a:lstStyle/>
          <a:p>
            <a:fld id="{030CAD44-D4EB-43C1-A707-755978050368}"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r-Latn-RS" dirty="0" smtClean="0"/>
              <a:t>Razvoj korišćenjem uzorka Model-View-Controller</a:t>
            </a:r>
            <a:endParaRPr lang="en-US" dirty="0"/>
          </a:p>
        </p:txBody>
      </p:sp>
      <p:sp>
        <p:nvSpPr>
          <p:cNvPr id="3" name="Content Placeholder 2"/>
          <p:cNvSpPr>
            <a:spLocks noGrp="1"/>
          </p:cNvSpPr>
          <p:nvPr>
            <p:ph sz="quarter" idx="1"/>
          </p:nvPr>
        </p:nvSpPr>
        <p:spPr/>
        <p:txBody>
          <a:bodyPr/>
          <a:lstStyle/>
          <a:p>
            <a:r>
              <a:rPr lang="sr-Latn-RS" dirty="0" smtClean="0"/>
              <a:t>N</a:t>
            </a:r>
            <a:r>
              <a:rPr lang="en-US" dirty="0" smtClean="0"/>
              <a:t>a</a:t>
            </a:r>
            <a:r>
              <a:rPr lang="sr-Latn-RS" dirty="0" smtClean="0"/>
              <a:t>jbolji način za dizajniranje aplikacija ovog tipa je korišćenje najpoznatijeg i najranijeg uzorka za projektovanje koji se zove </a:t>
            </a:r>
            <a:r>
              <a:rPr lang="sr-Latn-RS" i="1" dirty="0" smtClean="0"/>
              <a:t>Model-View-Controller </a:t>
            </a:r>
            <a:r>
              <a:rPr lang="sr-Latn-RS" dirty="0" smtClean="0"/>
              <a:t>(MVC).</a:t>
            </a:r>
            <a:endParaRPr lang="sr-Latn-RS" dirty="0" smtClean="0"/>
          </a:p>
          <a:p>
            <a:endParaRPr lang="sr-Latn-RS" dirty="0" smtClean="0"/>
          </a:p>
          <a:p>
            <a:r>
              <a:rPr lang="sr-Latn-RS" dirty="0" smtClean="0"/>
              <a:t>Kod ovog uzorka </a:t>
            </a:r>
            <a:r>
              <a:rPr lang="sr-Latn-RS" b="1" dirty="0" smtClean="0"/>
              <a:t>modeli</a:t>
            </a:r>
            <a:r>
              <a:rPr lang="sr-Latn-RS" dirty="0" smtClean="0"/>
              <a:t> predstavljaju poslovnu logiku pomoću koje se upravlja aplikacijom. Korisnički interfejsi se nazivaju </a:t>
            </a:r>
            <a:r>
              <a:rPr lang="sr-Latn-RS" b="1" dirty="0" smtClean="0"/>
              <a:t>pogledi</a:t>
            </a:r>
            <a:r>
              <a:rPr lang="sr-Latn-RS" dirty="0" smtClean="0"/>
              <a:t> i predstavljaju promenljive aspekte modela. Vezom između korisnika i ostalih ulaza i izlaza se upravlja pomoću </a:t>
            </a:r>
            <a:r>
              <a:rPr lang="sr-Latn-RS" b="1" dirty="0" smtClean="0"/>
              <a:t>kontrolera</a:t>
            </a:r>
            <a:r>
              <a:rPr lang="sr-Latn-RS" dirty="0" smtClean="0"/>
              <a:t>.</a:t>
            </a:r>
            <a:endParaRPr lang="en-US" dirty="0"/>
          </a:p>
        </p:txBody>
      </p:sp>
      <p:sp>
        <p:nvSpPr>
          <p:cNvPr id="4" name="Slide Number Placeholder 3"/>
          <p:cNvSpPr>
            <a:spLocks noGrp="1"/>
          </p:cNvSpPr>
          <p:nvPr>
            <p:ph type="sldNum" sz="quarter" idx="15"/>
          </p:nvPr>
        </p:nvSpPr>
        <p:spPr/>
        <p:txBody>
          <a:bodyPr/>
          <a:lstStyle/>
          <a:p>
            <a:fld id="{030CAD44-D4EB-43C1-A707-755978050368}"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Mane razdvajanja modela i pogleda</a:t>
            </a:r>
            <a:endParaRPr lang="en-US" dirty="0"/>
          </a:p>
        </p:txBody>
      </p:sp>
      <p:sp>
        <p:nvSpPr>
          <p:cNvPr id="3" name="Content Placeholder 2"/>
          <p:cNvSpPr>
            <a:spLocks noGrp="1"/>
          </p:cNvSpPr>
          <p:nvPr>
            <p:ph sz="quarter" idx="1"/>
          </p:nvPr>
        </p:nvSpPr>
        <p:spPr>
          <a:xfrm>
            <a:off x="457200" y="1600200"/>
            <a:ext cx="7467600" cy="2400304"/>
          </a:xfrm>
        </p:spPr>
        <p:txBody>
          <a:bodyPr/>
          <a:lstStyle/>
          <a:p>
            <a:r>
              <a:rPr lang="sr-Latn-RS" dirty="0" smtClean="0"/>
              <a:t>MVC </a:t>
            </a:r>
            <a:r>
              <a:rPr lang="sr-Latn-RS" dirty="0" smtClean="0"/>
              <a:t>je uzorak koji promoviše jasno razdvajanje korisničkog interfejsa (</a:t>
            </a:r>
            <a:r>
              <a:rPr lang="sr-Latn-RS" i="1" dirty="0" smtClean="0"/>
              <a:t>pogleda</a:t>
            </a:r>
            <a:r>
              <a:rPr lang="sr-Latn-RS" dirty="0" smtClean="0"/>
              <a:t>) i poslovne logike (</a:t>
            </a:r>
            <a:r>
              <a:rPr lang="sr-Latn-RS" i="1" dirty="0" smtClean="0"/>
              <a:t>modela</a:t>
            </a:r>
            <a:r>
              <a:rPr lang="sr-Latn-RS" dirty="0" smtClean="0"/>
              <a:t>). Kotroler pomaže u rukovanju ulazima i izlazima.</a:t>
            </a:r>
          </a:p>
          <a:p>
            <a:r>
              <a:rPr lang="sr-Latn-RS" dirty="0" smtClean="0"/>
              <a:t>Prednosti su lakše razumevanje koda, poboljšana fleksibilnost i čitljiviji kod.</a:t>
            </a:r>
          </a:p>
          <a:p>
            <a:endParaRPr lang="en-US" dirty="0"/>
          </a:p>
        </p:txBody>
      </p:sp>
      <p:pic>
        <p:nvPicPr>
          <p:cNvPr id="2051" name="Picture 3"/>
          <p:cNvPicPr>
            <a:picLocks noChangeAspect="1" noChangeArrowheads="1"/>
          </p:cNvPicPr>
          <p:nvPr/>
        </p:nvPicPr>
        <p:blipFill>
          <a:blip r:embed="rId2"/>
          <a:srcRect/>
          <a:stretch>
            <a:fillRect/>
          </a:stretch>
        </p:blipFill>
        <p:spPr bwMode="auto">
          <a:xfrm>
            <a:off x="1000100" y="3929066"/>
            <a:ext cx="3893847" cy="2000264"/>
          </a:xfrm>
          <a:prstGeom prst="rect">
            <a:avLst/>
          </a:prstGeom>
          <a:noFill/>
          <a:ln w="9525">
            <a:noFill/>
            <a:miter lim="800000"/>
            <a:headEnd/>
            <a:tailEnd/>
          </a:ln>
          <a:effectLst/>
        </p:spPr>
      </p:pic>
      <p:sp>
        <p:nvSpPr>
          <p:cNvPr id="6" name="TextBox 5"/>
          <p:cNvSpPr txBox="1"/>
          <p:nvPr/>
        </p:nvSpPr>
        <p:spPr>
          <a:xfrm>
            <a:off x="4572000" y="5429264"/>
            <a:ext cx="3124573" cy="338554"/>
          </a:xfrm>
          <a:prstGeom prst="rect">
            <a:avLst/>
          </a:prstGeom>
          <a:noFill/>
        </p:spPr>
        <p:txBody>
          <a:bodyPr wrap="none" rtlCol="0">
            <a:spAutoFit/>
          </a:bodyPr>
          <a:lstStyle/>
          <a:p>
            <a:r>
              <a:rPr lang="en-US" sz="1600" i="1" dirty="0" smtClean="0"/>
              <a:t>S</a:t>
            </a:r>
            <a:r>
              <a:rPr lang="sr-Latn-RS" sz="1600" i="1" dirty="0" smtClean="0"/>
              <a:t>lika 2. </a:t>
            </a:r>
            <a:r>
              <a:rPr lang="sr-Latn-RS" sz="1600" dirty="0" smtClean="0"/>
              <a:t>Model-View-Controller</a:t>
            </a:r>
            <a:endParaRPr lang="en-US" sz="1600" dirty="0"/>
          </a:p>
        </p:txBody>
      </p:sp>
      <p:sp>
        <p:nvSpPr>
          <p:cNvPr id="7" name="Slide Number Placeholder 6"/>
          <p:cNvSpPr>
            <a:spLocks noGrp="1"/>
          </p:cNvSpPr>
          <p:nvPr>
            <p:ph type="sldNum" sz="quarter" idx="15"/>
          </p:nvPr>
        </p:nvSpPr>
        <p:spPr/>
        <p:txBody>
          <a:bodyPr/>
          <a:lstStyle/>
          <a:p>
            <a:fld id="{030CAD44-D4EB-43C1-A707-755978050368}"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714348" y="180975"/>
            <a:ext cx="6257925" cy="6677025"/>
          </a:xfrm>
          <a:prstGeom prst="rect">
            <a:avLst/>
          </a:prstGeom>
          <a:noFill/>
          <a:ln w="9525">
            <a:noFill/>
            <a:miter lim="800000"/>
            <a:headEnd/>
            <a:tailEnd/>
          </a:ln>
          <a:effectLst/>
        </p:spPr>
      </p:pic>
      <p:sp>
        <p:nvSpPr>
          <p:cNvPr id="5" name="TextBox 4"/>
          <p:cNvSpPr txBox="1"/>
          <p:nvPr/>
        </p:nvSpPr>
        <p:spPr>
          <a:xfrm>
            <a:off x="4429124" y="6072206"/>
            <a:ext cx="3862026" cy="584775"/>
          </a:xfrm>
          <a:prstGeom prst="rect">
            <a:avLst/>
          </a:prstGeom>
          <a:noFill/>
        </p:spPr>
        <p:txBody>
          <a:bodyPr wrap="square" rtlCol="0">
            <a:spAutoFit/>
          </a:bodyPr>
          <a:lstStyle/>
          <a:p>
            <a:r>
              <a:rPr lang="en-US" sz="1600" i="1" dirty="0" smtClean="0"/>
              <a:t>S</a:t>
            </a:r>
            <a:r>
              <a:rPr lang="sr-Latn-RS" sz="1600" i="1" dirty="0" smtClean="0"/>
              <a:t>lika 3. </a:t>
            </a:r>
            <a:r>
              <a:rPr lang="sr-Latn-RS" sz="1600" dirty="0" smtClean="0"/>
              <a:t>Implementacija računa u banci bez </a:t>
            </a:r>
            <a:r>
              <a:rPr lang="sr-Latn-RS" sz="1600" dirty="0" smtClean="0"/>
              <a:t> korišćenja MVC uzorka</a:t>
            </a:r>
            <a:endParaRPr lang="en-US" sz="1600" dirty="0"/>
          </a:p>
        </p:txBody>
      </p:sp>
      <p:sp>
        <p:nvSpPr>
          <p:cNvPr id="6" name="Slide Number Placeholder 5"/>
          <p:cNvSpPr>
            <a:spLocks noGrp="1"/>
          </p:cNvSpPr>
          <p:nvPr>
            <p:ph type="sldNum" sz="quarter" idx="15"/>
          </p:nvPr>
        </p:nvSpPr>
        <p:spPr/>
        <p:txBody>
          <a:bodyPr/>
          <a:lstStyle/>
          <a:p>
            <a:fld id="{030CAD44-D4EB-43C1-A707-755978050368}"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785786" y="500042"/>
            <a:ext cx="4905375" cy="4552950"/>
          </a:xfrm>
          <a:prstGeom prst="rect">
            <a:avLst/>
          </a:prstGeom>
          <a:noFill/>
          <a:ln w="9525">
            <a:noFill/>
            <a:miter lim="800000"/>
            <a:headEnd/>
            <a:tailEnd/>
          </a:ln>
          <a:effectLst/>
        </p:spPr>
      </p:pic>
      <p:sp>
        <p:nvSpPr>
          <p:cNvPr id="5" name="Content Placeholder 2"/>
          <p:cNvSpPr>
            <a:spLocks noGrp="1"/>
          </p:cNvSpPr>
          <p:nvPr>
            <p:ph sz="quarter" idx="1"/>
          </p:nvPr>
        </p:nvSpPr>
        <p:spPr>
          <a:xfrm>
            <a:off x="428596" y="5143512"/>
            <a:ext cx="7467600" cy="1714488"/>
          </a:xfrm>
        </p:spPr>
        <p:txBody>
          <a:bodyPr/>
          <a:lstStyle/>
          <a:p>
            <a:r>
              <a:rPr lang="sr-Latn-RS" dirty="0" smtClean="0"/>
              <a:t>Ovakvim refaktorisanjem se dobija čitljiviji kod, koji je lakše menjati i proširivati. Upravljanje akcijama koje se iniciraju događajima je ostavljeno za kontrolere.</a:t>
            </a:r>
          </a:p>
        </p:txBody>
      </p:sp>
      <p:sp>
        <p:nvSpPr>
          <p:cNvPr id="6" name="TextBox 5"/>
          <p:cNvSpPr txBox="1"/>
          <p:nvPr/>
        </p:nvSpPr>
        <p:spPr>
          <a:xfrm>
            <a:off x="4286248" y="4500570"/>
            <a:ext cx="3786214" cy="584775"/>
          </a:xfrm>
          <a:prstGeom prst="rect">
            <a:avLst/>
          </a:prstGeom>
          <a:noFill/>
        </p:spPr>
        <p:txBody>
          <a:bodyPr wrap="square" rtlCol="0">
            <a:spAutoFit/>
          </a:bodyPr>
          <a:lstStyle/>
          <a:p>
            <a:r>
              <a:rPr lang="en-US" sz="1600" i="1" dirty="0" smtClean="0"/>
              <a:t>S</a:t>
            </a:r>
            <a:r>
              <a:rPr lang="sr-Latn-RS" sz="1600" i="1" dirty="0" smtClean="0"/>
              <a:t>lika 4. </a:t>
            </a:r>
            <a:r>
              <a:rPr lang="sr-Latn-RS" sz="1600" dirty="0" smtClean="0"/>
              <a:t>Implementacija računa u banci sa </a:t>
            </a:r>
            <a:r>
              <a:rPr lang="sr-Latn-RS" sz="1600" dirty="0" smtClean="0"/>
              <a:t> </a:t>
            </a:r>
            <a:r>
              <a:rPr lang="sr-Latn-RS" sz="1600" dirty="0" smtClean="0"/>
              <a:t>korišćenjem </a:t>
            </a:r>
            <a:r>
              <a:rPr lang="sr-Latn-RS" sz="1600" dirty="0" smtClean="0"/>
              <a:t>MVC uzorka</a:t>
            </a:r>
            <a:endParaRPr lang="en-US" sz="1600" dirty="0"/>
          </a:p>
        </p:txBody>
      </p:sp>
      <p:sp>
        <p:nvSpPr>
          <p:cNvPr id="7" name="Slide Number Placeholder 6"/>
          <p:cNvSpPr>
            <a:spLocks noGrp="1"/>
          </p:cNvSpPr>
          <p:nvPr>
            <p:ph type="sldNum" sz="quarter" idx="15"/>
          </p:nvPr>
        </p:nvSpPr>
        <p:spPr/>
        <p:txBody>
          <a:bodyPr/>
          <a:lstStyle/>
          <a:p>
            <a:fld id="{030CAD44-D4EB-43C1-A707-755978050368}"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b="1" dirty="0" smtClean="0"/>
              <a:t>Antipatern: Magični servlet </a:t>
            </a:r>
            <a:endParaRPr lang="en-US" b="1" dirty="0"/>
          </a:p>
        </p:txBody>
      </p:sp>
      <p:sp>
        <p:nvSpPr>
          <p:cNvPr id="3" name="Content Placeholder 2"/>
          <p:cNvSpPr>
            <a:spLocks noGrp="1"/>
          </p:cNvSpPr>
          <p:nvPr>
            <p:ph sz="quarter" idx="1"/>
          </p:nvPr>
        </p:nvSpPr>
        <p:spPr>
          <a:xfrm>
            <a:off x="357158" y="1500174"/>
            <a:ext cx="7715304" cy="5000660"/>
          </a:xfrm>
        </p:spPr>
        <p:txBody>
          <a:bodyPr>
            <a:normAutofit/>
          </a:bodyPr>
          <a:lstStyle/>
          <a:p>
            <a:r>
              <a:rPr lang="sr-Latn-RS" b="1" dirty="0" smtClean="0"/>
              <a:t>Magični servlet</a:t>
            </a:r>
            <a:r>
              <a:rPr lang="sr-Latn-RS" dirty="0" smtClean="0"/>
              <a:t> je najčešće </a:t>
            </a:r>
            <a:r>
              <a:rPr lang="sr-Latn-RS" dirty="0" smtClean="0"/>
              <a:t>korišćen Java antipatern na serverskoj strani. </a:t>
            </a:r>
          </a:p>
          <a:p>
            <a:r>
              <a:rPr lang="sr-Latn-RS" dirty="0" smtClean="0"/>
              <a:t>Prilikom korišćenja </a:t>
            </a:r>
            <a:r>
              <a:rPr lang="sr-Latn-RS" dirty="0" smtClean="0"/>
              <a:t>MVC </a:t>
            </a:r>
            <a:r>
              <a:rPr lang="sr-Latn-RS" dirty="0" smtClean="0"/>
              <a:t>uzorka za </a:t>
            </a:r>
            <a:r>
              <a:rPr lang="sr-Latn-RS" dirty="0" smtClean="0"/>
              <a:t>pr</a:t>
            </a:r>
            <a:r>
              <a:rPr lang="en-US" dirty="0" smtClean="0"/>
              <a:t>o</a:t>
            </a:r>
            <a:r>
              <a:rPr lang="sr-Latn-RS" dirty="0" smtClean="0"/>
              <a:t>jektovanje </a:t>
            </a:r>
            <a:r>
              <a:rPr lang="sr-Latn-RS" dirty="0" smtClean="0"/>
              <a:t>glavni cilj je da se napravi jasno razdvajanje između modela podataka i pogleda. </a:t>
            </a:r>
            <a:r>
              <a:rPr lang="sr-Latn-RS" dirty="0" smtClean="0"/>
              <a:t>Kontroler</a:t>
            </a:r>
            <a:r>
              <a:rPr lang="en-US" dirty="0" smtClean="0"/>
              <a:t> uspostavlja ve</a:t>
            </a:r>
            <a:r>
              <a:rPr lang="sr-Latn-RS" dirty="0" smtClean="0"/>
              <a:t>zu između njih tako da ni jedan nema informaciju o internim detaljima drugog.</a:t>
            </a:r>
          </a:p>
          <a:p>
            <a:r>
              <a:rPr lang="sr-Latn-RS" dirty="0" smtClean="0"/>
              <a:t>K</a:t>
            </a:r>
            <a:r>
              <a:rPr lang="en-US" dirty="0" smtClean="0"/>
              <a:t>a</a:t>
            </a:r>
            <a:r>
              <a:rPr lang="sr-Latn-RS" dirty="0" smtClean="0"/>
              <a:t>da se arhitektura podeli na klijent i server, lakše se pravi razlika između modela i pogleda- na klijentskoj strani je smeštena cela logika pogleda, a na serverskoj strani su modeli. Kontroleri su podeljeni, a većina njihove implementacije je na serverskoj strani i unutar softvera za podršku.</a:t>
            </a:r>
            <a:endParaRPr lang="en-US" dirty="0"/>
          </a:p>
        </p:txBody>
      </p:sp>
      <p:sp>
        <p:nvSpPr>
          <p:cNvPr id="4" name="Slide Number Placeholder 3"/>
          <p:cNvSpPr>
            <a:spLocks noGrp="1"/>
          </p:cNvSpPr>
          <p:nvPr>
            <p:ph type="sldNum" sz="quarter" idx="15"/>
          </p:nvPr>
        </p:nvSpPr>
        <p:spPr/>
        <p:txBody>
          <a:bodyPr/>
          <a:lstStyle/>
          <a:p>
            <a:fld id="{030CAD44-D4EB-43C1-A707-755978050368}" type="slidenum">
              <a:rPr lang="en-US" smtClean="0"/>
              <a:pPr/>
              <a:t>9</a:t>
            </a:fld>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264</TotalTime>
  <Words>1280</Words>
  <Application>Microsoft Office PowerPoint</Application>
  <PresentationFormat>On-screen Show (4:3)</PresentationFormat>
  <Paragraphs>135</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Oriel</vt:lpstr>
      <vt:lpstr>Bitter Servlets</vt:lpstr>
      <vt:lpstr>Pogrešan početak</vt:lpstr>
      <vt:lpstr>Rani antipatern: Magično dugme</vt:lpstr>
      <vt:lpstr>Rani antipatern – Magično dugme</vt:lpstr>
      <vt:lpstr>Razvoj korišćenjem uzorka Model-View-Controller</vt:lpstr>
      <vt:lpstr>Mane razdvajanja modela i pogleda</vt:lpstr>
      <vt:lpstr>Slide 7</vt:lpstr>
      <vt:lpstr>Slide 8</vt:lpstr>
      <vt:lpstr>Antipatern: Magični servlet </vt:lpstr>
      <vt:lpstr>Slide 10</vt:lpstr>
      <vt:lpstr>Korišćenje servleta kao modela?</vt:lpstr>
      <vt:lpstr>Upadanje u zamku „Magičnog servleta“</vt:lpstr>
      <vt:lpstr>Slide 13</vt:lpstr>
      <vt:lpstr>Rešenje: Refaktorisanje korišćenjem komandi</vt:lpstr>
      <vt:lpstr>Razbijanje modela</vt:lpstr>
      <vt:lpstr>Pravljenje omotača modela sa objektima komandi</vt:lpstr>
      <vt:lpstr>Odvajanje logike modela</vt:lpstr>
      <vt:lpstr>Odvajanje povratka</vt:lpstr>
      <vt:lpstr>Slide 19</vt:lpstr>
      <vt:lpstr>Slide 20</vt:lpstr>
      <vt:lpstr>Korišćenje JSP-a za povratak</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Bitter Servlets</dc:title>
  <dc:creator>User</dc:creator>
  <cp:lastModifiedBy>User</cp:lastModifiedBy>
  <cp:revision>42</cp:revision>
  <dcterms:created xsi:type="dcterms:W3CDTF">2016-09-27T17:27:08Z</dcterms:created>
  <dcterms:modified xsi:type="dcterms:W3CDTF">2016-09-27T22:17:11Z</dcterms:modified>
</cp:coreProperties>
</file>