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39"/>
  </p:notesMasterIdLst>
  <p:handoutMasterIdLst>
    <p:handoutMasterId r:id="rId40"/>
  </p:handoutMasterIdLst>
  <p:sldIdLst>
    <p:sldId id="256" r:id="rId2"/>
    <p:sldId id="257" r:id="rId3"/>
    <p:sldId id="258" r:id="rId4"/>
    <p:sldId id="259" r:id="rId5"/>
    <p:sldId id="260" r:id="rId6"/>
    <p:sldId id="261" r:id="rId7"/>
    <p:sldId id="263" r:id="rId8"/>
    <p:sldId id="275" r:id="rId9"/>
    <p:sldId id="265" r:id="rId10"/>
    <p:sldId id="266" r:id="rId11"/>
    <p:sldId id="276" r:id="rId12"/>
    <p:sldId id="267" r:id="rId13"/>
    <p:sldId id="268" r:id="rId14"/>
    <p:sldId id="270" r:id="rId15"/>
    <p:sldId id="271" r:id="rId16"/>
    <p:sldId id="272" r:id="rId17"/>
    <p:sldId id="280" r:id="rId18"/>
    <p:sldId id="277" r:id="rId19"/>
    <p:sldId id="281" r:id="rId20"/>
    <p:sldId id="278" r:id="rId21"/>
    <p:sldId id="282" r:id="rId22"/>
    <p:sldId id="279" r:id="rId23"/>
    <p:sldId id="285" r:id="rId24"/>
    <p:sldId id="297" r:id="rId25"/>
    <p:sldId id="286" r:id="rId26"/>
    <p:sldId id="287" r:id="rId27"/>
    <p:sldId id="288" r:id="rId28"/>
    <p:sldId id="289" r:id="rId29"/>
    <p:sldId id="290" r:id="rId30"/>
    <p:sldId id="291" r:id="rId31"/>
    <p:sldId id="292" r:id="rId32"/>
    <p:sldId id="293" r:id="rId33"/>
    <p:sldId id="294" r:id="rId34"/>
    <p:sldId id="295" r:id="rId35"/>
    <p:sldId id="296" r:id="rId36"/>
    <p:sldId id="299" r:id="rId37"/>
    <p:sldId id="298"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588" autoAdjust="0"/>
    <p:restoredTop sz="94624" autoAdjust="0"/>
  </p:normalViewPr>
  <p:slideViewPr>
    <p:cSldViewPr>
      <p:cViewPr varScale="1">
        <p:scale>
          <a:sx n="69" d="100"/>
          <a:sy n="69" d="100"/>
        </p:scale>
        <p:origin x="-1182"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 Type="http://schemas.openxmlformats.org/officeDocument/2006/relationships/slide" Target="slides/slide5.xml"/><Relationship Id="rId21" Type="http://schemas.openxmlformats.org/officeDocument/2006/relationships/slide" Target="slides/slide23.xml"/><Relationship Id="rId34" Type="http://schemas.openxmlformats.org/officeDocument/2006/relationships/slide" Target="slides/slide36.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2" Type="http://schemas.openxmlformats.org/officeDocument/2006/relationships/slide" Target="slides/slide4.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3952814-C6B8-41FC-96B4-270FC13BF58E}" type="datetimeFigureOut">
              <a:rPr lang="en-US" smtClean="0"/>
              <a:pPr/>
              <a:t>9/22/2016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B76FBFB-D576-4093-9713-36265C82EAA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930DDA1-1B4F-4D16-A4B9-4AEE5D0CC45F}" type="datetimeFigureOut">
              <a:rPr lang="en-US" smtClean="0"/>
              <a:pPr/>
              <a:t>9/22/2016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8D320B7-4C63-4C59-9270-16E8B6120706}"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2A866F6-2712-4ABD-9160-4DA09FEBCDD9}" type="datetime1">
              <a:rPr lang="en-US" smtClean="0"/>
              <a:pPr/>
              <a:t>9/22/2016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Aleksandra Đurić, 1079/2015</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23C0EA3-D028-4B60-823E-5AE294D893CC}"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F34A98-209A-48C3-9A79-0747F84894DA}" type="datetime1">
              <a:rPr lang="en-US" smtClean="0"/>
              <a:pPr/>
              <a:t>9/22/2016</a:t>
            </a:fld>
            <a:endParaRPr lang="en-US"/>
          </a:p>
        </p:txBody>
      </p:sp>
      <p:sp>
        <p:nvSpPr>
          <p:cNvPr id="5" name="Footer Placeholder 4"/>
          <p:cNvSpPr>
            <a:spLocks noGrp="1"/>
          </p:cNvSpPr>
          <p:nvPr>
            <p:ph type="ftr" sz="quarter" idx="11"/>
          </p:nvPr>
        </p:nvSpPr>
        <p:spPr/>
        <p:txBody>
          <a:bodyPr/>
          <a:lstStyle/>
          <a:p>
            <a:r>
              <a:rPr lang="en-US" smtClean="0"/>
              <a:t>Aleksandra Đurić, 1079/2015</a:t>
            </a:r>
            <a:endParaRPr lang="en-US"/>
          </a:p>
        </p:txBody>
      </p:sp>
      <p:sp>
        <p:nvSpPr>
          <p:cNvPr id="6" name="Slide Number Placeholder 5"/>
          <p:cNvSpPr>
            <a:spLocks noGrp="1"/>
          </p:cNvSpPr>
          <p:nvPr>
            <p:ph type="sldNum" sz="quarter" idx="12"/>
          </p:nvPr>
        </p:nvSpPr>
        <p:spPr/>
        <p:txBody>
          <a:bodyPr/>
          <a:lstStyle/>
          <a:p>
            <a:fld id="{223C0EA3-D028-4B60-823E-5AE294D893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17574-03DB-4BEE-A9B7-DF07C29EDFC6}" type="datetime1">
              <a:rPr lang="en-US" smtClean="0"/>
              <a:pPr/>
              <a:t>9/22/2016</a:t>
            </a:fld>
            <a:endParaRPr lang="en-US"/>
          </a:p>
        </p:txBody>
      </p:sp>
      <p:sp>
        <p:nvSpPr>
          <p:cNvPr id="5" name="Footer Placeholder 4"/>
          <p:cNvSpPr>
            <a:spLocks noGrp="1"/>
          </p:cNvSpPr>
          <p:nvPr>
            <p:ph type="ftr" sz="quarter" idx="11"/>
          </p:nvPr>
        </p:nvSpPr>
        <p:spPr/>
        <p:txBody>
          <a:bodyPr/>
          <a:lstStyle/>
          <a:p>
            <a:r>
              <a:rPr lang="en-US" smtClean="0"/>
              <a:t>Aleksandra Đurić, 1079/2015</a:t>
            </a:r>
            <a:endParaRPr lang="en-US"/>
          </a:p>
        </p:txBody>
      </p:sp>
      <p:sp>
        <p:nvSpPr>
          <p:cNvPr id="6" name="Slide Number Placeholder 5"/>
          <p:cNvSpPr>
            <a:spLocks noGrp="1"/>
          </p:cNvSpPr>
          <p:nvPr>
            <p:ph type="sldNum" sz="quarter" idx="12"/>
          </p:nvPr>
        </p:nvSpPr>
        <p:spPr/>
        <p:txBody>
          <a:bodyPr/>
          <a:lstStyle/>
          <a:p>
            <a:fld id="{223C0EA3-D028-4B60-823E-5AE294D893CC}"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05B46EF-518C-498D-BE53-3659070DA6DC}" type="datetime1">
              <a:rPr lang="en-US" smtClean="0"/>
              <a:pPr/>
              <a:t>9/22/2016</a:t>
            </a:fld>
            <a:endParaRPr lang="en-US"/>
          </a:p>
        </p:txBody>
      </p:sp>
      <p:sp>
        <p:nvSpPr>
          <p:cNvPr id="5" name="Footer Placeholder 4"/>
          <p:cNvSpPr>
            <a:spLocks noGrp="1"/>
          </p:cNvSpPr>
          <p:nvPr>
            <p:ph type="ftr" sz="quarter" idx="11"/>
          </p:nvPr>
        </p:nvSpPr>
        <p:spPr/>
        <p:txBody>
          <a:bodyPr/>
          <a:lstStyle/>
          <a:p>
            <a:r>
              <a:rPr lang="en-US" smtClean="0"/>
              <a:t>Aleksandra Đurić, 1079/2015</a:t>
            </a:r>
            <a:endParaRPr lang="en-US"/>
          </a:p>
        </p:txBody>
      </p:sp>
      <p:sp>
        <p:nvSpPr>
          <p:cNvPr id="6" name="Slide Number Placeholder 5"/>
          <p:cNvSpPr>
            <a:spLocks noGrp="1"/>
          </p:cNvSpPr>
          <p:nvPr>
            <p:ph type="sldNum" sz="quarter" idx="12"/>
          </p:nvPr>
        </p:nvSpPr>
        <p:spPr/>
        <p:txBody>
          <a:bodyPr/>
          <a:lstStyle/>
          <a:p>
            <a:fld id="{223C0EA3-D028-4B60-823E-5AE294D893CC}"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ACA6B24-0865-428A-9954-18643D4E98E4}" type="datetime1">
              <a:rPr lang="en-US" smtClean="0"/>
              <a:pPr/>
              <a:t>9/22/2016</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Aleksandra Đurić, 1079/2015</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23C0EA3-D028-4B60-823E-5AE294D893CC}"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899FED6-6A6B-43B8-87DB-A4C2B6791193}" type="datetime1">
              <a:rPr lang="en-US" smtClean="0"/>
              <a:pPr/>
              <a:t>9/22/2016</a:t>
            </a:fld>
            <a:endParaRPr lang="en-US"/>
          </a:p>
        </p:txBody>
      </p:sp>
      <p:sp>
        <p:nvSpPr>
          <p:cNvPr id="6" name="Footer Placeholder 5"/>
          <p:cNvSpPr>
            <a:spLocks noGrp="1"/>
          </p:cNvSpPr>
          <p:nvPr>
            <p:ph type="ftr" sz="quarter" idx="11"/>
          </p:nvPr>
        </p:nvSpPr>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AF71D2-FA95-48B4-91DF-A8CD909BBAD5}" type="datetime1">
              <a:rPr lang="en-US" smtClean="0"/>
              <a:pPr/>
              <a:t>9/22/2016</a:t>
            </a:fld>
            <a:endParaRPr lang="en-US"/>
          </a:p>
        </p:txBody>
      </p:sp>
      <p:sp>
        <p:nvSpPr>
          <p:cNvPr id="8" name="Footer Placeholder 7"/>
          <p:cNvSpPr>
            <a:spLocks noGrp="1"/>
          </p:cNvSpPr>
          <p:nvPr>
            <p:ph type="ftr" sz="quarter" idx="11"/>
          </p:nvPr>
        </p:nvSpPr>
        <p:spPr/>
        <p:txBody>
          <a:bodyPr/>
          <a:lstStyle/>
          <a:p>
            <a:r>
              <a:rPr lang="en-US" smtClean="0"/>
              <a:t>Aleksandra Đurić, 1079/2015</a:t>
            </a:r>
            <a:endParaRPr lang="en-US"/>
          </a:p>
        </p:txBody>
      </p:sp>
      <p:sp>
        <p:nvSpPr>
          <p:cNvPr id="9" name="Slide Number Placeholder 8"/>
          <p:cNvSpPr>
            <a:spLocks noGrp="1"/>
          </p:cNvSpPr>
          <p:nvPr>
            <p:ph type="sldNum" sz="quarter" idx="12"/>
          </p:nvPr>
        </p:nvSpPr>
        <p:spPr/>
        <p:txBody>
          <a:bodyPr/>
          <a:lstStyle/>
          <a:p>
            <a:fld id="{223C0EA3-D028-4B60-823E-5AE294D893CC}"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3AA5D9-DE7D-4329-A3EA-F223D95BBD99}" type="datetime1">
              <a:rPr lang="en-US" smtClean="0"/>
              <a:pPr/>
              <a:t>9/22/2016</a:t>
            </a:fld>
            <a:endParaRPr lang="en-US"/>
          </a:p>
        </p:txBody>
      </p:sp>
      <p:sp>
        <p:nvSpPr>
          <p:cNvPr id="4" name="Footer Placeholder 3"/>
          <p:cNvSpPr>
            <a:spLocks noGrp="1"/>
          </p:cNvSpPr>
          <p:nvPr>
            <p:ph type="ftr" sz="quarter" idx="11"/>
          </p:nvPr>
        </p:nvSpPr>
        <p:spPr/>
        <p:txBody>
          <a:bodyPr/>
          <a:lstStyle/>
          <a:p>
            <a:r>
              <a:rPr lang="en-US" smtClean="0"/>
              <a:t>Aleksandra Đurić, 1079/2015</a:t>
            </a:r>
            <a:endParaRPr lang="en-US"/>
          </a:p>
        </p:txBody>
      </p:sp>
      <p:sp>
        <p:nvSpPr>
          <p:cNvPr id="5" name="Slide Number Placeholder 4"/>
          <p:cNvSpPr>
            <a:spLocks noGrp="1"/>
          </p:cNvSpPr>
          <p:nvPr>
            <p:ph type="sldNum" sz="quarter" idx="12"/>
          </p:nvPr>
        </p:nvSpPr>
        <p:spPr/>
        <p:txBody>
          <a:bodyPr/>
          <a:lstStyle/>
          <a:p>
            <a:fld id="{223C0EA3-D028-4B60-823E-5AE294D893CC}"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B6AEB-1611-4315-8C4C-D98D3D68C84D}" type="datetime1">
              <a:rPr lang="en-US" smtClean="0"/>
              <a:pPr/>
              <a:t>9/22/2016</a:t>
            </a:fld>
            <a:endParaRPr lang="en-US"/>
          </a:p>
        </p:txBody>
      </p:sp>
      <p:sp>
        <p:nvSpPr>
          <p:cNvPr id="3" name="Footer Placeholder 2"/>
          <p:cNvSpPr>
            <a:spLocks noGrp="1"/>
          </p:cNvSpPr>
          <p:nvPr>
            <p:ph type="ftr" sz="quarter" idx="11"/>
          </p:nvPr>
        </p:nvSpPr>
        <p:spPr/>
        <p:txBody>
          <a:bodyPr/>
          <a:lstStyle/>
          <a:p>
            <a:r>
              <a:rPr lang="en-US" smtClean="0"/>
              <a:t>Aleksandra Đurić, 1079/2015</a:t>
            </a:r>
            <a:endParaRPr lang="en-US"/>
          </a:p>
        </p:txBody>
      </p:sp>
      <p:sp>
        <p:nvSpPr>
          <p:cNvPr id="4" name="Slide Number Placeholder 3"/>
          <p:cNvSpPr>
            <a:spLocks noGrp="1"/>
          </p:cNvSpPr>
          <p:nvPr>
            <p:ph type="sldNum" sz="quarter" idx="12"/>
          </p:nvPr>
        </p:nvSpPr>
        <p:spPr/>
        <p:txBody>
          <a:bodyPr/>
          <a:lstStyle/>
          <a:p>
            <a:fld id="{223C0EA3-D028-4B60-823E-5AE294D893CC}"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FD8126-A901-4D8B-8429-FBEE1862E34D}" type="datetime1">
              <a:rPr lang="en-US" smtClean="0"/>
              <a:pPr/>
              <a:t>9/22/2016</a:t>
            </a:fld>
            <a:endParaRPr lang="en-US"/>
          </a:p>
        </p:txBody>
      </p:sp>
      <p:sp>
        <p:nvSpPr>
          <p:cNvPr id="6" name="Footer Placeholder 5"/>
          <p:cNvSpPr>
            <a:spLocks noGrp="1"/>
          </p:cNvSpPr>
          <p:nvPr>
            <p:ph type="ftr" sz="quarter" idx="11"/>
          </p:nvPr>
        </p:nvSpPr>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316F7E-B909-4962-BB4E-63EF247C6C19}" type="datetime1">
              <a:rPr lang="en-US" smtClean="0"/>
              <a:pPr/>
              <a:t>9/22/2016</a:t>
            </a:fld>
            <a:endParaRPr lang="en-US"/>
          </a:p>
        </p:txBody>
      </p:sp>
      <p:sp>
        <p:nvSpPr>
          <p:cNvPr id="6" name="Footer Placeholder 5"/>
          <p:cNvSpPr>
            <a:spLocks noGrp="1"/>
          </p:cNvSpPr>
          <p:nvPr>
            <p:ph type="ftr" sz="quarter" idx="11"/>
          </p:nvPr>
        </p:nvSpPr>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A9E0CF-6934-4A09-9EBB-817B83681EB5}" type="datetime1">
              <a:rPr lang="en-US" smtClean="0"/>
              <a:pPr/>
              <a:t>9/22/2016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Aleksandra Đurić, 1079/2015</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23C0EA3-D028-4B60-823E-5AE294D893C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934200" cy="1066800"/>
          </a:xfrm>
        </p:spPr>
        <p:txBody>
          <a:bodyPr>
            <a:normAutofit/>
          </a:bodyPr>
          <a:lstStyle/>
          <a:p>
            <a:r>
              <a:rPr lang="sr-Latn-RS" sz="5400" b="1" smtClean="0">
                <a:solidFill>
                  <a:schemeClr val="tx1">
                    <a:lumMod val="75000"/>
                    <a:lumOff val="25000"/>
                  </a:schemeClr>
                </a:solidFill>
                <a:effectLst>
                  <a:outerShdw blurRad="38100" dist="38100" dir="2700000" algn="tl">
                    <a:srgbClr val="000000">
                      <a:alpha val="43137"/>
                    </a:srgbClr>
                  </a:outerShdw>
                </a:effectLst>
              </a:rPr>
              <a:t>Gorka higijena</a:t>
            </a:r>
            <a:endParaRPr lang="en-US" sz="5400" b="1">
              <a:solidFill>
                <a:schemeClr val="tx1">
                  <a:lumMod val="75000"/>
                  <a:lumOff val="25000"/>
                </a:schemeClr>
              </a:solidFill>
              <a:effectLst>
                <a:outerShdw blurRad="38100" dist="38100" dir="2700000" algn="tl">
                  <a:srgbClr val="000000">
                    <a:alpha val="43137"/>
                  </a:srgbClr>
                </a:outerShdw>
              </a:effectLst>
            </a:endParaRPr>
          </a:p>
        </p:txBody>
      </p:sp>
      <p:sp>
        <p:nvSpPr>
          <p:cNvPr id="3" name="Subtitle 2"/>
          <p:cNvSpPr>
            <a:spLocks noGrp="1"/>
          </p:cNvSpPr>
          <p:nvPr>
            <p:ph type="body" idx="1"/>
          </p:nvPr>
        </p:nvSpPr>
        <p:spPr>
          <a:xfrm>
            <a:off x="1447800" y="4267200"/>
            <a:ext cx="6781800" cy="1143000"/>
          </a:xfrm>
        </p:spPr>
        <p:txBody>
          <a:bodyPr/>
          <a:lstStyle/>
          <a:p>
            <a:r>
              <a:rPr lang="en-US" b="1" smtClean="0">
                <a:solidFill>
                  <a:schemeClr val="accent2">
                    <a:lumMod val="50000"/>
                  </a:schemeClr>
                </a:solidFill>
              </a:rPr>
              <a:t>Aleksandra </a:t>
            </a:r>
            <a:r>
              <a:rPr lang="sr-Latn-RS" b="1" smtClean="0">
                <a:solidFill>
                  <a:schemeClr val="accent2">
                    <a:lumMod val="50000"/>
                  </a:schemeClr>
                </a:solidFill>
              </a:rPr>
              <a:t>Đurić 1079/2015</a:t>
            </a:r>
            <a:endParaRPr lang="en-US" b="1">
              <a:solidFill>
                <a:schemeClr val="accent2">
                  <a:lumMod val="50000"/>
                </a:schemeClr>
              </a:solidFill>
            </a:endParaRPr>
          </a:p>
        </p:txBody>
      </p:sp>
      <p:sp>
        <p:nvSpPr>
          <p:cNvPr id="6" name="TextBox 5"/>
          <p:cNvSpPr txBox="1"/>
          <p:nvPr/>
        </p:nvSpPr>
        <p:spPr>
          <a:xfrm>
            <a:off x="4191000" y="762000"/>
            <a:ext cx="4550541" cy="400110"/>
          </a:xfrm>
          <a:prstGeom prst="rect">
            <a:avLst/>
          </a:prstGeom>
          <a:noFill/>
        </p:spPr>
        <p:txBody>
          <a:bodyPr wrap="none" rtlCol="0">
            <a:spAutoFit/>
          </a:bodyPr>
          <a:lstStyle/>
          <a:p>
            <a:r>
              <a:rPr lang="sr-Latn-RS" sz="2000" b="1">
                <a:solidFill>
                  <a:schemeClr val="tx1">
                    <a:lumMod val="65000"/>
                    <a:lumOff val="35000"/>
                  </a:schemeClr>
                </a:solidFill>
                <a:effectLst>
                  <a:outerShdw blurRad="38100" dist="38100" dir="2700000" algn="tl">
                    <a:srgbClr val="000000">
                      <a:alpha val="43137"/>
                    </a:srgbClr>
                  </a:outerShdw>
                </a:effectLst>
              </a:rPr>
              <a:t>„</a:t>
            </a:r>
            <a:r>
              <a:rPr lang="en-US" sz="2000" b="1" smtClean="0">
                <a:solidFill>
                  <a:schemeClr val="tx1">
                    <a:lumMod val="65000"/>
                    <a:lumOff val="35000"/>
                  </a:schemeClr>
                </a:solidFill>
                <a:effectLst>
                  <a:outerShdw blurRad="38100" dist="38100" dir="2700000" algn="tl">
                    <a:srgbClr val="000000">
                      <a:alpha val="43137"/>
                    </a:srgbClr>
                  </a:outerShdw>
                </a:effectLst>
              </a:rPr>
              <a:t>Bitter Java </a:t>
            </a:r>
            <a:r>
              <a:rPr lang="sr-Latn-RS" sz="2000" b="1" smtClean="0">
                <a:solidFill>
                  <a:schemeClr val="tx1">
                    <a:lumMod val="65000"/>
                    <a:lumOff val="35000"/>
                  </a:schemeClr>
                </a:solidFill>
                <a:effectLst>
                  <a:outerShdw blurRad="38100" dist="38100" dir="2700000" algn="tl">
                    <a:srgbClr val="000000">
                      <a:alpha val="43137"/>
                    </a:srgbClr>
                  </a:outerShdw>
                </a:effectLst>
              </a:rPr>
              <a:t>“</a:t>
            </a:r>
            <a:r>
              <a:rPr lang="en-US" sz="2000" b="1" smtClean="0">
                <a:solidFill>
                  <a:schemeClr val="tx1">
                    <a:lumMod val="65000"/>
                    <a:lumOff val="35000"/>
                  </a:schemeClr>
                </a:solidFill>
                <a:effectLst>
                  <a:outerShdw blurRad="38100" dist="38100" dir="2700000" algn="tl">
                    <a:srgbClr val="000000">
                      <a:alpha val="43137"/>
                    </a:srgbClr>
                  </a:outerShdw>
                </a:effectLst>
              </a:rPr>
              <a:t>, Bruce A. Tate</a:t>
            </a:r>
            <a:r>
              <a:rPr lang="sr-Latn-RS" sz="2000" b="1" smtClean="0">
                <a:solidFill>
                  <a:schemeClr val="tx1">
                    <a:lumMod val="65000"/>
                    <a:lumOff val="35000"/>
                  </a:schemeClr>
                </a:solidFill>
                <a:effectLst>
                  <a:outerShdw blurRad="38100" dist="38100" dir="2700000" algn="tl">
                    <a:srgbClr val="000000">
                      <a:alpha val="43137"/>
                    </a:srgbClr>
                  </a:outerShdw>
                </a:effectLst>
              </a:rPr>
              <a:t> ( poglavlje 9)</a:t>
            </a:r>
            <a:endParaRPr lang="en-US" sz="2000" b="1">
              <a:solidFill>
                <a:schemeClr val="tx1">
                  <a:lumMod val="65000"/>
                  <a:lumOff val="35000"/>
                </a:schemeClr>
              </a:solidFill>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sr-Latn-RS" b="1" smtClean="0"/>
              <a:t>Značenje imena </a:t>
            </a:r>
            <a:r>
              <a:rPr lang="sr-Latn-RS" smtClean="0"/>
              <a:t>ima najznačajniju uloga u vodiču za imenovanje promenljivih. Nekada se dozvoljava odstupanje jer je lako razumeti šta ime označava.</a:t>
            </a:r>
          </a:p>
          <a:p>
            <a:r>
              <a:rPr lang="sr-Latn-RS" b="1" smtClean="0"/>
              <a:t>Upotreba velikih slova </a:t>
            </a:r>
            <a:r>
              <a:rPr lang="sr-Latn-RS" smtClean="0"/>
              <a:t>se koristi iz dva razloga:</a:t>
            </a:r>
          </a:p>
          <a:p>
            <a:pPr lvl="1"/>
            <a:r>
              <a:rPr lang="sr-Latn-RS" smtClean="0"/>
              <a:t>za struktuiranje reči – Java koristi konvenciju koja se naziva kamilja notacija za stukturu reči. Prvo slovo svake reči, ne uključujući prvu reč počinje velikim slovom. Izuzetak su akronimi ili skraćenice gde su dozvoljena odstupanja.</a:t>
            </a:r>
          </a:p>
          <a:p>
            <a:pPr lvl="1"/>
            <a:r>
              <a:rPr lang="en-US" smtClean="0"/>
              <a:t>Z</a:t>
            </a:r>
            <a:r>
              <a:rPr lang="sr-Latn-RS" smtClean="0"/>
              <a:t>a struktuiranje programa </a:t>
            </a:r>
          </a:p>
          <a:p>
            <a:pPr lvl="1"/>
            <a:endParaRPr lang="sr-Latn-RS" smtClean="0"/>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10</a:t>
            </a:fld>
            <a:endParaRPr lang="en-US"/>
          </a:p>
        </p:txBody>
      </p:sp>
      <p:sp>
        <p:nvSpPr>
          <p:cNvPr id="10" name="TextBox 9"/>
          <p:cNvSpPr txBox="1"/>
          <p:nvPr/>
        </p:nvSpPr>
        <p:spPr>
          <a:xfrm>
            <a:off x="457200" y="228600"/>
            <a:ext cx="2605778"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Značenja imena su važna</a:t>
            </a:r>
            <a:endParaRPr lang="en-US" sz="1400" smtClean="0">
              <a:solidFill>
                <a:schemeClr val="accent2">
                  <a:lumMod val="50000"/>
                </a:schemeClr>
              </a:solidFill>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sr-Latn-RS" sz="1400" smtClean="0">
                <a:solidFill>
                  <a:schemeClr val="accent2">
                    <a:lumMod val="50000"/>
                  </a:schemeClr>
                </a:solidFill>
                <a:latin typeface="+mj-lt"/>
              </a:rPr>
              <a:t>Zagrade i uvlačenja</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r>
              <a:rPr lang="en-US" sz="1400" smtClean="0">
                <a:sym typeface="Symbol"/>
              </a:rPr>
              <a:t></a:t>
            </a:r>
            <a:endParaRPr lang="sr-Latn-RS" sz="1400" smtClean="0">
              <a:sym typeface="Symbol"/>
            </a:endParaRPr>
          </a:p>
          <a:p>
            <a:endParaRPr lang="sr-Latn-RS" sz="1400" smtClean="0">
              <a:sym typeface="Symbol"/>
            </a:endParaRPr>
          </a:p>
          <a:p>
            <a:endParaRPr lang="sr-Latn-RS" sz="1400" smtClean="0">
              <a:sym typeface="Symbol"/>
            </a:endParaRPr>
          </a:p>
        </p:txBody>
      </p:sp>
      <p:sp>
        <p:nvSpPr>
          <p:cNvPr id="8" name="Rounded Rectangle 7"/>
          <p:cNvSpPr/>
          <p:nvPr/>
        </p:nvSpPr>
        <p:spPr>
          <a:xfrm>
            <a:off x="990600" y="4876800"/>
            <a:ext cx="5105400" cy="1143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p:cNvSpPr txBox="1"/>
          <p:nvPr/>
        </p:nvSpPr>
        <p:spPr>
          <a:xfrm>
            <a:off x="1447800" y="4953000"/>
            <a:ext cx="4343400" cy="1231106"/>
          </a:xfrm>
          <a:prstGeom prst="rect">
            <a:avLst/>
          </a:prstGeom>
          <a:noFill/>
        </p:spPr>
        <p:txBody>
          <a:bodyPr wrap="square" rtlCol="0">
            <a:spAutoFit/>
          </a:bodyPr>
          <a:lstStyle/>
          <a:p>
            <a:r>
              <a:rPr lang="sr-Latn-RS" sz="1400" smtClean="0">
                <a:latin typeface="Lucida Sans Unicode" pitchFamily="34" charset="0"/>
                <a:cs typeface="Lucida Sans Unicode" pitchFamily="34" charset="0"/>
              </a:rPr>
              <a:t>Customer			//klasa</a:t>
            </a:r>
          </a:p>
          <a:p>
            <a:r>
              <a:rPr lang="sr-Latn-RS" sz="1400" smtClean="0">
                <a:latin typeface="Lucida Sans Unicode" pitchFamily="34" charset="0"/>
                <a:cs typeface="Lucida Sans Unicode" pitchFamily="34" charset="0"/>
              </a:rPr>
              <a:t>customerFirstName		// atribut</a:t>
            </a:r>
          </a:p>
          <a:p>
            <a:r>
              <a:rPr lang="sr-Latn-RS" sz="1400" smtClean="0">
                <a:latin typeface="Lucida Sans Unicode" pitchFamily="34" charset="0"/>
                <a:cs typeface="Lucida Sans Unicode" pitchFamily="34" charset="0"/>
              </a:rPr>
              <a:t>java.lang			// paket</a:t>
            </a:r>
          </a:p>
          <a:p>
            <a:r>
              <a:rPr lang="sr-Latn-RS" sz="1400" smtClean="0">
                <a:latin typeface="Lucida Sans Unicode" pitchFamily="34" charset="0"/>
                <a:cs typeface="Lucida Sans Unicode" pitchFamily="34" charset="0"/>
              </a:rPr>
              <a:t>CUSTOMER_COLUMN		// konstanta</a:t>
            </a:r>
            <a:r>
              <a:rPr lang="sr-Latn-RS" smtClean="0"/>
              <a:t>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11</a:t>
            </a:fld>
            <a:endParaRPr lang="en-US"/>
          </a:p>
        </p:txBody>
      </p:sp>
      <p:sp>
        <p:nvSpPr>
          <p:cNvPr id="10" name="TextBox 9"/>
          <p:cNvSpPr txBox="1"/>
          <p:nvPr/>
        </p:nvSpPr>
        <p:spPr>
          <a:xfrm>
            <a:off x="457200" y="228600"/>
            <a:ext cx="2605778"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Značenja imena su važna</a:t>
            </a:r>
            <a:endParaRPr lang="en-US" sz="1400" smtClean="0">
              <a:solidFill>
                <a:schemeClr val="accent2">
                  <a:lumMod val="50000"/>
                </a:schemeClr>
              </a:solidFill>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en-US" sz="1400" smtClean="0">
                <a:solidFill>
                  <a:schemeClr val="accent2">
                    <a:lumMod val="50000"/>
                  </a:schemeClr>
                </a:solidFill>
                <a:latin typeface="+mj-lt"/>
              </a:rPr>
              <a:t> </a:t>
            </a:r>
            <a:r>
              <a:rPr lang="sr-Latn-RS" sz="1400" smtClean="0">
                <a:solidFill>
                  <a:schemeClr val="accent2">
                    <a:lumMod val="50000"/>
                  </a:schemeClr>
                </a:solidFill>
                <a:latin typeface="+mj-lt"/>
              </a:rPr>
              <a:t>Zagrade </a:t>
            </a:r>
            <a:r>
              <a:rPr lang="sr-Latn-RS" sz="1400" smtClean="0">
                <a:solidFill>
                  <a:schemeClr val="accent2">
                    <a:lumMod val="50000"/>
                  </a:schemeClr>
                </a:solidFill>
                <a:latin typeface="+mj-lt"/>
              </a:rPr>
              <a:t>i uvlačenja</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sr-Latn-RS" sz="1400" smtClean="0">
              <a:sym typeface="Symbol"/>
            </a:endParaRPr>
          </a:p>
        </p:txBody>
      </p:sp>
      <p:graphicFrame>
        <p:nvGraphicFramePr>
          <p:cNvPr id="13" name="Content Placeholder 12"/>
          <p:cNvGraphicFramePr>
            <a:graphicFrameLocks noGrp="1"/>
          </p:cNvGraphicFramePr>
          <p:nvPr>
            <p:ph sz="quarter" idx="1"/>
          </p:nvPr>
        </p:nvGraphicFramePr>
        <p:xfrm>
          <a:off x="457200" y="1203961"/>
          <a:ext cx="8229600" cy="4739639"/>
        </p:xfrm>
        <a:graphic>
          <a:graphicData uri="http://schemas.openxmlformats.org/drawingml/2006/table">
            <a:tbl>
              <a:tblPr firstRow="1" bandRow="1">
                <a:tableStyleId>{5C22544A-7EE6-4342-B048-85BDC9FD1C3A}</a:tableStyleId>
              </a:tblPr>
              <a:tblGrid>
                <a:gridCol w="4876800"/>
                <a:gridCol w="3352800"/>
              </a:tblGrid>
              <a:tr h="330992">
                <a:tc>
                  <a:txBody>
                    <a:bodyPr/>
                    <a:lstStyle/>
                    <a:p>
                      <a:pPr algn="ctr"/>
                      <a:r>
                        <a:rPr lang="en-US" sz="1600" smtClean="0"/>
                        <a:t>N</a:t>
                      </a:r>
                      <a:r>
                        <a:rPr lang="sr-Latn-RS" sz="1600" smtClean="0"/>
                        <a:t>aziv pravila</a:t>
                      </a:r>
                      <a:endParaRPr lang="en-US" sz="1600"/>
                    </a:p>
                  </a:txBody>
                  <a:tcPr/>
                </a:tc>
                <a:tc>
                  <a:txBody>
                    <a:bodyPr/>
                    <a:lstStyle/>
                    <a:p>
                      <a:pPr algn="ctr"/>
                      <a:r>
                        <a:rPr lang="sr-Latn-RS" sz="1600" smtClean="0"/>
                        <a:t>Primer</a:t>
                      </a:r>
                      <a:r>
                        <a:rPr lang="sr-Latn-RS" sz="1600" baseline="0" smtClean="0"/>
                        <a:t> korišćenja</a:t>
                      </a:r>
                      <a:endParaRPr lang="en-US" sz="1600"/>
                    </a:p>
                  </a:txBody>
                  <a:tcPr/>
                </a:tc>
              </a:tr>
              <a:tr h="571714">
                <a:tc>
                  <a:txBody>
                    <a:bodyPr/>
                    <a:lstStyle/>
                    <a:p>
                      <a:pPr algn="just"/>
                      <a:r>
                        <a:rPr lang="sr-Latn-RS" sz="1600" smtClean="0"/>
                        <a:t>Za</a:t>
                      </a:r>
                      <a:r>
                        <a:rPr lang="sr-Latn-RS" sz="1600" baseline="0" smtClean="0"/>
                        <a:t> polja i atribute se koriste opisne imenice uz dodatne restriktivne atribute po potrebi</a:t>
                      </a:r>
                    </a:p>
                  </a:txBody>
                  <a:tcPr anchor="ctr"/>
                </a:tc>
                <a:tc>
                  <a:txBody>
                    <a:bodyPr/>
                    <a:lstStyle/>
                    <a:p>
                      <a:r>
                        <a:rPr lang="sr-Latn-RS" sz="1600" smtClean="0">
                          <a:latin typeface="+mj-lt"/>
                        </a:rPr>
                        <a:t>StateTax</a:t>
                      </a:r>
                    </a:p>
                    <a:p>
                      <a:r>
                        <a:rPr lang="sr-Latn-RS" sz="1600" smtClean="0">
                          <a:latin typeface="+mj-lt"/>
                        </a:rPr>
                        <a:t>shippingAddress</a:t>
                      </a:r>
                      <a:endParaRPr lang="en-US" sz="1600">
                        <a:latin typeface="+mj-lt"/>
                      </a:endParaRPr>
                    </a:p>
                  </a:txBody>
                  <a:tcPr anchor="ctr"/>
                </a:tc>
              </a:tr>
              <a:tr h="685799">
                <a:tc>
                  <a:txBody>
                    <a:bodyPr/>
                    <a:lstStyle/>
                    <a:p>
                      <a:pPr algn="just"/>
                      <a:r>
                        <a:rPr lang="sr-Latn-RS" sz="1600" smtClean="0"/>
                        <a:t>Korišćenje deskriptivnog prefiksa sa bulovske atribute</a:t>
                      </a:r>
                      <a:r>
                        <a:rPr lang="sr-Latn-RS" sz="1600" baseline="0" smtClean="0"/>
                        <a:t> (is, contain, has)</a:t>
                      </a:r>
                      <a:endParaRPr lang="en-US" sz="1600"/>
                    </a:p>
                  </a:txBody>
                  <a:tcPr anchor="ctr"/>
                </a:tc>
                <a:tc>
                  <a:txBody>
                    <a:bodyPr/>
                    <a:lstStyle/>
                    <a:p>
                      <a:r>
                        <a:rPr lang="sr-Latn-RS" sz="1600" smtClean="0">
                          <a:latin typeface="+mj-lt"/>
                        </a:rPr>
                        <a:t>if(anItem.isTaxable) {</a:t>
                      </a:r>
                    </a:p>
                    <a:p>
                      <a:r>
                        <a:rPr lang="sr-Latn-RS" sz="1600" baseline="0" smtClean="0">
                          <a:latin typeface="+mj-lt"/>
                        </a:rPr>
                        <a:t>    </a:t>
                      </a:r>
                      <a:r>
                        <a:rPr lang="sr-Latn-RS" sz="1600" smtClean="0">
                          <a:latin typeface="+mj-lt"/>
                        </a:rPr>
                        <a:t>//</a:t>
                      </a:r>
                      <a:r>
                        <a:rPr lang="sr-Latn-RS" sz="1600" baseline="0" smtClean="0">
                          <a:latin typeface="+mj-lt"/>
                        </a:rPr>
                        <a:t> uradi nešto }</a:t>
                      </a:r>
                      <a:endParaRPr lang="sr-Latn-RS" sz="1600" smtClean="0">
                        <a:latin typeface="+mj-lt"/>
                      </a:endParaRPr>
                    </a:p>
                  </a:txBody>
                  <a:tcPr anchor="ctr"/>
                </a:tc>
              </a:tr>
              <a:tr h="812435">
                <a:tc>
                  <a:txBody>
                    <a:bodyPr/>
                    <a:lstStyle/>
                    <a:p>
                      <a:pPr algn="just"/>
                      <a:r>
                        <a:rPr lang="sr-Latn-RS" sz="1600" smtClean="0"/>
                        <a:t>Pristupanje</a:t>
                      </a:r>
                      <a:r>
                        <a:rPr lang="sr-Latn-RS" sz="1600" baseline="0" smtClean="0"/>
                        <a:t> bulovskim poljima je potrebno napraviti kao deskriptivno testiranje (is, has, contains ). Get i set nisu preporučeni</a:t>
                      </a:r>
                      <a:endParaRPr lang="en-US" sz="1600"/>
                    </a:p>
                  </a:txBody>
                  <a:tcPr anchor="ctr"/>
                </a:tc>
                <a:tc>
                  <a:txBody>
                    <a:bodyPr/>
                    <a:lstStyle/>
                    <a:p>
                      <a:r>
                        <a:rPr lang="sr-Latn-RS" sz="1600" smtClean="0">
                          <a:latin typeface="+mj-lt"/>
                        </a:rPr>
                        <a:t>person.isPersistant()</a:t>
                      </a:r>
                    </a:p>
                    <a:p>
                      <a:r>
                        <a:rPr lang="sr-Latn-RS" sz="1600" smtClean="0">
                          <a:latin typeface="+mj-lt"/>
                        </a:rPr>
                        <a:t>while</a:t>
                      </a:r>
                      <a:r>
                        <a:rPr lang="sr-Latn-RS" sz="1600" baseline="0" smtClean="0">
                          <a:latin typeface="+mj-lt"/>
                        </a:rPr>
                        <a:t>(table.hasMoreRows) {</a:t>
                      </a:r>
                    </a:p>
                    <a:p>
                      <a:r>
                        <a:rPr lang="sr-Latn-RS" sz="1600" baseline="0" smtClean="0">
                          <a:latin typeface="+mj-lt"/>
                        </a:rPr>
                        <a:t>     // uradi nešto }</a:t>
                      </a:r>
                    </a:p>
                  </a:txBody>
                  <a:tcPr anchor="ctr"/>
                </a:tc>
              </a:tr>
              <a:tr h="571714">
                <a:tc>
                  <a:txBody>
                    <a:bodyPr/>
                    <a:lstStyle/>
                    <a:p>
                      <a:pPr algn="just"/>
                      <a:r>
                        <a:rPr lang="sr-Latn-RS" sz="1600" smtClean="0"/>
                        <a:t>Za</a:t>
                      </a:r>
                      <a:r>
                        <a:rPr lang="sr-Latn-RS" sz="1600" baseline="0" smtClean="0"/>
                        <a:t> metode se koriste opisni glagoli sa dodatnim restriktivnim atributima po potrebi</a:t>
                      </a:r>
                      <a:endParaRPr lang="en-US" sz="1600"/>
                    </a:p>
                  </a:txBody>
                  <a:tcPr anchor="ctr"/>
                </a:tc>
                <a:tc>
                  <a:txBody>
                    <a:bodyPr/>
                    <a:lstStyle/>
                    <a:p>
                      <a:r>
                        <a:rPr lang="sr-Latn-RS" sz="1600" smtClean="0">
                          <a:latin typeface="+mj-lt"/>
                        </a:rPr>
                        <a:t>command.execute()</a:t>
                      </a:r>
                    </a:p>
                    <a:p>
                      <a:r>
                        <a:rPr lang="sr-Latn-RS" sz="1600" smtClean="0">
                          <a:latin typeface="+mj-lt"/>
                        </a:rPr>
                        <a:t>computeInterest()</a:t>
                      </a:r>
                      <a:endParaRPr lang="en-US" sz="1600">
                        <a:latin typeface="+mj-lt"/>
                      </a:endParaRPr>
                    </a:p>
                  </a:txBody>
                  <a:tcPr anchor="ctr"/>
                </a:tc>
              </a:tr>
              <a:tr h="571714">
                <a:tc>
                  <a:txBody>
                    <a:bodyPr/>
                    <a:lstStyle/>
                    <a:p>
                      <a:pPr algn="just"/>
                      <a:r>
                        <a:rPr lang="sr-Latn-RS" sz="1600" smtClean="0"/>
                        <a:t>Ispravno imenovanje metoda</a:t>
                      </a:r>
                      <a:r>
                        <a:rPr lang="sr-Latn-RS" sz="1600" baseline="0" smtClean="0"/>
                        <a:t> za pristupanje poljima  je ime polja sa prefiksom get i set</a:t>
                      </a:r>
                      <a:endParaRPr lang="en-US" sz="1600"/>
                    </a:p>
                  </a:txBody>
                  <a:tcPr anchor="ctr"/>
                </a:tc>
                <a:tc>
                  <a:txBody>
                    <a:bodyPr/>
                    <a:lstStyle/>
                    <a:p>
                      <a:r>
                        <a:rPr lang="sr-Latn-RS" sz="1600" smtClean="0">
                          <a:latin typeface="+mj-lt"/>
                        </a:rPr>
                        <a:t>getCustomers()</a:t>
                      </a:r>
                    </a:p>
                    <a:p>
                      <a:r>
                        <a:rPr lang="sr-Latn-RS" sz="1600" smtClean="0">
                          <a:latin typeface="+mj-lt"/>
                        </a:rPr>
                        <a:t>setCustomerName()</a:t>
                      </a:r>
                      <a:endParaRPr lang="en-US" sz="1600">
                        <a:latin typeface="+mj-lt"/>
                      </a:endParaRPr>
                    </a:p>
                  </a:txBody>
                  <a:tcPr anchor="ctr"/>
                </a:tc>
              </a:tr>
              <a:tr h="812435">
                <a:tc>
                  <a:txBody>
                    <a:bodyPr/>
                    <a:lstStyle/>
                    <a:p>
                      <a:pPr algn="just"/>
                      <a:r>
                        <a:rPr lang="sr-Latn-RS" sz="1600" smtClean="0"/>
                        <a:t>Izuzetak:</a:t>
                      </a:r>
                      <a:r>
                        <a:rPr lang="sr-Latn-RS" sz="1600" baseline="0" smtClean="0"/>
                        <a:t> jedno slovo je poželjno i prihvatljivo u petljama zbog ekonomične upotrebe prostora sve dok je čitljivost očuvana</a:t>
                      </a:r>
                      <a:endParaRPr lang="en-US" sz="1600"/>
                    </a:p>
                  </a:txBody>
                  <a:tcPr anchor="ctr"/>
                </a:tc>
                <a:tc>
                  <a:txBody>
                    <a:bodyPr/>
                    <a:lstStyle/>
                    <a:p>
                      <a:r>
                        <a:rPr lang="sr-Latn-RS" sz="1600" smtClean="0">
                          <a:latin typeface="+mj-lt"/>
                        </a:rPr>
                        <a:t>for(i=0;</a:t>
                      </a:r>
                      <a:r>
                        <a:rPr lang="sr-Latn-RS" sz="1600" baseline="0" smtClean="0">
                          <a:latin typeface="+mj-lt"/>
                        </a:rPr>
                        <a:t> i&lt;10; i++)  {</a:t>
                      </a:r>
                    </a:p>
                    <a:p>
                      <a:r>
                        <a:rPr lang="sr-Latn-RS" sz="1600" baseline="0" smtClean="0">
                          <a:latin typeface="+mj-lt"/>
                        </a:rPr>
                        <a:t>    // uradi nešto }</a:t>
                      </a:r>
                    </a:p>
                  </a:txBody>
                  <a:tcPr anchor="ctr"/>
                </a:tc>
              </a:tr>
              <a:tr h="320040">
                <a:tc>
                  <a:txBody>
                    <a:bodyPr/>
                    <a:lstStyle/>
                    <a:p>
                      <a:pPr algn="just"/>
                      <a:r>
                        <a:rPr lang="sr-Latn-RS" sz="1600" smtClean="0"/>
                        <a:t>Kolekcijama se daje naziv</a:t>
                      </a:r>
                      <a:r>
                        <a:rPr lang="sr-Latn-RS" sz="1600" baseline="0" smtClean="0"/>
                        <a:t> u množini da bi bilo jasnije</a:t>
                      </a:r>
                      <a:endParaRPr lang="en-US" sz="1600"/>
                    </a:p>
                  </a:txBody>
                  <a:tcPr anchor="ctr"/>
                </a:tc>
                <a:tc>
                  <a:txBody>
                    <a:bodyPr/>
                    <a:lstStyle/>
                    <a:p>
                      <a:r>
                        <a:rPr lang="sr-Latn-RS" sz="1600" smtClean="0">
                          <a:latin typeface="+mj-lt"/>
                        </a:rPr>
                        <a:t>shoppingCart.items</a:t>
                      </a:r>
                      <a:endParaRPr lang="en-US" sz="1600">
                        <a:latin typeface="+mj-lt"/>
                      </a:endParaRPr>
                    </a:p>
                  </a:txBody>
                  <a:tcPr anchor="ctr"/>
                </a:tc>
              </a:tr>
            </a:tbl>
          </a:graphicData>
        </a:graphic>
      </p:graphicFrame>
      <p:sp>
        <p:nvSpPr>
          <p:cNvPr id="8" name="TextBox 7"/>
          <p:cNvSpPr txBox="1"/>
          <p:nvPr/>
        </p:nvSpPr>
        <p:spPr>
          <a:xfrm>
            <a:off x="2209800" y="6019800"/>
            <a:ext cx="4495974"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sr-Latn-RS" sz="1400" i="1" smtClean="0"/>
              <a:t>tabela 2: </a:t>
            </a:r>
            <a:r>
              <a:rPr lang="sr-Latn-RS" sz="1400" smtClean="0"/>
              <a:t>Konvencije kodiranja za pravilno definisanje imena</a:t>
            </a:r>
            <a:endParaRPr lang="en-US"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181600"/>
          </a:xfrm>
        </p:spPr>
        <p:txBody>
          <a:bodyPr>
            <a:normAutofit lnSpcReduction="10000"/>
          </a:bodyPr>
          <a:lstStyle/>
          <a:p>
            <a:r>
              <a:rPr lang="sr-Latn-RS" b="1" smtClean="0"/>
              <a:t>Rezervisana imena </a:t>
            </a:r>
            <a:r>
              <a:rPr lang="sr-Latn-RS" smtClean="0"/>
              <a:t> - Java dozvoljava upotrebu imena koja su rezervisana iako </a:t>
            </a:r>
            <a:r>
              <a:rPr lang="sr-Latn-RS" i="1" smtClean="0"/>
              <a:t>Sun</a:t>
            </a:r>
            <a:r>
              <a:rPr lang="sr-Latn-RS" smtClean="0"/>
              <a:t> strogo odvraća korisnike od ove prakse. Jako lako se može desiti da se zaboravi da je neka reč već rezervisana i da ako se upotrebi ne bude skroz jasno koju od njih je potrebno iskoristiti – onu koju smo mi definisali ili predefinisanu vrednost.</a:t>
            </a:r>
            <a:endParaRPr lang="sr-Latn-RS" b="1" smtClean="0"/>
          </a:p>
          <a:p>
            <a:r>
              <a:rPr lang="sr-Latn-RS" b="1" smtClean="0"/>
              <a:t>Mađarska notacija i domet promenljive </a:t>
            </a:r>
            <a:r>
              <a:rPr lang="sr-Latn-RS" smtClean="0"/>
              <a:t>– unutar Java zajednice se vodi debata oko upotrebe Mađarske notacije. Ova konvencija je obično prihvaćena u C++, gde daje neke dodatne informacije o promenljivoj. Često se dodaje oznaka koja govori koji je tip te promenljive. Većina Java programera je izbegava i preferira jednostavniji stil koji teži da poboljša čitljivost koda na engleskom.</a:t>
            </a:r>
          </a:p>
          <a:p>
            <a:endParaRPr lang="sr-Latn-RS" smtClean="0"/>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12</a:t>
            </a:fld>
            <a:endParaRPr lang="en-US"/>
          </a:p>
        </p:txBody>
      </p:sp>
      <p:sp>
        <p:nvSpPr>
          <p:cNvPr id="10" name="TextBox 9"/>
          <p:cNvSpPr txBox="1"/>
          <p:nvPr/>
        </p:nvSpPr>
        <p:spPr>
          <a:xfrm>
            <a:off x="457200" y="228600"/>
            <a:ext cx="2605778"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Značenja imena su važna</a:t>
            </a:r>
            <a:endParaRPr lang="en-US" sz="1400" smtClean="0">
              <a:solidFill>
                <a:schemeClr val="accent2">
                  <a:lumMod val="50000"/>
                </a:schemeClr>
              </a:solidFill>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sr-Latn-RS" sz="1400" smtClean="0">
                <a:solidFill>
                  <a:schemeClr val="accent2">
                    <a:lumMod val="50000"/>
                  </a:schemeClr>
                </a:solidFill>
                <a:latin typeface="+mj-lt"/>
              </a:rPr>
              <a:t> Zagrade i uvlačenja</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13</a:t>
            </a:fld>
            <a:endParaRPr lang="en-US"/>
          </a:p>
        </p:txBody>
      </p:sp>
      <p:sp>
        <p:nvSpPr>
          <p:cNvPr id="10" name="TextBox 9"/>
          <p:cNvSpPr txBox="1"/>
          <p:nvPr/>
        </p:nvSpPr>
        <p:spPr>
          <a:xfrm>
            <a:off x="457200" y="228600"/>
            <a:ext cx="2605778"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Značenja imena su važna</a:t>
            </a:r>
            <a:endParaRPr lang="en-US" sz="1400" smtClean="0">
              <a:solidFill>
                <a:schemeClr val="accent2">
                  <a:lumMod val="50000"/>
                </a:schemeClr>
              </a:solidFill>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sr-Latn-RS" sz="1400" smtClean="0">
                <a:solidFill>
                  <a:schemeClr val="accent2">
                    <a:lumMod val="50000"/>
                  </a:schemeClr>
                </a:solidFill>
                <a:latin typeface="+mj-lt"/>
              </a:rPr>
              <a:t> Zagrade i uvlačenja</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
        <p:nvSpPr>
          <p:cNvPr id="8" name="Rounded Rectangle 7"/>
          <p:cNvSpPr/>
          <p:nvPr/>
        </p:nvSpPr>
        <p:spPr>
          <a:xfrm>
            <a:off x="381000" y="1371600"/>
            <a:ext cx="7924800" cy="4953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r>
              <a:rPr lang="sr-Latn-RS" sz="1400" smtClean="0">
                <a:latin typeface="Lucida Sans Unicode" pitchFamily="34" charset="0"/>
                <a:cs typeface="Lucida Sans Unicode" pitchFamily="34" charset="0"/>
              </a:rPr>
              <a:t>public class SomeClass</a:t>
            </a:r>
          </a:p>
          <a:p>
            <a:r>
              <a:rPr lang="sr-Latn-RS" sz="1400" smtClean="0">
                <a:latin typeface="Lucida Sans Unicode" pitchFamily="34" charset="0"/>
                <a:cs typeface="Lucida Sans Unicode" pitchFamily="34" charset="0"/>
              </a:rPr>
              <a:t>{</a:t>
            </a:r>
          </a:p>
          <a:p>
            <a:r>
              <a:rPr lang="sr-Latn-RS" sz="1400" smtClean="0">
                <a:latin typeface="Lucida Sans Unicode" pitchFamily="34" charset="0"/>
                <a:cs typeface="Lucida Sans Unicode" pitchFamily="34" charset="0"/>
              </a:rPr>
              <a:t>	public int value;</a:t>
            </a:r>
          </a:p>
          <a:p>
            <a:endParaRPr lang="sr-Latn-RS" sz="1400" smtClean="0">
              <a:latin typeface="Lucida Sans Unicode" pitchFamily="34" charset="0"/>
              <a:cs typeface="Lucida Sans Unicode" pitchFamily="34" charset="0"/>
            </a:endParaRPr>
          </a:p>
          <a:p>
            <a:r>
              <a:rPr lang="sr-Latn-RS" sz="1400" smtClean="0">
                <a:latin typeface="Lucida Sans Unicode" pitchFamily="34" charset="0"/>
                <a:cs typeface="Lucida Sans Unicode" pitchFamily="34" charset="0"/>
              </a:rPr>
              <a:t>	public int getValue()</a:t>
            </a:r>
          </a:p>
          <a:p>
            <a:r>
              <a:rPr lang="sr-Latn-RS" sz="1400" smtClean="0">
                <a:latin typeface="Lucida Sans Unicode" pitchFamily="34" charset="0"/>
                <a:cs typeface="Lucida Sans Unicode" pitchFamily="34" charset="0"/>
              </a:rPr>
              <a:t>	{</a:t>
            </a:r>
          </a:p>
          <a:p>
            <a:r>
              <a:rPr lang="sr-Latn-RS" sz="1400" smtClean="0">
                <a:latin typeface="Lucida Sans Unicode" pitchFamily="34" charset="0"/>
                <a:cs typeface="Lucida Sans Unicode" pitchFamily="34" charset="0"/>
              </a:rPr>
              <a:t>		return value;</a:t>
            </a:r>
          </a:p>
          <a:p>
            <a:r>
              <a:rPr lang="sr-Latn-RS" sz="1400" smtClean="0">
                <a:latin typeface="Lucida Sans Unicode" pitchFamily="34" charset="0"/>
                <a:cs typeface="Lucida Sans Unicode" pitchFamily="34" charset="0"/>
              </a:rPr>
              <a:t>	}</a:t>
            </a:r>
          </a:p>
          <a:p>
            <a:endParaRPr lang="sr-Latn-RS" sz="1400" smtClean="0">
              <a:latin typeface="Lucida Sans Unicode" pitchFamily="34" charset="0"/>
              <a:cs typeface="Lucida Sans Unicode" pitchFamily="34" charset="0"/>
            </a:endParaRPr>
          </a:p>
          <a:p>
            <a:r>
              <a:rPr lang="sr-Latn-RS" sz="1400" smtClean="0">
                <a:latin typeface="Lucida Sans Unicode" pitchFamily="34" charset="0"/>
                <a:cs typeface="Lucida Sans Unicode" pitchFamily="34" charset="0"/>
              </a:rPr>
              <a:t>	public void setValue(int value)</a:t>
            </a:r>
          </a:p>
          <a:p>
            <a:r>
              <a:rPr lang="sr-Latn-RS" sz="1400" smtClean="0">
                <a:latin typeface="Lucida Sans Unicode" pitchFamily="34" charset="0"/>
                <a:cs typeface="Lucida Sans Unicode" pitchFamily="34" charset="0"/>
              </a:rPr>
              <a:t>	{</a:t>
            </a:r>
          </a:p>
          <a:p>
            <a:r>
              <a:rPr lang="sr-Latn-RS" sz="1400" smtClean="0">
                <a:latin typeface="Lucida Sans Unicode" pitchFamily="34" charset="0"/>
                <a:cs typeface="Lucida Sans Unicode" pitchFamily="34" charset="0"/>
              </a:rPr>
              <a:t>		this.value  = value;</a:t>
            </a:r>
          </a:p>
          <a:p>
            <a:r>
              <a:rPr lang="sr-Latn-RS" sz="1400" smtClean="0">
                <a:latin typeface="Lucida Sans Unicode" pitchFamily="34" charset="0"/>
                <a:cs typeface="Lucida Sans Unicode" pitchFamily="34" charset="0"/>
              </a:rPr>
              <a:t>	}</a:t>
            </a:r>
          </a:p>
          <a:p>
            <a:endParaRPr lang="sr-Latn-RS" sz="1400" smtClean="0">
              <a:latin typeface="Lucida Sans Unicode" pitchFamily="34" charset="0"/>
              <a:cs typeface="Lucida Sans Unicode" pitchFamily="34" charset="0"/>
            </a:endParaRPr>
          </a:p>
          <a:p>
            <a:r>
              <a:rPr lang="sr-Latn-RS" sz="1400" smtClean="0">
                <a:latin typeface="Lucida Sans Unicode" pitchFamily="34" charset="0"/>
                <a:cs typeface="Lucida Sans Unicode" pitchFamily="34" charset="0"/>
              </a:rPr>
              <a:t>	public void readValueFromDatabase()</a:t>
            </a:r>
          </a:p>
          <a:p>
            <a:r>
              <a:rPr lang="sr-Latn-RS" sz="1400" smtClean="0">
                <a:latin typeface="Lucida Sans Unicode" pitchFamily="34" charset="0"/>
                <a:cs typeface="Lucida Sans Unicode" pitchFamily="34" charset="0"/>
              </a:rPr>
              <a:t>	{</a:t>
            </a:r>
          </a:p>
          <a:p>
            <a:r>
              <a:rPr lang="sr-Latn-RS" sz="1400" smtClean="0">
                <a:latin typeface="Lucida Sans Unicode" pitchFamily="34" charset="0"/>
                <a:cs typeface="Lucida Sans Unicode" pitchFamily="34" charset="0"/>
              </a:rPr>
              <a:t>		int value = 0;</a:t>
            </a:r>
          </a:p>
          <a:p>
            <a:r>
              <a:rPr lang="sr-Latn-RS" sz="1400" smtClean="0">
                <a:latin typeface="Lucida Sans Unicode" pitchFamily="34" charset="0"/>
                <a:cs typeface="Lucida Sans Unicode" pitchFamily="34" charset="0"/>
              </a:rPr>
              <a:t>	}</a:t>
            </a:r>
          </a:p>
          <a:p>
            <a:endParaRPr lang="sr-Latn-RS" sz="1400" smtClean="0">
              <a:latin typeface="Lucida Sans Unicode" pitchFamily="34" charset="0"/>
              <a:cs typeface="Lucida Sans Unicode" pitchFamily="34" charset="0"/>
            </a:endParaRPr>
          </a:p>
          <a:p>
            <a:r>
              <a:rPr lang="sr-Latn-RS" sz="1400" smtClean="0">
                <a:latin typeface="Lucida Sans Unicode" pitchFamily="34" charset="0"/>
                <a:cs typeface="Lucida Sans Unicode" pitchFamily="34" charset="0"/>
              </a:rPr>
              <a:t>	value = getFromTable(tableName);</a:t>
            </a:r>
          </a:p>
          <a:p>
            <a:r>
              <a:rPr lang="sr-Latn-RS" sz="1400" smtClean="0">
                <a:latin typeface="Lucida Sans Unicode" pitchFamily="34" charset="0"/>
                <a:cs typeface="Lucida Sans Unicode" pitchFamily="34" charset="0"/>
              </a:rPr>
              <a:t>}</a:t>
            </a:r>
          </a:p>
          <a:p>
            <a:r>
              <a:rPr lang="sr-Latn-RS" sz="1600" smtClean="0"/>
              <a:t>	</a:t>
            </a:r>
          </a:p>
          <a:p>
            <a:r>
              <a:rPr lang="sr-Latn-RS" sz="1600" smtClean="0"/>
              <a:t>	</a:t>
            </a:r>
          </a:p>
          <a:p>
            <a:endParaRPr lang="sr-Latn-RS" smtClean="0"/>
          </a:p>
          <a:p>
            <a:endParaRPr lang="sr-Latn-RS" smtClean="0"/>
          </a:p>
        </p:txBody>
      </p:sp>
      <p:sp>
        <p:nvSpPr>
          <p:cNvPr id="9" name="TextBox 8"/>
          <p:cNvSpPr txBox="1"/>
          <p:nvPr/>
        </p:nvSpPr>
        <p:spPr>
          <a:xfrm>
            <a:off x="3276600" y="1981200"/>
            <a:ext cx="2743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r-Latn-RS" smtClean="0"/>
              <a:t>❶ ovde je „value“ atribut</a:t>
            </a:r>
            <a:endParaRPr lang="en-US"/>
          </a:p>
        </p:txBody>
      </p:sp>
      <p:sp>
        <p:nvSpPr>
          <p:cNvPr id="11" name="TextBox 10"/>
          <p:cNvSpPr txBox="1"/>
          <p:nvPr/>
        </p:nvSpPr>
        <p:spPr>
          <a:xfrm>
            <a:off x="4114800" y="4953000"/>
            <a:ext cx="4038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r-Latn-RS" smtClean="0"/>
              <a:t>❷ ovde je „value“ lokalna promenljiva</a:t>
            </a:r>
            <a:endParaRPr lang="en-US"/>
          </a:p>
        </p:txBody>
      </p:sp>
      <p:sp>
        <p:nvSpPr>
          <p:cNvPr id="13" name="TextBox 12"/>
          <p:cNvSpPr txBox="1"/>
          <p:nvPr/>
        </p:nvSpPr>
        <p:spPr>
          <a:xfrm>
            <a:off x="5105400" y="5562600"/>
            <a:ext cx="30480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r-Latn-RS" smtClean="0"/>
              <a:t>❸ koje „value“ je korišćeno?</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
          </p:nvPr>
        </p:nvGraphicFramePr>
        <p:xfrm>
          <a:off x="457200" y="1295400"/>
          <a:ext cx="8229600" cy="4373880"/>
        </p:xfrm>
        <a:graphic>
          <a:graphicData uri="http://schemas.openxmlformats.org/drawingml/2006/table">
            <a:tbl>
              <a:tblPr firstRow="1" bandRow="1">
                <a:tableStyleId>{5C22544A-7EE6-4342-B048-85BDC9FD1C3A}</a:tableStyleId>
              </a:tblPr>
              <a:tblGrid>
                <a:gridCol w="2057400"/>
                <a:gridCol w="2819400"/>
                <a:gridCol w="1295400"/>
                <a:gridCol w="2057400"/>
              </a:tblGrid>
              <a:tr h="381000">
                <a:tc>
                  <a:txBody>
                    <a:bodyPr/>
                    <a:lstStyle/>
                    <a:p>
                      <a:pPr algn="ctr"/>
                      <a:r>
                        <a:rPr lang="sr-Latn-RS" sz="1600" smtClean="0"/>
                        <a:t>Doseg pravila</a:t>
                      </a:r>
                      <a:endParaRPr lang="en-US" sz="1600"/>
                    </a:p>
                  </a:txBody>
                  <a:tcPr anchor="ctr"/>
                </a:tc>
                <a:tc>
                  <a:txBody>
                    <a:bodyPr/>
                    <a:lstStyle/>
                    <a:p>
                      <a:pPr algn="ctr"/>
                      <a:r>
                        <a:rPr lang="sr-Latn-RS" sz="1600" smtClean="0"/>
                        <a:t>Primer</a:t>
                      </a:r>
                      <a:endParaRPr lang="en-US" sz="1600"/>
                    </a:p>
                  </a:txBody>
                  <a:tcPr anchor="ctr"/>
                </a:tc>
                <a:tc>
                  <a:txBody>
                    <a:bodyPr/>
                    <a:lstStyle/>
                    <a:p>
                      <a:pPr algn="ctr"/>
                      <a:r>
                        <a:rPr lang="sr-Latn-RS" sz="1600" smtClean="0"/>
                        <a:t>Unapređenje</a:t>
                      </a:r>
                      <a:endParaRPr lang="en-US" sz="1600"/>
                    </a:p>
                  </a:txBody>
                  <a:tcPr anchor="ctr"/>
                </a:tc>
                <a:tc>
                  <a:txBody>
                    <a:bodyPr/>
                    <a:lstStyle/>
                    <a:p>
                      <a:pPr algn="ctr"/>
                      <a:r>
                        <a:rPr lang="sr-Latn-RS" sz="1600" smtClean="0"/>
                        <a:t>Posledice</a:t>
                      </a:r>
                      <a:endParaRPr lang="en-US" sz="1600"/>
                    </a:p>
                  </a:txBody>
                  <a:tcPr anchor="ctr"/>
                </a:tc>
              </a:tr>
              <a:tr h="975360">
                <a:tc>
                  <a:txBody>
                    <a:bodyPr/>
                    <a:lstStyle/>
                    <a:p>
                      <a:r>
                        <a:rPr lang="sr-Latn-RS" sz="1600" smtClean="0"/>
                        <a:t>Dodavanje </a:t>
                      </a:r>
                      <a:r>
                        <a:rPr lang="sr-Latn-RS" sz="1600" b="1" smtClean="0"/>
                        <a:t>_</a:t>
                      </a:r>
                      <a:r>
                        <a:rPr lang="sr-Latn-RS" sz="1600" b="1" baseline="0" smtClean="0"/>
                        <a:t> </a:t>
                      </a:r>
                      <a:r>
                        <a:rPr lang="sr-Latn-RS" sz="1600" baseline="0" smtClean="0"/>
                        <a:t>ispred svih atributa.</a:t>
                      </a:r>
                      <a:endParaRPr lang="en-US" sz="1600"/>
                    </a:p>
                  </a:txBody>
                  <a:tcPr anchor="ctr"/>
                </a:tc>
                <a:tc>
                  <a:txBody>
                    <a:bodyPr/>
                    <a:lstStyle/>
                    <a:p>
                      <a:r>
                        <a:rPr lang="sr-Latn-RS" sz="1600" smtClean="0"/>
                        <a:t>Public int _value;</a:t>
                      </a:r>
                    </a:p>
                    <a:p>
                      <a:r>
                        <a:rPr lang="sr-Latn-RS" sz="1600" smtClean="0"/>
                        <a:t>_value</a:t>
                      </a:r>
                      <a:r>
                        <a:rPr lang="sr-Latn-RS" sz="1600" baseline="0" smtClean="0"/>
                        <a:t> = 0;</a:t>
                      </a:r>
                    </a:p>
                  </a:txBody>
                  <a:tcPr anchor="ctr"/>
                </a:tc>
                <a:tc>
                  <a:txBody>
                    <a:bodyPr/>
                    <a:lstStyle/>
                    <a:p>
                      <a:r>
                        <a:rPr lang="sr-Latn-RS" sz="1600" smtClean="0"/>
                        <a:t>Prevencija kolizije.</a:t>
                      </a:r>
                      <a:endParaRPr lang="en-US" sz="1600"/>
                    </a:p>
                  </a:txBody>
                  <a:tcPr anchor="ctr"/>
                </a:tc>
                <a:tc>
                  <a:txBody>
                    <a:bodyPr/>
                    <a:lstStyle/>
                    <a:p>
                      <a:r>
                        <a:rPr lang="sr-Latn-RS" sz="1600" smtClean="0"/>
                        <a:t>Smanjena čitljivost zbog dodavanja nereda u kod.</a:t>
                      </a:r>
                      <a:endParaRPr lang="en-US" sz="1600"/>
                    </a:p>
                  </a:txBody>
                  <a:tcPr anchor="ctr"/>
                </a:tc>
              </a:tr>
              <a:tr h="975360">
                <a:tc>
                  <a:txBody>
                    <a:bodyPr/>
                    <a:lstStyle/>
                    <a:p>
                      <a:r>
                        <a:rPr lang="sr-Latn-RS" sz="1600" smtClean="0"/>
                        <a:t>Dodavanje</a:t>
                      </a:r>
                      <a:r>
                        <a:rPr lang="sr-Latn-RS" sz="1600" baseline="0" smtClean="0"/>
                        <a:t> reference </a:t>
                      </a:r>
                      <a:r>
                        <a:rPr lang="sr-Latn-RS" sz="1600" b="1" baseline="0" smtClean="0"/>
                        <a:t>this</a:t>
                      </a:r>
                      <a:r>
                        <a:rPr lang="sr-Latn-RS" sz="1600" baseline="0" smtClean="0"/>
                        <a:t> ispred svih atributa.</a:t>
                      </a:r>
                      <a:endParaRPr lang="en-US" sz="1600"/>
                    </a:p>
                  </a:txBody>
                  <a:tcPr anchor="ctr"/>
                </a:tc>
                <a:tc>
                  <a:txBody>
                    <a:bodyPr/>
                    <a:lstStyle/>
                    <a:p>
                      <a:r>
                        <a:rPr lang="sr-Latn-RS" sz="1600" smtClean="0"/>
                        <a:t>// deklaracija nepromenjena</a:t>
                      </a:r>
                    </a:p>
                    <a:p>
                      <a:r>
                        <a:rPr lang="sr-Latn-RS" sz="1600" smtClean="0"/>
                        <a:t>this.value = 0;</a:t>
                      </a:r>
                      <a:endParaRPr lang="en-US" sz="1600"/>
                    </a:p>
                  </a:txBody>
                  <a:tcPr anchor="ctr"/>
                </a:tc>
                <a:tc>
                  <a:txBody>
                    <a:bodyPr/>
                    <a:lstStyle/>
                    <a:p>
                      <a:r>
                        <a:rPr lang="sr-Latn-RS" sz="1600" smtClean="0"/>
                        <a:t>Prevencija kolizije.</a:t>
                      </a:r>
                      <a:endParaRPr lang="en-US" sz="1600"/>
                    </a:p>
                  </a:txBody>
                  <a:tcPr anchor="ctr"/>
                </a:tc>
                <a:tc>
                  <a:txBody>
                    <a:bodyPr/>
                    <a:lstStyle/>
                    <a:p>
                      <a:r>
                        <a:rPr lang="sr-Latn-RS" sz="1600" smtClean="0"/>
                        <a:t>Smanjena</a:t>
                      </a:r>
                      <a:r>
                        <a:rPr lang="sr-Latn-RS" sz="1600" baseline="0" smtClean="0"/>
                        <a:t> čitljivost zbog zauzimanja mesta.</a:t>
                      </a:r>
                      <a:endParaRPr lang="en-US" sz="1600"/>
                    </a:p>
                  </a:txBody>
                  <a:tcPr anchor="ctr"/>
                </a:tc>
              </a:tr>
              <a:tr h="975360">
                <a:tc>
                  <a:txBody>
                    <a:bodyPr/>
                    <a:lstStyle/>
                    <a:p>
                      <a:r>
                        <a:rPr lang="sr-Latn-RS" sz="1600" smtClean="0"/>
                        <a:t>Pristup</a:t>
                      </a:r>
                      <a:r>
                        <a:rPr lang="sr-Latn-RS" sz="1600" baseline="0" smtClean="0"/>
                        <a:t> atributima isključivo preko get i set.</a:t>
                      </a:r>
                      <a:endParaRPr lang="en-US" sz="1600"/>
                    </a:p>
                  </a:txBody>
                  <a:tcPr anchor="ctr"/>
                </a:tc>
                <a:tc>
                  <a:txBody>
                    <a:bodyPr/>
                    <a:lstStyle/>
                    <a:p>
                      <a:r>
                        <a:rPr lang="sr-Latn-RS" sz="1600" smtClean="0"/>
                        <a:t>// deklaracija nepromenjena</a:t>
                      </a:r>
                    </a:p>
                    <a:p>
                      <a:r>
                        <a:rPr lang="sr-Latn-RS" sz="1600" smtClean="0"/>
                        <a:t>setValue (0);</a:t>
                      </a:r>
                      <a:endParaRPr lang="en-US" sz="1600" smtClean="0"/>
                    </a:p>
                    <a:p>
                      <a:endParaRPr lang="en-US" sz="1600"/>
                    </a:p>
                  </a:txBody>
                  <a:tcPr anchor="ctr"/>
                </a:tc>
                <a:tc>
                  <a:txBody>
                    <a:bodyPr/>
                    <a:lstStyle/>
                    <a:p>
                      <a:r>
                        <a:rPr lang="sr-Latn-RS" sz="1600" smtClean="0"/>
                        <a:t>Prevencija kolizije.</a:t>
                      </a:r>
                      <a:r>
                        <a:rPr lang="sr-Latn-RS" sz="1600" baseline="0" smtClean="0"/>
                        <a:t> Izolovani atributi.</a:t>
                      </a:r>
                      <a:endParaRPr lang="en-US" sz="16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600" smtClean="0"/>
                        <a:t>Smanjena</a:t>
                      </a:r>
                      <a:r>
                        <a:rPr lang="sr-Latn-RS" sz="1600" baseline="0" smtClean="0"/>
                        <a:t> čitljivost zbog zauzimanja mesta.</a:t>
                      </a:r>
                      <a:endParaRPr lang="en-US" sz="1600" smtClean="0"/>
                    </a:p>
                    <a:p>
                      <a:endParaRPr lang="en-US" sz="1600"/>
                    </a:p>
                  </a:txBody>
                  <a:tcPr anchor="ctr"/>
                </a:tc>
              </a:tr>
              <a:tr h="975360">
                <a:tc>
                  <a:txBody>
                    <a:bodyPr/>
                    <a:lstStyle/>
                    <a:p>
                      <a:r>
                        <a:rPr lang="sr-Latn-RS" sz="1600" smtClean="0"/>
                        <a:t>Upotreba</a:t>
                      </a:r>
                      <a:r>
                        <a:rPr lang="sr-Latn-RS" sz="1600" baseline="0" smtClean="0"/>
                        <a:t> imena atributa u telu metode je nedozvoljena.</a:t>
                      </a:r>
                      <a:endParaRPr lang="en-US" sz="1600"/>
                    </a:p>
                  </a:txBody>
                  <a:tcPr anchor="ctr"/>
                </a:tc>
                <a:tc>
                  <a:txBody>
                    <a:bodyPr/>
                    <a:lstStyle/>
                    <a:p>
                      <a:r>
                        <a:rPr lang="sr-Latn-RS" sz="1600" smtClean="0"/>
                        <a:t>// deklaracija nepromenjena</a:t>
                      </a:r>
                    </a:p>
                    <a:p>
                      <a:r>
                        <a:rPr lang="sr-Latn-RS" sz="1600" smtClean="0"/>
                        <a:t>//</a:t>
                      </a:r>
                      <a:r>
                        <a:rPr lang="sr-Latn-RS" sz="1600" baseline="0" smtClean="0"/>
                        <a:t> nepromenjena upotreba</a:t>
                      </a:r>
                      <a:endParaRPr lang="en-US" sz="1600"/>
                    </a:p>
                  </a:txBody>
                  <a:tcPr anchor="ctr"/>
                </a:tc>
                <a:tc>
                  <a:txBody>
                    <a:bodyPr/>
                    <a:lstStyle/>
                    <a:p>
                      <a:r>
                        <a:rPr lang="sr-Latn-RS" sz="1600" smtClean="0"/>
                        <a:t>Najčitljivija alternativa.</a:t>
                      </a:r>
                      <a:endParaRPr lang="en-US" sz="1600"/>
                    </a:p>
                  </a:txBody>
                  <a:tcPr anchor="ctr"/>
                </a:tc>
                <a:tc>
                  <a:txBody>
                    <a:bodyPr/>
                    <a:lstStyle/>
                    <a:p>
                      <a:r>
                        <a:rPr lang="sr-Latn-RS" sz="1600" smtClean="0"/>
                        <a:t>Podložna</a:t>
                      </a:r>
                      <a:r>
                        <a:rPr lang="sr-Latn-RS" sz="1600" baseline="0" smtClean="0"/>
                        <a:t> koliziji i ljudskoj grešci.</a:t>
                      </a:r>
                      <a:endParaRPr lang="en-US" sz="1600"/>
                    </a:p>
                  </a:txBody>
                  <a:tcPr anchor="ctr"/>
                </a:tc>
              </a:tr>
            </a:tbl>
          </a:graphicData>
        </a:graphic>
      </p:graphicFrame>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14</a:t>
            </a:fld>
            <a:endParaRPr lang="en-US"/>
          </a:p>
        </p:txBody>
      </p:sp>
      <p:sp>
        <p:nvSpPr>
          <p:cNvPr id="10" name="TextBox 9"/>
          <p:cNvSpPr txBox="1"/>
          <p:nvPr/>
        </p:nvSpPr>
        <p:spPr>
          <a:xfrm>
            <a:off x="457200" y="228600"/>
            <a:ext cx="2605778"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Značenja imena su važna</a:t>
            </a:r>
            <a:endParaRPr lang="en-US" sz="1400" smtClean="0">
              <a:solidFill>
                <a:schemeClr val="accent2">
                  <a:lumMod val="50000"/>
                </a:schemeClr>
              </a:solidFill>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sr-Latn-RS" sz="1400" smtClean="0">
                <a:solidFill>
                  <a:schemeClr val="accent2">
                    <a:lumMod val="50000"/>
                  </a:schemeClr>
                </a:solidFill>
                <a:latin typeface="+mj-lt"/>
              </a:rPr>
              <a:t> Zagrade i uvlačenja</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
        <p:nvSpPr>
          <p:cNvPr id="9" name="TextBox 8"/>
          <p:cNvSpPr txBox="1"/>
          <p:nvPr/>
        </p:nvSpPr>
        <p:spPr>
          <a:xfrm>
            <a:off x="533400" y="5791200"/>
            <a:ext cx="8134663"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sr-Latn-RS" sz="1400" i="1" smtClean="0"/>
              <a:t>tabela 3: </a:t>
            </a:r>
            <a:r>
              <a:rPr lang="sr-Latn-RS" sz="1400" smtClean="0"/>
              <a:t>Konvencije kodiranja koje se koriste u prevenciji kolizije između imena atributa i lokalne promenljive</a:t>
            </a:r>
            <a:endParaRPr lang="en-US"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sr-Latn-RS" smtClean="0"/>
              <a:t>Standardi propisuju različite načine korišćenja uvlačenja i zagrada. Ovo je oblast gde je verovatno najbolje izabrati standard i držati ga se, ali neka pravila treba da budu više ispoštovana nego druga. </a:t>
            </a:r>
          </a:p>
          <a:p>
            <a:endParaRPr lang="sr-Latn-RS" smtClean="0"/>
          </a:p>
          <a:p>
            <a:endParaRPr lang="sr-Latn-RS" smtClean="0"/>
          </a:p>
          <a:p>
            <a:endParaRPr lang="sr-Latn-RS" smtClean="0"/>
          </a:p>
          <a:p>
            <a:endParaRPr lang="sr-Latn-RS" smtClean="0"/>
          </a:p>
          <a:p>
            <a:r>
              <a:rPr lang="sr-Latn-RS" smtClean="0"/>
              <a:t>Ovakve greške se mogu izbegavaju korišćenjem </a:t>
            </a:r>
            <a:r>
              <a:rPr lang="sr-Latn-RS" b="1" smtClean="0"/>
              <a:t>{}</a:t>
            </a:r>
            <a:r>
              <a:rPr lang="sr-Latn-RS" smtClean="0"/>
              <a:t> u svakom slučaju kada koristimo </a:t>
            </a:r>
            <a:r>
              <a:rPr lang="sr-Latn-RS" b="1" smtClean="0"/>
              <a:t>if, while, for</a:t>
            </a:r>
          </a:p>
          <a:p>
            <a:r>
              <a:rPr lang="sr-Latn-RS" smtClean="0"/>
              <a:t>Još jedan način za izbegavanje ovakvih slučajnih grešaka je korišćenje dobrog editora.</a:t>
            </a:r>
          </a:p>
          <a:p>
            <a:pPr>
              <a:buNone/>
            </a:pPr>
            <a:endParaRPr lang="en-US"/>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15</a:t>
            </a:fld>
            <a:endParaRPr lang="en-US"/>
          </a:p>
        </p:txBody>
      </p:sp>
      <p:sp>
        <p:nvSpPr>
          <p:cNvPr id="10" name="TextBox 9"/>
          <p:cNvSpPr txBox="1"/>
          <p:nvPr/>
        </p:nvSpPr>
        <p:spPr>
          <a:xfrm>
            <a:off x="457200" y="228600"/>
            <a:ext cx="2512163"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sr-Latn-RS" sz="1400" smtClean="0">
                <a:solidFill>
                  <a:schemeClr val="accent2">
                    <a:lumMod val="50000"/>
                  </a:schemeClr>
                </a:solidFill>
                <a:latin typeface="+mj-lt"/>
              </a:rPr>
              <a:t> Zagrade i uvlačenja</a:t>
            </a:r>
          </a:p>
          <a:p>
            <a:pPr lvl="1">
              <a:buFont typeface="Courier New" pitchFamily="49" charset="0"/>
              <a:buChar char="o"/>
            </a:pPr>
            <a:r>
              <a:rPr lang="sr-Latn-RS" sz="1400" smtClean="0">
                <a:solidFill>
                  <a:schemeClr val="accent2">
                    <a:lumMod val="50000"/>
                  </a:schemeClr>
                </a:solidFill>
                <a:latin typeface="+mj-lt"/>
              </a:rPr>
              <a:t> Komentari</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
        <p:nvSpPr>
          <p:cNvPr id="9" name="Rounded Rectangle 8"/>
          <p:cNvSpPr/>
          <p:nvPr/>
        </p:nvSpPr>
        <p:spPr>
          <a:xfrm>
            <a:off x="685800" y="2819400"/>
            <a:ext cx="7924800" cy="1371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r>
              <a:rPr lang="sr-Latn-RS" sz="1400" smtClean="0">
                <a:latin typeface="Lucida Sans Unicode" pitchFamily="34" charset="0"/>
                <a:cs typeface="Lucida Sans Unicode" pitchFamily="34" charset="0"/>
              </a:rPr>
              <a:t>        </a:t>
            </a:r>
          </a:p>
          <a:p>
            <a:r>
              <a:rPr lang="sr-Latn-RS" sz="1400" smtClean="0">
                <a:latin typeface="Lucida Sans Unicode" pitchFamily="34" charset="0"/>
                <a:cs typeface="Lucida Sans Unicode" pitchFamily="34" charset="0"/>
              </a:rPr>
              <a:t>        if(purchaseOrder.isChargedForShipping())</a:t>
            </a:r>
          </a:p>
          <a:p>
            <a:r>
              <a:rPr lang="sr-Latn-RS" sz="1400" smtClean="0">
                <a:latin typeface="Lucida Sans Unicode" pitchFamily="34" charset="0"/>
                <a:cs typeface="Lucida Sans Unicode" pitchFamily="34" charset="0"/>
              </a:rPr>
              <a:t>	totalCost = totalCost + purchaseOrder.addShipping();</a:t>
            </a:r>
          </a:p>
          <a:p>
            <a:r>
              <a:rPr lang="sr-Latn-RS" sz="1400" smtClean="0">
                <a:latin typeface="Lucida Sans Unicode" pitchFamily="34" charset="0"/>
                <a:cs typeface="Lucida Sans Unicode" pitchFamily="34" charset="0"/>
              </a:rPr>
              <a:t>	if(totalCost&lt;10)</a:t>
            </a:r>
          </a:p>
          <a:p>
            <a:r>
              <a:rPr lang="sr-Latn-RS" sz="1400" smtClean="0">
                <a:latin typeface="Lucida Sans Unicode" pitchFamily="34" charset="0"/>
                <a:cs typeface="Lucida Sans Unicode" pitchFamily="34" charset="0"/>
              </a:rPr>
              <a:t>	      totalCost = totalCost+SMALL_ORDER_SUR_CHARGE;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sr-Latn-RS" smtClean="0"/>
              <a:t>Koji stil korišćenja zagrada je najbolji?</a:t>
            </a:r>
          </a:p>
          <a:p>
            <a:pPr lvl="1"/>
            <a:r>
              <a:rPr lang="sr-Latn-RS" smtClean="0"/>
              <a:t>Prvi stil koji se često koristi je:</a:t>
            </a:r>
          </a:p>
          <a:p>
            <a:pPr lvl="1"/>
            <a:endParaRPr lang="sr-Latn-RS" smtClean="0"/>
          </a:p>
          <a:p>
            <a:pPr lvl="1">
              <a:buNone/>
            </a:pPr>
            <a:r>
              <a:rPr lang="sr-Latn-RS" smtClean="0"/>
              <a:t>	</a:t>
            </a:r>
          </a:p>
          <a:p>
            <a:pPr lvl="1">
              <a:buNone/>
            </a:pPr>
            <a:r>
              <a:rPr lang="sr-Latn-RS" smtClean="0"/>
              <a:t>    On više ističe okolnosti nego jasnoću. Ovaj stil omogućava da se više linija koda prikaže u određenom trenutku i na taj način olakšava čitljivost.</a:t>
            </a:r>
          </a:p>
          <a:p>
            <a:pPr lvl="1"/>
            <a:r>
              <a:rPr lang="sr-Latn-RS" smtClean="0"/>
              <a:t>Naredni stil koji se takođe često koristi a propagira jasnoću je:</a:t>
            </a:r>
          </a:p>
          <a:p>
            <a:pPr lvl="1"/>
            <a:endParaRPr lang="sr-Latn-RS" smtClean="0"/>
          </a:p>
          <a:p>
            <a:pPr lvl="1"/>
            <a:endParaRPr lang="sr-Latn-RS" smtClean="0"/>
          </a:p>
          <a:p>
            <a:pPr lvl="1"/>
            <a:endParaRPr lang="sr-Latn-RS" smtClean="0"/>
          </a:p>
          <a:p>
            <a:pPr lvl="1">
              <a:buNone/>
            </a:pPr>
            <a:r>
              <a:rPr lang="sr-Latn-RS" smtClean="0"/>
              <a:t>    Najvažnije je izabrati jedan standard i držati se njega.</a:t>
            </a:r>
          </a:p>
          <a:p>
            <a:pPr lvl="1"/>
            <a:endParaRPr lang="en-US"/>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16</a:t>
            </a:fld>
            <a:endParaRPr lang="en-US"/>
          </a:p>
        </p:txBody>
      </p:sp>
      <p:sp>
        <p:nvSpPr>
          <p:cNvPr id="10" name="TextBox 9"/>
          <p:cNvSpPr txBox="1"/>
          <p:nvPr/>
        </p:nvSpPr>
        <p:spPr>
          <a:xfrm>
            <a:off x="457200" y="228600"/>
            <a:ext cx="2512163"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solidFill>
                <a:schemeClr val="accent2">
                  <a:lumMod val="50000"/>
                </a:schemeClr>
              </a:solidFill>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sr-Latn-RS" sz="1400" smtClean="0">
                <a:solidFill>
                  <a:schemeClr val="accent2">
                    <a:lumMod val="50000"/>
                  </a:schemeClr>
                </a:solidFill>
                <a:latin typeface="+mj-lt"/>
              </a:rPr>
              <a:t> Zagrade i uvlačenja</a:t>
            </a:r>
          </a:p>
          <a:p>
            <a:pPr lvl="1">
              <a:buFont typeface="Courier New" pitchFamily="49" charset="0"/>
              <a:buChar char="o"/>
            </a:pPr>
            <a:r>
              <a:rPr lang="sr-Latn-RS" sz="1400" smtClean="0">
                <a:solidFill>
                  <a:schemeClr val="accent2">
                    <a:lumMod val="50000"/>
                  </a:schemeClr>
                </a:solidFill>
                <a:latin typeface="+mj-lt"/>
              </a:rPr>
              <a:t> Komentari</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
        <p:nvSpPr>
          <p:cNvPr id="8" name="Rounded Rectangle 7"/>
          <p:cNvSpPr/>
          <p:nvPr/>
        </p:nvSpPr>
        <p:spPr>
          <a:xfrm>
            <a:off x="1143000" y="2209800"/>
            <a:ext cx="28956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r>
              <a:rPr lang="sr-Latn-RS" sz="1400" smtClean="0">
                <a:latin typeface="Lucida Sans Unicode" pitchFamily="34" charset="0"/>
                <a:cs typeface="Lucida Sans Unicode" pitchFamily="34" charset="0"/>
              </a:rPr>
              <a:t>        if(condition) {</a:t>
            </a:r>
          </a:p>
          <a:p>
            <a:r>
              <a:rPr lang="sr-Latn-RS" sz="1400" smtClean="0">
                <a:latin typeface="Lucida Sans Unicode" pitchFamily="34" charset="0"/>
                <a:cs typeface="Lucida Sans Unicode" pitchFamily="34" charset="0"/>
              </a:rPr>
              <a:t>	// uradi nešto </a:t>
            </a:r>
          </a:p>
          <a:p>
            <a:r>
              <a:rPr lang="sr-Latn-RS" sz="1400" smtClean="0">
                <a:latin typeface="Lucida Sans Unicode" pitchFamily="34" charset="0"/>
                <a:cs typeface="Lucida Sans Unicode" pitchFamily="34" charset="0"/>
              </a:rPr>
              <a:t>        }</a:t>
            </a:r>
          </a:p>
        </p:txBody>
      </p:sp>
      <p:sp>
        <p:nvSpPr>
          <p:cNvPr id="9" name="Rounded Rectangle 8"/>
          <p:cNvSpPr/>
          <p:nvPr/>
        </p:nvSpPr>
        <p:spPr>
          <a:xfrm>
            <a:off x="1066800" y="4572000"/>
            <a:ext cx="2895600" cy="990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r>
              <a:rPr lang="sr-Latn-RS" sz="1400" smtClean="0">
                <a:latin typeface="Lucida Sans Unicode" pitchFamily="34" charset="0"/>
                <a:cs typeface="Lucida Sans Unicode" pitchFamily="34" charset="0"/>
              </a:rPr>
              <a:t>        if(condition)</a:t>
            </a:r>
          </a:p>
          <a:p>
            <a:r>
              <a:rPr lang="sr-Latn-RS" sz="1400" smtClean="0">
                <a:latin typeface="Lucida Sans Unicode" pitchFamily="34" charset="0"/>
                <a:cs typeface="Lucida Sans Unicode" pitchFamily="34" charset="0"/>
              </a:rPr>
              <a:t>        {</a:t>
            </a:r>
          </a:p>
          <a:p>
            <a:r>
              <a:rPr lang="sr-Latn-RS" sz="1400" smtClean="0">
                <a:latin typeface="Lucida Sans Unicode" pitchFamily="34" charset="0"/>
                <a:cs typeface="Lucida Sans Unicode" pitchFamily="34" charset="0"/>
              </a:rPr>
              <a:t>	// uradi nešto </a:t>
            </a:r>
          </a:p>
          <a:p>
            <a:r>
              <a:rPr lang="sr-Latn-RS" sz="1400" smtClean="0">
                <a:latin typeface="Lucida Sans Unicode" pitchFamily="34" charset="0"/>
                <a:cs typeface="Lucida Sans Unicode"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105400"/>
          </a:xfrm>
        </p:spPr>
        <p:txBody>
          <a:bodyPr>
            <a:normAutofit/>
          </a:bodyPr>
          <a:lstStyle/>
          <a:p>
            <a:r>
              <a:rPr lang="sr-Latn-RS" smtClean="0"/>
              <a:t>Još jedna stvar koju treba razmotriti su jasna pravila uvlačenja.</a:t>
            </a:r>
            <a:r>
              <a:rPr lang="sr-Latn-RS"/>
              <a:t> </a:t>
            </a:r>
            <a:r>
              <a:rPr lang="sr-Latn-RS" smtClean="0"/>
              <a:t>Veoma je važno da se sa sigurnošću može reći koje zagrade su uparene. Skoro svaki standard propisuje da se ovo radi pomoću uvlačenja, dok neki standardi propisuju i dodatno korišćenje komentara</a:t>
            </a:r>
          </a:p>
          <a:p>
            <a:endParaRPr lang="sr-Latn-RS" smtClean="0"/>
          </a:p>
          <a:p>
            <a:endParaRPr lang="sr-Latn-RS" smtClean="0"/>
          </a:p>
          <a:p>
            <a:pPr lvl="1">
              <a:buNone/>
            </a:pPr>
            <a:r>
              <a:rPr lang="sr-Latn-RS" smtClean="0"/>
              <a:t>    </a:t>
            </a:r>
          </a:p>
          <a:p>
            <a:pPr lvl="1">
              <a:buNone/>
            </a:pPr>
            <a:r>
              <a:rPr lang="sr-Latn-RS" smtClean="0"/>
              <a:t>    </a:t>
            </a:r>
          </a:p>
          <a:p>
            <a:pPr lvl="1">
              <a:buNone/>
            </a:pPr>
            <a:r>
              <a:rPr lang="sr-Latn-RS" smtClean="0"/>
              <a:t>	Pošto dobri editori mogu da nađu neuparene zagrade neki programeri smatraju da je korišćenje dodatnih komentara nepotrebno. </a:t>
            </a:r>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17</a:t>
            </a:fld>
            <a:endParaRPr lang="en-US"/>
          </a:p>
        </p:txBody>
      </p:sp>
      <p:sp>
        <p:nvSpPr>
          <p:cNvPr id="10" name="TextBox 9"/>
          <p:cNvSpPr txBox="1"/>
          <p:nvPr/>
        </p:nvSpPr>
        <p:spPr>
          <a:xfrm>
            <a:off x="457200" y="228600"/>
            <a:ext cx="2512163"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sr-Latn-RS" sz="1400" smtClean="0">
                <a:solidFill>
                  <a:schemeClr val="accent2">
                    <a:lumMod val="50000"/>
                  </a:schemeClr>
                </a:solidFill>
                <a:latin typeface="+mj-lt"/>
              </a:rPr>
              <a:t> Zagrade i uvlačenja</a:t>
            </a:r>
          </a:p>
          <a:p>
            <a:pPr lvl="1">
              <a:buFont typeface="Courier New" pitchFamily="49" charset="0"/>
              <a:buChar char="o"/>
            </a:pPr>
            <a:r>
              <a:rPr lang="sr-Latn-RS" sz="1400" smtClean="0">
                <a:solidFill>
                  <a:schemeClr val="accent2">
                    <a:lumMod val="50000"/>
                  </a:schemeClr>
                </a:solidFill>
                <a:latin typeface="+mj-lt"/>
              </a:rPr>
              <a:t> Komentari</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
        <p:nvSpPr>
          <p:cNvPr id="8" name="Rounded Rectangle 7"/>
          <p:cNvSpPr/>
          <p:nvPr/>
        </p:nvSpPr>
        <p:spPr>
          <a:xfrm>
            <a:off x="1066800" y="3276600"/>
            <a:ext cx="6324600" cy="1447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r>
              <a:rPr lang="sr-Latn-RS" sz="1400" smtClean="0">
                <a:latin typeface="Lucida Sans Unicode" pitchFamily="34" charset="0"/>
                <a:cs typeface="Lucida Sans Unicode" pitchFamily="34" charset="0"/>
              </a:rPr>
              <a:t>        if(i&gt;10) {</a:t>
            </a:r>
          </a:p>
          <a:p>
            <a:r>
              <a:rPr lang="sr-Latn-RS" sz="1400" smtClean="0">
                <a:latin typeface="Lucida Sans Unicode" pitchFamily="34" charset="0"/>
                <a:cs typeface="Lucida Sans Unicode" pitchFamily="34" charset="0"/>
              </a:rPr>
              <a:t>	while(j==4) {</a:t>
            </a:r>
          </a:p>
          <a:p>
            <a:r>
              <a:rPr lang="sr-Latn-RS" sz="1400" smtClean="0">
                <a:latin typeface="Lucida Sans Unicode" pitchFamily="34" charset="0"/>
                <a:cs typeface="Lucida Sans Unicode" pitchFamily="34" charset="0"/>
              </a:rPr>
              <a:t>		// uradi nešto</a:t>
            </a:r>
          </a:p>
          <a:p>
            <a:r>
              <a:rPr lang="sr-Latn-RS" sz="1400" smtClean="0">
                <a:latin typeface="Lucida Sans Unicode" pitchFamily="34" charset="0"/>
                <a:cs typeface="Lucida Sans Unicode" pitchFamily="34" charset="0"/>
              </a:rPr>
              <a:t>	} // end while </a:t>
            </a:r>
          </a:p>
          <a:p>
            <a:r>
              <a:rPr lang="sr-Latn-RS" sz="1400" smtClean="0">
                <a:latin typeface="Lucida Sans Unicode" pitchFamily="34" charset="0"/>
                <a:cs typeface="Lucida Sans Unicode" pitchFamily="34" charset="0"/>
              </a:rPr>
              <a:t>        } // end if</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sr-Latn-RS" smtClean="0"/>
              <a:t>Komentari imaju ulogu da poboljšaju čitljivost koda ljudima. </a:t>
            </a:r>
          </a:p>
          <a:p>
            <a:r>
              <a:rPr lang="sr-Latn-RS" smtClean="0"/>
              <a:t>Dobro pravilo za komentare je da oni treba da opisuju zašto je nešto urađeno, a ne kako je urađeno.</a:t>
            </a:r>
          </a:p>
          <a:p>
            <a:r>
              <a:rPr lang="sr-Latn-RS" smtClean="0"/>
              <a:t>Za pravljenje proizvodnih aplikacija komentare koristimo da dokumentujemo greške i nejasnoće. Komentari mogu objasniti ili označiti nešto.</a:t>
            </a:r>
          </a:p>
          <a:p>
            <a:r>
              <a:rPr lang="sr-Latn-RS" smtClean="0"/>
              <a:t>Java podržava tri različita tipa komentara:</a:t>
            </a:r>
          </a:p>
          <a:p>
            <a:pPr marL="731520" lvl="1" indent="-457200">
              <a:buFont typeface="+mj-lt"/>
              <a:buAutoNum type="arabicPeriod"/>
            </a:pPr>
            <a:r>
              <a:rPr lang="sr-Latn-RS" smtClean="0"/>
              <a:t>blokovski komentari </a:t>
            </a:r>
          </a:p>
          <a:p>
            <a:pPr marL="731520" lvl="1" indent="-457200">
              <a:buFont typeface="+mj-lt"/>
              <a:buAutoNum type="arabicPeriod"/>
            </a:pPr>
            <a:r>
              <a:rPr lang="sr-Latn-RS" smtClean="0"/>
              <a:t>komentari za dokumentovanje</a:t>
            </a:r>
          </a:p>
          <a:p>
            <a:pPr marL="731520" lvl="1" indent="-457200">
              <a:buFont typeface="+mj-lt"/>
              <a:buAutoNum type="arabicPeriod"/>
            </a:pPr>
            <a:r>
              <a:rPr lang="sr-Latn-RS" smtClean="0"/>
              <a:t>kratki komentari koji se pišu u jednoj liniji</a:t>
            </a:r>
          </a:p>
          <a:p>
            <a:endParaRPr lang="en-US"/>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18</a:t>
            </a:fld>
            <a:endParaRPr lang="en-US"/>
          </a:p>
        </p:txBody>
      </p:sp>
      <p:sp>
        <p:nvSpPr>
          <p:cNvPr id="10" name="TextBox 9"/>
          <p:cNvSpPr txBox="1"/>
          <p:nvPr/>
        </p:nvSpPr>
        <p:spPr>
          <a:xfrm>
            <a:off x="457200" y="228600"/>
            <a:ext cx="2512163"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Zagrade i uvlačenja</a:t>
            </a:r>
          </a:p>
          <a:p>
            <a:pPr lvl="1">
              <a:buFont typeface="Courier New" pitchFamily="49" charset="0"/>
              <a:buChar char="o"/>
            </a:pPr>
            <a:r>
              <a:rPr lang="sr-Latn-RS" sz="1400" smtClean="0">
                <a:solidFill>
                  <a:schemeClr val="accent2">
                    <a:lumMod val="50000"/>
                  </a:schemeClr>
                </a:solidFill>
                <a:latin typeface="+mj-lt"/>
              </a:rPr>
              <a:t> Komentari</a:t>
            </a:r>
          </a:p>
          <a:p>
            <a:pPr lvl="1">
              <a:buFont typeface="Courier New" pitchFamily="49" charset="0"/>
              <a:buChar char="o"/>
            </a:pPr>
            <a:r>
              <a:rPr lang="sr-Latn-RS" sz="1400" smtClean="0">
                <a:solidFill>
                  <a:schemeClr val="accent2">
                    <a:lumMod val="50000"/>
                  </a:schemeClr>
                </a:solidFill>
                <a:latin typeface="+mj-lt"/>
              </a:rPr>
              <a:t> Tabovi protiv razmaka</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
          </p:nvPr>
        </p:nvGraphicFramePr>
        <p:xfrm>
          <a:off x="457200" y="1219200"/>
          <a:ext cx="8229600" cy="42113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sr-Latn-RS" smtClean="0"/>
                        <a:t>Stil komentara</a:t>
                      </a:r>
                      <a:endParaRPr lang="en-US"/>
                    </a:p>
                  </a:txBody>
                  <a:tcPr/>
                </a:tc>
                <a:tc>
                  <a:txBody>
                    <a:bodyPr/>
                    <a:lstStyle/>
                    <a:p>
                      <a:r>
                        <a:rPr lang="sr-Latn-RS" smtClean="0"/>
                        <a:t>Primer</a:t>
                      </a:r>
                      <a:endParaRPr lang="en-US"/>
                    </a:p>
                  </a:txBody>
                  <a:tcPr/>
                </a:tc>
                <a:tc>
                  <a:txBody>
                    <a:bodyPr/>
                    <a:lstStyle/>
                    <a:p>
                      <a:r>
                        <a:rPr lang="sr-Latn-RS" smtClean="0"/>
                        <a:t>Primenljivost</a:t>
                      </a:r>
                      <a:endParaRPr lang="en-US"/>
                    </a:p>
                  </a:txBody>
                  <a:tcPr/>
                </a:tc>
              </a:tr>
              <a:tr h="370840">
                <a:tc>
                  <a:txBody>
                    <a:bodyPr/>
                    <a:lstStyle/>
                    <a:p>
                      <a:r>
                        <a:rPr lang="sr-Latn-RS" smtClean="0"/>
                        <a:t>Komentari</a:t>
                      </a:r>
                      <a:r>
                        <a:rPr lang="sr-Latn-RS" baseline="0" smtClean="0"/>
                        <a:t> za dokumentovanje</a:t>
                      </a:r>
                      <a:endParaRPr lang="en-US"/>
                    </a:p>
                  </a:txBody>
                  <a:tcPr/>
                </a:tc>
                <a:tc>
                  <a:txBody>
                    <a:bodyPr/>
                    <a:lstStyle/>
                    <a:p>
                      <a:r>
                        <a:rPr lang="sr-Latn-RS" smtClean="0"/>
                        <a:t>/**</a:t>
                      </a:r>
                    </a:p>
                    <a:p>
                      <a:r>
                        <a:rPr lang="sr-Latn-RS" smtClean="0"/>
                        <a:t>    *  ClassName</a:t>
                      </a:r>
                    </a:p>
                    <a:p>
                      <a:r>
                        <a:rPr lang="sr-Latn-RS" smtClean="0"/>
                        <a:t>    *  @author:</a:t>
                      </a:r>
                      <a:r>
                        <a:rPr lang="sr-Latn-RS" baseline="0" smtClean="0"/>
                        <a:t> Bruce Tate</a:t>
                      </a:r>
                      <a:endParaRPr lang="sr-Latn-RS" smtClean="0"/>
                    </a:p>
                    <a:p>
                      <a:r>
                        <a:rPr lang="sr-Latn-RS" smtClean="0"/>
                        <a:t>    * /</a:t>
                      </a:r>
                      <a:endParaRPr lang="en-US"/>
                    </a:p>
                  </a:txBody>
                  <a:tcPr/>
                </a:tc>
                <a:tc>
                  <a:txBody>
                    <a:bodyPr/>
                    <a:lstStyle/>
                    <a:p>
                      <a:r>
                        <a:rPr lang="sr-Latn-RS" smtClean="0"/>
                        <a:t>Koristi se za komentar</a:t>
                      </a:r>
                      <a:r>
                        <a:rPr lang="sr-Latn-RS" baseline="0" smtClean="0"/>
                        <a:t>e koji su korisni za kod i automatski se iz njih generiše dokumentacija.</a:t>
                      </a:r>
                      <a:endParaRPr lang="en-US"/>
                    </a:p>
                  </a:txBody>
                  <a:tcPr/>
                </a:tc>
              </a:tr>
              <a:tr h="370840">
                <a:tc>
                  <a:txBody>
                    <a:bodyPr/>
                    <a:lstStyle/>
                    <a:p>
                      <a:r>
                        <a:rPr lang="sr-Latn-RS" smtClean="0"/>
                        <a:t>Blokovski komentari</a:t>
                      </a:r>
                      <a:endParaRPr lang="en-US"/>
                    </a:p>
                  </a:txBody>
                  <a:tcPr/>
                </a:tc>
                <a:tc>
                  <a:txBody>
                    <a:bodyPr/>
                    <a:lstStyle/>
                    <a:p>
                      <a:r>
                        <a:rPr lang="sr-Latn-RS" smtClean="0"/>
                        <a:t>/* step 1</a:t>
                      </a:r>
                    </a:p>
                    <a:p>
                      <a:r>
                        <a:rPr lang="sr-Latn-RS" smtClean="0"/>
                        <a:t> </a:t>
                      </a:r>
                      <a:r>
                        <a:rPr lang="sr-Latn-RS" baseline="0" smtClean="0"/>
                        <a:t> * step 2</a:t>
                      </a:r>
                    </a:p>
                    <a:p>
                      <a:r>
                        <a:rPr lang="sr-Latn-RS" baseline="0" smtClean="0"/>
                        <a:t>  * step 3</a:t>
                      </a:r>
                    </a:p>
                    <a:p>
                      <a:r>
                        <a:rPr lang="sr-Latn-RS" baseline="0" smtClean="0"/>
                        <a:t>*/</a:t>
                      </a:r>
                      <a:endParaRPr lang="en-US"/>
                    </a:p>
                  </a:txBody>
                  <a:tcPr/>
                </a:tc>
                <a:tc>
                  <a:txBody>
                    <a:bodyPr/>
                    <a:lstStyle/>
                    <a:p>
                      <a:r>
                        <a:rPr lang="sr-Latn-RS" smtClean="0"/>
                        <a:t>Koristi</a:t>
                      </a:r>
                      <a:r>
                        <a:rPr lang="sr-Latn-RS" baseline="0" smtClean="0"/>
                        <a:t> se za parče koda koje ne treba da se izvršava ili za dokumentovanje dugačkog opisa algoritma za potrebe testiranja.</a:t>
                      </a:r>
                      <a:endParaRPr lang="en-US"/>
                    </a:p>
                  </a:txBody>
                  <a:tcPr/>
                </a:tc>
              </a:tr>
              <a:tr h="370840">
                <a:tc>
                  <a:txBody>
                    <a:bodyPr/>
                    <a:lstStyle/>
                    <a:p>
                      <a:r>
                        <a:rPr lang="sr-Latn-RS" smtClean="0"/>
                        <a:t>Kratki komentari u jednoj</a:t>
                      </a:r>
                      <a:r>
                        <a:rPr lang="sr-Latn-RS" baseline="0" smtClean="0"/>
                        <a:t> liniji</a:t>
                      </a:r>
                      <a:endParaRPr lang="en-US"/>
                    </a:p>
                  </a:txBody>
                  <a:tcPr/>
                </a:tc>
                <a:tc>
                  <a:txBody>
                    <a:bodyPr/>
                    <a:lstStyle/>
                    <a:p>
                      <a:r>
                        <a:rPr lang="sr-Latn-RS" smtClean="0"/>
                        <a:t>i = 1; // a comment</a:t>
                      </a:r>
                      <a:endParaRPr lang="en-US"/>
                    </a:p>
                  </a:txBody>
                  <a:tcPr/>
                </a:tc>
                <a:tc>
                  <a:txBody>
                    <a:bodyPr/>
                    <a:lstStyle/>
                    <a:p>
                      <a:r>
                        <a:rPr lang="sr-Latn-RS" smtClean="0"/>
                        <a:t>Koristi se za dodavanje anotacije na kraj linije ili za</a:t>
                      </a:r>
                      <a:r>
                        <a:rPr lang="sr-Latn-RS" baseline="0" smtClean="0"/>
                        <a:t> opis promenljive ili same linije koda.</a:t>
                      </a:r>
                      <a:endParaRPr lang="en-US"/>
                    </a:p>
                  </a:txBody>
                  <a:tcPr/>
                </a:tc>
              </a:tr>
            </a:tbl>
          </a:graphicData>
        </a:graphic>
      </p:graphicFrame>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19</a:t>
            </a:fld>
            <a:endParaRPr lang="en-US"/>
          </a:p>
        </p:txBody>
      </p:sp>
      <p:sp>
        <p:nvSpPr>
          <p:cNvPr id="10" name="TextBox 9"/>
          <p:cNvSpPr txBox="1"/>
          <p:nvPr/>
        </p:nvSpPr>
        <p:spPr>
          <a:xfrm>
            <a:off x="457200" y="228600"/>
            <a:ext cx="2512163"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Zagrade i uvlačenja</a:t>
            </a:r>
          </a:p>
          <a:p>
            <a:pPr lvl="1">
              <a:buFont typeface="Courier New" pitchFamily="49" charset="0"/>
              <a:buChar char="o"/>
            </a:pPr>
            <a:r>
              <a:rPr lang="sr-Latn-RS" sz="1400" smtClean="0">
                <a:solidFill>
                  <a:schemeClr val="accent2">
                    <a:lumMod val="50000"/>
                  </a:schemeClr>
                </a:solidFill>
                <a:latin typeface="+mj-lt"/>
              </a:rPr>
              <a:t> Komentari</a:t>
            </a:r>
          </a:p>
          <a:p>
            <a:pPr lvl="1">
              <a:buFont typeface="Courier New" pitchFamily="49" charset="0"/>
              <a:buChar char="o"/>
            </a:pPr>
            <a:r>
              <a:rPr lang="sr-Latn-RS" sz="1400" smtClean="0">
                <a:solidFill>
                  <a:schemeClr val="accent2">
                    <a:lumMod val="50000"/>
                  </a:schemeClr>
                </a:solidFill>
                <a:latin typeface="+mj-lt"/>
              </a:rPr>
              <a:t> Tabovi protiv razmaka</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
        <p:nvSpPr>
          <p:cNvPr id="13" name="TextBox 12"/>
          <p:cNvSpPr txBox="1"/>
          <p:nvPr/>
        </p:nvSpPr>
        <p:spPr>
          <a:xfrm>
            <a:off x="2438400" y="5638800"/>
            <a:ext cx="3009093"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sr-Latn-RS" sz="1400" i="1" smtClean="0"/>
              <a:t>tabela 4: </a:t>
            </a:r>
            <a:r>
              <a:rPr lang="sr-Latn-RS" sz="1400" smtClean="0"/>
              <a:t>Vrste komentara u jeziku Java</a:t>
            </a:r>
            <a:endParaRPr lang="en-US" sz="1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2">
                <a:shade val="60000"/>
                <a:satMod val="300000"/>
              </a:schemeClr>
            </a:gs>
            <a:gs pos="30000">
              <a:schemeClr val="bg2">
                <a:shade val="80000"/>
                <a:satMod val="230000"/>
              </a:schemeClr>
            </a:gs>
            <a:gs pos="100000">
              <a:schemeClr val="bg2">
                <a:tint val="97000"/>
                <a:satMod val="22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sr-Latn-RS" b="1" smtClean="0">
                <a:solidFill>
                  <a:schemeClr val="tx1">
                    <a:lumMod val="85000"/>
                    <a:lumOff val="15000"/>
                  </a:schemeClr>
                </a:solidFill>
                <a:effectLst>
                  <a:outerShdw blurRad="38100" dist="38100" dir="2700000" algn="tl">
                    <a:srgbClr val="000000">
                      <a:alpha val="43137"/>
                    </a:srgbClr>
                  </a:outerShdw>
                </a:effectLst>
              </a:rPr>
              <a:t>Sadržaj prezentacije:</a:t>
            </a:r>
            <a:r>
              <a:rPr lang="sr-Latn-RS" b="1" smtClean="0">
                <a:effectLst>
                  <a:outerShdw blurRad="38100" dist="38100" dir="2700000" algn="tl">
                    <a:srgbClr val="000000">
                      <a:alpha val="43137"/>
                    </a:srgbClr>
                  </a:outerShdw>
                </a:effectLst>
              </a:rPr>
              <a:t/>
            </a:r>
            <a:br>
              <a:rPr lang="sr-Latn-RS" b="1" smtClean="0">
                <a:effectLst>
                  <a:outerShdw blurRad="38100" dist="38100" dir="2700000" algn="tl">
                    <a:srgbClr val="000000">
                      <a:alpha val="43137"/>
                    </a:srgbClr>
                  </a:outerShdw>
                </a:effectLst>
              </a:rPr>
            </a:br>
            <a:endParaRPr lang="en-US" b="1">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609600"/>
            <a:ext cx="8305800" cy="6248400"/>
          </a:xfrm>
        </p:spPr>
        <p:txBody>
          <a:bodyPr>
            <a:normAutofit fontScale="92500" lnSpcReduction="20000"/>
          </a:bodyPr>
          <a:lstStyle/>
          <a:p>
            <a:pPr lvl="0">
              <a:buFont typeface="Courier New" pitchFamily="49" charset="0"/>
              <a:buChar char="o"/>
            </a:pPr>
            <a:r>
              <a:rPr lang="en-US" sz="1900" b="1" smtClean="0">
                <a:latin typeface="+mj-lt"/>
              </a:rPr>
              <a:t>Zašto treba učiti higijenu programiranja?</a:t>
            </a:r>
            <a:endParaRPr lang="sr-Latn-RS" sz="1900" b="1" smtClean="0">
              <a:latin typeface="+mj-lt"/>
            </a:endParaRPr>
          </a:p>
          <a:p>
            <a:pPr lvl="1">
              <a:buFont typeface="Courier New" pitchFamily="49" charset="0"/>
              <a:buChar char="o"/>
            </a:pPr>
            <a:r>
              <a:rPr lang="en-US" sz="1900" smtClean="0">
                <a:latin typeface="+mj-lt"/>
              </a:rPr>
              <a:t>Ekstremno programiranje zahteva dobru higijenu</a:t>
            </a:r>
          </a:p>
          <a:p>
            <a:pPr lvl="1">
              <a:buFont typeface="Courier New" pitchFamily="49" charset="0"/>
              <a:buChar char="o"/>
            </a:pPr>
            <a:r>
              <a:rPr lang="en-US" sz="1900" smtClean="0">
                <a:latin typeface="+mj-lt"/>
              </a:rPr>
              <a:t>Standardi kodiranja štite od antipaterna</a:t>
            </a:r>
          </a:p>
          <a:p>
            <a:pPr lvl="0">
              <a:buFont typeface="Courier New" pitchFamily="49" charset="0"/>
              <a:buChar char="o"/>
            </a:pPr>
            <a:r>
              <a:rPr lang="en-US" sz="1900" b="1" smtClean="0">
                <a:latin typeface="+mj-lt"/>
              </a:rPr>
              <a:t>Mini-antipaterni: Nečitljiv kod</a:t>
            </a:r>
          </a:p>
          <a:p>
            <a:pPr lvl="1">
              <a:buFont typeface="Courier New" pitchFamily="49" charset="0"/>
              <a:buChar char="o"/>
            </a:pPr>
            <a:r>
              <a:rPr lang="en-US" sz="1900" smtClean="0">
                <a:latin typeface="+mj-lt"/>
              </a:rPr>
              <a:t>Značenj</a:t>
            </a:r>
            <a:r>
              <a:rPr lang="sr-Latn-RS" sz="1900" smtClean="0">
                <a:latin typeface="+mj-lt"/>
              </a:rPr>
              <a:t>a imena su važna</a:t>
            </a:r>
            <a:endParaRPr lang="en-US" sz="1900" smtClean="0">
              <a:latin typeface="+mj-lt"/>
            </a:endParaRPr>
          </a:p>
          <a:p>
            <a:pPr lvl="1">
              <a:buFont typeface="Courier New" pitchFamily="49" charset="0"/>
              <a:buChar char="o"/>
            </a:pPr>
            <a:r>
              <a:rPr lang="en-US" sz="1900" smtClean="0">
                <a:latin typeface="+mj-lt"/>
              </a:rPr>
              <a:t>Standardi za imena</a:t>
            </a:r>
          </a:p>
          <a:p>
            <a:pPr lvl="1">
              <a:buFont typeface="Courier New" pitchFamily="49" charset="0"/>
              <a:buChar char="o"/>
            </a:pPr>
            <a:r>
              <a:rPr lang="en-US" sz="1900" smtClean="0">
                <a:latin typeface="+mj-lt"/>
              </a:rPr>
              <a:t>Zagrade i uvlačenja</a:t>
            </a:r>
          </a:p>
          <a:p>
            <a:pPr lvl="1">
              <a:buFont typeface="Courier New" pitchFamily="49" charset="0"/>
              <a:buChar char="o"/>
            </a:pPr>
            <a:r>
              <a:rPr lang="en-US" sz="1900" smtClean="0">
                <a:latin typeface="+mj-lt"/>
              </a:rPr>
              <a:t>Komentari</a:t>
            </a:r>
          </a:p>
          <a:p>
            <a:pPr lvl="1">
              <a:buFont typeface="Courier New" pitchFamily="49" charset="0"/>
              <a:buChar char="o"/>
            </a:pPr>
            <a:r>
              <a:rPr lang="en-US" sz="1900" smtClean="0">
                <a:latin typeface="+mj-lt"/>
              </a:rPr>
              <a:t>Tabovi protiv razmaka</a:t>
            </a:r>
          </a:p>
          <a:p>
            <a:pPr lvl="1">
              <a:buFont typeface="Courier New" pitchFamily="49" charset="0"/>
              <a:buChar char="o"/>
            </a:pPr>
            <a:r>
              <a:rPr lang="en-US" sz="1900" smtClean="0">
                <a:latin typeface="+mj-lt"/>
              </a:rPr>
              <a:t>Editori</a:t>
            </a:r>
            <a:endParaRPr lang="sr-Latn-RS" sz="1900" smtClean="0">
              <a:latin typeface="+mj-lt"/>
            </a:endParaRPr>
          </a:p>
          <a:p>
            <a:pPr lvl="0">
              <a:buFont typeface="Courier New" pitchFamily="49" charset="0"/>
              <a:buChar char="o"/>
            </a:pPr>
            <a:r>
              <a:rPr lang="en-US" sz="1900" b="1" smtClean="0">
                <a:latin typeface="+mj-lt"/>
              </a:rPr>
              <a:t>Mini-antipaterni: Organizacija i vidljivost</a:t>
            </a:r>
          </a:p>
          <a:p>
            <a:pPr lvl="0">
              <a:buFont typeface="Courier New" pitchFamily="49" charset="0"/>
              <a:buChar char="o"/>
            </a:pPr>
            <a:r>
              <a:rPr lang="en-US" sz="1900" b="1" smtClean="0">
                <a:latin typeface="+mj-lt"/>
              </a:rPr>
              <a:t>Mini-antipaterni: Struktura</a:t>
            </a:r>
          </a:p>
          <a:p>
            <a:pPr lvl="1">
              <a:buFont typeface="Courier New" pitchFamily="49" charset="0"/>
              <a:buChar char="o"/>
            </a:pPr>
            <a:r>
              <a:rPr lang="en-US" sz="1900" smtClean="0">
                <a:latin typeface="+mj-lt"/>
              </a:rPr>
              <a:t>Osnovna objektno-orijentisana filozofija</a:t>
            </a:r>
          </a:p>
          <a:p>
            <a:pPr lvl="1">
              <a:buFont typeface="Courier New" pitchFamily="49" charset="0"/>
              <a:buChar char="o"/>
            </a:pPr>
            <a:r>
              <a:rPr lang="en-US" sz="1900" smtClean="0">
                <a:latin typeface="+mj-lt"/>
              </a:rPr>
              <a:t>Razmatranje dizajna niskog nivoa</a:t>
            </a:r>
          </a:p>
          <a:p>
            <a:pPr lvl="1">
              <a:buFont typeface="Courier New" pitchFamily="49" charset="0"/>
              <a:buChar char="o"/>
            </a:pPr>
            <a:r>
              <a:rPr lang="en-US" sz="1900" smtClean="0">
                <a:latin typeface="+mj-lt"/>
              </a:rPr>
              <a:t>Izuzeci</a:t>
            </a:r>
          </a:p>
          <a:p>
            <a:pPr lvl="0">
              <a:buFont typeface="Courier New" pitchFamily="49" charset="0"/>
              <a:buChar char="o"/>
            </a:pPr>
            <a:r>
              <a:rPr lang="en-US" sz="1900" b="1" smtClean="0">
                <a:latin typeface="+mj-lt"/>
              </a:rPr>
              <a:t>Mini-antipaterni: Curenje i performanse</a:t>
            </a:r>
          </a:p>
          <a:p>
            <a:pPr lvl="0">
              <a:buFont typeface="Courier New" pitchFamily="49" charset="0"/>
              <a:buChar char="o"/>
            </a:pPr>
            <a:r>
              <a:rPr lang="en-US" sz="1900" b="1" smtClean="0">
                <a:latin typeface="+mj-lt"/>
              </a:rPr>
              <a:t>Konvencije za testiranje</a:t>
            </a:r>
          </a:p>
          <a:p>
            <a:pPr lvl="0">
              <a:buFont typeface="Courier New" pitchFamily="49" charset="0"/>
              <a:buChar char="o"/>
            </a:pPr>
            <a:r>
              <a:rPr lang="en-US" sz="1900" b="1" smtClean="0">
                <a:latin typeface="+mj-lt"/>
              </a:rPr>
              <a:t>Pravljenje vodiča za dobar stil</a:t>
            </a:r>
          </a:p>
          <a:p>
            <a:pPr lvl="1">
              <a:buFont typeface="Courier New" pitchFamily="49" charset="0"/>
              <a:buChar char="o"/>
            </a:pPr>
            <a:r>
              <a:rPr lang="en-US" sz="1900" smtClean="0">
                <a:latin typeface="+mj-lt"/>
              </a:rPr>
              <a:t>Kupiti, pozajmiti ili ukrasti?</a:t>
            </a:r>
          </a:p>
          <a:p>
            <a:pPr lvl="1">
              <a:buFont typeface="Courier New" pitchFamily="49" charset="0"/>
              <a:buChar char="o"/>
            </a:pPr>
            <a:r>
              <a:rPr lang="en-US" sz="1900" smtClean="0">
                <a:latin typeface="+mj-lt"/>
              </a:rPr>
              <a:t>Primer jednostavnog vodiča iz Contextual, Inc.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305800" cy="5410200"/>
          </a:xfrm>
        </p:spPr>
        <p:txBody>
          <a:bodyPr>
            <a:normAutofit/>
          </a:bodyPr>
          <a:lstStyle/>
          <a:p>
            <a:r>
              <a:rPr lang="sr-Latn-RS" smtClean="0"/>
              <a:t>Komentari su takođe podložni greškama, a najčešća je ako su zatvoreni na pogrešnom mestu ili nisu uopšte zatvoreni. Sa ovim problemom takođe pomaže dobar editor</a:t>
            </a:r>
            <a:r>
              <a:rPr lang="sr-Latn-RS" smtClean="0"/>
              <a:t>.</a:t>
            </a:r>
            <a:endParaRPr lang="en-US" smtClean="0"/>
          </a:p>
          <a:p>
            <a:endParaRPr lang="sr-Latn-RS" smtClean="0"/>
          </a:p>
          <a:p>
            <a:r>
              <a:rPr lang="sr-Latn-RS" smtClean="0"/>
              <a:t>Kada je odabran stil koji odgovara potrebama potrebno je odrediti koliko treba komentarisati. </a:t>
            </a:r>
          </a:p>
          <a:p>
            <a:endParaRPr lang="en-US" smtClean="0"/>
          </a:p>
          <a:p>
            <a:r>
              <a:rPr lang="sr-Latn-RS" smtClean="0"/>
              <a:t>Ako </a:t>
            </a:r>
            <a:r>
              <a:rPr lang="sr-Latn-RS" smtClean="0"/>
              <a:t>je linija koda jasna nema potrebe za njenim komentarisanjem. S druge strane ako je otkrivena neka greška ali ne i otklonjena to je neophodno iskomentarisati</a:t>
            </a:r>
            <a:r>
              <a:rPr lang="sr-Latn-RS" smtClean="0"/>
              <a:t>.</a:t>
            </a:r>
            <a:endParaRPr lang="sr-Latn-RS" smtClean="0"/>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20</a:t>
            </a:fld>
            <a:endParaRPr lang="en-US"/>
          </a:p>
        </p:txBody>
      </p:sp>
      <p:sp>
        <p:nvSpPr>
          <p:cNvPr id="10" name="TextBox 9"/>
          <p:cNvSpPr txBox="1"/>
          <p:nvPr/>
        </p:nvSpPr>
        <p:spPr>
          <a:xfrm>
            <a:off x="457200" y="228600"/>
            <a:ext cx="2512163"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Zagrade i uvlačenja</a:t>
            </a:r>
          </a:p>
          <a:p>
            <a:pPr lvl="1">
              <a:buFont typeface="Courier New" pitchFamily="49" charset="0"/>
              <a:buChar char="o"/>
            </a:pPr>
            <a:r>
              <a:rPr lang="sr-Latn-RS" sz="1400" smtClean="0">
                <a:solidFill>
                  <a:schemeClr val="accent2">
                    <a:lumMod val="50000"/>
                  </a:schemeClr>
                </a:solidFill>
                <a:latin typeface="+mj-lt"/>
              </a:rPr>
              <a:t> Komentari</a:t>
            </a:r>
          </a:p>
          <a:p>
            <a:pPr lvl="1">
              <a:buFont typeface="Courier New" pitchFamily="49" charset="0"/>
              <a:buChar char="o"/>
            </a:pPr>
            <a:r>
              <a:rPr lang="sr-Latn-RS" sz="1400" smtClean="0">
                <a:solidFill>
                  <a:schemeClr val="accent2">
                    <a:lumMod val="50000"/>
                  </a:schemeClr>
                </a:solidFill>
                <a:latin typeface="+mj-lt"/>
              </a:rPr>
              <a:t> Tabovi protiv razmaka</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305800" cy="5257800"/>
          </a:xfrm>
        </p:spPr>
        <p:txBody>
          <a:bodyPr>
            <a:normAutofit fontScale="92500" lnSpcReduction="10000"/>
          </a:bodyPr>
          <a:lstStyle/>
          <a:p>
            <a:r>
              <a:rPr lang="sr-Latn-RS" b="1" smtClean="0"/>
              <a:t>Dokumentacija </a:t>
            </a:r>
            <a:r>
              <a:rPr lang="sr-Latn-RS" smtClean="0"/>
              <a:t>– JavaDoc može parsirati komentari i napraviti iznenađujuće robusnu dokumentaciju od njih. Očigledna dobit je lako održavanje koda. Prateće poboljšanje je što je lakše održavati ažurnom API dokumentaciju. Treba voditi računa o tome kome je dokumentacija namenjena – programeri koji razvijaju i osobe koje čitaju kod možda imaju različite perspektive</a:t>
            </a:r>
            <a:r>
              <a:rPr lang="sr-Latn-RS" smtClean="0"/>
              <a:t>. </a:t>
            </a:r>
            <a:endParaRPr lang="en-US" b="1" smtClean="0"/>
          </a:p>
          <a:p>
            <a:r>
              <a:rPr lang="sr-Latn-RS" b="1" smtClean="0"/>
              <a:t>Istorija</a:t>
            </a:r>
            <a:r>
              <a:rPr lang="sr-Latn-RS" smtClean="0"/>
              <a:t> </a:t>
            </a:r>
            <a:r>
              <a:rPr lang="sr-Latn-RS" smtClean="0"/>
              <a:t>– u mnogo slučajeva je važno čuvati prethodnu istoriju koda. Čuvanje istorije može značajno pomoći u sledećim aktivnostima </a:t>
            </a:r>
            <a:r>
              <a:rPr lang="sr-Latn-RS" smtClean="0"/>
              <a:t>refaktorisanja</a:t>
            </a:r>
            <a:r>
              <a:rPr lang="en-US" smtClean="0"/>
              <a:t>:</a:t>
            </a:r>
            <a:endParaRPr lang="sr-Latn-RS" smtClean="0"/>
          </a:p>
          <a:p>
            <a:pPr lvl="1"/>
            <a:r>
              <a:rPr lang="sr-Latn-RS" smtClean="0"/>
              <a:t>uklanjanje koda koji više nije potreban</a:t>
            </a:r>
          </a:p>
          <a:p>
            <a:pPr lvl="1"/>
            <a:r>
              <a:rPr lang="sr-Latn-RS" smtClean="0"/>
              <a:t>pojednostavljivanje</a:t>
            </a:r>
          </a:p>
          <a:p>
            <a:pPr lvl="1"/>
            <a:r>
              <a:rPr lang="sr-Latn-RS" smtClean="0"/>
              <a:t>integracija i dekompozicija</a:t>
            </a:r>
          </a:p>
          <a:p>
            <a:pPr>
              <a:buNone/>
            </a:pPr>
            <a:r>
              <a:rPr lang="sr-Latn-RS" smtClean="0"/>
              <a:t>	Preporuka je čuvanje koda pomoću nekog sistema za kontrolu verzija. Ovo održava kod konciznim</a:t>
            </a:r>
            <a:r>
              <a:rPr lang="en-US" smtClean="0"/>
              <a:t>.</a:t>
            </a:r>
            <a:endParaRPr lang="sr-Latn-RS" smtClean="0"/>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21</a:t>
            </a:fld>
            <a:endParaRPr lang="en-US"/>
          </a:p>
        </p:txBody>
      </p:sp>
      <p:sp>
        <p:nvSpPr>
          <p:cNvPr id="10" name="TextBox 9"/>
          <p:cNvSpPr txBox="1"/>
          <p:nvPr/>
        </p:nvSpPr>
        <p:spPr>
          <a:xfrm>
            <a:off x="457200" y="228600"/>
            <a:ext cx="2512163"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Zagrade i uvlačenja</a:t>
            </a:r>
          </a:p>
          <a:p>
            <a:pPr lvl="1">
              <a:buFont typeface="Courier New" pitchFamily="49" charset="0"/>
              <a:buChar char="o"/>
            </a:pPr>
            <a:r>
              <a:rPr lang="sr-Latn-RS" sz="1400" smtClean="0">
                <a:solidFill>
                  <a:schemeClr val="accent2">
                    <a:lumMod val="50000"/>
                  </a:schemeClr>
                </a:solidFill>
                <a:latin typeface="+mj-lt"/>
              </a:rPr>
              <a:t> Komentari</a:t>
            </a:r>
          </a:p>
          <a:p>
            <a:pPr lvl="1">
              <a:buFont typeface="Courier New" pitchFamily="49" charset="0"/>
              <a:buChar char="o"/>
            </a:pPr>
            <a:r>
              <a:rPr lang="sr-Latn-RS" sz="1400" smtClean="0">
                <a:solidFill>
                  <a:schemeClr val="accent2">
                    <a:lumMod val="50000"/>
                  </a:schemeClr>
                </a:solidFill>
                <a:latin typeface="+mj-lt"/>
              </a:rPr>
              <a:t> Tabovi protiv razmaka</a:t>
            </a: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sr-Latn-RS" smtClean="0"/>
              <a:t>Detalj kao što je izbor korišćenja razmaka ili tabova se čini trivijalan ali sa porastom programiranja unutar tima i deljenjem koda postaje važan. Različiti editori različito posmatraju tabove. Sledeći saveti su korisni za rad u timu:</a:t>
            </a:r>
          </a:p>
          <a:p>
            <a:pPr lvl="1"/>
            <a:r>
              <a:rPr lang="sr-Latn-RS" smtClean="0"/>
              <a:t>Odaberite standard i pridržavajte ga se. Konzistentnost je najvažnije pravilo.</a:t>
            </a:r>
          </a:p>
          <a:p>
            <a:pPr lvl="1"/>
            <a:r>
              <a:rPr lang="sr-Latn-RS" smtClean="0"/>
              <a:t>Ako ostale okolnosti nisu poznate preporučeno je korišćenje razmaka. Razmaci se interpretiraju univerzalno, što za tabove ne važi.</a:t>
            </a:r>
          </a:p>
          <a:p>
            <a:pPr lvl="1"/>
            <a:r>
              <a:rPr lang="sr-Latn-RS" smtClean="0"/>
              <a:t>U editoru se preporučuje čuvanje sa „no-tabs“ opcijom, neki čak i menjaju tabove razmacima u trenutku pisanja.</a:t>
            </a:r>
          </a:p>
          <a:p>
            <a:pPr lvl="1">
              <a:buNone/>
            </a:pPr>
            <a:r>
              <a:rPr lang="sr-Latn-RS" smtClean="0"/>
              <a:t>	</a:t>
            </a:r>
            <a:r>
              <a:rPr lang="sr-Latn-RS" smtClean="0">
                <a:solidFill>
                  <a:schemeClr val="tx1"/>
                </a:solidFill>
              </a:rPr>
              <a:t>Ove male promene mogu pomoći timu u interakciji. Oni takođe omogućavaju lako ubacivanje delova koda u dokumentaciju ili njihovo objavljivanje u nekim publikacijama.</a:t>
            </a:r>
          </a:p>
          <a:p>
            <a:pPr lvl="1"/>
            <a:endParaRPr lang="sr-Latn-RS" smtClean="0"/>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22</a:t>
            </a:fld>
            <a:endParaRPr lang="en-US"/>
          </a:p>
        </p:txBody>
      </p:sp>
      <p:sp>
        <p:nvSpPr>
          <p:cNvPr id="10" name="TextBox 9"/>
          <p:cNvSpPr txBox="1"/>
          <p:nvPr/>
        </p:nvSpPr>
        <p:spPr>
          <a:xfrm>
            <a:off x="457200" y="228600"/>
            <a:ext cx="2512163"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Komentari</a:t>
            </a:r>
          </a:p>
          <a:p>
            <a:pPr lvl="1">
              <a:buFont typeface="Courier New" pitchFamily="49" charset="0"/>
              <a:buChar char="o"/>
            </a:pPr>
            <a:r>
              <a:rPr lang="sr-Latn-RS" sz="1400" smtClean="0">
                <a:solidFill>
                  <a:schemeClr val="accent2">
                    <a:lumMod val="50000"/>
                  </a:schemeClr>
                </a:solidFill>
                <a:latin typeface="+mj-lt"/>
              </a:rPr>
              <a:t> Tabovi protiv razmaka</a:t>
            </a:r>
          </a:p>
          <a:p>
            <a:pPr lvl="1">
              <a:buFont typeface="Courier New" pitchFamily="49" charset="0"/>
              <a:buChar char="o"/>
            </a:pPr>
            <a:r>
              <a:rPr lang="sr-Latn-RS" sz="1400" smtClean="0">
                <a:solidFill>
                  <a:schemeClr val="accent2">
                    <a:lumMod val="50000"/>
                  </a:schemeClr>
                </a:solidFill>
                <a:latin typeface="+mj-lt"/>
              </a:rPr>
              <a:t> Editori</a:t>
            </a:r>
            <a:endParaRPr lang="en-US" sz="1400">
              <a:solidFill>
                <a:schemeClr val="accent2">
                  <a:lumMod val="50000"/>
                </a:schemeClr>
              </a:solidFill>
              <a:latin typeface="+mj-lt"/>
            </a:endParaRP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382000" cy="5257800"/>
          </a:xfrm>
        </p:spPr>
        <p:txBody>
          <a:bodyPr>
            <a:normAutofit/>
          </a:bodyPr>
          <a:lstStyle/>
          <a:p>
            <a:pPr lvl="1"/>
            <a:r>
              <a:rPr lang="sr-Latn-RS" sz="2600" smtClean="0">
                <a:solidFill>
                  <a:schemeClr val="tx1"/>
                </a:solidFill>
              </a:rPr>
              <a:t>Izbor editora je subjektivna stvar, ono što je važno je njihova uloga u higijeni kodiranja i čitljivosti koja je istaknuta do sad</a:t>
            </a:r>
            <a:r>
              <a:rPr lang="sr-Latn-RS" sz="2600" smtClean="0">
                <a:solidFill>
                  <a:schemeClr val="tx1"/>
                </a:solidFill>
              </a:rPr>
              <a:t>.</a:t>
            </a:r>
            <a:endParaRPr lang="en-US" sz="2600" smtClean="0">
              <a:solidFill>
                <a:schemeClr val="tx1"/>
              </a:solidFill>
            </a:endParaRPr>
          </a:p>
          <a:p>
            <a:pPr lvl="1"/>
            <a:endParaRPr lang="sr-Latn-RS" sz="2600" smtClean="0">
              <a:solidFill>
                <a:schemeClr val="tx1"/>
              </a:solidFill>
            </a:endParaRPr>
          </a:p>
          <a:p>
            <a:pPr lvl="1"/>
            <a:r>
              <a:rPr lang="sr-Latn-RS" sz="2600" smtClean="0">
                <a:solidFill>
                  <a:schemeClr val="tx1"/>
                </a:solidFill>
              </a:rPr>
              <a:t>Ono o čemu je važno razmišljati prilikom izbora editora:</a:t>
            </a:r>
          </a:p>
          <a:p>
            <a:pPr lvl="2"/>
            <a:r>
              <a:rPr lang="sr-Latn-RS" sz="2300" smtClean="0">
                <a:solidFill>
                  <a:schemeClr val="tx1">
                    <a:lumMod val="85000"/>
                    <a:lumOff val="15000"/>
                  </a:schemeClr>
                </a:solidFill>
              </a:rPr>
              <a:t>Neka razvojna okruženja imaju ugrađene </a:t>
            </a:r>
            <a:r>
              <a:rPr lang="sr-Latn-RS" sz="2300" smtClean="0">
                <a:solidFill>
                  <a:schemeClr val="tx1">
                    <a:lumMod val="85000"/>
                    <a:lumOff val="15000"/>
                  </a:schemeClr>
                </a:solidFill>
              </a:rPr>
              <a:t>editore</a:t>
            </a:r>
            <a:r>
              <a:rPr lang="en-US" sz="2300" smtClean="0">
                <a:solidFill>
                  <a:schemeClr val="tx1">
                    <a:lumMod val="85000"/>
                    <a:lumOff val="15000"/>
                  </a:schemeClr>
                </a:solidFill>
              </a:rPr>
              <a:t>.</a:t>
            </a:r>
            <a:endParaRPr lang="sr-Latn-RS" sz="2300" smtClean="0">
              <a:solidFill>
                <a:schemeClr val="tx1">
                  <a:lumMod val="85000"/>
                  <a:lumOff val="15000"/>
                </a:schemeClr>
              </a:solidFill>
            </a:endParaRPr>
          </a:p>
          <a:p>
            <a:pPr lvl="2"/>
            <a:r>
              <a:rPr lang="sr-Latn-RS" sz="2300" smtClean="0">
                <a:solidFill>
                  <a:schemeClr val="tx1">
                    <a:lumMod val="85000"/>
                    <a:lumOff val="15000"/>
                  </a:schemeClr>
                </a:solidFill>
              </a:rPr>
              <a:t>Bolji editori mogu podsticati upotrebu standarda koji se odnose na zagrade i uvlačenja.</a:t>
            </a:r>
          </a:p>
          <a:p>
            <a:pPr lvl="2"/>
            <a:r>
              <a:rPr lang="sr-Latn-RS" sz="2300" smtClean="0">
                <a:solidFill>
                  <a:schemeClr val="tx1">
                    <a:lumMod val="85000"/>
                    <a:lumOff val="15000"/>
                  </a:schemeClr>
                </a:solidFill>
              </a:rPr>
              <a:t>Dobri editori daju lakši pregled strukture </a:t>
            </a:r>
            <a:r>
              <a:rPr lang="sr-Latn-RS" sz="2300" smtClean="0">
                <a:solidFill>
                  <a:schemeClr val="tx1">
                    <a:lumMod val="85000"/>
                    <a:lumOff val="15000"/>
                  </a:schemeClr>
                </a:solidFill>
              </a:rPr>
              <a:t>programa</a:t>
            </a:r>
            <a:r>
              <a:rPr lang="en-US" sz="2300" smtClean="0">
                <a:solidFill>
                  <a:schemeClr val="tx1">
                    <a:lumMod val="85000"/>
                    <a:lumOff val="15000"/>
                  </a:schemeClr>
                </a:solidFill>
              </a:rPr>
              <a:t>.</a:t>
            </a:r>
            <a:endParaRPr lang="sr-Latn-RS" sz="2300" smtClean="0">
              <a:solidFill>
                <a:schemeClr val="tx1">
                  <a:lumMod val="85000"/>
                  <a:lumOff val="15000"/>
                </a:schemeClr>
              </a:solidFill>
            </a:endParaRPr>
          </a:p>
          <a:p>
            <a:pPr lvl="2"/>
            <a:r>
              <a:rPr lang="sr-Latn-RS" sz="2300" smtClean="0">
                <a:solidFill>
                  <a:schemeClr val="tx1">
                    <a:lumMod val="85000"/>
                    <a:lumOff val="15000"/>
                  </a:schemeClr>
                </a:solidFill>
              </a:rPr>
              <a:t>Način na koji editori rukuju tabovima i razmacima je važan.</a:t>
            </a:r>
          </a:p>
          <a:p>
            <a:pPr lvl="2"/>
            <a:r>
              <a:rPr lang="sr-Latn-RS" sz="2300" smtClean="0">
                <a:solidFill>
                  <a:schemeClr val="tx1">
                    <a:lumMod val="85000"/>
                    <a:lumOff val="15000"/>
                  </a:schemeClr>
                </a:solidFill>
              </a:rPr>
              <a:t>Editori mogu biti integrisani sa razvojnim </a:t>
            </a:r>
            <a:r>
              <a:rPr lang="sr-Latn-RS" sz="2300" smtClean="0">
                <a:solidFill>
                  <a:schemeClr val="tx1">
                    <a:lumMod val="85000"/>
                    <a:lumOff val="15000"/>
                  </a:schemeClr>
                </a:solidFill>
              </a:rPr>
              <a:t>okruženjem</a:t>
            </a:r>
            <a:r>
              <a:rPr lang="en-US" sz="2300" smtClean="0">
                <a:solidFill>
                  <a:schemeClr val="tx1">
                    <a:lumMod val="85000"/>
                    <a:lumOff val="15000"/>
                  </a:schemeClr>
                </a:solidFill>
              </a:rPr>
              <a:t>.</a:t>
            </a:r>
            <a:endParaRPr lang="sr-Latn-RS" sz="2300" smtClean="0">
              <a:solidFill>
                <a:schemeClr val="tx1">
                  <a:lumMod val="85000"/>
                  <a:lumOff val="15000"/>
                </a:schemeClr>
              </a:solidFill>
            </a:endParaRPr>
          </a:p>
          <a:p>
            <a:pPr lvl="2"/>
            <a:endParaRPr lang="sr-Latn-RS" smtClean="0"/>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23</a:t>
            </a:fld>
            <a:endParaRPr lang="en-US"/>
          </a:p>
        </p:txBody>
      </p:sp>
      <p:sp>
        <p:nvSpPr>
          <p:cNvPr id="10" name="TextBox 9"/>
          <p:cNvSpPr txBox="1"/>
          <p:nvPr/>
        </p:nvSpPr>
        <p:spPr>
          <a:xfrm>
            <a:off x="457200" y="228600"/>
            <a:ext cx="2512163"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Komentari</a:t>
            </a:r>
          </a:p>
          <a:p>
            <a:pPr lvl="1">
              <a:buFont typeface="Courier New" pitchFamily="49" charset="0"/>
              <a:buChar char="o"/>
            </a:pPr>
            <a:r>
              <a:rPr lang="sr-Latn-RS" sz="1400" smtClean="0">
                <a:solidFill>
                  <a:schemeClr val="accent2">
                    <a:lumMod val="50000"/>
                  </a:schemeClr>
                </a:solidFill>
                <a:latin typeface="+mj-lt"/>
              </a:rPr>
              <a:t> Tabovi protiv razmaka</a:t>
            </a:r>
          </a:p>
          <a:p>
            <a:pPr lvl="1">
              <a:buFont typeface="Courier New" pitchFamily="49" charset="0"/>
              <a:buChar char="o"/>
            </a:pPr>
            <a:r>
              <a:rPr lang="sr-Latn-RS" sz="1400" smtClean="0">
                <a:solidFill>
                  <a:schemeClr val="accent2">
                    <a:lumMod val="50000"/>
                  </a:schemeClr>
                </a:solidFill>
                <a:latin typeface="+mj-lt"/>
              </a:rPr>
              <a:t> Editori</a:t>
            </a:r>
            <a:endParaRPr lang="en-US" sz="1400">
              <a:solidFill>
                <a:schemeClr val="accent2">
                  <a:lumMod val="50000"/>
                </a:schemeClr>
              </a:solidFill>
              <a:latin typeface="+mj-lt"/>
            </a:endParaRP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24</a:t>
            </a:fld>
            <a:endParaRPr lang="en-US"/>
          </a:p>
        </p:txBody>
      </p:sp>
      <p:sp>
        <p:nvSpPr>
          <p:cNvPr id="10" name="TextBox 9"/>
          <p:cNvSpPr txBox="1"/>
          <p:nvPr/>
        </p:nvSpPr>
        <p:spPr>
          <a:xfrm>
            <a:off x="457200" y="228600"/>
            <a:ext cx="3310522" cy="307777"/>
          </a:xfrm>
          <a:prstGeom prst="rect">
            <a:avLst/>
          </a:prstGeom>
          <a:noFill/>
        </p:spPr>
        <p:txBody>
          <a:bodyPr wrap="none" rtlCol="0">
            <a:spAutoFit/>
          </a:bodyPr>
          <a:lstStyle/>
          <a:p>
            <a:pPr lvl="0">
              <a:buFont typeface="Courier New" pitchFamily="49" charset="0"/>
              <a:buChar char="o"/>
            </a:pPr>
            <a:r>
              <a:rPr lang="sr-Latn-RS" sz="1400" smtClean="0">
                <a:latin typeface="+mj-lt"/>
              </a:rPr>
              <a:t> </a:t>
            </a:r>
            <a:r>
              <a:rPr lang="sr-Latn-RS" sz="1400" smtClean="0"/>
              <a:t> Mini-antipaterni: Organizacija i vidljivost</a:t>
            </a:r>
            <a:endParaRPr lang="en-US" sz="1400" smtClean="0"/>
          </a:p>
        </p:txBody>
      </p:sp>
      <p:sp>
        <p:nvSpPr>
          <p:cNvPr id="12" name="TextBox 11"/>
          <p:cNvSpPr txBox="1"/>
          <p:nvPr/>
        </p:nvSpPr>
        <p:spPr>
          <a:xfrm>
            <a:off x="5181600" y="228600"/>
            <a:ext cx="718466" cy="307777"/>
          </a:xfrm>
          <a:prstGeom prst="rect">
            <a:avLst/>
          </a:prstGeom>
          <a:noFill/>
        </p:spPr>
        <p:txBody>
          <a:bodyPr wrap="square" rtlCol="0">
            <a:spAutoFit/>
          </a:bodyPr>
          <a:lstStyle/>
          <a:p>
            <a:r>
              <a:rPr lang="en-US" sz="1400" smtClean="0">
                <a:sym typeface="Symbol"/>
              </a:rPr>
              <a:t></a:t>
            </a:r>
            <a:endParaRPr lang="sr-Latn-RS" sz="1400" smtClean="0">
              <a:sym typeface="Symbol"/>
            </a:endParaRPr>
          </a:p>
        </p:txBody>
      </p:sp>
      <p:sp>
        <p:nvSpPr>
          <p:cNvPr id="9" name="Content Placeholder 8"/>
          <p:cNvSpPr>
            <a:spLocks noGrp="1"/>
          </p:cNvSpPr>
          <p:nvPr>
            <p:ph sz="quarter" idx="1"/>
          </p:nvPr>
        </p:nvSpPr>
        <p:spPr>
          <a:xfrm>
            <a:off x="152400" y="1295400"/>
            <a:ext cx="4876800" cy="419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noAutofit/>
          </a:bodyPr>
          <a:lstStyle/>
          <a:p>
            <a:pPr>
              <a:buNone/>
            </a:pPr>
            <a:r>
              <a:rPr lang="en-US" sz="1400" smtClean="0">
                <a:latin typeface="Lucida Sans Unicode" pitchFamily="34" charset="0"/>
                <a:cs typeface="Lucida Sans Unicode" pitchFamily="34" charset="0"/>
              </a:rPr>
              <a:t>public SomeClass {</a:t>
            </a:r>
          </a:p>
          <a:p>
            <a:pPr>
              <a:buNone/>
            </a:pP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public int age;</a:t>
            </a:r>
          </a:p>
          <a:p>
            <a:pPr>
              <a:buNone/>
            </a:pP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public SomeClass() {</a:t>
            </a:r>
          </a:p>
          <a:p>
            <a:pPr>
              <a:buNone/>
            </a:pP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 </a:t>
            </a:r>
            <a:r>
              <a:rPr lang="sr-Latn-RS" sz="1400" smtClean="0">
                <a:latin typeface="Lucida Sans Unicode" pitchFamily="34" charset="0"/>
                <a:cs typeface="Lucida Sans Unicode" pitchFamily="34" charset="0"/>
              </a:rPr>
              <a:t>kod koji inicijalizuje godine</a:t>
            </a:r>
            <a:endParaRPr lang="en-US" sz="1400" smtClean="0">
              <a:latin typeface="Lucida Sans Unicode" pitchFamily="34" charset="0"/>
              <a:cs typeface="Lucida Sans Unicode" pitchFamily="34" charset="0"/>
            </a:endParaRPr>
          </a:p>
          <a:p>
            <a:pPr>
              <a:buNone/>
            </a:pP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t>
            </a:r>
          </a:p>
          <a:p>
            <a:pPr>
              <a:buNone/>
            </a:pPr>
            <a:r>
              <a:rPr lang="en-US" sz="1400" smtClean="0">
                <a:latin typeface="Lucida Sans Unicode" pitchFamily="34" charset="0"/>
                <a:cs typeface="Lucida Sans Unicode" pitchFamily="34" charset="0"/>
              </a:rPr>
              <a:t>}</a:t>
            </a:r>
          </a:p>
          <a:p>
            <a:pPr>
              <a:buNone/>
            </a:pPr>
            <a:r>
              <a:rPr lang="en-US" sz="1400" smtClean="0">
                <a:latin typeface="Lucida Sans Unicode" pitchFamily="34" charset="0"/>
                <a:cs typeface="Lucida Sans Unicode" pitchFamily="34" charset="0"/>
              </a:rPr>
              <a:t>public AnotherClass {</a:t>
            </a:r>
          </a:p>
          <a:p>
            <a:pPr>
              <a:buNone/>
            </a:pP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public void aMethod() {</a:t>
            </a:r>
          </a:p>
          <a:p>
            <a:pPr>
              <a:buNone/>
            </a:pP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SomeClass anInstance = new SomeClass();</a:t>
            </a:r>
          </a:p>
          <a:p>
            <a:pPr>
              <a:buNone/>
            </a:pP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Person person = new Person();</a:t>
            </a:r>
          </a:p>
          <a:p>
            <a:pPr>
              <a:buNone/>
            </a:pP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person.age = anInstance.age;</a:t>
            </a:r>
          </a:p>
          <a:p>
            <a:pPr>
              <a:buNone/>
            </a:pP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t>
            </a:r>
            <a:endParaRPr lang="sr-Latn-RS" sz="1400" smtClean="0">
              <a:latin typeface="Lucida Sans Unicode" pitchFamily="34" charset="0"/>
              <a:cs typeface="Lucida Sans Unicode" pitchFamily="34" charset="0"/>
            </a:endParaRPr>
          </a:p>
          <a:p>
            <a:pPr>
              <a:buNone/>
            </a:pPr>
            <a:r>
              <a:rPr lang="sr-Latn-RS" sz="1400" smtClean="0">
                <a:latin typeface="Lucida Sans Unicode" pitchFamily="34" charset="0"/>
                <a:cs typeface="Lucida Sans Unicode" pitchFamily="34" charset="0"/>
              </a:rPr>
              <a:t>}</a:t>
            </a:r>
            <a:endParaRPr lang="en-US" sz="1400" smtClean="0">
              <a:latin typeface="Lucida Sans Unicode" pitchFamily="34" charset="0"/>
              <a:cs typeface="Lucida Sans Unicode" pitchFamily="34" charset="0"/>
            </a:endParaRPr>
          </a:p>
        </p:txBody>
      </p:sp>
      <p:sp>
        <p:nvSpPr>
          <p:cNvPr id="11" name="Content Placeholder 8"/>
          <p:cNvSpPr txBox="1">
            <a:spLocks/>
          </p:cNvSpPr>
          <p:nvPr/>
        </p:nvSpPr>
        <p:spPr>
          <a:xfrm>
            <a:off x="5181600" y="2057400"/>
            <a:ext cx="3810000" cy="2514600"/>
          </a:xfrm>
          <a:prstGeom prst="roundRect">
            <a:avLst/>
          </a:prstGeom>
        </p:spPr>
        <p:style>
          <a:lnRef idx="1">
            <a:schemeClr val="accent2"/>
          </a:lnRef>
          <a:fillRef idx="2">
            <a:schemeClr val="accent2"/>
          </a:fillRef>
          <a:effectRef idx="1">
            <a:schemeClr val="accent2"/>
          </a:effectRef>
          <a:fontRef idx="minor">
            <a:schemeClr val="dk1"/>
          </a:fontRef>
        </p:style>
        <p:txBody>
          <a:bodyPr vert="horz" rtlCol="0" anchor="t">
            <a:noAutofit/>
          </a:bodyPr>
          <a:lstStyle/>
          <a:p>
            <a:r>
              <a:rPr lang="en-US" sz="1400" smtClean="0">
                <a:latin typeface="Lucida Sans Unicode" pitchFamily="34" charset="0"/>
                <a:cs typeface="Lucida Sans Unicode" pitchFamily="34" charset="0"/>
              </a:rPr>
              <a:t>public SomeClass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private int age;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public int getAge()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return age;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public SomeClass()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 code to correctly initialize age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t>
            </a:r>
          </a:p>
          <a:p>
            <a:r>
              <a:rPr lang="en-US" sz="1400" smtClean="0">
                <a:latin typeface="Lucida Sans Unicode" pitchFamily="34" charset="0"/>
                <a:cs typeface="Lucida Sans Unicode" pitchFamily="34" charset="0"/>
              </a:rPr>
              <a:t>}</a:t>
            </a:r>
            <a:r>
              <a:rPr lang="sr-Latn-RS" sz="1400" smtClean="0">
                <a:latin typeface="Lucida Sans Unicode" pitchFamily="34" charset="0"/>
                <a:cs typeface="Lucida Sans Unicode" pitchFamily="34" charset="0"/>
              </a:rPr>
              <a:t> </a:t>
            </a:r>
            <a:endParaRPr kumimoji="0" lang="en-US" sz="1400" b="0" i="0" u="none" strike="noStrike" kern="1200" cap="none" spc="0" normalizeH="0" baseline="0" noProof="0" smtClean="0">
              <a:ln>
                <a:noFill/>
              </a:ln>
              <a:solidFill>
                <a:schemeClr val="dk1"/>
              </a:solidFill>
              <a:effectLst/>
              <a:uLnTx/>
              <a:uFillTx/>
              <a:latin typeface="Lucida Sans Unicode" pitchFamily="34" charset="0"/>
              <a:cs typeface="Lucida Sans Unicode" pitchFamily="34" charset="0"/>
            </a:endParaRPr>
          </a:p>
        </p:txBody>
      </p:sp>
      <p:sp>
        <p:nvSpPr>
          <p:cNvPr id="13" name="TextBox 12"/>
          <p:cNvSpPr txBox="1"/>
          <p:nvPr/>
        </p:nvSpPr>
        <p:spPr>
          <a:xfrm>
            <a:off x="609600" y="5486400"/>
            <a:ext cx="38862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r-Latn-RS" sz="1600" smtClean="0"/>
              <a:t>polju age se može pristupati, može se uzeti njegova vrednost, ali može se  i menjati</a:t>
            </a:r>
            <a:endParaRPr lang="en-US" sz="1600"/>
          </a:p>
        </p:txBody>
      </p:sp>
      <p:sp>
        <p:nvSpPr>
          <p:cNvPr id="14" name="TextBox 13"/>
          <p:cNvSpPr txBox="1"/>
          <p:nvPr/>
        </p:nvSpPr>
        <p:spPr>
          <a:xfrm>
            <a:off x="5105400" y="4572000"/>
            <a:ext cx="40386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r-Latn-RS" sz="1600" smtClean="0"/>
              <a:t>bolje rešenje, polju se pristupa preko getAge() i može se jedino uzeti njegova vrednost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25</a:t>
            </a:fld>
            <a:endParaRPr lang="en-US"/>
          </a:p>
        </p:txBody>
      </p:sp>
      <p:sp>
        <p:nvSpPr>
          <p:cNvPr id="10" name="TextBox 9"/>
          <p:cNvSpPr txBox="1"/>
          <p:nvPr/>
        </p:nvSpPr>
        <p:spPr>
          <a:xfrm>
            <a:off x="457200" y="228600"/>
            <a:ext cx="3270447" cy="30777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Organizacija i vidljivost</a:t>
            </a:r>
            <a:endParaRPr lang="en-US" sz="1400" smtClean="0">
              <a:latin typeface="+mj-lt"/>
            </a:endParaRPr>
          </a:p>
        </p:txBody>
      </p:sp>
      <p:sp>
        <p:nvSpPr>
          <p:cNvPr id="12" name="TextBox 11"/>
          <p:cNvSpPr txBox="1"/>
          <p:nvPr/>
        </p:nvSpPr>
        <p:spPr>
          <a:xfrm>
            <a:off x="5181600" y="228600"/>
            <a:ext cx="718466" cy="307777"/>
          </a:xfrm>
          <a:prstGeom prst="rect">
            <a:avLst/>
          </a:prstGeom>
          <a:noFill/>
        </p:spPr>
        <p:txBody>
          <a:bodyPr wrap="square" rtlCol="0">
            <a:spAutoFit/>
          </a:bodyPr>
          <a:lstStyle/>
          <a:p>
            <a:r>
              <a:rPr lang="en-US" sz="1400" smtClean="0">
                <a:sym typeface="Symbol"/>
              </a:rPr>
              <a:t></a:t>
            </a:r>
            <a:endParaRPr lang="sr-Latn-RS" sz="1400" smtClean="0">
              <a:sym typeface="Symbol"/>
            </a:endParaRPr>
          </a:p>
        </p:txBody>
      </p:sp>
      <p:sp>
        <p:nvSpPr>
          <p:cNvPr id="8" name="Rounded Rectangle 7"/>
          <p:cNvSpPr/>
          <p:nvPr/>
        </p:nvSpPr>
        <p:spPr>
          <a:xfrm>
            <a:off x="228600" y="1143000"/>
            <a:ext cx="4267200" cy="449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400" smtClean="0">
                <a:latin typeface="Lucida Sans Unicode" pitchFamily="34" charset="0"/>
                <a:cs typeface="Lucida Sans Unicode" pitchFamily="34" charset="0"/>
              </a:rPr>
              <a:t>private Date birthDate;</a:t>
            </a:r>
          </a:p>
          <a:p>
            <a:endParaRPr lang="sr-Latn-RS" sz="1400" smtClean="0">
              <a:latin typeface="Lucida Sans Unicode" pitchFamily="34" charset="0"/>
              <a:cs typeface="Lucida Sans Unicode" pitchFamily="34" charset="0"/>
            </a:endParaRPr>
          </a:p>
          <a:p>
            <a:r>
              <a:rPr lang="en-US" sz="1400" smtClean="0">
                <a:latin typeface="Lucida Sans Unicode" pitchFamily="34" charset="0"/>
                <a:cs typeface="Lucida Sans Unicode" pitchFamily="34" charset="0"/>
              </a:rPr>
              <a:t>public Date getBirthDate()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return birthDate;</a:t>
            </a:r>
          </a:p>
          <a:p>
            <a:r>
              <a:rPr lang="en-US" sz="1400" smtClean="0">
                <a:latin typeface="Lucida Sans Unicode" pitchFamily="34" charset="0"/>
                <a:cs typeface="Lucida Sans Unicode" pitchFamily="34" charset="0"/>
              </a:rPr>
              <a:t>}</a:t>
            </a:r>
          </a:p>
          <a:p>
            <a:endParaRPr lang="sr-Latn-RS" sz="1400" smtClean="0">
              <a:latin typeface="Lucida Sans Unicode" pitchFamily="34" charset="0"/>
              <a:cs typeface="Lucida Sans Unicode" pitchFamily="34" charset="0"/>
            </a:endParaRPr>
          </a:p>
          <a:p>
            <a:r>
              <a:rPr lang="en-US" sz="1400" smtClean="0">
                <a:latin typeface="Lucida Sans Unicode" pitchFamily="34" charset="0"/>
                <a:cs typeface="Lucida Sans Unicode" pitchFamily="34" charset="0"/>
              </a:rPr>
              <a:t>public void setBirthDate(Date aBirthDate)</a:t>
            </a: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this.birthDate = aBirthDate;</a:t>
            </a:r>
          </a:p>
          <a:p>
            <a:r>
              <a:rPr lang="en-US" sz="1400" smtClean="0">
                <a:latin typeface="Lucida Sans Unicode" pitchFamily="34" charset="0"/>
                <a:cs typeface="Lucida Sans Unicode" pitchFamily="34" charset="0"/>
              </a:rPr>
              <a:t>}</a:t>
            </a:r>
          </a:p>
          <a:p>
            <a:endParaRPr lang="sr-Latn-RS" sz="1400" smtClean="0">
              <a:latin typeface="Lucida Sans Unicode" pitchFamily="34" charset="0"/>
              <a:cs typeface="Lucida Sans Unicode" pitchFamily="34" charset="0"/>
            </a:endParaRPr>
          </a:p>
          <a:p>
            <a:r>
              <a:rPr lang="en-US" sz="1400" smtClean="0">
                <a:latin typeface="Lucida Sans Unicode" pitchFamily="34" charset="0"/>
                <a:cs typeface="Lucida Sans Unicode" pitchFamily="34" charset="0"/>
              </a:rPr>
              <a:t>public int getAge()</a:t>
            </a: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Date today = new Date();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int thisYear = today.getYear();</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int birthYear = this.birthDate.getYear();</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int age = thisYear - birthYear;</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if (! hadBirthdayThisYear())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age = age - 1;</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return age;</a:t>
            </a:r>
          </a:p>
          <a:p>
            <a:r>
              <a:rPr lang="en-US" sz="1400" smtClean="0">
                <a:latin typeface="Lucida Sans Unicode" pitchFamily="34" charset="0"/>
                <a:cs typeface="Lucida Sans Unicode" pitchFamily="34" charset="0"/>
              </a:rPr>
              <a:t>}</a:t>
            </a:r>
          </a:p>
        </p:txBody>
      </p:sp>
      <p:sp>
        <p:nvSpPr>
          <p:cNvPr id="11" name="Rounded Rectangle 10"/>
          <p:cNvSpPr/>
          <p:nvPr/>
        </p:nvSpPr>
        <p:spPr>
          <a:xfrm>
            <a:off x="4572000" y="1143000"/>
            <a:ext cx="4572000" cy="4419600"/>
          </a:xfrm>
          <a:prstGeom prst="roundRect">
            <a:avLst>
              <a:gd name="adj" fmla="val 13519"/>
            </a:avLst>
          </a:prstGeom>
        </p:spPr>
        <p:style>
          <a:lnRef idx="1">
            <a:schemeClr val="accent2"/>
          </a:lnRef>
          <a:fillRef idx="2">
            <a:schemeClr val="accent2"/>
          </a:fillRef>
          <a:effectRef idx="1">
            <a:schemeClr val="accent2"/>
          </a:effectRef>
          <a:fontRef idx="minor">
            <a:schemeClr val="dk1"/>
          </a:fontRef>
        </p:style>
        <p:txBody>
          <a:bodyPr rtlCol="0" anchor="t"/>
          <a:lstStyle/>
          <a:p>
            <a:endParaRPr lang="en-US" sz="1400" smtClean="0">
              <a:latin typeface="Lucida Sans Unicode" pitchFamily="34" charset="0"/>
              <a:cs typeface="Lucida Sans Unicode" pitchFamily="34" charset="0"/>
            </a:endParaRPr>
          </a:p>
        </p:txBody>
      </p:sp>
      <p:sp>
        <p:nvSpPr>
          <p:cNvPr id="13" name="TextBox 12"/>
          <p:cNvSpPr txBox="1"/>
          <p:nvPr/>
        </p:nvSpPr>
        <p:spPr>
          <a:xfrm>
            <a:off x="4419600" y="1600200"/>
            <a:ext cx="4572000" cy="3816429"/>
          </a:xfrm>
          <a:prstGeom prst="rect">
            <a:avLst/>
          </a:prstGeom>
          <a:noFill/>
        </p:spPr>
        <p:txBody>
          <a:bodyPr wrap="square" rtlCol="0">
            <a:spAutoFit/>
          </a:bodyPr>
          <a:lstStyle/>
          <a:p>
            <a:r>
              <a:rPr lang="en-US" sz="1400" smtClean="0">
                <a:latin typeface="Lucida Sans Unicode" pitchFamily="34" charset="0"/>
                <a:cs typeface="Lucida Sans Unicode" pitchFamily="34" charset="0"/>
              </a:rPr>
              <a:t>private boolean hadBirthdayThisYear()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Date today = new Date();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int thisMonth = today.getMonth();</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int birthMonth</a:t>
            </a:r>
            <a:r>
              <a:rPr lang="sr-Latn-RS" sz="1400" smtClean="0">
                <a:latin typeface="Lucida Sans Unicode" pitchFamily="34" charset="0"/>
                <a:cs typeface="Lucida Sans Unicode" pitchFamily="34" charset="0"/>
              </a:rPr>
              <a:t> = </a:t>
            </a:r>
            <a:r>
              <a:rPr lang="en-US" sz="1400" smtClean="0">
                <a:latin typeface="Lucida Sans Unicode" pitchFamily="34" charset="0"/>
                <a:cs typeface="Lucida Sans Unicode" pitchFamily="34" charset="0"/>
              </a:rPr>
              <a:t>this.birthdate.getMonth();</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int thisDay = today.getDate();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int birthDayOfMonth = this.birthdate.getDate();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if (birthMonth &lt; thisMonth)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return true;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 else if (birthMonth &gt; thisMonth)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return false;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t>
            </a: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else if (birthDayOfMonth &lt;= thisDay)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return true;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}else {</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return false;</a:t>
            </a:r>
          </a:p>
          <a:p>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a:t>
            </a:r>
          </a:p>
          <a:p>
            <a:r>
              <a:rPr lang="en-US" sz="1400" smtClean="0">
                <a:latin typeface="Lucida Sans Unicode" pitchFamily="34" charset="0"/>
                <a:cs typeface="Lucida Sans Unicode" pitchFamily="34" charset="0"/>
              </a:rPr>
              <a:t>}</a:t>
            </a:r>
            <a:endParaRPr lang="en-US" sz="1400" b="1" smtClean="0">
              <a:latin typeface="Lucida Sans Unicode" pitchFamily="34" charset="0"/>
              <a:cs typeface="Lucida Sans Unicode" pitchFamily="34" charset="0"/>
            </a:endParaRPr>
          </a:p>
          <a:p>
            <a:endParaRPr lang="en-US"/>
          </a:p>
        </p:txBody>
      </p:sp>
      <p:sp>
        <p:nvSpPr>
          <p:cNvPr id="14" name="TextBox 13"/>
          <p:cNvSpPr txBox="1"/>
          <p:nvPr/>
        </p:nvSpPr>
        <p:spPr>
          <a:xfrm>
            <a:off x="2514600" y="1371600"/>
            <a:ext cx="17526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r-Latn-RS" sz="1600" smtClean="0"/>
              <a:t>atributi su privatni</a:t>
            </a:r>
            <a:endParaRPr lang="en-US" sz="1600"/>
          </a:p>
        </p:txBody>
      </p:sp>
      <p:sp>
        <p:nvSpPr>
          <p:cNvPr id="15" name="TextBox 14"/>
          <p:cNvSpPr txBox="1"/>
          <p:nvPr/>
        </p:nvSpPr>
        <p:spPr>
          <a:xfrm>
            <a:off x="2362200" y="3124200"/>
            <a:ext cx="19812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r-Latn-RS" sz="1600" smtClean="0"/>
              <a:t>implementacija za </a:t>
            </a:r>
          </a:p>
          <a:p>
            <a:r>
              <a:rPr lang="sr-Latn-RS" sz="1600" smtClean="0"/>
              <a:t>getAge() je sakrivena</a:t>
            </a:r>
            <a:endParaRPr lang="en-US" sz="1600"/>
          </a:p>
        </p:txBody>
      </p:sp>
      <p:sp>
        <p:nvSpPr>
          <p:cNvPr id="16" name="TextBox 15"/>
          <p:cNvSpPr txBox="1"/>
          <p:nvPr/>
        </p:nvSpPr>
        <p:spPr>
          <a:xfrm>
            <a:off x="6324600" y="4114800"/>
            <a:ext cx="25908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r-Latn-RS" sz="1600" smtClean="0"/>
              <a:t>pomoćni elementi su privatni</a:t>
            </a:r>
            <a:endParaRPr lang="en-US" sz="1600"/>
          </a:p>
        </p:txBody>
      </p:sp>
      <p:sp>
        <p:nvSpPr>
          <p:cNvPr id="17" name="Content Placeholder 2"/>
          <p:cNvSpPr>
            <a:spLocks noGrp="1"/>
          </p:cNvSpPr>
          <p:nvPr>
            <p:ph sz="quarter" idx="1"/>
          </p:nvPr>
        </p:nvSpPr>
        <p:spPr>
          <a:xfrm>
            <a:off x="457200" y="6019800"/>
            <a:ext cx="8229600" cy="381000"/>
          </a:xfrm>
        </p:spPr>
        <p:txBody>
          <a:bodyPr>
            <a:normAutofit fontScale="92500" lnSpcReduction="10000"/>
          </a:bodyPr>
          <a:lstStyle/>
          <a:p>
            <a:pPr lvl="1"/>
            <a:r>
              <a:rPr lang="sr-Latn-RS" smtClean="0">
                <a:solidFill>
                  <a:schemeClr val="tx1">
                    <a:lumMod val="85000"/>
                    <a:lumOff val="15000"/>
                  </a:schemeClr>
                </a:solidFill>
              </a:rPr>
              <a:t>Razmatraju se standardi koji se tiču privatnosti</a:t>
            </a:r>
          </a:p>
        </p:txBody>
      </p:sp>
      <p:sp>
        <p:nvSpPr>
          <p:cNvPr id="20" name="TextBox 19"/>
          <p:cNvSpPr txBox="1"/>
          <p:nvPr/>
        </p:nvSpPr>
        <p:spPr>
          <a:xfrm>
            <a:off x="2057400" y="5486400"/>
            <a:ext cx="47244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r-Latn-RS" sz="1600" smtClean="0"/>
              <a:t>dobro rešenje, može se po potrebi refaktorisati bez uticaja na kod koji već koristi metodu getAge()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26</a:t>
            </a:fld>
            <a:endParaRPr lang="en-US"/>
          </a:p>
        </p:txBody>
      </p:sp>
      <p:sp>
        <p:nvSpPr>
          <p:cNvPr id="10" name="TextBox 9"/>
          <p:cNvSpPr txBox="1"/>
          <p:nvPr/>
        </p:nvSpPr>
        <p:spPr>
          <a:xfrm>
            <a:off x="457200" y="228600"/>
            <a:ext cx="3270447" cy="30777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Organizacija i vidljivost</a:t>
            </a:r>
            <a:endParaRPr lang="en-US" sz="1400" smtClean="0">
              <a:latin typeface="+mj-lt"/>
            </a:endParaRPr>
          </a:p>
        </p:txBody>
      </p:sp>
      <p:sp>
        <p:nvSpPr>
          <p:cNvPr id="12" name="TextBox 11"/>
          <p:cNvSpPr txBox="1"/>
          <p:nvPr/>
        </p:nvSpPr>
        <p:spPr>
          <a:xfrm>
            <a:off x="5181600" y="228600"/>
            <a:ext cx="718466" cy="307777"/>
          </a:xfrm>
          <a:prstGeom prst="rect">
            <a:avLst/>
          </a:prstGeom>
          <a:noFill/>
        </p:spPr>
        <p:txBody>
          <a:bodyPr wrap="square" rtlCol="0">
            <a:spAutoFit/>
          </a:bodyPr>
          <a:lstStyle/>
          <a:p>
            <a:r>
              <a:rPr lang="en-US" sz="1400" smtClean="0">
                <a:sym typeface="Symbol"/>
              </a:rPr>
              <a:t></a:t>
            </a:r>
            <a:endParaRPr lang="sr-Latn-RS" sz="1400" smtClean="0">
              <a:sym typeface="Symbol"/>
            </a:endParaRPr>
          </a:p>
        </p:txBody>
      </p:sp>
      <p:graphicFrame>
        <p:nvGraphicFramePr>
          <p:cNvPr id="18" name="Content Placeholder 17"/>
          <p:cNvGraphicFramePr>
            <a:graphicFrameLocks noGrp="1"/>
          </p:cNvGraphicFramePr>
          <p:nvPr>
            <p:ph sz="quarter" idx="1"/>
          </p:nvPr>
        </p:nvGraphicFramePr>
        <p:xfrm>
          <a:off x="228600" y="1219200"/>
          <a:ext cx="5486400" cy="4739640"/>
        </p:xfrm>
        <a:graphic>
          <a:graphicData uri="http://schemas.openxmlformats.org/drawingml/2006/table">
            <a:tbl>
              <a:tblPr firstRow="1" bandRow="1">
                <a:tableStyleId>{5C22544A-7EE6-4342-B048-85BDC9FD1C3A}</a:tableStyleId>
              </a:tblPr>
              <a:tblGrid>
                <a:gridCol w="1143000"/>
                <a:gridCol w="1447800"/>
                <a:gridCol w="2895600"/>
              </a:tblGrid>
              <a:tr h="304800">
                <a:tc>
                  <a:txBody>
                    <a:bodyPr/>
                    <a:lstStyle/>
                    <a:p>
                      <a:r>
                        <a:rPr lang="sr-Latn-RS" sz="1500" smtClean="0"/>
                        <a:t>Ključna</a:t>
                      </a:r>
                      <a:r>
                        <a:rPr lang="sr-Latn-RS" sz="1500" baseline="0" smtClean="0"/>
                        <a:t> reč</a:t>
                      </a:r>
                      <a:endParaRPr lang="en-US" sz="1500"/>
                    </a:p>
                  </a:txBody>
                  <a:tcPr anchor="ctr"/>
                </a:tc>
                <a:tc>
                  <a:txBody>
                    <a:bodyPr/>
                    <a:lstStyle/>
                    <a:p>
                      <a:r>
                        <a:rPr lang="sr-Latn-RS" sz="1500" smtClean="0"/>
                        <a:t>Vidljivost</a:t>
                      </a:r>
                      <a:endParaRPr lang="en-US" sz="1500"/>
                    </a:p>
                  </a:txBody>
                  <a:tcPr anchor="ctr"/>
                </a:tc>
                <a:tc>
                  <a:txBody>
                    <a:bodyPr/>
                    <a:lstStyle/>
                    <a:p>
                      <a:r>
                        <a:rPr lang="sr-Latn-RS" sz="1500" smtClean="0"/>
                        <a:t>Upotreba</a:t>
                      </a:r>
                      <a:endParaRPr lang="en-US" sz="1500"/>
                    </a:p>
                  </a:txBody>
                  <a:tcPr anchor="ctr"/>
                </a:tc>
              </a:tr>
              <a:tr h="1133819">
                <a:tc>
                  <a:txBody>
                    <a:bodyPr/>
                    <a:lstStyle/>
                    <a:p>
                      <a:r>
                        <a:rPr lang="sr-Latn-RS" sz="1400" smtClean="0"/>
                        <a:t>private</a:t>
                      </a:r>
                      <a:endParaRPr lang="en-US" sz="1400"/>
                    </a:p>
                  </a:txBody>
                  <a:tcPr anchor="ctr"/>
                </a:tc>
                <a:tc>
                  <a:txBody>
                    <a:bodyPr/>
                    <a:lstStyle/>
                    <a:p>
                      <a:r>
                        <a:rPr lang="sr-Latn-RS" sz="1400" smtClean="0"/>
                        <a:t>Vidljivost je ograničena na klasu u kojoj su metode</a:t>
                      </a:r>
                      <a:r>
                        <a:rPr lang="sr-Latn-RS" sz="1400" baseline="0" smtClean="0"/>
                        <a:t> i atributi definisani.</a:t>
                      </a:r>
                      <a:endParaRPr lang="en-US" sz="1400"/>
                    </a:p>
                  </a:txBody>
                  <a:tcPr anchor="ctr"/>
                </a:tc>
                <a:tc>
                  <a:txBody>
                    <a:bodyPr/>
                    <a:lstStyle/>
                    <a:p>
                      <a:r>
                        <a:rPr lang="sr-Latn-RS" sz="1400" smtClean="0"/>
                        <a:t>Atributi i metode koji</a:t>
                      </a:r>
                      <a:r>
                        <a:rPr lang="sr-Latn-RS" sz="1400" baseline="0" smtClean="0"/>
                        <a:t> se koriste za neka međuizračunavanja i važna su samo kao privremeni rezultat za druga izračunavanja.</a:t>
                      </a:r>
                      <a:endParaRPr lang="en-US" sz="1400"/>
                    </a:p>
                  </a:txBody>
                  <a:tcPr anchor="ctr"/>
                </a:tc>
              </a:tr>
              <a:tr h="1342681">
                <a:tc>
                  <a:txBody>
                    <a:bodyPr/>
                    <a:lstStyle/>
                    <a:p>
                      <a:r>
                        <a:rPr lang="sr-Latn-RS" sz="1400" smtClean="0"/>
                        <a:t>protected</a:t>
                      </a:r>
                      <a:endParaRPr lang="en-US" sz="1400"/>
                    </a:p>
                  </a:txBody>
                  <a:tcPr anchor="ctr"/>
                </a:tc>
                <a:tc>
                  <a:txBody>
                    <a:bodyPr/>
                    <a:lstStyle/>
                    <a:p>
                      <a:r>
                        <a:rPr lang="sr-Latn-RS" sz="1400" smtClean="0"/>
                        <a:t>Vidljivost je ograničena na klasu</a:t>
                      </a:r>
                      <a:r>
                        <a:rPr lang="sr-Latn-RS" sz="1400" baseline="0" smtClean="0"/>
                        <a:t> u kojoj su definisani i njene potklase.</a:t>
                      </a:r>
                      <a:endParaRPr lang="en-US" sz="1400"/>
                    </a:p>
                  </a:txBody>
                  <a:tcPr anchor="ctr"/>
                </a:tc>
                <a:tc>
                  <a:txBody>
                    <a:bodyPr/>
                    <a:lstStyle/>
                    <a:p>
                      <a:r>
                        <a:rPr lang="sr-Latn-RS" sz="1400" smtClean="0"/>
                        <a:t>Atributi i metode</a:t>
                      </a:r>
                      <a:r>
                        <a:rPr lang="sr-Latn-RS" sz="1400" baseline="0" smtClean="0"/>
                        <a:t> koji su neophodni za buduće potklase. Generalno, treba da se promene da budu privatni. Nasleđivanje često koristi pristup na mnogo različitih načina koje je nemoguće unapred predvideti.</a:t>
                      </a:r>
                      <a:endParaRPr lang="en-US" sz="1400"/>
                    </a:p>
                  </a:txBody>
                  <a:tcPr anchor="ctr"/>
                </a:tc>
              </a:tr>
              <a:tr h="924958">
                <a:tc>
                  <a:txBody>
                    <a:bodyPr/>
                    <a:lstStyle/>
                    <a:p>
                      <a:r>
                        <a:rPr lang="sr-Latn-RS" sz="1400" smtClean="0"/>
                        <a:t>public</a:t>
                      </a:r>
                      <a:endParaRPr lang="en-US" sz="1400"/>
                    </a:p>
                  </a:txBody>
                  <a:tcPr anchor="ctr"/>
                </a:tc>
                <a:tc>
                  <a:txBody>
                    <a:bodyPr/>
                    <a:lstStyle/>
                    <a:p>
                      <a:r>
                        <a:rPr lang="sr-Latn-RS" sz="1400" smtClean="0"/>
                        <a:t>Javne</a:t>
                      </a:r>
                      <a:r>
                        <a:rPr lang="sr-Latn-RS" sz="1400" baseline="0" smtClean="0"/>
                        <a:t> metode nemaju ograničenje vidljivosti.</a:t>
                      </a:r>
                      <a:endParaRPr lang="en-US" sz="1400"/>
                    </a:p>
                  </a:txBody>
                  <a:tcPr anchor="ctr"/>
                </a:tc>
                <a:tc>
                  <a:txBody>
                    <a:bodyPr/>
                    <a:lstStyle/>
                    <a:p>
                      <a:r>
                        <a:rPr lang="sr-Latn-RS" sz="1400" smtClean="0"/>
                        <a:t>Samo metode treba da budu javne.</a:t>
                      </a:r>
                      <a:r>
                        <a:rPr lang="sr-Latn-RS" sz="1400" baseline="0" smtClean="0"/>
                        <a:t> M</a:t>
                      </a:r>
                      <a:r>
                        <a:rPr lang="en-US" sz="1400" baseline="0" smtClean="0"/>
                        <a:t>e</a:t>
                      </a:r>
                      <a:r>
                        <a:rPr lang="sr-Latn-RS" sz="1400" baseline="0" smtClean="0"/>
                        <a:t>tode koje su u sastavu interfejsa moraju biti javne.</a:t>
                      </a:r>
                      <a:endParaRPr lang="en-US" sz="1400"/>
                    </a:p>
                  </a:txBody>
                  <a:tcPr anchor="ctr"/>
                </a:tc>
              </a:tr>
              <a:tr h="924958">
                <a:tc>
                  <a:txBody>
                    <a:bodyPr/>
                    <a:lstStyle/>
                    <a:p>
                      <a:r>
                        <a:rPr lang="sr-Latn-RS" sz="1400" smtClean="0"/>
                        <a:t>nedefinisano</a:t>
                      </a:r>
                      <a:endParaRPr lang="en-US" sz="1400"/>
                    </a:p>
                  </a:txBody>
                  <a:tcPr anchor="ctr"/>
                </a:tc>
                <a:tc>
                  <a:txBody>
                    <a:bodyPr/>
                    <a:lstStyle/>
                    <a:p>
                      <a:r>
                        <a:rPr lang="sr-Latn-RS" sz="1400" smtClean="0"/>
                        <a:t>Vidljivost je ograničena na paket</a:t>
                      </a:r>
                      <a:r>
                        <a:rPr lang="sr-Latn-RS" sz="1400" baseline="0" smtClean="0"/>
                        <a:t> u kome se nalazi.</a:t>
                      </a:r>
                      <a:endParaRPr lang="en-US" sz="1400"/>
                    </a:p>
                  </a:txBody>
                  <a:tcPr anchor="ctr"/>
                </a:tc>
                <a:tc>
                  <a:txBody>
                    <a:bodyPr/>
                    <a:lstStyle/>
                    <a:p>
                      <a:r>
                        <a:rPr lang="sr-Latn-RS" sz="1400" smtClean="0"/>
                        <a:t>Ako</a:t>
                      </a:r>
                      <a:r>
                        <a:rPr lang="sr-Latn-RS" sz="1400" baseline="0" smtClean="0"/>
                        <a:t> se kordiniše upotrebom samo jednog paketa onda je ovakva vidljivost opravdana.</a:t>
                      </a:r>
                      <a:endParaRPr lang="en-US" sz="1400"/>
                    </a:p>
                  </a:txBody>
                  <a:tcPr anchor="ctr"/>
                </a:tc>
              </a:tr>
            </a:tbl>
          </a:graphicData>
        </a:graphic>
      </p:graphicFrame>
      <p:pic>
        <p:nvPicPr>
          <p:cNvPr id="1026" name="Picture 2"/>
          <p:cNvPicPr>
            <a:picLocks noChangeAspect="1" noChangeArrowheads="1"/>
          </p:cNvPicPr>
          <p:nvPr/>
        </p:nvPicPr>
        <p:blipFill>
          <a:blip r:embed="rId2"/>
          <a:srcRect/>
          <a:stretch>
            <a:fillRect/>
          </a:stretch>
        </p:blipFill>
        <p:spPr bwMode="auto">
          <a:xfrm>
            <a:off x="5791200" y="1219200"/>
            <a:ext cx="3099511" cy="3733800"/>
          </a:xfrm>
          <a:prstGeom prst="rect">
            <a:avLst/>
          </a:prstGeom>
          <a:noFill/>
          <a:ln w="9525">
            <a:noFill/>
            <a:miter lim="800000"/>
            <a:headEnd/>
            <a:tailEnd/>
          </a:ln>
          <a:effectLst/>
        </p:spPr>
      </p:pic>
      <p:sp>
        <p:nvSpPr>
          <p:cNvPr id="19" name="TextBox 18"/>
          <p:cNvSpPr txBox="1"/>
          <p:nvPr/>
        </p:nvSpPr>
        <p:spPr>
          <a:xfrm>
            <a:off x="838200" y="6019800"/>
            <a:ext cx="3354123"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sr-Latn-RS" sz="1400" i="1" smtClean="0"/>
              <a:t>tabela 5: </a:t>
            </a:r>
            <a:r>
              <a:rPr lang="sr-Latn-RS" sz="1400" smtClean="0"/>
              <a:t>Modifikatori pristupa u jeziku Java</a:t>
            </a:r>
            <a:endParaRPr lang="en-US" sz="1400" smtClean="0"/>
          </a:p>
        </p:txBody>
      </p:sp>
      <p:sp>
        <p:nvSpPr>
          <p:cNvPr id="20" name="TextBox 19"/>
          <p:cNvSpPr txBox="1"/>
          <p:nvPr/>
        </p:nvSpPr>
        <p:spPr>
          <a:xfrm>
            <a:off x="6019801" y="5181600"/>
            <a:ext cx="2971800" cy="7386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sr-Latn-RS" sz="1400" i="1" smtClean="0"/>
              <a:t>slika 2: </a:t>
            </a:r>
            <a:r>
              <a:rPr lang="sr-Latn-RS" sz="1400" smtClean="0"/>
              <a:t>Primer koji ilustruje vidljivost</a:t>
            </a:r>
          </a:p>
          <a:p>
            <a:r>
              <a:rPr lang="sr-Latn-RS" sz="1400" smtClean="0"/>
              <a:t> u zavisnosti od iskorišćenog modifikatora pristupa</a:t>
            </a:r>
            <a:endParaRPr lang="en-US" sz="1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27</a:t>
            </a:fld>
            <a:endParaRPr lang="en-US"/>
          </a:p>
        </p:txBody>
      </p:sp>
      <p:sp>
        <p:nvSpPr>
          <p:cNvPr id="10" name="TextBox 9"/>
          <p:cNvSpPr txBox="1"/>
          <p:nvPr/>
        </p:nvSpPr>
        <p:spPr>
          <a:xfrm>
            <a:off x="457200" y="228600"/>
            <a:ext cx="3690369"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Struktura</a:t>
            </a:r>
          </a:p>
          <a:p>
            <a:pPr lvl="1">
              <a:buFont typeface="Courier New" pitchFamily="49" charset="0"/>
              <a:buChar char="o"/>
            </a:pPr>
            <a:r>
              <a:rPr lang="sr-Latn-RS" sz="1400" smtClean="0">
                <a:solidFill>
                  <a:schemeClr val="tx2"/>
                </a:solidFill>
                <a:latin typeface="+mj-lt"/>
              </a:rPr>
              <a:t> Osnovna objektno orijentisana filozofija</a:t>
            </a:r>
          </a:p>
          <a:p>
            <a:pPr lvl="1">
              <a:buFont typeface="Courier New" pitchFamily="49" charset="0"/>
              <a:buChar char="o"/>
            </a:pPr>
            <a:r>
              <a:rPr lang="sr-Latn-RS" sz="1400" smtClean="0">
                <a:solidFill>
                  <a:schemeClr val="tx2"/>
                </a:solidFill>
                <a:latin typeface="+mj-lt"/>
              </a:rPr>
              <a:t> Razmatranje dizajna niskog nivoa</a:t>
            </a:r>
          </a:p>
          <a:p>
            <a:pPr lvl="1">
              <a:buFont typeface="Courier New" pitchFamily="49" charset="0"/>
              <a:buChar char="o"/>
            </a:pPr>
            <a:r>
              <a:rPr lang="sr-Latn-RS" sz="1400" smtClean="0">
                <a:solidFill>
                  <a:schemeClr val="tx2"/>
                </a:solidFill>
                <a:latin typeface="+mj-lt"/>
              </a:rPr>
              <a:t> Izuzeci</a:t>
            </a:r>
            <a:endParaRPr lang="en-US" sz="1400" smtClean="0">
              <a:solidFill>
                <a:schemeClr val="tx2"/>
              </a:solidFill>
              <a:latin typeface="+mj-lt"/>
            </a:endParaRPr>
          </a:p>
        </p:txBody>
      </p:sp>
      <p:sp>
        <p:nvSpPr>
          <p:cNvPr id="12" name="TextBox 11"/>
          <p:cNvSpPr txBox="1"/>
          <p:nvPr/>
        </p:nvSpPr>
        <p:spPr>
          <a:xfrm>
            <a:off x="5181600" y="228600"/>
            <a:ext cx="718466" cy="307777"/>
          </a:xfrm>
          <a:prstGeom prst="rect">
            <a:avLst/>
          </a:prstGeom>
          <a:noFill/>
        </p:spPr>
        <p:txBody>
          <a:bodyPr wrap="square" rtlCol="0">
            <a:spAutoFit/>
          </a:bodyPr>
          <a:lstStyle/>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p:txBody>
          <a:bodyPr/>
          <a:lstStyle/>
          <a:p>
            <a:r>
              <a:rPr lang="sr-Latn-RS" smtClean="0"/>
              <a:t>Loš objektno orijentisan kod dolazi u mnogo različitih oblika.</a:t>
            </a:r>
          </a:p>
          <a:p>
            <a:endParaRPr lang="sr-Latn-RS" smtClean="0"/>
          </a:p>
          <a:p>
            <a:r>
              <a:rPr lang="sr-Latn-RS" smtClean="0"/>
              <a:t>Početnici prave univerzalnu grešku – pokušavaju da napišu kod na poznat način.</a:t>
            </a:r>
          </a:p>
          <a:p>
            <a:endParaRPr lang="sr-Latn-RS" smtClean="0"/>
          </a:p>
          <a:p>
            <a:r>
              <a:rPr lang="sr-Latn-RS" smtClean="0"/>
              <a:t>Jezik je efektno sredstvo koje olakšava prelazak.</a:t>
            </a:r>
          </a:p>
          <a:p>
            <a:endParaRPr lang="sr-Latn-RS" smtClean="0"/>
          </a:p>
          <a:p>
            <a:r>
              <a:rPr lang="sr-Latn-RS" smtClean="0"/>
              <a:t>Dobar objektno orijantisan dizajn zahteva praćenje uputstava koji poboljšavaju jednostavnost koda, čitljivost i omogućavaju ponovnu upotrebljivost.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28</a:t>
            </a:fld>
            <a:endParaRPr lang="en-US"/>
          </a:p>
        </p:txBody>
      </p:sp>
      <p:sp>
        <p:nvSpPr>
          <p:cNvPr id="10" name="TextBox 9"/>
          <p:cNvSpPr txBox="1"/>
          <p:nvPr/>
        </p:nvSpPr>
        <p:spPr>
          <a:xfrm>
            <a:off x="457200" y="228600"/>
            <a:ext cx="3690369"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Struktura</a:t>
            </a:r>
          </a:p>
          <a:p>
            <a:pPr lvl="1">
              <a:buFont typeface="Courier New" pitchFamily="49" charset="0"/>
              <a:buChar char="o"/>
            </a:pPr>
            <a:r>
              <a:rPr lang="sr-Latn-RS" sz="1400" smtClean="0">
                <a:solidFill>
                  <a:schemeClr val="tx2"/>
                </a:solidFill>
                <a:latin typeface="+mj-lt"/>
              </a:rPr>
              <a:t> Osnovna objektno orijentisana filozofija</a:t>
            </a:r>
          </a:p>
          <a:p>
            <a:pPr lvl="1">
              <a:buFont typeface="Courier New" pitchFamily="49" charset="0"/>
              <a:buChar char="o"/>
            </a:pPr>
            <a:r>
              <a:rPr lang="sr-Latn-RS" sz="1400" smtClean="0">
                <a:solidFill>
                  <a:schemeClr val="tx2"/>
                </a:solidFill>
                <a:latin typeface="+mj-lt"/>
              </a:rPr>
              <a:t> Razmatranje dizajna niskog nivoa</a:t>
            </a:r>
          </a:p>
          <a:p>
            <a:pPr lvl="1">
              <a:buFont typeface="Courier New" pitchFamily="49" charset="0"/>
              <a:buChar char="o"/>
            </a:pPr>
            <a:r>
              <a:rPr lang="sr-Latn-RS" sz="1400" smtClean="0">
                <a:solidFill>
                  <a:schemeClr val="tx2"/>
                </a:solidFill>
                <a:latin typeface="+mj-lt"/>
              </a:rPr>
              <a:t> Izuzeci</a:t>
            </a:r>
            <a:endParaRPr lang="en-US" sz="1400" smtClean="0">
              <a:solidFill>
                <a:schemeClr val="tx2"/>
              </a:solidFill>
              <a:latin typeface="+mj-lt"/>
            </a:endParaRP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r>
              <a:rPr lang="en-US" sz="1400" smtClean="0">
                <a:sym typeface="Symbol"/>
              </a:rPr>
              <a:t></a:t>
            </a:r>
            <a:endParaRPr lang="sr-Latn-RS" sz="1400" smtClean="0">
              <a:sym typeface="Symbol"/>
            </a:endParaRPr>
          </a:p>
          <a:p>
            <a:endParaRPr lang="sr-Latn-RS" sz="1400" smtClean="0">
              <a:sym typeface="Symbol"/>
            </a:endParaRPr>
          </a:p>
          <a:p>
            <a:endParaRPr lang="sr-Latn-RS" sz="1400" smtClean="0">
              <a:sym typeface="Symbol"/>
            </a:endParaRPr>
          </a:p>
        </p:txBody>
      </p:sp>
      <p:sp>
        <p:nvSpPr>
          <p:cNvPr id="8" name="Content Placeholder 7"/>
          <p:cNvSpPr>
            <a:spLocks noGrp="1"/>
          </p:cNvSpPr>
          <p:nvPr>
            <p:ph sz="quarter" idx="1"/>
          </p:nvPr>
        </p:nvSpPr>
        <p:spPr>
          <a:xfrm>
            <a:off x="304800" y="1066800"/>
            <a:ext cx="8610600" cy="5410200"/>
          </a:xfrm>
        </p:spPr>
        <p:txBody>
          <a:bodyPr>
            <a:normAutofit/>
          </a:bodyPr>
          <a:lstStyle/>
          <a:p>
            <a:r>
              <a:rPr lang="sr-Latn-RS" smtClean="0"/>
              <a:t>Iako standardi ne mogu dovesti do dobrog dizajna njihova upotreba može sprečiti loš dizajn. Smernice za razvoj fleksibilnog dizajna:</a:t>
            </a:r>
          </a:p>
          <a:p>
            <a:pPr lvl="1"/>
            <a:r>
              <a:rPr lang="sr-Latn-RS" smtClean="0"/>
              <a:t>Generalno, klase treba da budu stvari. Zvuči kao nešto elementarno, ali često se dešava da se pokušava enkapsulacija procesa. U tom slučaju lako se cela funkcionalnost smešta u jednu celinu umesto da bude faktorisana kroz objekte.</a:t>
            </a:r>
          </a:p>
          <a:p>
            <a:pPr lvl="1"/>
            <a:r>
              <a:rPr lang="sr-Latn-RS" smtClean="0"/>
              <a:t>Metodi treba da budu jedna akcija. Metodi treba da rade jednu jedinu stvar i pri tome da imaju ime koje opisuje njihovu ulogu.</a:t>
            </a:r>
          </a:p>
          <a:p>
            <a:pPr lvl="1"/>
            <a:r>
              <a:rPr lang="sr-Latn-RS" smtClean="0"/>
              <a:t>Metodi treba da budu kratki i laki za razumevanje.</a:t>
            </a:r>
          </a:p>
          <a:p>
            <a:pPr lvl="1"/>
            <a:r>
              <a:rPr lang="sr-Latn-RS" smtClean="0"/>
              <a:t>Potrebno je izabrati najjednostavniji način implementacije koji radi. Ovo je tehnika koja doprinosi čitljivosti. Često mnogo više doprinosi brzina njenog razvoja od nekoliko bajtova više koji su joj neophodni.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29</a:t>
            </a:fld>
            <a:endParaRPr lang="en-US"/>
          </a:p>
        </p:txBody>
      </p:sp>
      <p:sp>
        <p:nvSpPr>
          <p:cNvPr id="10" name="TextBox 9"/>
          <p:cNvSpPr txBox="1"/>
          <p:nvPr/>
        </p:nvSpPr>
        <p:spPr>
          <a:xfrm>
            <a:off x="457200" y="228600"/>
            <a:ext cx="3690369"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Struktura</a:t>
            </a:r>
          </a:p>
          <a:p>
            <a:pPr lvl="1">
              <a:buFont typeface="Courier New" pitchFamily="49" charset="0"/>
              <a:buChar char="o"/>
            </a:pPr>
            <a:r>
              <a:rPr lang="sr-Latn-RS" sz="1400" smtClean="0">
                <a:solidFill>
                  <a:schemeClr val="tx2"/>
                </a:solidFill>
                <a:latin typeface="+mj-lt"/>
              </a:rPr>
              <a:t> Osnovna objektno orijentisana filozofija</a:t>
            </a:r>
          </a:p>
          <a:p>
            <a:pPr lvl="1">
              <a:buFont typeface="Courier New" pitchFamily="49" charset="0"/>
              <a:buChar char="o"/>
            </a:pPr>
            <a:r>
              <a:rPr lang="sr-Latn-RS" sz="1400" smtClean="0">
                <a:solidFill>
                  <a:schemeClr val="tx2"/>
                </a:solidFill>
                <a:latin typeface="+mj-lt"/>
              </a:rPr>
              <a:t> Razmatranje dizajna niskog nivoa</a:t>
            </a:r>
          </a:p>
          <a:p>
            <a:pPr lvl="1">
              <a:buFont typeface="Courier New" pitchFamily="49" charset="0"/>
              <a:buChar char="o"/>
            </a:pPr>
            <a:r>
              <a:rPr lang="sr-Latn-RS" sz="1400" smtClean="0">
                <a:solidFill>
                  <a:schemeClr val="tx2"/>
                </a:solidFill>
                <a:latin typeface="+mj-lt"/>
              </a:rPr>
              <a:t> Izuzeci</a:t>
            </a:r>
            <a:endParaRPr lang="en-US" sz="1400" smtClean="0">
              <a:solidFill>
                <a:schemeClr val="tx2"/>
              </a:solidFill>
              <a:latin typeface="+mj-lt"/>
            </a:endParaRPr>
          </a:p>
        </p:txBody>
      </p:sp>
      <p:sp>
        <p:nvSpPr>
          <p:cNvPr id="12" name="TextBox 11"/>
          <p:cNvSpPr txBox="1"/>
          <p:nvPr/>
        </p:nvSpPr>
        <p:spPr>
          <a:xfrm>
            <a:off x="5181600" y="228600"/>
            <a:ext cx="718466" cy="738664"/>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a:xfrm>
            <a:off x="381000" y="1066800"/>
            <a:ext cx="8763000" cy="5410200"/>
          </a:xfrm>
        </p:spPr>
        <p:txBody>
          <a:bodyPr>
            <a:normAutofit fontScale="92500" lnSpcReduction="10000"/>
          </a:bodyPr>
          <a:lstStyle/>
          <a:p>
            <a:r>
              <a:rPr lang="sr-Latn-RS" smtClean="0"/>
              <a:t>Dizajn niskog nivoa karakterišu odluke koje nisu često najjasnije u fazi implementacije. </a:t>
            </a:r>
          </a:p>
          <a:p>
            <a:r>
              <a:rPr lang="sr-Latn-RS" smtClean="0"/>
              <a:t>Sledi lista najčešćih nejasnoća i smernice za donošenje odluka:</a:t>
            </a:r>
            <a:endParaRPr lang="sr-Latn-RS" b="1" smtClean="0"/>
          </a:p>
          <a:p>
            <a:pPr marL="514350" indent="-514350">
              <a:buFont typeface="+mj-lt"/>
              <a:buAutoNum type="arabicPeriod"/>
            </a:pPr>
            <a:r>
              <a:rPr lang="sr-Latn-RS" b="1" smtClean="0"/>
              <a:t>Interfejsi ili apstraktne klase </a:t>
            </a:r>
          </a:p>
          <a:p>
            <a:pPr marL="788670" lvl="1" indent="-514350"/>
            <a:r>
              <a:rPr lang="sr-Latn-RS" smtClean="0"/>
              <a:t>Interfejsi predstavljaju dogovor o tipovima između pozivaoca i objekta. Apstraktne klase se koriste za obezbeđivanje mehanizama koji su deljeni i zajednički za nekoliko klasa.</a:t>
            </a:r>
          </a:p>
          <a:p>
            <a:pPr marL="788670" lvl="1" indent="-514350"/>
            <a:r>
              <a:rPr lang="sr-Latn-RS" smtClean="0"/>
              <a:t>Interfejsi treba da budu korišćeni svuda gde se može promeniti </a:t>
            </a:r>
            <a:r>
              <a:rPr lang="sr-Latn-RS" smtClean="0"/>
              <a:t>implementacija</a:t>
            </a:r>
            <a:r>
              <a:rPr lang="en-US" smtClean="0"/>
              <a:t>.</a:t>
            </a:r>
            <a:endParaRPr lang="sr-Latn-RS" smtClean="0"/>
          </a:p>
          <a:p>
            <a:pPr marL="788670" lvl="1" indent="-514350"/>
            <a:r>
              <a:rPr lang="sr-Latn-RS" smtClean="0"/>
              <a:t>Interfejsi treba da se koriste za opis dodatnih mogućnosti (Printable, Serializable, Cloneable).</a:t>
            </a:r>
          </a:p>
          <a:p>
            <a:pPr marL="788670" lvl="1" indent="-514350"/>
            <a:r>
              <a:rPr lang="sr-Latn-RS" smtClean="0"/>
              <a:t>Interfejsi se koriste kada ne postoji uobičajena implementacija.</a:t>
            </a:r>
          </a:p>
          <a:p>
            <a:pPr marL="788670" lvl="1" indent="-514350"/>
            <a:r>
              <a:rPr lang="sr-Latn-RS" smtClean="0"/>
              <a:t>Apstraktne klase treba da budu korišćene kada je moguće koristiti parcijalnu </a:t>
            </a:r>
            <a:r>
              <a:rPr lang="sr-Latn-RS" smtClean="0"/>
              <a:t>implementaciju</a:t>
            </a:r>
            <a:r>
              <a:rPr lang="en-US" smtClean="0"/>
              <a:t>.</a:t>
            </a:r>
            <a:endParaRPr lang="sr-Latn-RS" smtClean="0"/>
          </a:p>
          <a:p>
            <a:pPr marL="788670" lvl="1" indent="-514350"/>
            <a:r>
              <a:rPr lang="sr-Latn-RS" smtClean="0"/>
              <a:t>Nekada se mogu kombinovati interfejsi i apstraktne klase. Ovo nudi mogućnosti parcijalne implementacije sa fleksibilnim interfejsom.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sr-Latn-RS" smtClean="0"/>
          </a:p>
          <a:p>
            <a:r>
              <a:rPr lang="sr-Latn-RS" smtClean="0"/>
              <a:t>U mnogo slučajeva se loša Java povezuje direktno sa lošom formom.</a:t>
            </a:r>
          </a:p>
          <a:p>
            <a:endParaRPr lang="sr-Latn-RS" smtClean="0"/>
          </a:p>
          <a:p>
            <a:r>
              <a:rPr lang="sr-Latn-RS" smtClean="0"/>
              <a:t>Dobra higijena programiranja se pridržava čistog poravnavanja, što olakšava deljenje koda i omogućava efikasnije refaktorisanje.</a:t>
            </a:r>
          </a:p>
          <a:p>
            <a:endParaRPr lang="sr-Latn-RS" smtClean="0"/>
          </a:p>
          <a:p>
            <a:r>
              <a:rPr lang="sr-Latn-RS" smtClean="0"/>
              <a:t>U okviru higijene programiranja važno je razmotriti konvencije kodiranja i najčešće pravljene greške koje doprinose lošoj higijeni.</a:t>
            </a:r>
            <a:endParaRPr lang="en-US"/>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3</a:t>
            </a:fld>
            <a:endParaRPr lang="en-US"/>
          </a:p>
        </p:txBody>
      </p:sp>
      <p:sp>
        <p:nvSpPr>
          <p:cNvPr id="14" name="TextBox 13"/>
          <p:cNvSpPr txBox="1"/>
          <p:nvPr/>
        </p:nvSpPr>
        <p:spPr>
          <a:xfrm>
            <a:off x="457200" y="228600"/>
            <a:ext cx="4356642" cy="954107"/>
          </a:xfrm>
          <a:prstGeom prst="rect">
            <a:avLst/>
          </a:prstGeom>
          <a:noFill/>
        </p:spPr>
        <p:txBody>
          <a:bodyPr wrap="none" rtlCol="0">
            <a:spAutoFit/>
          </a:bodyPr>
          <a:lstStyle/>
          <a:p>
            <a:pPr lvl="0">
              <a:buFont typeface="Courier New" pitchFamily="49" charset="0"/>
              <a:buChar char="o"/>
            </a:pPr>
            <a:r>
              <a:rPr lang="sr-Latn-RS" sz="1400" smtClean="0">
                <a:latin typeface="+mj-lt"/>
              </a:rPr>
              <a:t> </a:t>
            </a:r>
            <a:r>
              <a:rPr lang="en-US" sz="1400" smtClean="0">
                <a:latin typeface="+mj-lt"/>
              </a:rPr>
              <a:t>Zašto treba učiti higijenu programiranja?</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Ekstremno programiranje zahteva dobru higijenu</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kodiranja štite od antipaterna</a:t>
            </a:r>
            <a:endParaRPr lang="sr-Latn-RS" sz="1400" smtClean="0">
              <a:solidFill>
                <a:schemeClr val="accent2">
                  <a:lumMod val="50000"/>
                </a:schemeClr>
              </a:solidFill>
              <a:latin typeface="+mj-lt"/>
            </a:endParaRPr>
          </a:p>
          <a:p>
            <a:pPr lvl="1"/>
            <a:endParaRPr lang="en-US" sz="1400">
              <a:solidFill>
                <a:schemeClr val="accent2">
                  <a:lumMod val="50000"/>
                </a:schemeClr>
              </a:solidFill>
              <a:latin typeface="+mj-lt"/>
            </a:endParaRPr>
          </a:p>
        </p:txBody>
      </p:sp>
      <p:sp>
        <p:nvSpPr>
          <p:cNvPr id="15" name="TextBox 14"/>
          <p:cNvSpPr txBox="1"/>
          <p:nvPr/>
        </p:nvSpPr>
        <p:spPr>
          <a:xfrm>
            <a:off x="5181600" y="228600"/>
            <a:ext cx="718466" cy="954107"/>
          </a:xfrm>
          <a:prstGeom prst="rect">
            <a:avLst/>
          </a:prstGeom>
          <a:noFill/>
        </p:spPr>
        <p:txBody>
          <a:bodyPr wrap="square" rtlCol="0">
            <a:spAutoFit/>
          </a:bodyPr>
          <a:lstStyle/>
          <a:p>
            <a:r>
              <a:rPr lang="en-US" sz="1400" smtClean="0">
                <a:sym typeface="Symbol"/>
              </a:rPr>
              <a:t></a:t>
            </a:r>
            <a:endParaRPr lang="sr-Latn-RS" sz="1400" smtClean="0">
              <a:sym typeface="Symbol"/>
            </a:endParaRPr>
          </a:p>
          <a:p>
            <a:endParaRPr lang="sr-Latn-RS" sz="1400">
              <a:sym typeface="Symbol"/>
            </a:endParaRPr>
          </a:p>
          <a:p>
            <a:endParaRPr lang="sr-Latn-RS" sz="1400" smtClean="0">
              <a:sym typeface="Symbol"/>
            </a:endParaRPr>
          </a:p>
          <a:p>
            <a:endParaRPr lang="en-US" sz="1400" smtClean="0">
              <a:sym typeface="Symbo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30</a:t>
            </a:fld>
            <a:endParaRPr lang="en-US"/>
          </a:p>
        </p:txBody>
      </p:sp>
      <p:sp>
        <p:nvSpPr>
          <p:cNvPr id="10" name="TextBox 9"/>
          <p:cNvSpPr txBox="1"/>
          <p:nvPr/>
        </p:nvSpPr>
        <p:spPr>
          <a:xfrm>
            <a:off x="457200" y="228600"/>
            <a:ext cx="3690369"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Struktura</a:t>
            </a:r>
          </a:p>
          <a:p>
            <a:pPr lvl="1">
              <a:buFont typeface="Courier New" pitchFamily="49" charset="0"/>
              <a:buChar char="o"/>
            </a:pPr>
            <a:r>
              <a:rPr lang="sr-Latn-RS" sz="1400" smtClean="0">
                <a:solidFill>
                  <a:schemeClr val="tx2"/>
                </a:solidFill>
                <a:latin typeface="+mj-lt"/>
              </a:rPr>
              <a:t> Osnovna objektno orijentisana filozofija</a:t>
            </a:r>
          </a:p>
          <a:p>
            <a:pPr lvl="1">
              <a:buFont typeface="Courier New" pitchFamily="49" charset="0"/>
              <a:buChar char="o"/>
            </a:pPr>
            <a:r>
              <a:rPr lang="sr-Latn-RS" sz="1400" smtClean="0">
                <a:solidFill>
                  <a:schemeClr val="tx2"/>
                </a:solidFill>
                <a:latin typeface="+mj-lt"/>
              </a:rPr>
              <a:t> Razmatranje dizajna niskog nivoa</a:t>
            </a:r>
          </a:p>
          <a:p>
            <a:pPr lvl="1">
              <a:buFont typeface="Courier New" pitchFamily="49" charset="0"/>
              <a:buChar char="o"/>
            </a:pPr>
            <a:r>
              <a:rPr lang="sr-Latn-RS" sz="1400" smtClean="0">
                <a:solidFill>
                  <a:schemeClr val="tx2"/>
                </a:solidFill>
                <a:latin typeface="+mj-lt"/>
              </a:rPr>
              <a:t> Izuzeci</a:t>
            </a:r>
            <a:endParaRPr lang="en-US" sz="1400" smtClean="0">
              <a:solidFill>
                <a:schemeClr val="tx2"/>
              </a:solidFill>
              <a:latin typeface="+mj-lt"/>
            </a:endParaRPr>
          </a:p>
        </p:txBody>
      </p:sp>
      <p:sp>
        <p:nvSpPr>
          <p:cNvPr id="12" name="TextBox 11"/>
          <p:cNvSpPr txBox="1"/>
          <p:nvPr/>
        </p:nvSpPr>
        <p:spPr>
          <a:xfrm>
            <a:off x="5181600" y="228600"/>
            <a:ext cx="718466" cy="738664"/>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a:xfrm>
            <a:off x="228600" y="1066800"/>
            <a:ext cx="8763000" cy="5410200"/>
          </a:xfrm>
        </p:spPr>
        <p:txBody>
          <a:bodyPr>
            <a:normAutofit fontScale="92500"/>
          </a:bodyPr>
          <a:lstStyle/>
          <a:p>
            <a:pPr marL="514350" indent="-514350">
              <a:buFont typeface="+mj-lt"/>
              <a:buAutoNum type="arabicPeriod" startAt="2"/>
            </a:pPr>
            <a:r>
              <a:rPr lang="sr-Latn-RS" b="1" smtClean="0"/>
              <a:t>Razmatranje klonabilnog interfejsa</a:t>
            </a:r>
          </a:p>
          <a:p>
            <a:pPr marL="788670" lvl="1" indent="-514350"/>
            <a:r>
              <a:rPr lang="sr-Latn-RS" smtClean="0"/>
              <a:t>Ako naši objekti treba da imaju mogućnost kloniranja, potrebno je da implementiraju Cloneable interfejs. Ovaj interfejs koristi nekoliko uzoraka za projektovanje. Bolje je uvek ispočetka </a:t>
            </a:r>
            <a:r>
              <a:rPr lang="sr-Latn-RS" smtClean="0"/>
              <a:t>imp</a:t>
            </a:r>
            <a:r>
              <a:rPr lang="en-US" smtClean="0"/>
              <a:t>lementirati kloniranje</a:t>
            </a:r>
            <a:r>
              <a:rPr lang="sr-Latn-RS" smtClean="0"/>
              <a:t> </a:t>
            </a:r>
            <a:r>
              <a:rPr lang="sr-Latn-RS" smtClean="0"/>
              <a:t>nego uzeti podrazumevano ponašanje klase </a:t>
            </a:r>
            <a:r>
              <a:rPr lang="sr-Latn-RS" smtClean="0"/>
              <a:t>Object</a:t>
            </a:r>
            <a:r>
              <a:rPr lang="en-US" smtClean="0"/>
              <a:t>.</a:t>
            </a:r>
            <a:endParaRPr lang="sr-Latn-RS" smtClean="0"/>
          </a:p>
          <a:p>
            <a:pPr marL="514350" indent="-514350">
              <a:buFont typeface="+mj-lt"/>
              <a:buAutoNum type="arabicPeriod" startAt="2"/>
            </a:pPr>
            <a:r>
              <a:rPr lang="sr-Latn-RS" b="1" smtClean="0"/>
              <a:t>Ekvivalentnosti i heš kodovi</a:t>
            </a:r>
          </a:p>
          <a:p>
            <a:pPr marL="788670" lvl="1" indent="-514350"/>
            <a:r>
              <a:rPr lang="sr-Latn-RS" smtClean="0"/>
              <a:t>Ako predefinišemo Object.equals, trebalo bi i da predefinišemo Object.hashCodes i obrnuto. Ekvivalentnost je jači test nego heš kodovi pa su zahtevi kod kojih je jedno potrebno a drugo nije retki.</a:t>
            </a:r>
          </a:p>
          <a:p>
            <a:pPr marL="514350" indent="-514350">
              <a:buFont typeface="+mj-lt"/>
              <a:buAutoNum type="arabicPeriod" startAt="2"/>
            </a:pPr>
            <a:r>
              <a:rPr lang="sr-Latn-RS" b="1" smtClean="0"/>
              <a:t>Finalni modifikator</a:t>
            </a:r>
          </a:p>
          <a:p>
            <a:pPr marL="788670" lvl="1" indent="-514350"/>
            <a:r>
              <a:rPr lang="sr-Latn-RS" smtClean="0"/>
              <a:t>Korišćenje ovog modifikatora zabranjuje ponovnu upotrebu klase, atributa ili metoda i potrebno je posebno voditi računa prilikom njegovog korišćenja. Konvencije savetuju da se final koristi samo za konstante. Alternativno, dozvoljava se njegova pažljiva upotreba samo u slučajevima kada nadklasa definiše interfejs za sve metode.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31</a:t>
            </a:fld>
            <a:endParaRPr lang="en-US"/>
          </a:p>
        </p:txBody>
      </p:sp>
      <p:sp>
        <p:nvSpPr>
          <p:cNvPr id="10" name="TextBox 9"/>
          <p:cNvSpPr txBox="1"/>
          <p:nvPr/>
        </p:nvSpPr>
        <p:spPr>
          <a:xfrm>
            <a:off x="457200" y="228600"/>
            <a:ext cx="3690369"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Struktura</a:t>
            </a:r>
          </a:p>
          <a:p>
            <a:pPr lvl="1">
              <a:buFont typeface="Courier New" pitchFamily="49" charset="0"/>
              <a:buChar char="o"/>
            </a:pPr>
            <a:r>
              <a:rPr lang="sr-Latn-RS" sz="1400" smtClean="0">
                <a:solidFill>
                  <a:schemeClr val="tx2"/>
                </a:solidFill>
                <a:latin typeface="+mj-lt"/>
              </a:rPr>
              <a:t> Osnovna objektno orijentisana filozofija</a:t>
            </a:r>
          </a:p>
          <a:p>
            <a:pPr lvl="1">
              <a:buFont typeface="Courier New" pitchFamily="49" charset="0"/>
              <a:buChar char="o"/>
            </a:pPr>
            <a:r>
              <a:rPr lang="sr-Latn-RS" sz="1400" smtClean="0">
                <a:solidFill>
                  <a:schemeClr val="tx2"/>
                </a:solidFill>
                <a:latin typeface="+mj-lt"/>
              </a:rPr>
              <a:t> Razmatranje dizajna niskog nivoa</a:t>
            </a:r>
          </a:p>
          <a:p>
            <a:pPr lvl="1">
              <a:buFont typeface="Courier New" pitchFamily="49" charset="0"/>
              <a:buChar char="o"/>
            </a:pPr>
            <a:r>
              <a:rPr lang="sr-Latn-RS" sz="1400" smtClean="0">
                <a:solidFill>
                  <a:schemeClr val="tx2"/>
                </a:solidFill>
                <a:latin typeface="+mj-lt"/>
              </a:rPr>
              <a:t> Izuzeci</a:t>
            </a:r>
            <a:endParaRPr lang="en-US" sz="1400" smtClean="0">
              <a:solidFill>
                <a:schemeClr val="tx2"/>
              </a:solidFill>
              <a:latin typeface="+mj-lt"/>
            </a:endParaRP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a:xfrm>
            <a:off x="381000" y="1219200"/>
            <a:ext cx="8610600" cy="5257800"/>
          </a:xfrm>
        </p:spPr>
        <p:txBody>
          <a:bodyPr>
            <a:normAutofit/>
          </a:bodyPr>
          <a:lstStyle/>
          <a:p>
            <a:pPr marL="514350" indent="-514350"/>
            <a:r>
              <a:rPr lang="sr-Latn-RS" smtClean="0"/>
              <a:t>Java zahteva staranje o izuzecima koji se mogu pojaviti u programu ali ne postoji način da zahteva i dobro rukovanje izuzecima koji su se pojavili.</a:t>
            </a:r>
          </a:p>
          <a:p>
            <a:pPr marL="514350" indent="-514350"/>
            <a:endParaRPr lang="en-US" smtClean="0"/>
          </a:p>
          <a:p>
            <a:pPr marL="514350" indent="-514350"/>
            <a:r>
              <a:rPr lang="sr-Latn-RS" smtClean="0"/>
              <a:t>Nekoliko </a:t>
            </a:r>
            <a:r>
              <a:rPr lang="sr-Latn-RS" smtClean="0"/>
              <a:t>korisnih saveta:</a:t>
            </a:r>
          </a:p>
          <a:p>
            <a:pPr marL="788670" lvl="1" indent="-514350"/>
            <a:r>
              <a:rPr lang="sr-Latn-RS" smtClean="0"/>
              <a:t>Izuzeci treba da pruže logično i predvidivo ponašanje ( na primer pogrešno napisano ime fajla ne treba da izazove dramatično pucanje steka jer ovakvo ponašanje nije ni logično ni predvidivo)</a:t>
            </a:r>
          </a:p>
          <a:p>
            <a:pPr marL="788670" lvl="1" indent="-514350"/>
            <a:r>
              <a:rPr lang="sr-Latn-RS" smtClean="0"/>
              <a:t>Izuzecima treba rukovati na nivou gde je sve razloženo i jasno</a:t>
            </a:r>
          </a:p>
          <a:p>
            <a:pPr marL="788670" lvl="1" indent="-514350"/>
            <a:r>
              <a:rPr lang="sr-Latn-RS" smtClean="0"/>
              <a:t>Loša praksa je hvatanje neobrađenih izuzetaka</a:t>
            </a:r>
          </a:p>
          <a:p>
            <a:pPr marL="788670" lvl="1" indent="-514350"/>
            <a:endParaRPr lang="sr-Latn-R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32</a:t>
            </a:fld>
            <a:endParaRPr lang="en-US"/>
          </a:p>
        </p:txBody>
      </p:sp>
      <p:sp>
        <p:nvSpPr>
          <p:cNvPr id="10" name="TextBox 9"/>
          <p:cNvSpPr txBox="1"/>
          <p:nvPr/>
        </p:nvSpPr>
        <p:spPr>
          <a:xfrm>
            <a:off x="457200" y="228600"/>
            <a:ext cx="3244606" cy="30777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Curenje i performanse</a:t>
            </a:r>
            <a:endParaRPr lang="en-US" sz="1400" smtClean="0">
              <a:solidFill>
                <a:schemeClr val="tx2"/>
              </a:solidFill>
              <a:latin typeface="+mj-lt"/>
            </a:endParaRPr>
          </a:p>
        </p:txBody>
      </p:sp>
      <p:sp>
        <p:nvSpPr>
          <p:cNvPr id="12" name="TextBox 11"/>
          <p:cNvSpPr txBox="1"/>
          <p:nvPr/>
        </p:nvSpPr>
        <p:spPr>
          <a:xfrm>
            <a:off x="5181600" y="228600"/>
            <a:ext cx="718466" cy="307777"/>
          </a:xfrm>
          <a:prstGeom prst="rect">
            <a:avLst/>
          </a:prstGeom>
          <a:noFill/>
        </p:spPr>
        <p:txBody>
          <a:bodyPr wrap="square" rtlCol="0">
            <a:spAutoFit/>
          </a:bodyPr>
          <a:lstStyle/>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a:xfrm>
            <a:off x="381000" y="1219200"/>
            <a:ext cx="8610600" cy="5257800"/>
          </a:xfrm>
        </p:spPr>
        <p:txBody>
          <a:bodyPr>
            <a:normAutofit lnSpcReduction="10000"/>
          </a:bodyPr>
          <a:lstStyle/>
          <a:p>
            <a:pPr marL="788670" lvl="1" indent="-514350"/>
            <a:r>
              <a:rPr lang="sr-Latn-RS" b="1" smtClean="0">
                <a:solidFill>
                  <a:schemeClr val="tx1"/>
                </a:solidFill>
              </a:rPr>
              <a:t>Generalno</a:t>
            </a:r>
          </a:p>
          <a:p>
            <a:pPr marL="1062990" lvl="2" indent="-514350"/>
            <a:r>
              <a:rPr lang="sr-Latn-RS" smtClean="0">
                <a:solidFill>
                  <a:schemeClr val="tx2"/>
                </a:solidFill>
              </a:rPr>
              <a:t>Optimizacija se radi kasnije. Treba da bude urađena na samom kraju razvojnog ciklusa. Ako je jasno koji deo koda predstavlja usko grlo on se optimizuje prvi. </a:t>
            </a:r>
          </a:p>
          <a:p>
            <a:pPr marL="788670" lvl="1" indent="-514350"/>
            <a:r>
              <a:rPr lang="sr-Latn-RS" b="1" smtClean="0">
                <a:solidFill>
                  <a:schemeClr val="tx1"/>
                </a:solidFill>
              </a:rPr>
              <a:t>Curenje i rezervne kopije</a:t>
            </a:r>
          </a:p>
          <a:p>
            <a:pPr marL="1062990" lvl="2" indent="-514350"/>
            <a:r>
              <a:rPr lang="sr-Latn-RS" smtClean="0">
                <a:solidFill>
                  <a:schemeClr val="tx2"/>
                </a:solidFill>
              </a:rPr>
              <a:t>Preporučuje se uparivanje alokacije i oslobađanja resursa i implementacija tih metoda što je međusobno bliže moguće</a:t>
            </a:r>
          </a:p>
          <a:p>
            <a:pPr marL="1062990" lvl="2" indent="-514350"/>
            <a:r>
              <a:rPr lang="sr-Latn-RS" smtClean="0">
                <a:solidFill>
                  <a:schemeClr val="tx2"/>
                </a:solidFill>
              </a:rPr>
              <a:t>U kolekcijama treba osloboditi i iskorišćene objekte. Ovde je takođe dobra praksa ove metode implementirati što je bliže moguće</a:t>
            </a:r>
          </a:p>
          <a:p>
            <a:pPr marL="788670" lvl="1" indent="-514350"/>
            <a:r>
              <a:rPr lang="sr-Latn-RS" b="1" smtClean="0">
                <a:solidFill>
                  <a:schemeClr val="tx1"/>
                </a:solidFill>
              </a:rPr>
              <a:t>Petlje i pozivanje u krug</a:t>
            </a:r>
          </a:p>
          <a:p>
            <a:pPr marL="1062990" lvl="2" indent="-514350"/>
            <a:r>
              <a:rPr lang="sr-Latn-RS" smtClean="0">
                <a:solidFill>
                  <a:schemeClr val="tx2"/>
                </a:solidFill>
              </a:rPr>
              <a:t>Treba obezbediti da kolekcije ne pozivaju jedna drugu u krug</a:t>
            </a:r>
          </a:p>
          <a:p>
            <a:pPr marL="1062990" lvl="2" indent="-514350"/>
            <a:r>
              <a:rPr lang="sr-Latn-RS" smtClean="0">
                <a:solidFill>
                  <a:schemeClr val="tx2"/>
                </a:solidFill>
              </a:rPr>
              <a:t>Izračunavanja je potrebno čuvati van petlji. Ovo, na primer, nije preporučljivo:</a:t>
            </a:r>
          </a:p>
          <a:p>
            <a:pPr marL="1062990" lvl="2" indent="-514350">
              <a:buNone/>
            </a:pPr>
            <a:endParaRPr lang="sr-Latn-RS" smtClean="0">
              <a:solidFill>
                <a:schemeClr val="tx2"/>
              </a:solidFill>
            </a:endParaRPr>
          </a:p>
          <a:p>
            <a:pPr marL="1062990" lvl="2" indent="-514350"/>
            <a:r>
              <a:rPr lang="sr-Latn-RS" smtClean="0">
                <a:solidFill>
                  <a:schemeClr val="tx2"/>
                </a:solidFill>
              </a:rPr>
              <a:t>Kada se prave stringovi poželjnije je korišćenje string bafera nego nadovezivanje niski.</a:t>
            </a:r>
          </a:p>
        </p:txBody>
      </p:sp>
      <p:sp>
        <p:nvSpPr>
          <p:cNvPr id="9" name="Rounded Rectangle 8"/>
          <p:cNvSpPr/>
          <p:nvPr/>
        </p:nvSpPr>
        <p:spPr>
          <a:xfrm>
            <a:off x="1524000" y="5410200"/>
            <a:ext cx="45720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r>
              <a:rPr lang="sr-Latn-RS" sz="1400" smtClean="0">
                <a:latin typeface="Lucida Sans Unicode" pitchFamily="34" charset="0"/>
                <a:cs typeface="Lucida Sans Unicode" pitchFamily="34" charset="0"/>
              </a:rPr>
              <a:t>       for( int i = 0; i&lt;someCollectionSize(); i++)</a:t>
            </a:r>
          </a:p>
          <a:p>
            <a:endParaRPr lang="sr-Latn-RS" sz="1400" smtClean="0">
              <a:latin typeface="Lucida Sans Unicode" pitchFamily="34" charset="0"/>
              <a:cs typeface="Lucida Sans Unicode"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33</a:t>
            </a:fld>
            <a:endParaRPr lang="en-US"/>
          </a:p>
        </p:txBody>
      </p:sp>
      <p:sp>
        <p:nvSpPr>
          <p:cNvPr id="10" name="TextBox 9"/>
          <p:cNvSpPr txBox="1"/>
          <p:nvPr/>
        </p:nvSpPr>
        <p:spPr>
          <a:xfrm>
            <a:off x="457200" y="228600"/>
            <a:ext cx="3244606" cy="30777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Curenje i performanse</a:t>
            </a:r>
            <a:endParaRPr lang="en-US" sz="1400" smtClean="0">
              <a:solidFill>
                <a:schemeClr val="tx2"/>
              </a:solidFill>
              <a:latin typeface="+mj-lt"/>
            </a:endParaRPr>
          </a:p>
        </p:txBody>
      </p:sp>
      <p:sp>
        <p:nvSpPr>
          <p:cNvPr id="12" name="TextBox 11"/>
          <p:cNvSpPr txBox="1"/>
          <p:nvPr/>
        </p:nvSpPr>
        <p:spPr>
          <a:xfrm>
            <a:off x="5181600" y="228600"/>
            <a:ext cx="718466" cy="307777"/>
          </a:xfrm>
          <a:prstGeom prst="rect">
            <a:avLst/>
          </a:prstGeom>
          <a:noFill/>
        </p:spPr>
        <p:txBody>
          <a:bodyPr wrap="square" rtlCol="0">
            <a:spAutoFit/>
          </a:bodyPr>
          <a:lstStyle/>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a:xfrm>
            <a:off x="381000" y="1219200"/>
            <a:ext cx="8610600" cy="5410200"/>
          </a:xfrm>
        </p:spPr>
        <p:txBody>
          <a:bodyPr>
            <a:normAutofit/>
          </a:bodyPr>
          <a:lstStyle/>
          <a:p>
            <a:pPr marL="788670" lvl="1" indent="-514350"/>
            <a:r>
              <a:rPr lang="sr-Latn-RS" sz="2400" b="1" smtClean="0">
                <a:solidFill>
                  <a:schemeClr val="tx1"/>
                </a:solidFill>
              </a:rPr>
              <a:t>Sinhronizacija</a:t>
            </a:r>
          </a:p>
          <a:p>
            <a:pPr marL="1062990" lvl="2" indent="-514350"/>
            <a:r>
              <a:rPr lang="sr-Latn-RS" sz="2100" smtClean="0">
                <a:solidFill>
                  <a:schemeClr val="tx2"/>
                </a:solidFill>
              </a:rPr>
              <a:t>Potrebno je izabrati strategiju i držati se nje.</a:t>
            </a:r>
          </a:p>
          <a:p>
            <a:pPr marL="1062990" lvl="2" indent="-514350"/>
            <a:r>
              <a:rPr lang="sr-Latn-RS" sz="2100" smtClean="0">
                <a:solidFill>
                  <a:schemeClr val="tx2"/>
                </a:solidFill>
              </a:rPr>
              <a:t>Briga o sinhronizovanosti je velika. Potrebno je koristiti je kada je neophodno, ali nikada se ne sme dodavati sinchronized svim metodama samo za svaki slučaj.</a:t>
            </a:r>
          </a:p>
          <a:p>
            <a:pPr marL="1062990" lvl="2" indent="-514350"/>
            <a:r>
              <a:rPr lang="sr-Latn-RS" sz="2100" smtClean="0">
                <a:solidFill>
                  <a:schemeClr val="tx2"/>
                </a:solidFill>
              </a:rPr>
              <a:t>Potrebno je razumeti kako Java rukuje sinhronizacijom. Zaštita se radi na nivou objekta a ne na nivou bloka. Atomične funkcije takođe treba da imaju zaštitu jer su u stvarnosti samo mala premeštanja bajtova atomična.</a:t>
            </a:r>
          </a:p>
          <a:p>
            <a:pPr marL="788670" lvl="1" indent="-514350"/>
            <a:r>
              <a:rPr lang="sr-Latn-RS" sz="2400" b="1" smtClean="0">
                <a:solidFill>
                  <a:schemeClr val="tx1"/>
                </a:solidFill>
              </a:rPr>
              <a:t>Blokiranje</a:t>
            </a:r>
          </a:p>
          <a:p>
            <a:pPr marL="1062990" lvl="2" indent="-514350"/>
            <a:r>
              <a:rPr lang="sr-Latn-RS" sz="2100" smtClean="0">
                <a:solidFill>
                  <a:schemeClr val="tx2"/>
                </a:solidFill>
              </a:rPr>
              <a:t>Kad god je moguće dobro je izbegavati blokiranje. </a:t>
            </a:r>
          </a:p>
          <a:p>
            <a:pPr marL="1062990" lvl="2" indent="-514350"/>
            <a:r>
              <a:rPr lang="sr-Latn-RS" sz="2100" smtClean="0">
                <a:solidFill>
                  <a:schemeClr val="tx2"/>
                </a:solidFill>
              </a:rPr>
              <a:t>Neke aplikacije zahtevaju deljeni pristup za čitanje i ekskluzivni pristup za pisanje. U ovim slučajevima je potrebno koristiti katance za čitanje i pisanje</a:t>
            </a:r>
            <a:r>
              <a:rPr lang="sr-Latn-RS" sz="2100" smtClean="0">
                <a:solidFill>
                  <a:schemeClr val="tx2"/>
                </a:solidFill>
              </a:rPr>
              <a:t>.</a:t>
            </a:r>
            <a:endParaRPr lang="sr-Latn-RS" sz="2100" smtClean="0">
              <a:solidFill>
                <a:schemeClr val="tx2"/>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34</a:t>
            </a:fld>
            <a:endParaRPr lang="en-US"/>
          </a:p>
        </p:txBody>
      </p:sp>
      <p:sp>
        <p:nvSpPr>
          <p:cNvPr id="10" name="TextBox 9"/>
          <p:cNvSpPr txBox="1"/>
          <p:nvPr/>
        </p:nvSpPr>
        <p:spPr>
          <a:xfrm>
            <a:off x="457200" y="228600"/>
            <a:ext cx="2049728" cy="307777"/>
          </a:xfrm>
          <a:prstGeom prst="rect">
            <a:avLst/>
          </a:prstGeom>
          <a:noFill/>
        </p:spPr>
        <p:txBody>
          <a:bodyPr wrap="none" rtlCol="0">
            <a:spAutoFit/>
          </a:bodyPr>
          <a:lstStyle/>
          <a:p>
            <a:pPr lvl="0">
              <a:buFont typeface="Courier New" pitchFamily="49" charset="0"/>
              <a:buChar char="o"/>
            </a:pPr>
            <a:r>
              <a:rPr lang="sr-Latn-RS" sz="1400" smtClean="0">
                <a:latin typeface="+mj-lt"/>
              </a:rPr>
              <a:t> Konvencije za testiranje</a:t>
            </a:r>
            <a:endParaRPr lang="en-US" sz="1400" smtClean="0">
              <a:solidFill>
                <a:schemeClr val="tx2"/>
              </a:solidFill>
              <a:latin typeface="+mj-lt"/>
            </a:endParaRPr>
          </a:p>
        </p:txBody>
      </p:sp>
      <p:sp>
        <p:nvSpPr>
          <p:cNvPr id="12" name="TextBox 11"/>
          <p:cNvSpPr txBox="1"/>
          <p:nvPr/>
        </p:nvSpPr>
        <p:spPr>
          <a:xfrm>
            <a:off x="5181600" y="228600"/>
            <a:ext cx="718466" cy="307777"/>
          </a:xfrm>
          <a:prstGeom prst="rect">
            <a:avLst/>
          </a:prstGeom>
          <a:noFill/>
        </p:spPr>
        <p:txBody>
          <a:bodyPr wrap="square" rtlCol="0">
            <a:spAutoFit/>
          </a:bodyPr>
          <a:lstStyle/>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a:xfrm>
            <a:off x="381000" y="1219200"/>
            <a:ext cx="8610600" cy="5257800"/>
          </a:xfrm>
        </p:spPr>
        <p:txBody>
          <a:bodyPr>
            <a:normAutofit/>
          </a:bodyPr>
          <a:lstStyle/>
          <a:p>
            <a:pPr marL="788670" lvl="1" indent="-514350"/>
            <a:endParaRPr lang="sr-Latn-RS" b="1" smtClean="0">
              <a:solidFill>
                <a:schemeClr val="tx1"/>
              </a:solidFill>
            </a:endParaRPr>
          </a:p>
          <a:p>
            <a:pPr marL="788670" lvl="1" indent="-514350"/>
            <a:r>
              <a:rPr lang="sr-Latn-RS" sz="2600" b="1" smtClean="0">
                <a:solidFill>
                  <a:schemeClr val="tx1"/>
                </a:solidFill>
              </a:rPr>
              <a:t>Saveti:</a:t>
            </a:r>
          </a:p>
          <a:p>
            <a:pPr marL="1062990" lvl="2" indent="-514350"/>
            <a:r>
              <a:rPr lang="sr-Latn-RS" sz="2300" b="1" smtClean="0"/>
              <a:t>Pravljenje testova jedinica koda na početku -</a:t>
            </a:r>
            <a:r>
              <a:rPr lang="sr-Latn-RS" sz="2300" b="1" smtClean="0">
                <a:solidFill>
                  <a:schemeClr val="tx2"/>
                </a:solidFill>
              </a:rPr>
              <a:t> </a:t>
            </a:r>
            <a:r>
              <a:rPr lang="sr-Latn-RS" sz="2300" smtClean="0">
                <a:solidFill>
                  <a:schemeClr val="tx2"/>
                </a:solidFill>
              </a:rPr>
              <a:t>XP prepoznaje značaj ovog pravila. Kodiranje testova omogućava razmatranje izuzetaka u toku dizajna.</a:t>
            </a:r>
          </a:p>
          <a:p>
            <a:pPr marL="1062990" lvl="2" indent="-514350"/>
            <a:r>
              <a:rPr lang="sr-Latn-RS" sz="2300" b="1" smtClean="0">
                <a:solidFill>
                  <a:schemeClr val="tx1"/>
                </a:solidFill>
              </a:rPr>
              <a:t>Uključivanje main-a prilikom testiranja jedinica koda -</a:t>
            </a:r>
            <a:r>
              <a:rPr lang="sr-Latn-RS" sz="2300" b="1" smtClean="0">
                <a:solidFill>
                  <a:schemeClr val="tx2"/>
                </a:solidFill>
              </a:rPr>
              <a:t> </a:t>
            </a:r>
            <a:r>
              <a:rPr lang="sr-Latn-RS" sz="2300" smtClean="0">
                <a:solidFill>
                  <a:schemeClr val="tx2"/>
                </a:solidFill>
              </a:rPr>
              <a:t>ovo  može pomoći sa proverom da li klase odgovaraju zadatoj specifikaciji.</a:t>
            </a:r>
          </a:p>
          <a:p>
            <a:pPr marL="1062990" lvl="2" indent="-514350"/>
            <a:r>
              <a:rPr lang="sr-Latn-RS" sz="2300" b="1" smtClean="0"/>
              <a:t>Organizovanje test-slučajeva - </a:t>
            </a:r>
            <a:r>
              <a:rPr lang="sr-Latn-RS" sz="2300" smtClean="0">
                <a:solidFill>
                  <a:schemeClr val="tx2"/>
                </a:solidFill>
              </a:rPr>
              <a:t>neke organizacije žele testove unutar klasa a neke žele spoljne testove.  </a:t>
            </a:r>
            <a:endParaRPr lang="sr-Latn-RS" sz="2300" smtClean="0"/>
          </a:p>
          <a:p>
            <a:pPr marL="1062990" lvl="2" indent="-514350">
              <a:buNone/>
            </a:pPr>
            <a:r>
              <a:rPr lang="sr-Latn-RS" sz="2300" smtClean="0"/>
              <a:t>Kombinovanjem dobrog dizajna, efektnog organizovanja testova i</a:t>
            </a:r>
          </a:p>
          <a:p>
            <a:pPr marL="1062990" lvl="2" indent="-514350">
              <a:buNone/>
            </a:pPr>
            <a:r>
              <a:rPr lang="sr-Latn-RS" sz="2300" smtClean="0"/>
              <a:t>disciplinom postiže se da klase rade kada i kako treba.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35</a:t>
            </a:fld>
            <a:endParaRPr lang="en-US"/>
          </a:p>
        </p:txBody>
      </p:sp>
      <p:sp>
        <p:nvSpPr>
          <p:cNvPr id="10" name="TextBox 9"/>
          <p:cNvSpPr txBox="1"/>
          <p:nvPr/>
        </p:nvSpPr>
        <p:spPr>
          <a:xfrm>
            <a:off x="457200" y="228600"/>
            <a:ext cx="4105611" cy="738664"/>
          </a:xfrm>
          <a:prstGeom prst="rect">
            <a:avLst/>
          </a:prstGeom>
          <a:noFill/>
        </p:spPr>
        <p:txBody>
          <a:bodyPr wrap="none" rtlCol="0">
            <a:spAutoFit/>
          </a:bodyPr>
          <a:lstStyle/>
          <a:p>
            <a:pPr lvl="0">
              <a:buFont typeface="Courier New" pitchFamily="49" charset="0"/>
              <a:buChar char="o"/>
            </a:pPr>
            <a:r>
              <a:rPr lang="sr-Latn-RS" sz="1400" smtClean="0">
                <a:latin typeface="+mj-lt"/>
              </a:rPr>
              <a:t> Pravljenje uputstva za dobar stil</a:t>
            </a:r>
          </a:p>
          <a:p>
            <a:pPr lvl="1">
              <a:buFont typeface="Courier New" pitchFamily="49" charset="0"/>
              <a:buChar char="o"/>
            </a:pPr>
            <a:r>
              <a:rPr lang="sr-Latn-RS" sz="1400" smtClean="0">
                <a:solidFill>
                  <a:schemeClr val="tx2"/>
                </a:solidFill>
                <a:latin typeface="+mj-lt"/>
              </a:rPr>
              <a:t> Kupiti, pozajmiti ili ukrasti?</a:t>
            </a:r>
          </a:p>
          <a:p>
            <a:pPr lvl="1">
              <a:buFont typeface="Courier New" pitchFamily="49" charset="0"/>
              <a:buChar char="o"/>
            </a:pPr>
            <a:r>
              <a:rPr lang="sr-Latn-RS" sz="1400" smtClean="0">
                <a:solidFill>
                  <a:schemeClr val="tx2"/>
                </a:solidFill>
                <a:latin typeface="+mj-lt"/>
              </a:rPr>
              <a:t> Primer jednostavnog vodiča iz Contextual, Inc</a:t>
            </a:r>
          </a:p>
        </p:txBody>
      </p:sp>
      <p:sp>
        <p:nvSpPr>
          <p:cNvPr id="12" name="TextBox 11"/>
          <p:cNvSpPr txBox="1"/>
          <p:nvPr/>
        </p:nvSpPr>
        <p:spPr>
          <a:xfrm>
            <a:off x="5181600" y="228600"/>
            <a:ext cx="718466" cy="307777"/>
          </a:xfrm>
          <a:prstGeom prst="rect">
            <a:avLst/>
          </a:prstGeom>
          <a:noFill/>
        </p:spPr>
        <p:txBody>
          <a:bodyPr wrap="square" rtlCol="0">
            <a:spAutoFit/>
          </a:bodyPr>
          <a:lstStyle/>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a:xfrm>
            <a:off x="381000" y="1600200"/>
            <a:ext cx="8610600" cy="4572000"/>
          </a:xfrm>
        </p:spPr>
        <p:txBody>
          <a:bodyPr>
            <a:normAutofit/>
          </a:bodyPr>
          <a:lstStyle/>
          <a:p>
            <a:pPr marL="788670" lvl="1" indent="-514350"/>
            <a:r>
              <a:rPr lang="sr-Latn-RS" sz="2600" smtClean="0">
                <a:solidFill>
                  <a:schemeClr val="tx1"/>
                </a:solidFill>
              </a:rPr>
              <a:t>N</a:t>
            </a:r>
            <a:r>
              <a:rPr lang="en-US" sz="2600" smtClean="0">
                <a:solidFill>
                  <a:schemeClr val="tx1"/>
                </a:solidFill>
              </a:rPr>
              <a:t>e</a:t>
            </a:r>
            <a:r>
              <a:rPr lang="sr-Latn-RS" sz="2600" smtClean="0">
                <a:solidFill>
                  <a:schemeClr val="tx1"/>
                </a:solidFill>
              </a:rPr>
              <a:t>koliko saveta koje treba razmotriti prilkom pisanja uputstva za stilizovanje:</a:t>
            </a:r>
          </a:p>
          <a:p>
            <a:pPr marL="1062990" lvl="2" indent="-514350"/>
            <a:r>
              <a:rPr lang="sr-Latn-RS" sz="2300" smtClean="0">
                <a:solidFill>
                  <a:schemeClr val="tx2"/>
                </a:solidFill>
              </a:rPr>
              <a:t>Uputstvo treba da bude kratko.</a:t>
            </a:r>
          </a:p>
          <a:p>
            <a:pPr marL="1062990" lvl="2" indent="-514350"/>
            <a:r>
              <a:rPr lang="sr-Latn-RS" sz="2300" smtClean="0">
                <a:solidFill>
                  <a:schemeClr val="tx2"/>
                </a:solidFill>
              </a:rPr>
              <a:t>Svako ko ima dodira sa kodom mora da ih pročita.</a:t>
            </a:r>
          </a:p>
          <a:p>
            <a:pPr marL="1062990" lvl="2" indent="-514350"/>
            <a:r>
              <a:rPr lang="sr-Latn-RS" sz="2300" smtClean="0">
                <a:solidFill>
                  <a:schemeClr val="tx2"/>
                </a:solidFill>
              </a:rPr>
              <a:t>Ponašanje prema upuststvu treba da bude isto kao prema kodu – kada se pokvari potrebno ga je popraviti</a:t>
            </a:r>
          </a:p>
          <a:p>
            <a:pPr marL="1062990" lvl="2" indent="-514350"/>
            <a:r>
              <a:rPr lang="sr-Latn-RS" sz="2300" smtClean="0">
                <a:solidFill>
                  <a:schemeClr val="tx2"/>
                </a:solidFill>
              </a:rPr>
              <a:t>Potrebno je pridržavati ih se ali postoje opravdani razlozi za odstupanje od njih.</a:t>
            </a:r>
          </a:p>
          <a:p>
            <a:pPr marL="1062990" lvl="2" indent="-514350"/>
            <a:r>
              <a:rPr lang="sr-Latn-RS" sz="2300" smtClean="0">
                <a:solidFill>
                  <a:schemeClr val="tx2"/>
                </a:solidFill>
              </a:rPr>
              <a:t>Potrebno je napisati ih u skladu sa osobinama i veštinama tima i konkretnim alatom.</a:t>
            </a:r>
          </a:p>
          <a:p>
            <a:pPr marL="1337310" lvl="3" indent="-514350">
              <a:buNone/>
            </a:pPr>
            <a:endParaRPr lang="sr-Latn-R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36</a:t>
            </a:fld>
            <a:endParaRPr lang="en-US"/>
          </a:p>
        </p:txBody>
      </p:sp>
      <p:sp>
        <p:nvSpPr>
          <p:cNvPr id="10" name="TextBox 9"/>
          <p:cNvSpPr txBox="1"/>
          <p:nvPr/>
        </p:nvSpPr>
        <p:spPr>
          <a:xfrm>
            <a:off x="457200" y="228600"/>
            <a:ext cx="4105611" cy="738664"/>
          </a:xfrm>
          <a:prstGeom prst="rect">
            <a:avLst/>
          </a:prstGeom>
          <a:noFill/>
        </p:spPr>
        <p:txBody>
          <a:bodyPr wrap="none" rtlCol="0">
            <a:spAutoFit/>
          </a:bodyPr>
          <a:lstStyle/>
          <a:p>
            <a:pPr lvl="0">
              <a:buFont typeface="Courier New" pitchFamily="49" charset="0"/>
              <a:buChar char="o"/>
            </a:pPr>
            <a:r>
              <a:rPr lang="sr-Latn-RS" sz="1400" smtClean="0">
                <a:latin typeface="+mj-lt"/>
              </a:rPr>
              <a:t> Pravljenje uputstva za dobar stil</a:t>
            </a:r>
          </a:p>
          <a:p>
            <a:pPr lvl="1">
              <a:buFont typeface="Courier New" pitchFamily="49" charset="0"/>
              <a:buChar char="o"/>
            </a:pPr>
            <a:r>
              <a:rPr lang="sr-Latn-RS" sz="1400" smtClean="0">
                <a:solidFill>
                  <a:schemeClr val="tx2"/>
                </a:solidFill>
                <a:latin typeface="+mj-lt"/>
              </a:rPr>
              <a:t> Kupiti, pozajmiti ili ukrasti?</a:t>
            </a:r>
          </a:p>
          <a:p>
            <a:pPr lvl="1">
              <a:buFont typeface="Courier New" pitchFamily="49" charset="0"/>
              <a:buChar char="o"/>
            </a:pPr>
            <a:r>
              <a:rPr lang="sr-Latn-RS" sz="1400" smtClean="0">
                <a:solidFill>
                  <a:schemeClr val="tx2"/>
                </a:solidFill>
                <a:latin typeface="+mj-lt"/>
              </a:rPr>
              <a:t> Primer jednostavnog vodiča iz Contextual, Inc</a:t>
            </a:r>
          </a:p>
        </p:txBody>
      </p:sp>
      <p:sp>
        <p:nvSpPr>
          <p:cNvPr id="12" name="TextBox 11"/>
          <p:cNvSpPr txBox="1"/>
          <p:nvPr/>
        </p:nvSpPr>
        <p:spPr>
          <a:xfrm>
            <a:off x="5181600" y="228600"/>
            <a:ext cx="718466" cy="523220"/>
          </a:xfrm>
          <a:prstGeom prst="rect">
            <a:avLst/>
          </a:prstGeom>
          <a:noFill/>
        </p:spPr>
        <p:txBody>
          <a:bodyPr wrap="square" rtlCol="0">
            <a:spAutoFit/>
          </a:bodyPr>
          <a:lstStyle/>
          <a:p>
            <a:endParaRPr lang="sr-Latn-RS" sz="1400" smtClean="0">
              <a:sym typeface="Symbol"/>
            </a:endParaRPr>
          </a:p>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a:xfrm>
            <a:off x="381000" y="1600200"/>
            <a:ext cx="8610600" cy="4724400"/>
          </a:xfrm>
        </p:spPr>
        <p:txBody>
          <a:bodyPr>
            <a:normAutofit/>
          </a:bodyPr>
          <a:lstStyle/>
          <a:p>
            <a:pPr marL="788670" lvl="1" indent="-514350"/>
            <a:r>
              <a:rPr lang="sr-Latn-RS" sz="2600" smtClean="0">
                <a:solidFill>
                  <a:schemeClr val="tx1"/>
                </a:solidFill>
              </a:rPr>
              <a:t>Mnogi konsultanti se bave pravljenjem i prodajom uputstava. Takođe, moguće je naći uputstva besplatno na internetu. Uspešni timovi koriste sledeće načine prilikom pravljenja uputstva:</a:t>
            </a:r>
          </a:p>
          <a:p>
            <a:pPr marL="1062990" lvl="2" indent="-514350"/>
            <a:r>
              <a:rPr lang="sr-Latn-RS" sz="2300" smtClean="0">
                <a:solidFill>
                  <a:schemeClr val="tx2"/>
                </a:solidFill>
              </a:rPr>
              <a:t>Pravljenje uputstva od nule.</a:t>
            </a:r>
          </a:p>
          <a:p>
            <a:pPr marL="1062990" lvl="2" indent="-514350"/>
            <a:r>
              <a:rPr lang="sr-Latn-RS" sz="2300" smtClean="0">
                <a:solidFill>
                  <a:schemeClr val="tx2"/>
                </a:solidFill>
              </a:rPr>
              <a:t>Prilagođavanje uputstva koje već postoji – ovo je najčešće korišćen pristup.</a:t>
            </a:r>
          </a:p>
          <a:p>
            <a:pPr marL="1062990" lvl="2" indent="-514350"/>
            <a:r>
              <a:rPr lang="sr-Latn-RS" sz="2300" smtClean="0">
                <a:solidFill>
                  <a:schemeClr val="tx2"/>
                </a:solidFill>
              </a:rPr>
              <a:t>Kupovina stila i njegova izmena – teško je doneti uputstva o stilizovanju za tim koji se sastoji od programera različitih osobenosti. Preporučuje se izbacivanje neodgovarajućih uputstava pre nego uklapanje uputstava iz različitih izvora.</a:t>
            </a:r>
          </a:p>
          <a:p>
            <a:pPr marL="1062990" lvl="2" indent="-514350"/>
            <a:endParaRPr lang="sr-Latn-R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37</a:t>
            </a:fld>
            <a:endParaRPr lang="en-US"/>
          </a:p>
        </p:txBody>
      </p:sp>
      <p:sp>
        <p:nvSpPr>
          <p:cNvPr id="10" name="TextBox 9"/>
          <p:cNvSpPr txBox="1"/>
          <p:nvPr/>
        </p:nvSpPr>
        <p:spPr>
          <a:xfrm>
            <a:off x="457200" y="228600"/>
            <a:ext cx="4105611" cy="738664"/>
          </a:xfrm>
          <a:prstGeom prst="rect">
            <a:avLst/>
          </a:prstGeom>
          <a:noFill/>
        </p:spPr>
        <p:txBody>
          <a:bodyPr wrap="none" rtlCol="0">
            <a:spAutoFit/>
          </a:bodyPr>
          <a:lstStyle/>
          <a:p>
            <a:pPr lvl="0">
              <a:buFont typeface="Courier New" pitchFamily="49" charset="0"/>
              <a:buChar char="o"/>
            </a:pPr>
            <a:r>
              <a:rPr lang="sr-Latn-RS" sz="1400" smtClean="0">
                <a:latin typeface="+mj-lt"/>
              </a:rPr>
              <a:t> Pravljenje uputstva za dobar stil</a:t>
            </a:r>
          </a:p>
          <a:p>
            <a:pPr lvl="1">
              <a:buFont typeface="Courier New" pitchFamily="49" charset="0"/>
              <a:buChar char="o"/>
            </a:pPr>
            <a:r>
              <a:rPr lang="sr-Latn-RS" sz="1400" smtClean="0">
                <a:solidFill>
                  <a:schemeClr val="tx2"/>
                </a:solidFill>
                <a:latin typeface="+mj-lt"/>
              </a:rPr>
              <a:t> Kupiti, pozajmiti ili ukrasti?</a:t>
            </a:r>
          </a:p>
          <a:p>
            <a:pPr lvl="1">
              <a:buFont typeface="Courier New" pitchFamily="49" charset="0"/>
              <a:buChar char="o"/>
            </a:pPr>
            <a:r>
              <a:rPr lang="sr-Latn-RS" sz="1400" smtClean="0">
                <a:solidFill>
                  <a:schemeClr val="tx2"/>
                </a:solidFill>
                <a:latin typeface="+mj-lt"/>
              </a:rPr>
              <a:t> Primer jednostavnog vodiča iz Contextual, Inc</a:t>
            </a:r>
          </a:p>
        </p:txBody>
      </p:sp>
      <p:sp>
        <p:nvSpPr>
          <p:cNvPr id="12" name="TextBox 11"/>
          <p:cNvSpPr txBox="1"/>
          <p:nvPr/>
        </p:nvSpPr>
        <p:spPr>
          <a:xfrm>
            <a:off x="5181600" y="228600"/>
            <a:ext cx="718466" cy="738664"/>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p:txBody>
      </p:sp>
      <p:sp>
        <p:nvSpPr>
          <p:cNvPr id="8" name="Content Placeholder 7"/>
          <p:cNvSpPr>
            <a:spLocks noGrp="1"/>
          </p:cNvSpPr>
          <p:nvPr>
            <p:ph sz="quarter" idx="1"/>
          </p:nvPr>
        </p:nvSpPr>
        <p:spPr>
          <a:xfrm>
            <a:off x="381000" y="1219200"/>
            <a:ext cx="8610600" cy="5257800"/>
          </a:xfrm>
        </p:spPr>
        <p:txBody>
          <a:bodyPr>
            <a:normAutofit/>
          </a:bodyPr>
          <a:lstStyle/>
          <a:p>
            <a:pPr marL="788670" lvl="1" indent="-514350"/>
            <a:r>
              <a:rPr lang="sr-Latn-RS" b="1" smtClean="0">
                <a:solidFill>
                  <a:schemeClr val="tx1"/>
                </a:solidFill>
              </a:rPr>
              <a:t>Neka od pravila koja se koriste u Contextual, Inc:</a:t>
            </a:r>
          </a:p>
          <a:p>
            <a:pPr marL="1062990" lvl="2" indent="-514350"/>
            <a:r>
              <a:rPr lang="sr-Latn-RS" sz="2300" smtClean="0"/>
              <a:t>Smeštanje tela za for, if i while unutar vitičastih zagrada čak i kada telo ima samo jednu liniju</a:t>
            </a:r>
          </a:p>
          <a:p>
            <a:pPr marL="1062990" lvl="2" indent="-514350"/>
            <a:r>
              <a:rPr lang="sr-Latn-RS" sz="2300" smtClean="0"/>
              <a:t>Davanje opisnih imena promenljivama i prilikom toga nikada ne treba koristiti skraćenice</a:t>
            </a:r>
          </a:p>
          <a:p>
            <a:pPr marL="1062990" lvl="2" indent="-514350"/>
            <a:r>
              <a:rPr lang="sr-Latn-RS" sz="2300" smtClean="0"/>
              <a:t>Ne koristiti notaciju sa _ već uvek koristiti kamilju notaciju</a:t>
            </a:r>
          </a:p>
          <a:p>
            <a:pPr marL="1062990" lvl="2" indent="-514350"/>
            <a:r>
              <a:rPr lang="sr-Latn-RS" sz="2300" smtClean="0"/>
              <a:t>Kod treba da ima maksimalno 80 karaktera u jednoj liniji</a:t>
            </a:r>
          </a:p>
          <a:p>
            <a:pPr marL="1062990" lvl="2" indent="-514350"/>
            <a:r>
              <a:rPr lang="sr-Latn-RS" sz="2300" smtClean="0"/>
              <a:t>Kastovanje treba da izgleda ovako:</a:t>
            </a:r>
          </a:p>
          <a:p>
            <a:pPr marL="1062990" lvl="2" indent="-514350">
              <a:buNone/>
            </a:pPr>
            <a:endParaRPr lang="sr-Latn-RS" smtClean="0"/>
          </a:p>
          <a:p>
            <a:pPr marL="1062990" lvl="2" indent="-514350"/>
            <a:r>
              <a:rPr lang="sr-Latn-RS" smtClean="0"/>
              <a:t>Koristiti sintaksu !!! za komentarisanje dela kome je neophodna poseta kasnije</a:t>
            </a:r>
          </a:p>
          <a:p>
            <a:pPr marL="1062990" lvl="2" indent="-514350"/>
            <a:r>
              <a:rPr lang="sr-Latn-RS" smtClean="0"/>
              <a:t>Deklarisanje promenljivih tamo gde su prvi put korišćene, a ne na početku funkcije</a:t>
            </a:r>
          </a:p>
          <a:p>
            <a:pPr marL="1062990" lvl="2" indent="-514350"/>
            <a:endParaRPr lang="sr-Latn-RS" smtClean="0"/>
          </a:p>
        </p:txBody>
      </p:sp>
      <p:sp>
        <p:nvSpPr>
          <p:cNvPr id="9" name="Rounded Rectangle 8"/>
          <p:cNvSpPr/>
          <p:nvPr/>
        </p:nvSpPr>
        <p:spPr>
          <a:xfrm>
            <a:off x="1524000" y="4419600"/>
            <a:ext cx="15240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r>
              <a:rPr lang="sr-Latn-RS" sz="1400" smtClean="0">
                <a:latin typeface="Lucida Sans Unicode" pitchFamily="34" charset="0"/>
                <a:cs typeface="Lucida Sans Unicode" pitchFamily="34" charset="0"/>
              </a:rPr>
              <a:t>     (Foo) foo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8229600" cy="4937760"/>
          </a:xfrm>
        </p:spPr>
        <p:txBody>
          <a:bodyPr>
            <a:normAutofit/>
          </a:bodyPr>
          <a:lstStyle/>
          <a:p>
            <a:r>
              <a:rPr lang="en-US" smtClean="0"/>
              <a:t>XP</a:t>
            </a:r>
            <a:r>
              <a:rPr lang="sr-Latn-RS" smtClean="0"/>
              <a:t> (</a:t>
            </a:r>
            <a:r>
              <a:rPr lang="sr-Latn-RS" i="1" smtClean="0"/>
              <a:t>ekstremno programiranje</a:t>
            </a:r>
            <a:r>
              <a:rPr lang="sr-Latn-RS" smtClean="0"/>
              <a:t>)</a:t>
            </a:r>
            <a:r>
              <a:rPr lang="en-US" smtClean="0"/>
              <a:t> ima mali broj pravila koja om</a:t>
            </a:r>
            <a:r>
              <a:rPr lang="sr-Latn-RS" smtClean="0"/>
              <a:t>ogu</a:t>
            </a:r>
            <a:r>
              <a:rPr lang="en-US" smtClean="0"/>
              <a:t>ćavaju moćna poboljšanja u razvojnom programiranju, dobijanju kvaliteta i uspehu samog projekta</a:t>
            </a:r>
            <a:r>
              <a:rPr lang="sr-Latn-RS" smtClean="0"/>
              <a:t>.</a:t>
            </a:r>
          </a:p>
          <a:p>
            <a:endParaRPr lang="en-US" smtClean="0"/>
          </a:p>
          <a:p>
            <a:r>
              <a:rPr lang="sr-Latn-RS" smtClean="0"/>
              <a:t>U</a:t>
            </a:r>
            <a:r>
              <a:rPr lang="en-US" smtClean="0"/>
              <a:t> </a:t>
            </a:r>
            <a:r>
              <a:rPr lang="en-US" smtClean="0"/>
              <a:t>XP ceo kod je deljen i programeri moraju da prate striktne konvencije da bi svako ko je u timu mogao lako da pročita bilo koju liniju koda. </a:t>
            </a:r>
            <a:endParaRPr lang="sr-Latn-RS" smtClean="0"/>
          </a:p>
          <a:p>
            <a:endParaRPr lang="en-US" smtClean="0"/>
          </a:p>
          <a:p>
            <a:r>
              <a:rPr lang="en-US" smtClean="0"/>
              <a:t>Čitljivost </a:t>
            </a:r>
            <a:r>
              <a:rPr lang="en-US" smtClean="0"/>
              <a:t>je narušena ako </a:t>
            </a:r>
            <a:r>
              <a:rPr lang="sr-Latn-RS" smtClean="0"/>
              <a:t>se </a:t>
            </a:r>
            <a:r>
              <a:rPr lang="en-US" smtClean="0"/>
              <a:t>programeri </a:t>
            </a:r>
            <a:r>
              <a:rPr lang="sr-Latn-RS" smtClean="0"/>
              <a:t>ne pridržavaju dogovorenih</a:t>
            </a:r>
            <a:r>
              <a:rPr lang="en-US" smtClean="0"/>
              <a:t> konvencij</a:t>
            </a:r>
            <a:r>
              <a:rPr lang="sr-Latn-RS" smtClean="0"/>
              <a:t>a</a:t>
            </a:r>
            <a:r>
              <a:rPr lang="en-US" smtClean="0"/>
              <a:t>.</a:t>
            </a:r>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4</a:t>
            </a:fld>
            <a:endParaRPr lang="en-US"/>
          </a:p>
        </p:txBody>
      </p:sp>
      <p:sp>
        <p:nvSpPr>
          <p:cNvPr id="8" name="TextBox 7"/>
          <p:cNvSpPr txBox="1"/>
          <p:nvPr/>
        </p:nvSpPr>
        <p:spPr>
          <a:xfrm>
            <a:off x="457200" y="228600"/>
            <a:ext cx="4356642" cy="954107"/>
          </a:xfrm>
          <a:prstGeom prst="rect">
            <a:avLst/>
          </a:prstGeom>
          <a:noFill/>
        </p:spPr>
        <p:txBody>
          <a:bodyPr wrap="none" rtlCol="0">
            <a:spAutoFit/>
          </a:bodyPr>
          <a:lstStyle/>
          <a:p>
            <a:pPr lvl="0">
              <a:buFont typeface="Courier New" pitchFamily="49" charset="0"/>
              <a:buChar char="o"/>
            </a:pPr>
            <a:r>
              <a:rPr lang="sr-Latn-RS" sz="1400" smtClean="0">
                <a:latin typeface="+mj-lt"/>
              </a:rPr>
              <a:t> </a:t>
            </a:r>
            <a:r>
              <a:rPr lang="en-US" sz="1400" smtClean="0">
                <a:latin typeface="+mj-lt"/>
              </a:rPr>
              <a:t>Zašto treba učiti higijenu programiranja?</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Ekstremno programiranje zahteva dobru higijenu</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kodiranja štite od antipaterna</a:t>
            </a:r>
            <a:endParaRPr lang="sr-Latn-RS" sz="1400" smtClean="0">
              <a:solidFill>
                <a:schemeClr val="accent2">
                  <a:lumMod val="50000"/>
                </a:schemeClr>
              </a:solidFill>
              <a:latin typeface="+mj-lt"/>
            </a:endParaRPr>
          </a:p>
          <a:p>
            <a:pPr lvl="1"/>
            <a:endParaRPr lang="en-US" sz="1400">
              <a:solidFill>
                <a:schemeClr val="accent2">
                  <a:lumMod val="50000"/>
                </a:schemeClr>
              </a:solidFill>
              <a:latin typeface="+mj-lt"/>
            </a:endParaRPr>
          </a:p>
        </p:txBody>
      </p:sp>
      <p:sp>
        <p:nvSpPr>
          <p:cNvPr id="9" name="TextBox 8"/>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r>
              <a:rPr lang="en-US" sz="1400" smtClean="0">
                <a:sym typeface="Symbol"/>
              </a:rPr>
              <a:t></a:t>
            </a:r>
            <a:endParaRPr lang="sr-Latn-RS" sz="1400" smtClean="0">
              <a:sym typeface="Symbol"/>
            </a:endParaRPr>
          </a:p>
          <a:p>
            <a:endParaRPr lang="sr-Latn-RS" sz="1400">
              <a:sym typeface="Symbol"/>
            </a:endParaRPr>
          </a:p>
          <a:p>
            <a:endParaRPr lang="sr-Latn-RS" sz="1400" smtClean="0">
              <a:sym typeface="Symbo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
          </p:nvPr>
        </p:nvGraphicFramePr>
        <p:xfrm>
          <a:off x="228600" y="1219200"/>
          <a:ext cx="8610600" cy="4924280"/>
        </p:xfrm>
        <a:graphic>
          <a:graphicData uri="http://schemas.openxmlformats.org/drawingml/2006/table">
            <a:tbl>
              <a:tblPr firstRow="1" bandRow="1">
                <a:tableStyleId>{5C22544A-7EE6-4342-B048-85BDC9FD1C3A}</a:tableStyleId>
              </a:tblPr>
              <a:tblGrid>
                <a:gridCol w="2209800"/>
                <a:gridCol w="3200400"/>
                <a:gridCol w="3200400"/>
              </a:tblGrid>
              <a:tr h="238021">
                <a:tc>
                  <a:txBody>
                    <a:bodyPr/>
                    <a:lstStyle/>
                    <a:p>
                      <a:pPr marL="0" marR="0" algn="ctr">
                        <a:lnSpc>
                          <a:spcPct val="115000"/>
                        </a:lnSpc>
                        <a:spcBef>
                          <a:spcPts val="0"/>
                        </a:spcBef>
                        <a:spcAft>
                          <a:spcPts val="0"/>
                        </a:spcAft>
                      </a:pPr>
                      <a:r>
                        <a:rPr lang="en-US" sz="1400">
                          <a:latin typeface="Calibri"/>
                          <a:ea typeface="Calibri"/>
                          <a:cs typeface="Times New Roman"/>
                        </a:rPr>
                        <a:t>Pravilo XP</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Vrednost pravila XP</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Zahtevi u higijeni XP</a:t>
                      </a:r>
                    </a:p>
                  </a:txBody>
                  <a:tcPr marL="68580" marR="68580" marT="0" marB="0"/>
                </a:tc>
              </a:tr>
              <a:tr h="714053">
                <a:tc>
                  <a:txBody>
                    <a:bodyPr/>
                    <a:lstStyle/>
                    <a:p>
                      <a:pPr marL="0" marR="0">
                        <a:lnSpc>
                          <a:spcPct val="115000"/>
                        </a:lnSpc>
                        <a:spcBef>
                          <a:spcPts val="0"/>
                        </a:spcBef>
                        <a:spcAft>
                          <a:spcPts val="0"/>
                        </a:spcAft>
                      </a:pPr>
                      <a:r>
                        <a:rPr lang="en-US" sz="1300">
                          <a:latin typeface="Calibri"/>
                          <a:ea typeface="Calibri"/>
                          <a:cs typeface="Times New Roman"/>
                        </a:rPr>
                        <a:t>Program napisan po opštim standardima</a:t>
                      </a: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Standardi su neophodni da bi bilo moguće refaktorisanje u timu. Pogledaj sledeći </a:t>
                      </a:r>
                      <a:r>
                        <a:rPr lang="en-US" sz="1300" smtClean="0">
                          <a:latin typeface="Calibri"/>
                          <a:ea typeface="Calibri"/>
                          <a:cs typeface="Times New Roman"/>
                        </a:rPr>
                        <a:t>red</a:t>
                      </a:r>
                      <a:r>
                        <a:rPr lang="sr-Latn-RS" sz="1300" smtClean="0">
                          <a:latin typeface="Calibri"/>
                          <a:ea typeface="Calibri"/>
                          <a:cs typeface="Times New Roman"/>
                        </a:rPr>
                        <a:t>.</a:t>
                      </a:r>
                      <a:endParaRPr lang="en-US" sz="13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Dovoljno je </a:t>
                      </a:r>
                      <a:r>
                        <a:rPr lang="en-US" sz="1300" smtClean="0">
                          <a:latin typeface="Calibri"/>
                          <a:ea typeface="Calibri"/>
                          <a:cs typeface="Times New Roman"/>
                        </a:rPr>
                        <a:t>rečeno</a:t>
                      </a:r>
                      <a:r>
                        <a:rPr lang="sr-Latn-RS" sz="1300" smtClean="0">
                          <a:latin typeface="Calibri"/>
                          <a:ea typeface="Calibri"/>
                          <a:cs typeface="Times New Roman"/>
                        </a:rPr>
                        <a:t>.</a:t>
                      </a:r>
                      <a:endParaRPr lang="en-US" sz="1300">
                        <a:latin typeface="Calibri"/>
                        <a:ea typeface="Calibri"/>
                        <a:cs typeface="Times New Roman"/>
                      </a:endParaRPr>
                    </a:p>
                  </a:txBody>
                  <a:tcPr marL="68580" marR="68580" marT="0" marB="0" anchor="ctr"/>
                </a:tc>
              </a:tr>
              <a:tr h="852059">
                <a:tc>
                  <a:txBody>
                    <a:bodyPr/>
                    <a:lstStyle/>
                    <a:p>
                      <a:pPr marL="0" marR="0">
                        <a:lnSpc>
                          <a:spcPct val="115000"/>
                        </a:lnSpc>
                        <a:spcBef>
                          <a:spcPts val="0"/>
                        </a:spcBef>
                        <a:spcAft>
                          <a:spcPts val="0"/>
                        </a:spcAft>
                      </a:pPr>
                      <a:r>
                        <a:rPr lang="en-US" sz="1300">
                          <a:latin typeface="Calibri"/>
                          <a:ea typeface="Calibri"/>
                          <a:cs typeface="Times New Roman"/>
                        </a:rPr>
                        <a:t>Nemilosrdno refaktorisanje</a:t>
                      </a: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Cena održavanja i popravljanja loše dizajniranog koda smanjuje cenu </a:t>
                      </a:r>
                      <a:r>
                        <a:rPr lang="en-US" sz="1300" smtClean="0">
                          <a:latin typeface="Calibri"/>
                          <a:ea typeface="Calibri"/>
                          <a:cs typeface="Times New Roman"/>
                        </a:rPr>
                        <a:t>refaktorisanja</a:t>
                      </a:r>
                      <a:r>
                        <a:rPr lang="sr-Latn-RS" sz="1300" smtClean="0">
                          <a:latin typeface="Calibri"/>
                          <a:ea typeface="Calibri"/>
                          <a:cs typeface="Times New Roman"/>
                        </a:rPr>
                        <a:t>.</a:t>
                      </a:r>
                      <a:endParaRPr lang="en-US" sz="13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Refakorisanje često uključuje premeštanje delova koda kroz program. Stil mora da bude uniforman i mora da se pridržava opštih standarda.</a:t>
                      </a:r>
                    </a:p>
                  </a:txBody>
                  <a:tcPr marL="68580" marR="68580" marT="0" marB="0" anchor="ctr"/>
                </a:tc>
              </a:tr>
              <a:tr h="854309">
                <a:tc>
                  <a:txBody>
                    <a:bodyPr/>
                    <a:lstStyle/>
                    <a:p>
                      <a:pPr marL="0" marR="0">
                        <a:lnSpc>
                          <a:spcPct val="115000"/>
                        </a:lnSpc>
                        <a:spcBef>
                          <a:spcPts val="0"/>
                        </a:spcBef>
                        <a:spcAft>
                          <a:spcPts val="0"/>
                        </a:spcAft>
                      </a:pPr>
                      <a:r>
                        <a:rPr lang="sr-Latn-RS" sz="1300" smtClean="0">
                          <a:latin typeface="Calibri"/>
                          <a:ea typeface="Calibri"/>
                          <a:cs typeface="Times New Roman"/>
                        </a:rPr>
                        <a:t>Zajedničko</a:t>
                      </a:r>
                      <a:r>
                        <a:rPr lang="sr-Latn-RS" sz="1300" baseline="0" smtClean="0">
                          <a:latin typeface="Calibri"/>
                          <a:ea typeface="Calibri"/>
                          <a:cs typeface="Times New Roman"/>
                        </a:rPr>
                        <a:t> vlasništvo nad kompletnim kodom</a:t>
                      </a:r>
                      <a:endParaRPr lang="en-US" sz="13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Pravilno rešenje može biti razvoj bez obzira na to ko je </a:t>
                      </a:r>
                      <a:r>
                        <a:rPr lang="en-US" sz="1300" smtClean="0">
                          <a:latin typeface="Calibri"/>
                          <a:ea typeface="Calibri"/>
                          <a:cs typeface="Times New Roman"/>
                        </a:rPr>
                        <a:t>vlasnik</a:t>
                      </a:r>
                      <a:r>
                        <a:rPr lang="sr-Latn-RS" sz="1300" smtClean="0">
                          <a:latin typeface="Calibri"/>
                          <a:ea typeface="Calibri"/>
                          <a:cs typeface="Times New Roman"/>
                        </a:rPr>
                        <a:t>,</a:t>
                      </a:r>
                      <a:r>
                        <a:rPr lang="sr-Latn-RS" sz="1300" baseline="0" smtClean="0">
                          <a:latin typeface="Calibri"/>
                          <a:ea typeface="Calibri"/>
                          <a:cs typeface="Times New Roman"/>
                        </a:rPr>
                        <a:t> odnosno bez borbe za vlasništvo.</a:t>
                      </a:r>
                      <a:endParaRPr lang="en-US" sz="13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Ako mnogo različitih timova može da pristupa klasama, onda jedino korišćenje opšteg standarda može omogućiti uniformno održavanje </a:t>
                      </a:r>
                      <a:r>
                        <a:rPr lang="en-US" sz="1300" smtClean="0">
                          <a:latin typeface="Calibri"/>
                          <a:ea typeface="Calibri"/>
                          <a:cs typeface="Times New Roman"/>
                        </a:rPr>
                        <a:t>stila</a:t>
                      </a:r>
                      <a:r>
                        <a:rPr lang="sr-Latn-RS" sz="1300" smtClean="0">
                          <a:latin typeface="Calibri"/>
                          <a:ea typeface="Calibri"/>
                          <a:cs typeface="Times New Roman"/>
                        </a:rPr>
                        <a:t>.</a:t>
                      </a:r>
                      <a:endParaRPr lang="en-US" sz="1300">
                        <a:latin typeface="Calibri"/>
                        <a:ea typeface="Calibri"/>
                        <a:cs typeface="Times New Roman"/>
                      </a:endParaRPr>
                    </a:p>
                  </a:txBody>
                  <a:tcPr marL="68580" marR="68580" marT="0" marB="0" anchor="ctr"/>
                </a:tc>
              </a:tr>
              <a:tr h="714053">
                <a:tc>
                  <a:txBody>
                    <a:bodyPr/>
                    <a:lstStyle/>
                    <a:p>
                      <a:pPr marL="0" marR="0">
                        <a:lnSpc>
                          <a:spcPct val="115000"/>
                        </a:lnSpc>
                        <a:spcBef>
                          <a:spcPts val="0"/>
                        </a:spcBef>
                        <a:spcAft>
                          <a:spcPts val="0"/>
                        </a:spcAft>
                      </a:pPr>
                      <a:r>
                        <a:rPr lang="en-US" sz="1300">
                          <a:latin typeface="Calibri"/>
                          <a:ea typeface="Calibri"/>
                          <a:cs typeface="Times New Roman"/>
                        </a:rPr>
                        <a:t>Premeštanje članova tima ukrug</a:t>
                      </a: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Programeri se bolje fokusiraju i imaju bolju motivaciju. Gubitak jednog člana tima ne osuđuje ceo projekat na </a:t>
                      </a:r>
                      <a:r>
                        <a:rPr lang="en-US" sz="1300" smtClean="0">
                          <a:latin typeface="Calibri"/>
                          <a:ea typeface="Calibri"/>
                          <a:cs typeface="Times New Roman"/>
                        </a:rPr>
                        <a:t>propast</a:t>
                      </a:r>
                      <a:r>
                        <a:rPr lang="sr-Latn-RS" sz="1300" smtClean="0">
                          <a:latin typeface="Calibri"/>
                          <a:ea typeface="Calibri"/>
                          <a:cs typeface="Times New Roman"/>
                        </a:rPr>
                        <a:t>.</a:t>
                      </a:r>
                      <a:endParaRPr lang="en-US" sz="13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Promena odgovornosti takođe menja skup klasa na koje tim može da utiče </a:t>
                      </a:r>
                      <a:r>
                        <a:rPr lang="sr-Latn-RS" sz="1300" smtClean="0">
                          <a:latin typeface="Calibri"/>
                          <a:ea typeface="Calibri"/>
                          <a:cs typeface="Times New Roman"/>
                        </a:rPr>
                        <a:t>.</a:t>
                      </a:r>
                      <a:endParaRPr lang="en-US" sz="1300">
                        <a:latin typeface="Calibri"/>
                        <a:ea typeface="Calibri"/>
                        <a:cs typeface="Times New Roman"/>
                      </a:endParaRPr>
                    </a:p>
                  </a:txBody>
                  <a:tcPr marL="68580" marR="68580" marT="0" marB="0" anchor="ctr"/>
                </a:tc>
              </a:tr>
              <a:tr h="714053">
                <a:tc>
                  <a:txBody>
                    <a:bodyPr/>
                    <a:lstStyle/>
                    <a:p>
                      <a:pPr marL="0" marR="0">
                        <a:lnSpc>
                          <a:spcPct val="115000"/>
                        </a:lnSpc>
                        <a:spcBef>
                          <a:spcPts val="0"/>
                        </a:spcBef>
                        <a:spcAft>
                          <a:spcPts val="0"/>
                        </a:spcAft>
                      </a:pPr>
                      <a:r>
                        <a:rPr lang="en-US" sz="1300">
                          <a:latin typeface="Calibri"/>
                          <a:ea typeface="Calibri"/>
                          <a:cs typeface="Times New Roman"/>
                        </a:rPr>
                        <a:t>Programiranje u paru</a:t>
                      </a: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Omogućava se sagledavanje problema iz različitih uglova i greške se rano </a:t>
                      </a:r>
                      <a:r>
                        <a:rPr lang="en-US" sz="1300" smtClean="0">
                          <a:latin typeface="Calibri"/>
                          <a:ea typeface="Calibri"/>
                          <a:cs typeface="Times New Roman"/>
                        </a:rPr>
                        <a:t>uočavaju</a:t>
                      </a:r>
                      <a:r>
                        <a:rPr lang="sr-Latn-RS" sz="1300" smtClean="0">
                          <a:latin typeface="Calibri"/>
                          <a:ea typeface="Calibri"/>
                          <a:cs typeface="Times New Roman"/>
                        </a:rPr>
                        <a:t>.</a:t>
                      </a:r>
                      <a:endParaRPr lang="en-US" sz="13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Oba programera moraju da se dogovore oko </a:t>
                      </a:r>
                      <a:r>
                        <a:rPr lang="en-US" sz="1300" smtClean="0">
                          <a:latin typeface="Calibri"/>
                          <a:ea typeface="Calibri"/>
                          <a:cs typeface="Times New Roman"/>
                        </a:rPr>
                        <a:t>standarda</a:t>
                      </a:r>
                      <a:r>
                        <a:rPr lang="sr-Latn-RS" sz="1300" smtClean="0">
                          <a:latin typeface="Calibri"/>
                          <a:ea typeface="Calibri"/>
                          <a:cs typeface="Times New Roman"/>
                        </a:rPr>
                        <a:t>.</a:t>
                      </a:r>
                      <a:endParaRPr lang="en-US" sz="1300">
                        <a:latin typeface="Calibri"/>
                        <a:ea typeface="Calibri"/>
                        <a:cs typeface="Times New Roman"/>
                      </a:endParaRPr>
                    </a:p>
                  </a:txBody>
                  <a:tcPr marL="68580" marR="68580" marT="0" marB="0" anchor="ctr"/>
                </a:tc>
              </a:tr>
              <a:tr h="714053">
                <a:tc>
                  <a:txBody>
                    <a:bodyPr/>
                    <a:lstStyle/>
                    <a:p>
                      <a:pPr marL="0" marR="0">
                        <a:lnSpc>
                          <a:spcPct val="115000"/>
                        </a:lnSpc>
                        <a:spcBef>
                          <a:spcPts val="0"/>
                        </a:spcBef>
                        <a:spcAft>
                          <a:spcPts val="0"/>
                        </a:spcAft>
                      </a:pPr>
                      <a:r>
                        <a:rPr lang="en-US" sz="1300">
                          <a:latin typeface="Calibri"/>
                          <a:ea typeface="Calibri"/>
                          <a:cs typeface="Times New Roman"/>
                        </a:rPr>
                        <a:t>Vrednovanje jednostavnosti</a:t>
                      </a: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Jednostavno je obično dovoljno, a mnogo je lakše. Vreme razvoja je u tom slučaju kraće.</a:t>
                      </a:r>
                    </a:p>
                  </a:txBody>
                  <a:tcPr marL="68580" marR="68580" marT="0" marB="0" anchor="ctr"/>
                </a:tc>
                <a:tc>
                  <a:txBody>
                    <a:bodyPr/>
                    <a:lstStyle/>
                    <a:p>
                      <a:pPr marL="0" marR="0">
                        <a:lnSpc>
                          <a:spcPct val="115000"/>
                        </a:lnSpc>
                        <a:spcBef>
                          <a:spcPts val="0"/>
                        </a:spcBef>
                        <a:spcAft>
                          <a:spcPts val="0"/>
                        </a:spcAft>
                      </a:pPr>
                      <a:r>
                        <a:rPr lang="en-US" sz="1300">
                          <a:latin typeface="Calibri"/>
                          <a:ea typeface="Calibri"/>
                          <a:cs typeface="Times New Roman"/>
                        </a:rPr>
                        <a:t>Mnoge konvencije kodiranja promovišu </a:t>
                      </a:r>
                      <a:r>
                        <a:rPr lang="en-US" sz="1300" smtClean="0">
                          <a:latin typeface="Calibri"/>
                          <a:ea typeface="Calibri"/>
                          <a:cs typeface="Times New Roman"/>
                        </a:rPr>
                        <a:t>jednostavnost</a:t>
                      </a:r>
                      <a:r>
                        <a:rPr lang="sr-Latn-RS" sz="1300" smtClean="0">
                          <a:latin typeface="Calibri"/>
                          <a:ea typeface="Calibri"/>
                          <a:cs typeface="Times New Roman"/>
                        </a:rPr>
                        <a:t>.</a:t>
                      </a:r>
                      <a:endParaRPr lang="en-US" sz="1300">
                        <a:latin typeface="Calibri"/>
                        <a:ea typeface="Calibri"/>
                        <a:cs typeface="Times New Roman"/>
                      </a:endParaRPr>
                    </a:p>
                  </a:txBody>
                  <a:tcPr marL="68580" marR="68580" marT="0" marB="0" anchor="ctr"/>
                </a:tc>
              </a:tr>
            </a:tbl>
          </a:graphicData>
        </a:graphic>
      </p:graphicFrame>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5</a:t>
            </a:fld>
            <a:endParaRPr lang="en-US"/>
          </a:p>
        </p:txBody>
      </p:sp>
      <p:sp>
        <p:nvSpPr>
          <p:cNvPr id="9" name="TextBox 8"/>
          <p:cNvSpPr txBox="1"/>
          <p:nvPr/>
        </p:nvSpPr>
        <p:spPr>
          <a:xfrm>
            <a:off x="457200" y="228600"/>
            <a:ext cx="4356642" cy="954107"/>
          </a:xfrm>
          <a:prstGeom prst="rect">
            <a:avLst/>
          </a:prstGeom>
          <a:noFill/>
        </p:spPr>
        <p:txBody>
          <a:bodyPr wrap="none" rtlCol="0">
            <a:spAutoFit/>
          </a:bodyPr>
          <a:lstStyle/>
          <a:p>
            <a:pPr lvl="0">
              <a:buFont typeface="Courier New" pitchFamily="49" charset="0"/>
              <a:buChar char="o"/>
            </a:pPr>
            <a:r>
              <a:rPr lang="sr-Latn-RS" sz="1400" smtClean="0">
                <a:latin typeface="+mj-lt"/>
              </a:rPr>
              <a:t> </a:t>
            </a:r>
            <a:r>
              <a:rPr lang="en-US" sz="1400" smtClean="0">
                <a:latin typeface="+mj-lt"/>
              </a:rPr>
              <a:t>Zašto treba učiti higijenu programiranja?</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Ekstremno programiranje zahteva dobru higijenu</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kodiranja štite od antipaterna</a:t>
            </a:r>
            <a:endParaRPr lang="sr-Latn-RS" sz="1400" smtClean="0">
              <a:solidFill>
                <a:schemeClr val="accent2">
                  <a:lumMod val="50000"/>
                </a:schemeClr>
              </a:solidFill>
              <a:latin typeface="+mj-lt"/>
            </a:endParaRPr>
          </a:p>
          <a:p>
            <a:pPr lvl="1"/>
            <a:endParaRPr lang="en-US" sz="1400">
              <a:solidFill>
                <a:schemeClr val="accent2">
                  <a:lumMod val="50000"/>
                </a:schemeClr>
              </a:solidFill>
              <a:latin typeface="+mj-lt"/>
            </a:endParaRPr>
          </a:p>
        </p:txBody>
      </p:sp>
      <p:sp>
        <p:nvSpPr>
          <p:cNvPr id="11" name="TextBox 10"/>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r>
              <a:rPr lang="en-US" sz="1400" smtClean="0">
                <a:sym typeface="Symbol"/>
              </a:rPr>
              <a:t></a:t>
            </a:r>
            <a:endParaRPr lang="sr-Latn-RS" sz="1400" smtClean="0">
              <a:sym typeface="Symbol"/>
            </a:endParaRPr>
          </a:p>
          <a:p>
            <a:endParaRPr lang="sr-Latn-RS" sz="1400">
              <a:sym typeface="Symbol"/>
            </a:endParaRPr>
          </a:p>
          <a:p>
            <a:endParaRPr lang="sr-Latn-RS" sz="1400" smtClean="0">
              <a:sym typeface="Symbol"/>
            </a:endParaRPr>
          </a:p>
        </p:txBody>
      </p:sp>
      <p:sp>
        <p:nvSpPr>
          <p:cNvPr id="12" name="TextBox 11"/>
          <p:cNvSpPr txBox="1"/>
          <p:nvPr/>
        </p:nvSpPr>
        <p:spPr>
          <a:xfrm>
            <a:off x="2209800" y="6096000"/>
            <a:ext cx="401520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sr-Latn-RS" sz="1400" i="1" smtClean="0"/>
              <a:t>tabela 1: </a:t>
            </a:r>
            <a:r>
              <a:rPr lang="sr-Latn-RS" sz="1400" smtClean="0"/>
              <a:t>Pravila i zahtevi ekstremnog programiranja </a:t>
            </a:r>
            <a:endParaRPr lang="en-US"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1"/>
            <a:endParaRPr lang="en-US" sz="2600" smtClean="0">
              <a:solidFill>
                <a:schemeClr val="tx1"/>
              </a:solidFill>
            </a:endParaRPr>
          </a:p>
          <a:p>
            <a:pPr lvl="1"/>
            <a:r>
              <a:rPr lang="sr-Latn-RS" sz="2600" smtClean="0">
                <a:solidFill>
                  <a:schemeClr val="tx1"/>
                </a:solidFill>
              </a:rPr>
              <a:t>P</a:t>
            </a:r>
            <a:r>
              <a:rPr lang="en-US" sz="2600" smtClean="0">
                <a:solidFill>
                  <a:schemeClr val="tx1"/>
                </a:solidFill>
              </a:rPr>
              <a:t>r</a:t>
            </a:r>
            <a:r>
              <a:rPr lang="sr-Latn-RS" sz="2600" smtClean="0">
                <a:solidFill>
                  <a:schemeClr val="tx1"/>
                </a:solidFill>
              </a:rPr>
              <a:t>otiv svakog pojedinačnog antipaterna se možemo boriti upotrebom adekvatnih standarda za kodiranje. Iz tog razloga se standardi za kodiranje koriste kao oružje protiv antipaterna</a:t>
            </a:r>
          </a:p>
          <a:p>
            <a:pPr lvl="1"/>
            <a:endParaRPr lang="en-US" sz="2600" smtClean="0">
              <a:solidFill>
                <a:schemeClr val="tx1"/>
              </a:solidFill>
            </a:endParaRPr>
          </a:p>
          <a:p>
            <a:pPr lvl="1"/>
            <a:r>
              <a:rPr lang="sr-Latn-RS" sz="2600" smtClean="0">
                <a:solidFill>
                  <a:schemeClr val="tx1"/>
                </a:solidFill>
              </a:rPr>
              <a:t>Standardi </a:t>
            </a:r>
            <a:r>
              <a:rPr lang="sr-Latn-RS" sz="2600" smtClean="0">
                <a:solidFill>
                  <a:schemeClr val="tx1"/>
                </a:solidFill>
              </a:rPr>
              <a:t>pokrivaju širok raspon - od formatiranja i stilova do pravila za upotrebu ili načina strukturne organizacije. </a:t>
            </a:r>
          </a:p>
          <a:p>
            <a:pPr lvl="1"/>
            <a:endParaRPr lang="sr-Latn-RS" smtClean="0"/>
          </a:p>
          <a:p>
            <a:endParaRPr lang="en-US"/>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6</a:t>
            </a:fld>
            <a:endParaRPr lang="en-US"/>
          </a:p>
        </p:txBody>
      </p:sp>
      <p:sp>
        <p:nvSpPr>
          <p:cNvPr id="10" name="TextBox 9"/>
          <p:cNvSpPr txBox="1"/>
          <p:nvPr/>
        </p:nvSpPr>
        <p:spPr>
          <a:xfrm>
            <a:off x="457200" y="228600"/>
            <a:ext cx="4356642" cy="954107"/>
          </a:xfrm>
          <a:prstGeom prst="rect">
            <a:avLst/>
          </a:prstGeom>
          <a:noFill/>
        </p:spPr>
        <p:txBody>
          <a:bodyPr wrap="none" rtlCol="0">
            <a:spAutoFit/>
          </a:bodyPr>
          <a:lstStyle/>
          <a:p>
            <a:pPr lvl="0">
              <a:buFont typeface="Courier New" pitchFamily="49" charset="0"/>
              <a:buChar char="o"/>
            </a:pPr>
            <a:r>
              <a:rPr lang="sr-Latn-RS" sz="1400" smtClean="0">
                <a:latin typeface="+mj-lt"/>
              </a:rPr>
              <a:t> </a:t>
            </a:r>
            <a:r>
              <a:rPr lang="en-US" sz="1400" smtClean="0">
                <a:latin typeface="+mj-lt"/>
              </a:rPr>
              <a:t>Zašto treba učiti higijenu programiranja?</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Ekstremno programiranje zahteva dobru higijenu</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kodiranja štite od antipaterna</a:t>
            </a:r>
            <a:endParaRPr lang="sr-Latn-RS" sz="1400" smtClean="0">
              <a:solidFill>
                <a:schemeClr val="accent2">
                  <a:lumMod val="50000"/>
                </a:schemeClr>
              </a:solidFill>
              <a:latin typeface="+mj-lt"/>
            </a:endParaRPr>
          </a:p>
          <a:p>
            <a:pPr lvl="1"/>
            <a:endParaRPr lang="en-US" sz="1400">
              <a:solidFill>
                <a:schemeClr val="accent2">
                  <a:lumMod val="50000"/>
                </a:schemeClr>
              </a:solidFill>
              <a:latin typeface="+mj-lt"/>
            </a:endParaRP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en-US" sz="1400" smtClean="0">
              <a:sym typeface="Symbol"/>
            </a:endParaRPr>
          </a:p>
          <a:p>
            <a:endParaRPr lang="en-US" sz="1400" smtClean="0">
              <a:sym typeface="Symbol"/>
            </a:endParaRPr>
          </a:p>
          <a:p>
            <a:r>
              <a:rPr lang="en-US" sz="1400" smtClean="0">
                <a:sym typeface="Symbol"/>
              </a:rPr>
              <a:t></a:t>
            </a:r>
            <a:endParaRPr lang="sr-Latn-RS" sz="1400" smtClean="0">
              <a:sym typeface="Symbol"/>
            </a:endParaRPr>
          </a:p>
          <a:p>
            <a:endParaRPr 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lowchart: Connector 47"/>
          <p:cNvSpPr/>
          <p:nvPr/>
        </p:nvSpPr>
        <p:spPr>
          <a:xfrm>
            <a:off x="3733800" y="3886200"/>
            <a:ext cx="1066800" cy="1066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p:cNvSpPr/>
          <p:nvPr/>
        </p:nvSpPr>
        <p:spPr>
          <a:xfrm>
            <a:off x="1447800" y="4876800"/>
            <a:ext cx="1143000" cy="1143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2819400" y="1600200"/>
            <a:ext cx="1066800" cy="1066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4572000" y="1524000"/>
            <a:ext cx="1066800" cy="1066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6324600" y="1905000"/>
            <a:ext cx="1066800" cy="1066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6172200" y="4800600"/>
            <a:ext cx="1143000" cy="1143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1143000" y="2209800"/>
            <a:ext cx="1066800" cy="1066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7</a:t>
            </a:fld>
            <a:endParaRPr lang="en-US"/>
          </a:p>
        </p:txBody>
      </p:sp>
      <p:sp>
        <p:nvSpPr>
          <p:cNvPr id="10" name="TextBox 9"/>
          <p:cNvSpPr txBox="1"/>
          <p:nvPr/>
        </p:nvSpPr>
        <p:spPr>
          <a:xfrm>
            <a:off x="457200" y="228600"/>
            <a:ext cx="4356642" cy="954107"/>
          </a:xfrm>
          <a:prstGeom prst="rect">
            <a:avLst/>
          </a:prstGeom>
          <a:noFill/>
        </p:spPr>
        <p:txBody>
          <a:bodyPr wrap="none" rtlCol="0">
            <a:spAutoFit/>
          </a:bodyPr>
          <a:lstStyle/>
          <a:p>
            <a:pPr lvl="0">
              <a:buFont typeface="Courier New" pitchFamily="49" charset="0"/>
              <a:buChar char="o"/>
            </a:pPr>
            <a:r>
              <a:rPr lang="sr-Latn-RS" sz="1400" smtClean="0">
                <a:latin typeface="+mj-lt"/>
              </a:rPr>
              <a:t> </a:t>
            </a:r>
            <a:r>
              <a:rPr lang="en-US" sz="1400" smtClean="0">
                <a:latin typeface="+mj-lt"/>
              </a:rPr>
              <a:t>Zašto treba učiti higijenu programiranja?</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Ekstremno programiranje zahteva dobru higijenu</a:t>
            </a: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kodiranja štite od antipaterna</a:t>
            </a:r>
            <a:endParaRPr lang="sr-Latn-RS" sz="1400" smtClean="0">
              <a:solidFill>
                <a:schemeClr val="accent2">
                  <a:lumMod val="50000"/>
                </a:schemeClr>
              </a:solidFill>
              <a:latin typeface="+mj-lt"/>
            </a:endParaRPr>
          </a:p>
          <a:p>
            <a:pPr lvl="1"/>
            <a:endParaRPr lang="en-US" sz="1400">
              <a:solidFill>
                <a:schemeClr val="accent2">
                  <a:lumMod val="50000"/>
                </a:schemeClr>
              </a:solidFill>
              <a:latin typeface="+mj-lt"/>
            </a:endParaRPr>
          </a:p>
        </p:txBody>
      </p:sp>
      <p:sp>
        <p:nvSpPr>
          <p:cNvPr id="12" name="TextBox 11"/>
          <p:cNvSpPr txBox="1"/>
          <p:nvPr/>
        </p:nvSpPr>
        <p:spPr>
          <a:xfrm>
            <a:off x="5181600" y="228600"/>
            <a:ext cx="718466" cy="954107"/>
          </a:xfrm>
          <a:prstGeom prst="rect">
            <a:avLst/>
          </a:prstGeom>
          <a:noFill/>
        </p:spPr>
        <p:txBody>
          <a:bodyPr wrap="square" rtlCol="0">
            <a:spAutoFit/>
          </a:bodyPr>
          <a:lstStyle/>
          <a:p>
            <a:endParaRPr lang="sr-Latn-RS" sz="1400" smtClean="0">
              <a:sym typeface="Symbol"/>
            </a:endParaRPr>
          </a:p>
          <a:p>
            <a:endParaRPr lang="sr-Latn-RS" sz="1400" smtClean="0">
              <a:sym typeface="Symbol"/>
            </a:endParaRPr>
          </a:p>
          <a:p>
            <a:r>
              <a:rPr lang="en-US" sz="1400" smtClean="0">
                <a:sym typeface="Symbol"/>
              </a:rPr>
              <a:t></a:t>
            </a:r>
            <a:endParaRPr lang="sr-Latn-RS" sz="1400" smtClean="0">
              <a:sym typeface="Symbol"/>
            </a:endParaRPr>
          </a:p>
          <a:p>
            <a:endParaRPr lang="sr-Latn-RS" sz="1400" smtClean="0">
              <a:sym typeface="Symbol"/>
            </a:endParaRPr>
          </a:p>
        </p:txBody>
      </p:sp>
      <p:sp>
        <p:nvSpPr>
          <p:cNvPr id="14" name="TextBox 13"/>
          <p:cNvSpPr txBox="1"/>
          <p:nvPr/>
        </p:nvSpPr>
        <p:spPr>
          <a:xfrm>
            <a:off x="1143000" y="2438400"/>
            <a:ext cx="964944" cy="584775"/>
          </a:xfrm>
          <a:prstGeom prst="rect">
            <a:avLst/>
          </a:prstGeom>
          <a:noFill/>
        </p:spPr>
        <p:txBody>
          <a:bodyPr wrap="none" rtlCol="0">
            <a:spAutoFit/>
          </a:bodyPr>
          <a:lstStyle/>
          <a:p>
            <a:r>
              <a:rPr lang="en-US" sz="1600" smtClean="0"/>
              <a:t>I</a:t>
            </a:r>
            <a:r>
              <a:rPr lang="sr-Latn-RS" sz="1600" smtClean="0"/>
              <a:t>zolovani </a:t>
            </a:r>
          </a:p>
          <a:p>
            <a:r>
              <a:rPr lang="sr-Latn-RS" sz="1600" smtClean="0"/>
              <a:t>problem</a:t>
            </a:r>
            <a:endParaRPr lang="en-US" sz="1600"/>
          </a:p>
        </p:txBody>
      </p:sp>
      <p:sp>
        <p:nvSpPr>
          <p:cNvPr id="16" name="TextBox 15"/>
          <p:cNvSpPr txBox="1"/>
          <p:nvPr/>
        </p:nvSpPr>
        <p:spPr>
          <a:xfrm>
            <a:off x="2819400" y="1828800"/>
            <a:ext cx="964944" cy="584775"/>
          </a:xfrm>
          <a:prstGeom prst="rect">
            <a:avLst/>
          </a:prstGeom>
          <a:noFill/>
        </p:spPr>
        <p:txBody>
          <a:bodyPr wrap="none" rtlCol="0">
            <a:spAutoFit/>
          </a:bodyPr>
          <a:lstStyle/>
          <a:p>
            <a:r>
              <a:rPr lang="en-US" sz="1600" smtClean="0"/>
              <a:t>I</a:t>
            </a:r>
            <a:r>
              <a:rPr lang="sr-Latn-RS" sz="1600" smtClean="0"/>
              <a:t>zolovani </a:t>
            </a:r>
          </a:p>
          <a:p>
            <a:r>
              <a:rPr lang="sr-Latn-RS" sz="1600" smtClean="0"/>
              <a:t>problem</a:t>
            </a:r>
            <a:endParaRPr lang="en-US" sz="1600"/>
          </a:p>
        </p:txBody>
      </p:sp>
      <p:sp>
        <p:nvSpPr>
          <p:cNvPr id="18" name="TextBox 17"/>
          <p:cNvSpPr txBox="1"/>
          <p:nvPr/>
        </p:nvSpPr>
        <p:spPr>
          <a:xfrm>
            <a:off x="6324600" y="2133600"/>
            <a:ext cx="964944" cy="584775"/>
          </a:xfrm>
          <a:prstGeom prst="rect">
            <a:avLst/>
          </a:prstGeom>
          <a:noFill/>
        </p:spPr>
        <p:txBody>
          <a:bodyPr wrap="none" rtlCol="0">
            <a:spAutoFit/>
          </a:bodyPr>
          <a:lstStyle/>
          <a:p>
            <a:r>
              <a:rPr lang="en-US" sz="1600" smtClean="0"/>
              <a:t>I</a:t>
            </a:r>
            <a:r>
              <a:rPr lang="sr-Latn-RS" sz="1600" smtClean="0"/>
              <a:t>zolovani </a:t>
            </a:r>
          </a:p>
          <a:p>
            <a:r>
              <a:rPr lang="sr-Latn-RS" sz="1600" smtClean="0"/>
              <a:t>problem</a:t>
            </a:r>
            <a:endParaRPr lang="en-US" sz="1600"/>
          </a:p>
        </p:txBody>
      </p:sp>
      <p:sp>
        <p:nvSpPr>
          <p:cNvPr id="20" name="TextBox 19"/>
          <p:cNvSpPr txBox="1"/>
          <p:nvPr/>
        </p:nvSpPr>
        <p:spPr>
          <a:xfrm>
            <a:off x="4572000" y="1752600"/>
            <a:ext cx="964944" cy="584775"/>
          </a:xfrm>
          <a:prstGeom prst="rect">
            <a:avLst/>
          </a:prstGeom>
          <a:noFill/>
        </p:spPr>
        <p:txBody>
          <a:bodyPr wrap="none" rtlCol="0">
            <a:spAutoFit/>
          </a:bodyPr>
          <a:lstStyle/>
          <a:p>
            <a:r>
              <a:rPr lang="en-US" sz="1600" smtClean="0"/>
              <a:t>I</a:t>
            </a:r>
            <a:r>
              <a:rPr lang="sr-Latn-RS" sz="1600" smtClean="0"/>
              <a:t>zolovani </a:t>
            </a:r>
          </a:p>
          <a:p>
            <a:r>
              <a:rPr lang="sr-Latn-RS" sz="1600" smtClean="0"/>
              <a:t>problem</a:t>
            </a:r>
            <a:endParaRPr lang="en-US" sz="1600"/>
          </a:p>
        </p:txBody>
      </p:sp>
      <p:sp>
        <p:nvSpPr>
          <p:cNvPr id="26" name="TextBox 25"/>
          <p:cNvSpPr txBox="1"/>
          <p:nvPr/>
        </p:nvSpPr>
        <p:spPr>
          <a:xfrm>
            <a:off x="1371600" y="5105400"/>
            <a:ext cx="1335302" cy="584775"/>
          </a:xfrm>
          <a:prstGeom prst="rect">
            <a:avLst/>
          </a:prstGeom>
          <a:noFill/>
        </p:spPr>
        <p:txBody>
          <a:bodyPr wrap="none" rtlCol="0">
            <a:spAutoFit/>
          </a:bodyPr>
          <a:lstStyle/>
          <a:p>
            <a:r>
              <a:rPr lang="sr-Latn-RS" sz="1600" smtClean="0"/>
              <a:t>Uputstvo za</a:t>
            </a:r>
          </a:p>
          <a:p>
            <a:r>
              <a:rPr lang="sr-Latn-RS" sz="1600" smtClean="0"/>
              <a:t>refaktorisanje</a:t>
            </a:r>
            <a:endParaRPr lang="en-US" sz="1600"/>
          </a:p>
        </p:txBody>
      </p:sp>
      <p:sp>
        <p:nvSpPr>
          <p:cNvPr id="28" name="TextBox 27"/>
          <p:cNvSpPr txBox="1"/>
          <p:nvPr/>
        </p:nvSpPr>
        <p:spPr>
          <a:xfrm>
            <a:off x="6324600" y="5029200"/>
            <a:ext cx="891462" cy="584775"/>
          </a:xfrm>
          <a:prstGeom prst="rect">
            <a:avLst/>
          </a:prstGeom>
          <a:noFill/>
        </p:spPr>
        <p:txBody>
          <a:bodyPr wrap="none" rtlCol="0">
            <a:spAutoFit/>
          </a:bodyPr>
          <a:lstStyle/>
          <a:p>
            <a:r>
              <a:rPr lang="sr-Latn-RS" sz="1600" smtClean="0"/>
              <a:t>Zaštitna </a:t>
            </a:r>
          </a:p>
          <a:p>
            <a:r>
              <a:rPr lang="sr-Latn-RS" sz="1600" smtClean="0"/>
              <a:t>barijera</a:t>
            </a:r>
          </a:p>
        </p:txBody>
      </p:sp>
      <p:sp>
        <p:nvSpPr>
          <p:cNvPr id="29" name="TextBox 28"/>
          <p:cNvSpPr txBox="1"/>
          <p:nvPr/>
        </p:nvSpPr>
        <p:spPr>
          <a:xfrm>
            <a:off x="3733800" y="4191000"/>
            <a:ext cx="1076320" cy="338554"/>
          </a:xfrm>
          <a:prstGeom prst="rect">
            <a:avLst/>
          </a:prstGeom>
          <a:noFill/>
        </p:spPr>
        <p:txBody>
          <a:bodyPr wrap="none" rtlCol="0">
            <a:spAutoFit/>
          </a:bodyPr>
          <a:lstStyle/>
          <a:p>
            <a:r>
              <a:rPr lang="en-US" sz="1600" smtClean="0"/>
              <a:t>Antipatern</a:t>
            </a:r>
            <a:endParaRPr lang="en-US" sz="1600"/>
          </a:p>
        </p:txBody>
      </p:sp>
      <p:cxnSp>
        <p:nvCxnSpPr>
          <p:cNvPr id="31" name="Straight Arrow Connector 30"/>
          <p:cNvCxnSpPr>
            <a:stCxn id="8" idx="5"/>
            <a:endCxn id="48" idx="2"/>
          </p:cNvCxnSpPr>
          <p:nvPr/>
        </p:nvCxnSpPr>
        <p:spPr>
          <a:xfrm rot="16200000" flipH="1">
            <a:off x="2244071" y="2929870"/>
            <a:ext cx="1299229" cy="16802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42" idx="4"/>
            <a:endCxn id="48" idx="1"/>
          </p:cNvCxnSpPr>
          <p:nvPr/>
        </p:nvCxnSpPr>
        <p:spPr>
          <a:xfrm rot="16200000" flipH="1">
            <a:off x="2933700" y="3086099"/>
            <a:ext cx="1375429" cy="5372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3" idx="4"/>
            <a:endCxn id="48" idx="7"/>
          </p:cNvCxnSpPr>
          <p:nvPr/>
        </p:nvCxnSpPr>
        <p:spPr>
          <a:xfrm rot="5400000">
            <a:off x="4149072" y="3086100"/>
            <a:ext cx="1451629" cy="4610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44" idx="4"/>
            <a:endCxn id="48" idx="6"/>
          </p:cNvCxnSpPr>
          <p:nvPr/>
        </p:nvCxnSpPr>
        <p:spPr>
          <a:xfrm rot="5400000">
            <a:off x="5105400" y="2667000"/>
            <a:ext cx="1447800" cy="2057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Curved Connector 57"/>
          <p:cNvCxnSpPr>
            <a:stCxn id="46" idx="0"/>
            <a:endCxn id="8" idx="4"/>
          </p:cNvCxnSpPr>
          <p:nvPr/>
        </p:nvCxnSpPr>
        <p:spPr>
          <a:xfrm rot="16200000" flipV="1">
            <a:off x="1047750" y="3905250"/>
            <a:ext cx="1600200" cy="342900"/>
          </a:xfrm>
          <a:prstGeom prst="curvedConnector3">
            <a:avLst>
              <a:gd name="adj1" fmla="val -44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a:endCxn id="42" idx="3"/>
          </p:cNvCxnSpPr>
          <p:nvPr/>
        </p:nvCxnSpPr>
        <p:spPr>
          <a:xfrm flipV="1">
            <a:off x="1676400" y="2510771"/>
            <a:ext cx="1299229" cy="122302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hape 64"/>
          <p:cNvCxnSpPr>
            <a:endCxn id="43" idx="3"/>
          </p:cNvCxnSpPr>
          <p:nvPr/>
        </p:nvCxnSpPr>
        <p:spPr>
          <a:xfrm flipV="1">
            <a:off x="1676400" y="2434571"/>
            <a:ext cx="3051829" cy="129922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urved Connector 68"/>
          <p:cNvCxnSpPr>
            <a:endCxn id="44" idx="3"/>
          </p:cNvCxnSpPr>
          <p:nvPr/>
        </p:nvCxnSpPr>
        <p:spPr>
          <a:xfrm flipV="1">
            <a:off x="1676400" y="2815571"/>
            <a:ext cx="4804429" cy="91822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8" idx="4"/>
            <a:endCxn id="47" idx="0"/>
          </p:cNvCxnSpPr>
          <p:nvPr/>
        </p:nvCxnSpPr>
        <p:spPr>
          <a:xfrm rot="5400000">
            <a:off x="4191000" y="5029200"/>
            <a:ext cx="152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24" idx="1"/>
          </p:cNvCxnSpPr>
          <p:nvPr/>
        </p:nvCxnSpPr>
        <p:spPr>
          <a:xfrm rot="10800000">
            <a:off x="2514600" y="5181600"/>
            <a:ext cx="1219200" cy="368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a:stCxn id="24" idx="3"/>
            <a:endCxn id="45" idx="2"/>
          </p:cNvCxnSpPr>
          <p:nvPr/>
        </p:nvCxnSpPr>
        <p:spPr>
          <a:xfrm flipV="1">
            <a:off x="4836089" y="5372100"/>
            <a:ext cx="1336111" cy="1780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Rectangle 93"/>
          <p:cNvSpPr/>
          <p:nvPr/>
        </p:nvSpPr>
        <p:spPr>
          <a:xfrm>
            <a:off x="990600" y="1219200"/>
            <a:ext cx="6934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mtClean="0"/>
              <a:t>zaštitna barijera</a:t>
            </a:r>
            <a:endParaRPr lang="en-US"/>
          </a:p>
        </p:txBody>
      </p:sp>
      <p:cxnSp>
        <p:nvCxnSpPr>
          <p:cNvPr id="97" name="Curved Connector 96"/>
          <p:cNvCxnSpPr>
            <a:stCxn id="45" idx="6"/>
          </p:cNvCxnSpPr>
          <p:nvPr/>
        </p:nvCxnSpPr>
        <p:spPr>
          <a:xfrm flipV="1">
            <a:off x="7315200" y="1447800"/>
            <a:ext cx="457200" cy="3924300"/>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106" name="TextBox 105"/>
          <p:cNvSpPr txBox="1"/>
          <p:nvPr/>
        </p:nvSpPr>
        <p:spPr>
          <a:xfrm>
            <a:off x="2057400" y="6096000"/>
            <a:ext cx="4578241"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sr-Latn-RS" sz="1400" i="1" smtClean="0"/>
              <a:t>slika 1: </a:t>
            </a:r>
            <a:r>
              <a:rPr lang="sr-Latn-RS" sz="1400" smtClean="0"/>
              <a:t>Proces efektnog registrovanja i upotrebe antipaterna</a:t>
            </a:r>
            <a:endParaRPr lang="en-US" sz="1400" smtClean="0"/>
          </a:p>
        </p:txBody>
      </p:sp>
      <p:sp>
        <p:nvSpPr>
          <p:cNvPr id="47" name="Flowchart: Connector 46"/>
          <p:cNvSpPr/>
          <p:nvPr/>
        </p:nvSpPr>
        <p:spPr>
          <a:xfrm>
            <a:off x="3733800" y="5105400"/>
            <a:ext cx="1066800" cy="1066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33800" y="5257800"/>
            <a:ext cx="1102289" cy="584775"/>
          </a:xfrm>
          <a:prstGeom prst="rect">
            <a:avLst/>
          </a:prstGeom>
          <a:noFill/>
        </p:spPr>
        <p:txBody>
          <a:bodyPr wrap="none" rtlCol="0">
            <a:spAutoFit/>
          </a:bodyPr>
          <a:lstStyle/>
          <a:p>
            <a:r>
              <a:rPr lang="en-US" sz="1600" smtClean="0"/>
              <a:t>Pobolj</a:t>
            </a:r>
            <a:r>
              <a:rPr lang="sr-Latn-RS" sz="1600" smtClean="0"/>
              <a:t>šano</a:t>
            </a:r>
          </a:p>
          <a:p>
            <a:r>
              <a:rPr lang="sr-Latn-RS" sz="1600" smtClean="0"/>
              <a:t>rešenje</a:t>
            </a:r>
            <a:endParaRPr 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endParaRPr lang="sr-Latn-RS" smtClean="0"/>
          </a:p>
          <a:p>
            <a:r>
              <a:rPr lang="sr-Latn-RS" smtClean="0"/>
              <a:t>Svako kod se bavio nekim značajnijim održavanjem je bio primoran da se bori sa nekonzistentnim stilom, lošim ili nedovoljnim komentarima ili komentarima koji se ne uklapaju sa kodom. </a:t>
            </a:r>
          </a:p>
          <a:p>
            <a:endParaRPr lang="sr-Latn-RS" smtClean="0"/>
          </a:p>
          <a:p>
            <a:r>
              <a:rPr lang="sr-Latn-RS" smtClean="0"/>
              <a:t>Tačno je da je čitljivost subjektivna ali potreba za uobičajenim, konzistentnim standardima nije.</a:t>
            </a:r>
            <a:endParaRPr lang="en-US"/>
          </a:p>
        </p:txBody>
      </p:sp>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8</a:t>
            </a:fld>
            <a:endParaRPr lang="en-US"/>
          </a:p>
        </p:txBody>
      </p:sp>
      <p:sp>
        <p:nvSpPr>
          <p:cNvPr id="10" name="TextBox 9"/>
          <p:cNvSpPr txBox="1"/>
          <p:nvPr/>
        </p:nvSpPr>
        <p:spPr>
          <a:xfrm>
            <a:off x="457200" y="228600"/>
            <a:ext cx="2605778"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Značenja imena su važna</a:t>
            </a:r>
            <a:endParaRPr lang="en-US" sz="1400" smtClean="0">
              <a:solidFill>
                <a:schemeClr val="accent2">
                  <a:lumMod val="50000"/>
                </a:schemeClr>
              </a:solidFill>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sr-Latn-RS" sz="1400" smtClean="0">
                <a:solidFill>
                  <a:schemeClr val="accent2">
                    <a:lumMod val="50000"/>
                  </a:schemeClr>
                </a:solidFill>
                <a:latin typeface="+mj-lt"/>
              </a:rPr>
              <a:t>Zagrade i uvlačenja</a:t>
            </a:r>
          </a:p>
        </p:txBody>
      </p:sp>
      <p:sp>
        <p:nvSpPr>
          <p:cNvPr id="12" name="TextBox 11"/>
          <p:cNvSpPr txBox="1"/>
          <p:nvPr/>
        </p:nvSpPr>
        <p:spPr>
          <a:xfrm>
            <a:off x="5181600" y="228600"/>
            <a:ext cx="718466" cy="307777"/>
          </a:xfrm>
          <a:prstGeom prst="rect">
            <a:avLst/>
          </a:prstGeom>
          <a:noFill/>
        </p:spPr>
        <p:txBody>
          <a:bodyPr wrap="square" rtlCol="0">
            <a:spAutoFit/>
          </a:bodyPr>
          <a:lstStyle/>
          <a:p>
            <a:r>
              <a:rPr lang="en-US" sz="1400" smtClean="0">
                <a:sym typeface="Symbol"/>
              </a:rPr>
              <a:t></a:t>
            </a:r>
            <a:endParaRPr lang="sr-Latn-RS" sz="1400" smtClean="0">
              <a:sym typeface="Symbo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5257800" y="6400800"/>
            <a:ext cx="3505200" cy="457200"/>
          </a:xfrm>
        </p:spPr>
        <p:txBody>
          <a:bodyPr/>
          <a:lstStyle/>
          <a:p>
            <a:r>
              <a:rPr lang="en-US" smtClean="0"/>
              <a:t>Aleksandra Đurić, 1079/2015</a:t>
            </a:r>
            <a:endParaRPr lang="en-US"/>
          </a:p>
        </p:txBody>
      </p:sp>
      <p:sp>
        <p:nvSpPr>
          <p:cNvPr id="7" name="Slide Number Placeholder 6"/>
          <p:cNvSpPr>
            <a:spLocks noGrp="1"/>
          </p:cNvSpPr>
          <p:nvPr>
            <p:ph type="sldNum" sz="quarter" idx="12"/>
          </p:nvPr>
        </p:nvSpPr>
        <p:spPr/>
        <p:txBody>
          <a:bodyPr/>
          <a:lstStyle/>
          <a:p>
            <a:fld id="{223C0EA3-D028-4B60-823E-5AE294D893CC}" type="slidenum">
              <a:rPr lang="en-US" smtClean="0"/>
              <a:pPr/>
              <a:t>9</a:t>
            </a:fld>
            <a:endParaRPr lang="en-US"/>
          </a:p>
        </p:txBody>
      </p:sp>
      <p:sp>
        <p:nvSpPr>
          <p:cNvPr id="10" name="TextBox 9"/>
          <p:cNvSpPr txBox="1"/>
          <p:nvPr/>
        </p:nvSpPr>
        <p:spPr>
          <a:xfrm>
            <a:off x="457200" y="228600"/>
            <a:ext cx="2605778" cy="954107"/>
          </a:xfrm>
          <a:prstGeom prst="rect">
            <a:avLst/>
          </a:prstGeom>
          <a:noFill/>
        </p:spPr>
        <p:txBody>
          <a:bodyPr wrap="none" rtlCol="0">
            <a:spAutoFit/>
          </a:bodyPr>
          <a:lstStyle/>
          <a:p>
            <a:pPr lvl="0">
              <a:buFont typeface="Courier New" pitchFamily="49" charset="0"/>
              <a:buChar char="o"/>
            </a:pPr>
            <a:r>
              <a:rPr lang="sr-Latn-RS" sz="1400" smtClean="0">
                <a:latin typeface="+mj-lt"/>
              </a:rPr>
              <a:t> Mini-antipaterni: Nečitljiv kod</a:t>
            </a:r>
            <a:endParaRPr lang="en-US" sz="1400" smtClean="0">
              <a:latin typeface="+mj-lt"/>
            </a:endParaRPr>
          </a:p>
          <a:p>
            <a:pPr lvl="1">
              <a:buFont typeface="Courier New" pitchFamily="49" charset="0"/>
              <a:buChar char="o"/>
            </a:pPr>
            <a:r>
              <a:rPr lang="sr-Latn-RS" sz="1400" smtClean="0">
                <a:solidFill>
                  <a:schemeClr val="accent2">
                    <a:lumMod val="50000"/>
                  </a:schemeClr>
                </a:solidFill>
                <a:latin typeface="+mj-lt"/>
              </a:rPr>
              <a:t> Značenja imena su važna</a:t>
            </a:r>
            <a:endParaRPr lang="en-US" sz="1400" smtClean="0">
              <a:solidFill>
                <a:schemeClr val="accent2">
                  <a:lumMod val="50000"/>
                </a:schemeClr>
              </a:solidFill>
              <a:latin typeface="+mj-lt"/>
            </a:endParaRPr>
          </a:p>
          <a:p>
            <a:pPr lvl="1">
              <a:buFont typeface="Courier New" pitchFamily="49" charset="0"/>
              <a:buChar char="o"/>
            </a:pPr>
            <a:r>
              <a:rPr lang="sr-Latn-RS" sz="1400" smtClean="0">
                <a:solidFill>
                  <a:schemeClr val="accent2">
                    <a:lumMod val="50000"/>
                  </a:schemeClr>
                </a:solidFill>
                <a:latin typeface="+mj-lt"/>
              </a:rPr>
              <a:t> </a:t>
            </a:r>
            <a:r>
              <a:rPr lang="en-US" sz="1400" smtClean="0">
                <a:solidFill>
                  <a:schemeClr val="accent2">
                    <a:lumMod val="50000"/>
                  </a:schemeClr>
                </a:solidFill>
                <a:latin typeface="+mj-lt"/>
              </a:rPr>
              <a:t>Standardi </a:t>
            </a:r>
            <a:r>
              <a:rPr lang="sr-Latn-RS" sz="1400" smtClean="0">
                <a:solidFill>
                  <a:schemeClr val="accent2">
                    <a:lumMod val="50000"/>
                  </a:schemeClr>
                </a:solidFill>
                <a:latin typeface="+mj-lt"/>
              </a:rPr>
              <a:t>za imena</a:t>
            </a:r>
          </a:p>
          <a:p>
            <a:pPr lvl="1">
              <a:buFont typeface="Courier New" pitchFamily="49" charset="0"/>
              <a:buChar char="o"/>
            </a:pPr>
            <a:r>
              <a:rPr lang="sr-Latn-RS" sz="1400" smtClean="0">
                <a:solidFill>
                  <a:schemeClr val="accent2">
                    <a:lumMod val="50000"/>
                  </a:schemeClr>
                </a:solidFill>
                <a:latin typeface="+mj-lt"/>
              </a:rPr>
              <a:t>Zagrade i uvlačenja</a:t>
            </a:r>
          </a:p>
        </p:txBody>
      </p:sp>
      <p:sp>
        <p:nvSpPr>
          <p:cNvPr id="12" name="TextBox 11"/>
          <p:cNvSpPr txBox="1"/>
          <p:nvPr/>
        </p:nvSpPr>
        <p:spPr>
          <a:xfrm>
            <a:off x="5181600" y="228600"/>
            <a:ext cx="718466" cy="954107"/>
          </a:xfrm>
          <a:prstGeom prst="rect">
            <a:avLst/>
          </a:prstGeom>
          <a:noFill/>
        </p:spPr>
        <p:txBody>
          <a:bodyPr wrap="square" rtlCol="0">
            <a:spAutoFit/>
          </a:bodyPr>
          <a:lstStyle/>
          <a:p>
            <a:r>
              <a:rPr lang="en-US" sz="1400" smtClean="0">
                <a:sym typeface="Symbol"/>
              </a:rPr>
              <a:t></a:t>
            </a:r>
            <a:endParaRPr lang="sr-Latn-RS" sz="1400" smtClean="0">
              <a:sym typeface="Symbol"/>
            </a:endParaRPr>
          </a:p>
          <a:p>
            <a:endParaRPr lang="en-US" sz="1400" smtClean="0">
              <a:sym typeface="Symbol"/>
            </a:endParaRPr>
          </a:p>
          <a:p>
            <a:endParaRPr lang="en-US" sz="1400" smtClean="0">
              <a:sym typeface="Symbol"/>
            </a:endParaRPr>
          </a:p>
          <a:p>
            <a:endParaRPr lang="en-US" sz="1400" smtClean="0">
              <a:sym typeface="Symbol"/>
            </a:endParaRPr>
          </a:p>
        </p:txBody>
      </p:sp>
      <p:sp>
        <p:nvSpPr>
          <p:cNvPr id="8" name="Rounded Rectangle 7"/>
          <p:cNvSpPr/>
          <p:nvPr/>
        </p:nvSpPr>
        <p:spPr>
          <a:xfrm>
            <a:off x="533400" y="2438400"/>
            <a:ext cx="7924800" cy="3886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endParaRPr lang="sr-Latn-RS" sz="1400" smtClean="0">
              <a:latin typeface="Lucida Sans Unicode" pitchFamily="34" charset="0"/>
              <a:cs typeface="Lucida Sans Unicode" pitchFamily="34" charset="0"/>
            </a:endParaRPr>
          </a:p>
          <a:p>
            <a:r>
              <a:rPr lang="sr-Latn-RS" sz="1400" smtClean="0">
                <a:latin typeface="Lucida Sans Unicode" pitchFamily="34" charset="0"/>
                <a:cs typeface="Lucida Sans Unicode" pitchFamily="34" charset="0"/>
              </a:rPr>
              <a:t>        </a:t>
            </a:r>
          </a:p>
          <a:p>
            <a:r>
              <a:rPr lang="sr-Latn-RS" sz="1400" smtClean="0">
                <a:latin typeface="Lucida Sans Unicode" pitchFamily="34" charset="0"/>
                <a:cs typeface="Lucida Sans Unicode" pitchFamily="34" charset="0"/>
              </a:rPr>
              <a:t>        purchaseOrder.setCustomer(</a:t>
            </a:r>
            <a:r>
              <a:rPr lang="en-US" sz="1400" err="1" smtClean="0">
                <a:latin typeface="Lucida Sans Unicode" pitchFamily="34" charset="0"/>
                <a:cs typeface="Lucida Sans Unicode" pitchFamily="34" charset="0"/>
              </a:rPr>
              <a:t>shoppingCart.getCustomer</a:t>
            </a:r>
            <a:r>
              <a:rPr lang="en-US" sz="1400" smtClean="0">
                <a:latin typeface="Lucida Sans Unicode" pitchFamily="34" charset="0"/>
                <a:cs typeface="Lucida Sans Unicode" pitchFamily="34" charset="0"/>
              </a:rPr>
              <a:t>());</a:t>
            </a:r>
          </a:p>
          <a:p>
            <a:r>
              <a:rPr lang="sr-Latn-RS" sz="1400" smtClean="0">
                <a:latin typeface="Lucida Sans Unicode" pitchFamily="34" charset="0"/>
                <a:cs typeface="Lucida Sans Unicode" pitchFamily="34" charset="0"/>
              </a:rPr>
              <a:t>        </a:t>
            </a:r>
            <a:r>
              <a:rPr lang="en-US" sz="1400" err="1" smtClean="0">
                <a:latin typeface="Lucida Sans Unicode" pitchFamily="34" charset="0"/>
                <a:cs typeface="Lucida Sans Unicode" pitchFamily="34" charset="0"/>
              </a:rPr>
              <a:t>purchaseOrder.setItems</a:t>
            </a:r>
            <a:r>
              <a:rPr lang="en-US" sz="1400" smtClean="0">
                <a:latin typeface="Lucida Sans Unicode" pitchFamily="34" charset="0"/>
                <a:cs typeface="Lucida Sans Unicode" pitchFamily="34" charset="0"/>
              </a:rPr>
              <a:t>(</a:t>
            </a:r>
            <a:r>
              <a:rPr lang="en-US" sz="1400" err="1" smtClean="0">
                <a:latin typeface="Lucida Sans Unicode" pitchFamily="34" charset="0"/>
                <a:cs typeface="Lucida Sans Unicode" pitchFamily="34" charset="0"/>
              </a:rPr>
              <a:t>shoppingCart.getItems</a:t>
            </a:r>
            <a:r>
              <a:rPr lang="en-US" sz="1400" smtClean="0">
                <a:latin typeface="Lucida Sans Unicode" pitchFamily="34" charset="0"/>
                <a:cs typeface="Lucida Sans Unicode" pitchFamily="34" charset="0"/>
              </a:rPr>
              <a:t>());</a:t>
            </a:r>
          </a:p>
          <a:p>
            <a:r>
              <a:rPr lang="sr-Latn-RS" sz="1400" smtClean="0">
                <a:latin typeface="Lucida Sans Unicode" pitchFamily="34" charset="0"/>
                <a:cs typeface="Lucida Sans Unicode" pitchFamily="34" charset="0"/>
              </a:rPr>
              <a:t>        </a:t>
            </a:r>
            <a:r>
              <a:rPr lang="en-US" sz="1400" err="1" smtClean="0">
                <a:latin typeface="Lucida Sans Unicode" pitchFamily="34" charset="0"/>
                <a:cs typeface="Lucida Sans Unicode" pitchFamily="34" charset="0"/>
              </a:rPr>
              <a:t>purchaseOrder.totalCost</a:t>
            </a:r>
            <a:r>
              <a:rPr lang="en-US" sz="1400" smtClean="0">
                <a:latin typeface="Lucida Sans Unicode" pitchFamily="34" charset="0"/>
                <a:cs typeface="Lucida Sans Unicode" pitchFamily="34" charset="0"/>
              </a:rPr>
              <a:t> </a:t>
            </a: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 	</a:t>
            </a:r>
            <a:r>
              <a:rPr lang="en-US" sz="1400" err="1" smtClean="0">
                <a:latin typeface="Lucida Sans Unicode" pitchFamily="34" charset="0"/>
                <a:cs typeface="Lucida Sans Unicode" pitchFamily="34" charset="0"/>
              </a:rPr>
              <a:t>purchaseOrder.addLineItems</a:t>
            </a:r>
            <a:r>
              <a:rPr lang="en-US" sz="1400" smtClean="0">
                <a:latin typeface="Lucida Sans Unicode" pitchFamily="34" charset="0"/>
                <a:cs typeface="Lucida Sans Unicode" pitchFamily="34" charset="0"/>
              </a:rPr>
              <a:t>() + </a:t>
            </a:r>
          </a:p>
          <a:p>
            <a:r>
              <a:rPr lang="en-US" sz="1400" smtClean="0">
                <a:latin typeface="Lucida Sans Unicode" pitchFamily="34" charset="0"/>
                <a:cs typeface="Lucida Sans Unicode" pitchFamily="34" charset="0"/>
              </a:rPr>
              <a:t>		</a:t>
            </a:r>
            <a:r>
              <a:rPr lang="sr-Latn-RS" sz="1400" smtClean="0">
                <a:latin typeface="Lucida Sans Unicode" pitchFamily="34" charset="0"/>
                <a:cs typeface="Lucida Sans Unicode" pitchFamily="34" charset="0"/>
              </a:rPr>
              <a:t>	</a:t>
            </a:r>
            <a:r>
              <a:rPr lang="en-US" sz="1400" smtClean="0">
                <a:latin typeface="Lucida Sans Unicode" pitchFamily="34" charset="0"/>
                <a:cs typeface="Lucida Sans Unicode" pitchFamily="34" charset="0"/>
              </a:rPr>
              <a:t>	</a:t>
            </a:r>
            <a:r>
              <a:rPr lang="en-US" sz="1400" err="1" smtClean="0">
                <a:latin typeface="Lucida Sans Unicode" pitchFamily="34" charset="0"/>
                <a:cs typeface="Lucida Sans Unicode" pitchFamily="34" charset="0"/>
              </a:rPr>
              <a:t>purchaseOrder.gerTax</a:t>
            </a:r>
            <a:r>
              <a:rPr lang="en-US" sz="1400" smtClean="0">
                <a:latin typeface="Lucida Sans Unicode" pitchFamily="34" charset="0"/>
                <a:cs typeface="Lucida Sans Unicode" pitchFamily="34" charset="0"/>
              </a:rPr>
              <a:t>() + </a:t>
            </a:r>
          </a:p>
          <a:p>
            <a:r>
              <a:rPr lang="en-US" sz="1400" smtClean="0">
                <a:latin typeface="Lucida Sans Unicode" pitchFamily="34" charset="0"/>
                <a:cs typeface="Lucida Sans Unicode" pitchFamily="34" charset="0"/>
              </a:rPr>
              <a:t>			</a:t>
            </a:r>
            <a:r>
              <a:rPr lang="sr-Latn-RS" sz="1400" smtClean="0">
                <a:latin typeface="Lucida Sans Unicode" pitchFamily="34" charset="0"/>
                <a:cs typeface="Lucida Sans Unicode" pitchFamily="34" charset="0"/>
              </a:rPr>
              <a:t>	</a:t>
            </a:r>
            <a:r>
              <a:rPr lang="en-US" sz="1400" err="1" smtClean="0">
                <a:latin typeface="Lucida Sans Unicode" pitchFamily="34" charset="0"/>
                <a:cs typeface="Lucida Sans Unicode" pitchFamily="34" charset="0"/>
              </a:rPr>
              <a:t>purchaseOrder.getShippingCost</a:t>
            </a:r>
            <a:r>
              <a:rPr lang="en-US" sz="1400" smtClean="0">
                <a:latin typeface="Lucida Sans Unicode" pitchFamily="34" charset="0"/>
                <a:cs typeface="Lucida Sans Unicode" pitchFamily="34" charset="0"/>
              </a:rPr>
              <a:t>();</a:t>
            </a:r>
          </a:p>
          <a:p>
            <a:r>
              <a:rPr lang="sr-Latn-RS" sz="1400" smtClean="0">
                <a:latin typeface="Lucida Sans Unicode" pitchFamily="34" charset="0"/>
                <a:cs typeface="Lucida Sans Unicode" pitchFamily="34" charset="0"/>
              </a:rPr>
              <a:t>       </a:t>
            </a:r>
          </a:p>
          <a:p>
            <a:r>
              <a:rPr lang="sr-Latn-RS" sz="1400" smtClean="0">
                <a:latin typeface="Lucida Sans Unicode" pitchFamily="34" charset="0"/>
                <a:cs typeface="Lucida Sans Unicode" pitchFamily="34" charset="0"/>
              </a:rPr>
              <a:t>        </a:t>
            </a:r>
            <a:r>
              <a:rPr lang="en-US" sz="1400" err="1" smtClean="0">
                <a:latin typeface="Lucida Sans Unicode" pitchFamily="34" charset="0"/>
                <a:cs typeface="Lucida Sans Unicode" pitchFamily="34" charset="0"/>
              </a:rPr>
              <a:t>purchaseOrder.finalizePurchase</a:t>
            </a:r>
            <a:r>
              <a:rPr lang="en-US" sz="1400" smtClean="0">
                <a:latin typeface="Lucida Sans Unicode" pitchFamily="34" charset="0"/>
                <a:cs typeface="Lucida Sans Unicode" pitchFamily="34" charset="0"/>
              </a:rPr>
              <a:t>()</a:t>
            </a:r>
            <a:r>
              <a:rPr lang="sr-Latn-RS" sz="1400" smtClean="0">
                <a:latin typeface="Lucida Sans Unicode" pitchFamily="34" charset="0"/>
                <a:cs typeface="Lucida Sans Unicode" pitchFamily="34" charset="0"/>
              </a:rPr>
              <a:t>;</a:t>
            </a:r>
          </a:p>
          <a:p>
            <a:endParaRPr lang="sr-Latn-RS" sz="1400" smtClean="0">
              <a:solidFill>
                <a:srgbClr val="C00000"/>
              </a:solidFill>
              <a:latin typeface="Lucida Sans Unicode" pitchFamily="34" charset="0"/>
              <a:cs typeface="Lucida Sans Unicode" pitchFamily="34" charset="0"/>
            </a:endParaRPr>
          </a:p>
          <a:p>
            <a:r>
              <a:rPr lang="sr-Latn-RS" sz="1400" smtClean="0">
                <a:solidFill>
                  <a:srgbClr val="C00000"/>
                </a:solidFill>
                <a:latin typeface="Lucida Sans Unicode" pitchFamily="34" charset="0"/>
                <a:cs typeface="Lucida Sans Unicode" pitchFamily="34" charset="0"/>
              </a:rPr>
              <a:t>      </a:t>
            </a:r>
          </a:p>
          <a:p>
            <a:endParaRPr lang="sr-Latn-RS" sz="1400" smtClean="0">
              <a:solidFill>
                <a:srgbClr val="C00000"/>
              </a:solidFill>
              <a:latin typeface="Lucida Sans Unicode" pitchFamily="34" charset="0"/>
              <a:cs typeface="Lucida Sans Unicode" pitchFamily="34" charset="0"/>
            </a:endParaRPr>
          </a:p>
          <a:p>
            <a:r>
              <a:rPr lang="sr-Latn-RS" sz="1400" smtClean="0">
                <a:solidFill>
                  <a:srgbClr val="C00000"/>
                </a:solidFill>
                <a:latin typeface="Lucida Sans Unicode" pitchFamily="34" charset="0"/>
                <a:cs typeface="Lucida Sans Unicode" pitchFamily="34" charset="0"/>
              </a:rPr>
              <a:t>        </a:t>
            </a:r>
            <a:r>
              <a:rPr lang="en-US" sz="1400" err="1" smtClean="0">
                <a:solidFill>
                  <a:srgbClr val="C00000"/>
                </a:solidFill>
                <a:latin typeface="Lucida Sans Unicode" pitchFamily="34" charset="0"/>
                <a:cs typeface="Lucida Sans Unicode" pitchFamily="34" charset="0"/>
              </a:rPr>
              <a:t>po.setOther</a:t>
            </a:r>
            <a:r>
              <a:rPr lang="en-US" sz="1400" smtClean="0">
                <a:solidFill>
                  <a:srgbClr val="C00000"/>
                </a:solidFill>
                <a:latin typeface="Lucida Sans Unicode" pitchFamily="34" charset="0"/>
                <a:cs typeface="Lucida Sans Unicode" pitchFamily="34" charset="0"/>
              </a:rPr>
              <a:t>(</a:t>
            </a:r>
            <a:r>
              <a:rPr lang="en-US" sz="1400" err="1" smtClean="0">
                <a:solidFill>
                  <a:srgbClr val="C00000"/>
                </a:solidFill>
                <a:latin typeface="Lucida Sans Unicode" pitchFamily="34" charset="0"/>
                <a:cs typeface="Lucida Sans Unicode" pitchFamily="34" charset="0"/>
              </a:rPr>
              <a:t>sc.getOther</a:t>
            </a:r>
            <a:r>
              <a:rPr lang="en-US" sz="1400" smtClean="0">
                <a:solidFill>
                  <a:srgbClr val="C00000"/>
                </a:solidFill>
                <a:latin typeface="Lucida Sans Unicode" pitchFamily="34" charset="0"/>
                <a:cs typeface="Lucida Sans Unicode" pitchFamily="34" charset="0"/>
              </a:rPr>
              <a:t>());</a:t>
            </a:r>
          </a:p>
          <a:p>
            <a:r>
              <a:rPr lang="sr-Latn-RS" sz="1400" smtClean="0">
                <a:solidFill>
                  <a:srgbClr val="C00000"/>
                </a:solidFill>
                <a:latin typeface="Lucida Sans Unicode" pitchFamily="34" charset="0"/>
                <a:cs typeface="Lucida Sans Unicode" pitchFamily="34" charset="0"/>
              </a:rPr>
              <a:t>        </a:t>
            </a:r>
            <a:r>
              <a:rPr lang="en-US" sz="1400" err="1" smtClean="0">
                <a:solidFill>
                  <a:srgbClr val="C00000"/>
                </a:solidFill>
                <a:latin typeface="Lucida Sans Unicode" pitchFamily="34" charset="0"/>
                <a:cs typeface="Lucida Sans Unicode" pitchFamily="34" charset="0"/>
              </a:rPr>
              <a:t>po.setVector</a:t>
            </a:r>
            <a:r>
              <a:rPr lang="en-US" sz="1400" smtClean="0">
                <a:solidFill>
                  <a:srgbClr val="C00000"/>
                </a:solidFill>
                <a:latin typeface="Lucida Sans Unicode" pitchFamily="34" charset="0"/>
                <a:cs typeface="Lucida Sans Unicode" pitchFamily="34" charset="0"/>
              </a:rPr>
              <a:t>(</a:t>
            </a:r>
            <a:r>
              <a:rPr lang="en-US" sz="1400" err="1" smtClean="0">
                <a:solidFill>
                  <a:srgbClr val="C00000"/>
                </a:solidFill>
                <a:latin typeface="Lucida Sans Unicode" pitchFamily="34" charset="0"/>
                <a:cs typeface="Lucida Sans Unicode" pitchFamily="34" charset="0"/>
              </a:rPr>
              <a:t>sc.getVector</a:t>
            </a:r>
            <a:r>
              <a:rPr lang="en-US" sz="1400" smtClean="0">
                <a:solidFill>
                  <a:srgbClr val="C00000"/>
                </a:solidFill>
                <a:latin typeface="Lucida Sans Unicode" pitchFamily="34" charset="0"/>
                <a:cs typeface="Lucida Sans Unicode" pitchFamily="34" charset="0"/>
              </a:rPr>
              <a:t>(contents));</a:t>
            </a:r>
          </a:p>
          <a:p>
            <a:r>
              <a:rPr lang="sr-Latn-RS" sz="1400" smtClean="0">
                <a:solidFill>
                  <a:srgbClr val="C00000"/>
                </a:solidFill>
                <a:latin typeface="Lucida Sans Unicode" pitchFamily="34" charset="0"/>
                <a:cs typeface="Lucida Sans Unicode" pitchFamily="34" charset="0"/>
              </a:rPr>
              <a:t>        </a:t>
            </a:r>
            <a:r>
              <a:rPr lang="en-US" sz="1400" smtClean="0">
                <a:solidFill>
                  <a:srgbClr val="C00000"/>
                </a:solidFill>
                <a:latin typeface="Lucida Sans Unicode" pitchFamily="34" charset="0"/>
                <a:cs typeface="Lucida Sans Unicode" pitchFamily="34" charset="0"/>
              </a:rPr>
              <a:t>po.tc = </a:t>
            </a:r>
            <a:r>
              <a:rPr lang="en-US" sz="1400" err="1" smtClean="0">
                <a:solidFill>
                  <a:srgbClr val="C00000"/>
                </a:solidFill>
                <a:latin typeface="Lucida Sans Unicode" pitchFamily="34" charset="0"/>
                <a:cs typeface="Lucida Sans Unicode" pitchFamily="34" charset="0"/>
              </a:rPr>
              <a:t>po.addAll</a:t>
            </a:r>
            <a:r>
              <a:rPr lang="en-US" sz="1400" smtClean="0">
                <a:solidFill>
                  <a:srgbClr val="C00000"/>
                </a:solidFill>
                <a:latin typeface="Lucida Sans Unicode" pitchFamily="34" charset="0"/>
                <a:cs typeface="Lucida Sans Unicode" pitchFamily="34" charset="0"/>
              </a:rPr>
              <a:t>() + </a:t>
            </a:r>
            <a:r>
              <a:rPr lang="en-US" sz="1400" err="1" smtClean="0">
                <a:solidFill>
                  <a:srgbClr val="C00000"/>
                </a:solidFill>
                <a:latin typeface="Lucida Sans Unicode" pitchFamily="34" charset="0"/>
                <a:cs typeface="Lucida Sans Unicode" pitchFamily="34" charset="0"/>
              </a:rPr>
              <a:t>po.tax</a:t>
            </a:r>
            <a:r>
              <a:rPr lang="en-US" sz="1400" smtClean="0">
                <a:solidFill>
                  <a:srgbClr val="C00000"/>
                </a:solidFill>
                <a:latin typeface="Lucida Sans Unicode" pitchFamily="34" charset="0"/>
                <a:cs typeface="Lucida Sans Unicode" pitchFamily="34" charset="0"/>
              </a:rPr>
              <a:t>() + </a:t>
            </a:r>
            <a:r>
              <a:rPr lang="en-US" sz="1400" err="1" smtClean="0">
                <a:solidFill>
                  <a:srgbClr val="C00000"/>
                </a:solidFill>
                <a:latin typeface="Lucida Sans Unicode" pitchFamily="34" charset="0"/>
                <a:cs typeface="Lucida Sans Unicode" pitchFamily="34" charset="0"/>
              </a:rPr>
              <a:t>po.ship</a:t>
            </a:r>
            <a:r>
              <a:rPr lang="en-US" sz="1400" smtClean="0">
                <a:solidFill>
                  <a:srgbClr val="C00000"/>
                </a:solidFill>
                <a:latin typeface="Lucida Sans Unicode" pitchFamily="34" charset="0"/>
                <a:cs typeface="Lucida Sans Unicode" pitchFamily="34" charset="0"/>
              </a:rPr>
              <a:t>();</a:t>
            </a:r>
          </a:p>
          <a:p>
            <a:r>
              <a:rPr lang="sr-Latn-RS" sz="1400" smtClean="0">
                <a:solidFill>
                  <a:srgbClr val="C00000"/>
                </a:solidFill>
                <a:latin typeface="Lucida Sans Unicode" pitchFamily="34" charset="0"/>
                <a:cs typeface="Lucida Sans Unicode" pitchFamily="34" charset="0"/>
              </a:rPr>
              <a:t>        </a:t>
            </a:r>
          </a:p>
          <a:p>
            <a:r>
              <a:rPr lang="sr-Latn-RS" sz="1400" smtClean="0">
                <a:solidFill>
                  <a:srgbClr val="C00000"/>
                </a:solidFill>
                <a:latin typeface="Lucida Sans Unicode" pitchFamily="34" charset="0"/>
                <a:cs typeface="Lucida Sans Unicode" pitchFamily="34" charset="0"/>
              </a:rPr>
              <a:t>        </a:t>
            </a:r>
            <a:r>
              <a:rPr lang="en-US" sz="1400" smtClean="0">
                <a:solidFill>
                  <a:srgbClr val="C00000"/>
                </a:solidFill>
                <a:latin typeface="Lucida Sans Unicode" pitchFamily="34" charset="0"/>
                <a:cs typeface="Lucida Sans Unicode" pitchFamily="34" charset="0"/>
              </a:rPr>
              <a:t>po.doIt();</a:t>
            </a:r>
          </a:p>
          <a:p>
            <a:endParaRPr lang="en-US"/>
          </a:p>
        </p:txBody>
      </p:sp>
      <p:sp>
        <p:nvSpPr>
          <p:cNvPr id="9" name="TextBox 8"/>
          <p:cNvSpPr txBox="1"/>
          <p:nvPr/>
        </p:nvSpPr>
        <p:spPr>
          <a:xfrm>
            <a:off x="1219200" y="2514600"/>
            <a:ext cx="5896011" cy="3810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err="1" smtClean="0"/>
              <a:t>Kod</a:t>
            </a:r>
            <a:r>
              <a:rPr lang="en-US" b="1" smtClean="0"/>
              <a:t> </a:t>
            </a:r>
            <a:r>
              <a:rPr lang="en-US" b="1" err="1" smtClean="0"/>
              <a:t>koji</a:t>
            </a:r>
            <a:r>
              <a:rPr lang="en-US" b="1" smtClean="0"/>
              <a:t> </a:t>
            </a:r>
            <a:r>
              <a:rPr lang="sr-Latn-RS" b="1" smtClean="0"/>
              <a:t>omogućava</a:t>
            </a:r>
            <a:r>
              <a:rPr lang="en-US" b="1" smtClean="0"/>
              <a:t> </a:t>
            </a:r>
            <a:r>
              <a:rPr lang="en-US" b="1" err="1" smtClean="0"/>
              <a:t>dobru</a:t>
            </a:r>
            <a:r>
              <a:rPr lang="en-US" b="1" smtClean="0"/>
              <a:t> </a:t>
            </a:r>
            <a:r>
              <a:rPr lang="en-US" b="1" err="1" smtClean="0"/>
              <a:t>komunikaciju</a:t>
            </a:r>
            <a:r>
              <a:rPr lang="en-US" b="1" smtClean="0"/>
              <a:t> </a:t>
            </a:r>
            <a:r>
              <a:rPr lang="en-US" b="1" err="1" smtClean="0"/>
              <a:t>pomo</a:t>
            </a:r>
            <a:r>
              <a:rPr lang="sr-Latn-RS" b="1" smtClean="0"/>
              <a:t>ću imena</a:t>
            </a:r>
            <a:endParaRPr lang="en-US" b="1"/>
          </a:p>
        </p:txBody>
      </p:sp>
      <p:sp>
        <p:nvSpPr>
          <p:cNvPr id="15" name="TextBox 14"/>
          <p:cNvSpPr txBox="1"/>
          <p:nvPr/>
        </p:nvSpPr>
        <p:spPr>
          <a:xfrm>
            <a:off x="1219200" y="4724400"/>
            <a:ext cx="5896011" cy="3810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err="1" smtClean="0"/>
              <a:t>Kod</a:t>
            </a:r>
            <a:r>
              <a:rPr lang="sr-Latn-RS" b="1" smtClean="0"/>
              <a:t> sa lošim imenima koje je teško čitati</a:t>
            </a:r>
            <a:endParaRPr lang="en-US" b="1"/>
          </a:p>
        </p:txBody>
      </p:sp>
      <p:sp>
        <p:nvSpPr>
          <p:cNvPr id="11" name="Content Placeholder 2"/>
          <p:cNvSpPr>
            <a:spLocks noGrp="1"/>
          </p:cNvSpPr>
          <p:nvPr>
            <p:ph sz="quarter" idx="1"/>
          </p:nvPr>
        </p:nvSpPr>
        <p:spPr>
          <a:xfrm>
            <a:off x="457200" y="1219200"/>
            <a:ext cx="8153400" cy="1371600"/>
          </a:xfrm>
        </p:spPr>
        <p:txBody>
          <a:bodyPr>
            <a:normAutofit/>
          </a:bodyPr>
          <a:lstStyle/>
          <a:p>
            <a:r>
              <a:rPr lang="en-US" smtClean="0"/>
              <a:t>Ako je aplikacija dizajnirana </a:t>
            </a:r>
            <a:r>
              <a:rPr lang="sr-Latn-RS" smtClean="0"/>
              <a:t>tako da</a:t>
            </a:r>
            <a:r>
              <a:rPr lang="en-US" smtClean="0"/>
              <a:t> objekti i metod</a:t>
            </a:r>
            <a:r>
              <a:rPr lang="sr-Latn-RS" smtClean="0"/>
              <a:t>e</a:t>
            </a:r>
            <a:r>
              <a:rPr lang="en-US" smtClean="0"/>
              <a:t> imaju dobra imena dobijamo pri</a:t>
            </a:r>
            <a:r>
              <a:rPr lang="sr-Latn-RS" smtClean="0"/>
              <a:t>ču koja nam tačno govori šta se dešava.</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1667</TotalTime>
  <Words>4044</Words>
  <Application>Microsoft Office PowerPoint</Application>
  <PresentationFormat>On-screen Show (4:3)</PresentationFormat>
  <Paragraphs>705</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Origin</vt:lpstr>
      <vt:lpstr>Gorka higijena</vt:lpstr>
      <vt:lpstr>Sadržaj prezentacije: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Gorka higijena (“Bitter Java”, Bruce A. Tate</dc:title>
  <dc:creator>Aleksandra</dc:creator>
  <cp:lastModifiedBy>Aleksandra</cp:lastModifiedBy>
  <cp:revision>238</cp:revision>
  <dcterms:created xsi:type="dcterms:W3CDTF">2016-09-14T13:35:00Z</dcterms:created>
  <dcterms:modified xsi:type="dcterms:W3CDTF">2016-09-22T07:06:07Z</dcterms:modified>
</cp:coreProperties>
</file>