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68" r:id="rId3"/>
    <p:sldId id="269" r:id="rId4"/>
    <p:sldId id="270" r:id="rId5"/>
    <p:sldId id="271" r:id="rId6"/>
    <p:sldId id="272" r:id="rId7"/>
    <p:sldId id="273" r:id="rId8"/>
    <p:sldId id="274" r:id="rId9"/>
    <p:sldId id="275" r:id="rId10"/>
    <p:sldId id="276" r:id="rId11"/>
    <p:sldId id="277" r:id="rId12"/>
    <p:sldId id="279"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140" autoAdjust="0"/>
  </p:normalViewPr>
  <p:slideViewPr>
    <p:cSldViewPr snapToGrid="0">
      <p:cViewPr varScale="1">
        <p:scale>
          <a:sx n="65" d="100"/>
          <a:sy n="65" d="100"/>
        </p:scale>
        <p:origin x="-696" y="-72"/>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10/1/2016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10/1/2016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0CF8BB-EBC7-4B8F-9632-A5A136FBB880}" type="slidenum">
              <a:rPr lang="en-US" smtClean="0"/>
              <a:t>1</a:t>
            </a:fld>
            <a:endParaRPr lang="en-US"/>
          </a:p>
        </p:txBody>
      </p:sp>
    </p:spTree>
    <p:extLst>
      <p:ext uri="{BB962C8B-B14F-4D97-AF65-F5344CB8AC3E}">
        <p14:creationId xmlns:p14="http://schemas.microsoft.com/office/powerpoint/2010/main" val="395394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Construction activities are shown inside the gray circle. Construction focuses on 53 coding and debugging but also includes some detailed design, unit testing, 54 integration testing and other activities. 55 As the figure indicates, construction is mostly coding and debugging but also 56 involves elements of detailed design, unit testing, integration, integration testing, 57 and other activities. If this were a book about all aspects of software 58 development, it would feature nicely balanced discussions of all activities in the 59 development process. Because this is a handbook of construction techniques, 60 however, it places a lopsided emphasis on construction and only touches on 61 related topics. If this book were a dog, it would nuzzle up to construction, wag 62 its tail at design and testing, and bark at the other development activities. 63 Construction is also sometimes known as “coding” or “programming.” “Coding” 64 isn’t really the best word because it implies the mechanical translation of a 65 preexisting design into a computer language; construction is not at all 66 mechanical and involves substantial creativity and judgment. Throughout the 67 book, I use “programming” interchangeably with “construction.” </a:t>
            </a:r>
            <a:endParaRPr lang="en-US" dirty="0"/>
          </a:p>
        </p:txBody>
      </p:sp>
      <p:sp>
        <p:nvSpPr>
          <p:cNvPr id="4" name="Slide Number Placeholder 3"/>
          <p:cNvSpPr>
            <a:spLocks noGrp="1"/>
          </p:cNvSpPr>
          <p:nvPr>
            <p:ph type="sldNum" sz="quarter" idx="10"/>
          </p:nvPr>
        </p:nvSpPr>
        <p:spPr/>
        <p:txBody>
          <a:bodyPr/>
          <a:lstStyle/>
          <a:p>
            <a:fld id="{560CF8BB-EBC7-4B8F-9632-A5A136FBB880}" type="slidenum">
              <a:rPr lang="en-US" smtClean="0"/>
              <a:t>2</a:t>
            </a:fld>
            <a:endParaRPr lang="en-US"/>
          </a:p>
        </p:txBody>
      </p:sp>
    </p:spTree>
    <p:extLst>
      <p:ext uri="{BB962C8B-B14F-4D97-AF65-F5344CB8AC3E}">
        <p14:creationId xmlns:p14="http://schemas.microsoft.com/office/powerpoint/2010/main" val="94607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smtClean="0"/>
              <a:t>Ove odluke se</a:t>
            </a:r>
            <a:r>
              <a:rPr lang="sr-Latn-RS" baseline="0" dirty="0" smtClean="0"/>
              <a:t> odnose na fazu kojoj prethode faze pripreme konstrukcije. Ova faza takodje predstavlja neku vrstu pripreme, ali pripreme za koju su programeri i lead-ovi direktno ili indirektno odgovorni-</a:t>
            </a:r>
          </a:p>
        </p:txBody>
      </p:sp>
      <p:sp>
        <p:nvSpPr>
          <p:cNvPr id="4" name="Slide Number Placeholder 3"/>
          <p:cNvSpPr>
            <a:spLocks noGrp="1"/>
          </p:cNvSpPr>
          <p:nvPr>
            <p:ph type="sldNum" sz="quarter" idx="10"/>
          </p:nvPr>
        </p:nvSpPr>
        <p:spPr/>
        <p:txBody>
          <a:bodyPr/>
          <a:lstStyle/>
          <a:p>
            <a:fld id="{560CF8BB-EBC7-4B8F-9632-A5A136FBB880}" type="slidenum">
              <a:rPr lang="en-US" smtClean="0"/>
              <a:t>3</a:t>
            </a:fld>
            <a:endParaRPr lang="en-US"/>
          </a:p>
        </p:txBody>
      </p:sp>
    </p:spTree>
    <p:extLst>
      <p:ext uri="{BB962C8B-B14F-4D97-AF65-F5344CB8AC3E}">
        <p14:creationId xmlns:p14="http://schemas.microsoft.com/office/powerpoint/2010/main" val="778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Izbor</a:t>
            </a:r>
            <a:r>
              <a:rPr lang="en-US" baseline="0" dirty="0" smtClean="0"/>
              <a:t> </a:t>
            </a:r>
            <a:r>
              <a:rPr lang="en-US" baseline="0" dirty="0" err="1" smtClean="0"/>
              <a:t>programskog</a:t>
            </a:r>
            <a:r>
              <a:rPr lang="en-US" baseline="0" dirty="0" smtClean="0"/>
              <a:t> </a:t>
            </a:r>
            <a:r>
              <a:rPr lang="en-US" baseline="0" dirty="0" err="1" smtClean="0"/>
              <a:t>jezika</a:t>
            </a:r>
            <a:r>
              <a:rPr lang="en-US" baseline="0" dirty="0" smtClean="0"/>
              <a:t> je od </a:t>
            </a:r>
            <a:r>
              <a:rPr lang="en-US" baseline="0" dirty="0" err="1" smtClean="0"/>
              <a:t>itekako</a:t>
            </a:r>
            <a:r>
              <a:rPr lang="en-US" baseline="0" dirty="0" smtClean="0"/>
              <a:t> </a:t>
            </a:r>
            <a:r>
              <a:rPr lang="en-US" baseline="0" dirty="0" err="1" smtClean="0"/>
              <a:t>velikog</a:t>
            </a:r>
            <a:r>
              <a:rPr lang="en-US" baseline="0" dirty="0" smtClean="0"/>
              <a:t> </a:t>
            </a:r>
            <a:r>
              <a:rPr lang="en-US" baseline="0" dirty="0" err="1" smtClean="0"/>
              <a:t>znacaja</a:t>
            </a:r>
            <a:r>
              <a:rPr lang="en-US" baseline="0" dirty="0" smtClean="0"/>
              <a:t> </a:t>
            </a:r>
            <a:r>
              <a:rPr lang="en-US" baseline="0" dirty="0" err="1" smtClean="0"/>
              <a:t>za</a:t>
            </a:r>
            <a:r>
              <a:rPr lang="en-US" baseline="0" dirty="0" smtClean="0"/>
              <a:t> </a:t>
            </a:r>
            <a:r>
              <a:rPr lang="en-US" baseline="0" dirty="0" err="1" smtClean="0"/>
              <a:t>nas</a:t>
            </a:r>
            <a:r>
              <a:rPr lang="en-US" baseline="0" dirty="0" smtClean="0"/>
              <a:t> </a:t>
            </a:r>
            <a:r>
              <a:rPr lang="en-US" baseline="0" dirty="0" err="1" smtClean="0"/>
              <a:t>kao</a:t>
            </a:r>
            <a:r>
              <a:rPr lang="en-US" baseline="0" dirty="0" smtClean="0"/>
              <a:t> </a:t>
            </a:r>
            <a:r>
              <a:rPr lang="en-US" baseline="0" dirty="0" err="1" smtClean="0"/>
              <a:t>ucesnike</a:t>
            </a:r>
            <a:r>
              <a:rPr lang="en-US" baseline="0" dirty="0" smtClean="0"/>
              <a:t> u </a:t>
            </a:r>
            <a:r>
              <a:rPr lang="en-US" baseline="0" dirty="0" err="1" smtClean="0"/>
              <a:t>konstrukciji</a:t>
            </a:r>
            <a:r>
              <a:rPr lang="en-US" baseline="0" dirty="0" smtClean="0"/>
              <a:t> </a:t>
            </a:r>
            <a:r>
              <a:rPr lang="en-US" baseline="0" dirty="0" err="1" smtClean="0"/>
              <a:t>softvera</a:t>
            </a:r>
            <a:r>
              <a:rPr lang="en-US" baseline="0" dirty="0" smtClean="0"/>
              <a:t> (I celom </a:t>
            </a:r>
            <a:r>
              <a:rPr lang="en-US" baseline="0" dirty="0" err="1" smtClean="0"/>
              <a:t>procesu</a:t>
            </a:r>
            <a:r>
              <a:rPr lang="en-US" baseline="0" dirty="0" smtClean="0"/>
              <a:t> </a:t>
            </a:r>
            <a:r>
              <a:rPr lang="en-US" baseline="0" dirty="0" err="1" smtClean="0"/>
              <a:t>razvoja</a:t>
            </a:r>
            <a:r>
              <a:rPr lang="en-US" baseline="0" dirty="0" smtClean="0"/>
              <a:t>) </a:t>
            </a:r>
            <a:r>
              <a:rPr lang="en-US" baseline="0" dirty="0" err="1" smtClean="0"/>
              <a:t>jer</a:t>
            </a:r>
            <a:r>
              <a:rPr lang="en-US" baseline="0" dirty="0" smtClean="0"/>
              <a:t> </a:t>
            </a:r>
            <a:r>
              <a:rPr lang="en-US" baseline="0" dirty="0" err="1" smtClean="0"/>
              <a:t>cemo</a:t>
            </a:r>
            <a:r>
              <a:rPr lang="en-US" baseline="0" dirty="0" smtClean="0"/>
              <a:t> </a:t>
            </a:r>
            <a:r>
              <a:rPr lang="en-US" baseline="0" dirty="0" err="1" smtClean="0"/>
              <a:t>biti”zaglavljeni</a:t>
            </a:r>
            <a:r>
              <a:rPr lang="en-US" baseline="0" dirty="0" smtClean="0"/>
              <a:t>” </a:t>
            </a:r>
            <a:r>
              <a:rPr lang="en-US" baseline="0" dirty="0" err="1" smtClean="0"/>
              <a:t>sa</a:t>
            </a:r>
            <a:r>
              <a:rPr lang="en-US" baseline="0" dirty="0" smtClean="0"/>
              <a:t> </a:t>
            </a:r>
            <a:r>
              <a:rPr lang="en-US" baseline="0" dirty="0" err="1" smtClean="0"/>
              <a:t>njim</a:t>
            </a:r>
            <a:r>
              <a:rPr lang="en-US" baseline="0" dirty="0" smtClean="0"/>
              <a:t> </a:t>
            </a:r>
            <a:r>
              <a:rPr lang="en-US" baseline="0" dirty="0" err="1" smtClean="0"/>
              <a:t>tokom</a:t>
            </a:r>
            <a:r>
              <a:rPr lang="en-US" baseline="0" dirty="0" smtClean="0"/>
              <a:t> </a:t>
            </a:r>
            <a:r>
              <a:rPr lang="en-US" baseline="0" dirty="0" err="1" smtClean="0"/>
              <a:t>celog</a:t>
            </a:r>
            <a:r>
              <a:rPr lang="en-US" baseline="0" dirty="0" smtClean="0"/>
              <a:t> </a:t>
            </a:r>
            <a:r>
              <a:rPr lang="en-US" baseline="0" dirty="0" err="1" smtClean="0"/>
              <a:t>procesa</a:t>
            </a:r>
            <a:r>
              <a:rPr lang="en-US" baseline="0" dirty="0" smtClean="0"/>
              <a:t> </a:t>
            </a:r>
            <a:r>
              <a:rPr lang="en-US" baseline="0" dirty="0" err="1" smtClean="0"/>
              <a:t>koji</a:t>
            </a:r>
            <a:r>
              <a:rPr lang="en-US" baseline="0" dirty="0" smtClean="0"/>
              <a:t> </a:t>
            </a:r>
            <a:r>
              <a:rPr lang="en-US" baseline="0" dirty="0" err="1" smtClean="0"/>
              <a:t>moze</a:t>
            </a:r>
            <a:r>
              <a:rPr lang="en-US" baseline="0" dirty="0" smtClean="0"/>
              <a:t> da </a:t>
            </a:r>
            <a:r>
              <a:rPr lang="en-US" baseline="0" dirty="0" err="1" smtClean="0"/>
              <a:t>bude</a:t>
            </a:r>
            <a:r>
              <a:rPr lang="en-US" baseline="0" dirty="0" smtClean="0"/>
              <a:t> </a:t>
            </a:r>
            <a:r>
              <a:rPr lang="en-US" baseline="0" dirty="0" err="1" smtClean="0"/>
              <a:t>prilicno</a:t>
            </a:r>
            <a:r>
              <a:rPr lang="en-US" baseline="0" dirty="0" smtClean="0"/>
              <a:t> dug.</a:t>
            </a:r>
            <a:endParaRPr lang="sr-Latn-RS" baseline="0" dirty="0" smtClean="0"/>
          </a:p>
          <a:p>
            <a:pPr marL="228600" indent="-228600">
              <a:buAutoNum type="arabicPeriod"/>
            </a:pPr>
            <a:r>
              <a:rPr lang="sr-Latn-RS" baseline="0" dirty="0" smtClean="0"/>
              <a:t>Programeri su mnogo produktivniji koristeci programski jezik u kome su prethodno radili (prema nekim statistikama oko 30% vise nego programeri sa istim nivoom iskustva radeci na novom programskom jeziku)</a:t>
            </a:r>
          </a:p>
          <a:p>
            <a:pPr marL="228600" indent="-228600">
              <a:buAutoNum type="arabicPeriod"/>
            </a:pPr>
            <a:r>
              <a:rPr lang="sr-Latn-RS" baseline="0" dirty="0" smtClean="0"/>
              <a:t>Programeri koji rade na na jezicima višeg nivo dostižu veći nivo produktivnosti. Jezici višeg nivo su mnogo izražajniji (sa manje linij koda može više da se izrazi) – oni su i pravljeni zbog toga, naravno da postoji i cena podizanja nivoa apstrakcije</a:t>
            </a:r>
          </a:p>
          <a:p>
            <a:pPr marL="228600" indent="-228600">
              <a:buAutoNum type="arabicPeriod"/>
            </a:pPr>
            <a:r>
              <a:rPr lang="sr-Latn-RS" baseline="0" dirty="0" smtClean="0"/>
              <a:t>Int – procesi izvrsavanja vremenski povezani . Veća produktivnost je kod programera koji rade sa jezicima se interpretiraju</a:t>
            </a:r>
          </a:p>
          <a:p>
            <a:pPr marL="228600" indent="-228600">
              <a:buAutoNum type="arabicPeriod"/>
            </a:pPr>
            <a:r>
              <a:rPr lang="en-US" dirty="0" smtClean="0"/>
              <a:t>Some languages are better at expressing programming concepts than others. </a:t>
            </a:r>
            <a:endParaRPr lang="sr-Latn-RS" baseline="0" dirty="0" smtClean="0"/>
          </a:p>
          <a:p>
            <a:pPr marL="228600" indent="-228600">
              <a:buAutoNum type="arabicPeriod"/>
            </a:pPr>
            <a:endParaRPr lang="sr-Latn-RS" baseline="0" dirty="0" smtClean="0"/>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560CF8BB-EBC7-4B8F-9632-A5A136FBB880}" type="slidenum">
              <a:rPr lang="en-US" smtClean="0"/>
              <a:t>4</a:t>
            </a:fld>
            <a:endParaRPr lang="en-US"/>
          </a:p>
        </p:txBody>
      </p:sp>
    </p:spTree>
    <p:extLst>
      <p:ext uri="{BB962C8B-B14F-4D97-AF65-F5344CB8AC3E}">
        <p14:creationId xmlns:p14="http://schemas.microsoft.com/office/powerpoint/2010/main" val="2014351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smtClean="0"/>
              <a:t>Click to edit Master title style</a:t>
            </a:r>
            <a:endParaRPr lang="en-US"/>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smtClean="0"/>
              <a:t>Click to edit Master title style</a:t>
            </a:r>
            <a:endParaRPr lang="en-US"/>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31790" y="5691673"/>
            <a:ext cx="280731" cy="778847"/>
          </a:xfrm>
          <a:prstGeom prst="rect">
            <a:avLst/>
          </a:prstGeom>
        </p:spPr>
        <p:txBody>
          <a:bodyPr vert="vert270" lIns="91440" tIns="45720" rIns="91440" bIns="45720" rtlCol="0" anchor="ctr"/>
          <a:lstStyle>
            <a:lvl1pPr algn="l">
              <a:defRPr sz="800">
                <a:solidFill>
                  <a:schemeClr val="tx1">
                    <a:lumMod val="60000"/>
                    <a:lumOff val="40000"/>
                  </a:schemeClr>
                </a:solidFill>
              </a:defRPr>
            </a:lvl1pPr>
          </a:lstStyle>
          <a:p>
            <a:endParaRPr lang="en-US"/>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800">
                <a:solidFill>
                  <a:schemeClr val="tx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800">
                <a:solidFill>
                  <a:schemeClr val="tx1">
                    <a:lumMod val="60000"/>
                    <a:lumOff val="40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Klju</a:t>
            </a:r>
            <a:r>
              <a:rPr lang="sr-Latn-RS" dirty="0" smtClean="0"/>
              <a:t>čne</a:t>
            </a:r>
            <a:r>
              <a:rPr lang="en-US" dirty="0" smtClean="0"/>
              <a:t> </a:t>
            </a:r>
            <a:r>
              <a:rPr lang="en-US" dirty="0" err="1" smtClean="0"/>
              <a:t>odluke</a:t>
            </a:r>
            <a:r>
              <a:rPr lang="en-US" dirty="0" smtClean="0"/>
              <a:t> </a:t>
            </a:r>
            <a:r>
              <a:rPr lang="en-US" dirty="0" err="1" smtClean="0"/>
              <a:t>pri</a:t>
            </a:r>
            <a:r>
              <a:rPr lang="en-US" dirty="0" smtClean="0"/>
              <a:t> </a:t>
            </a:r>
            <a:r>
              <a:rPr lang="en-US" dirty="0" err="1" smtClean="0"/>
              <a:t>konstrukciji</a:t>
            </a:r>
            <a:r>
              <a:rPr lang="sr-Latn-RS" dirty="0" smtClean="0"/>
              <a:t> softvera</a:t>
            </a:r>
            <a:endParaRPr lang="en-US" dirty="0"/>
          </a:p>
        </p:txBody>
      </p:sp>
      <p:sp>
        <p:nvSpPr>
          <p:cNvPr id="3" name="Subtitle 2"/>
          <p:cNvSpPr>
            <a:spLocks noGrp="1"/>
          </p:cNvSpPr>
          <p:nvPr>
            <p:ph type="subTitle" idx="1"/>
          </p:nvPr>
        </p:nvSpPr>
        <p:spPr>
          <a:xfrm>
            <a:off x="609600" y="4254354"/>
            <a:ext cx="6858000" cy="1828394"/>
          </a:xfrm>
        </p:spPr>
        <p:txBody>
          <a:bodyPr>
            <a:normAutofit/>
          </a:bodyPr>
          <a:lstStyle/>
          <a:p>
            <a:r>
              <a:rPr lang="en-US" dirty="0" err="1" smtClean="0"/>
              <a:t>Razvoj</a:t>
            </a:r>
            <a:r>
              <a:rPr lang="en-US" dirty="0" smtClean="0"/>
              <a:t> </a:t>
            </a:r>
            <a:r>
              <a:rPr lang="en-US" dirty="0" err="1" smtClean="0"/>
              <a:t>Softvera</a:t>
            </a:r>
            <a:r>
              <a:rPr lang="en-US" dirty="0" smtClean="0"/>
              <a:t> 2</a:t>
            </a:r>
          </a:p>
          <a:p>
            <a:r>
              <a:rPr lang="en-US" dirty="0" smtClean="0"/>
              <a:t>Igor </a:t>
            </a:r>
            <a:r>
              <a:rPr lang="en-US" dirty="0" err="1" smtClean="0"/>
              <a:t>Simovi</a:t>
            </a:r>
            <a:r>
              <a:rPr lang="sr-Latn-RS" dirty="0" smtClean="0"/>
              <a:t>ć </a:t>
            </a:r>
            <a:r>
              <a:rPr lang="en-US" dirty="0" smtClean="0"/>
              <a:t>1128/2016</a:t>
            </a:r>
          </a:p>
          <a:p>
            <a:r>
              <a:rPr lang="en-US" dirty="0" err="1" smtClean="0"/>
              <a:t>Profesor</a:t>
            </a:r>
            <a:r>
              <a:rPr lang="en-US" dirty="0" smtClean="0"/>
              <a:t>: Vladimir </a:t>
            </a:r>
            <a:r>
              <a:rPr lang="en-US" dirty="0" err="1" smtClean="0"/>
              <a:t>Filipovi</a:t>
            </a:r>
            <a:r>
              <a:rPr lang="sr-Latn-RS" dirty="0" smtClean="0"/>
              <a:t>ć</a:t>
            </a:r>
            <a:endParaRPr lang="en-US" dirty="0" smtClean="0"/>
          </a:p>
          <a:p>
            <a:endParaRPr lang="en-US" dirty="0" smtClean="0"/>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477" y="180393"/>
            <a:ext cx="7374073" cy="1828800"/>
          </a:xfrm>
        </p:spPr>
        <p:txBody>
          <a:bodyPr/>
          <a:lstStyle/>
          <a:p>
            <a:r>
              <a:rPr lang="sr-Latn-RS" dirty="0" smtClean="0"/>
              <a:t>Spisak dobrih praksi</a:t>
            </a:r>
            <a:br>
              <a:rPr lang="sr-Latn-RS" dirty="0" smtClean="0"/>
            </a:br>
            <a:endParaRPr lang="en-US" dirty="0"/>
          </a:p>
        </p:txBody>
      </p:sp>
      <p:sp>
        <p:nvSpPr>
          <p:cNvPr id="4" name="Text Placeholder 3"/>
          <p:cNvSpPr>
            <a:spLocks noGrp="1"/>
          </p:cNvSpPr>
          <p:nvPr>
            <p:ph type="body" sz="half" idx="2"/>
          </p:nvPr>
        </p:nvSpPr>
        <p:spPr>
          <a:xfrm>
            <a:off x="455477" y="1875842"/>
            <a:ext cx="9012373" cy="4734507"/>
          </a:xfrm>
        </p:spPr>
        <p:txBody>
          <a:bodyPr>
            <a:normAutofit/>
          </a:bodyPr>
          <a:lstStyle/>
          <a:p>
            <a:pPr marL="342900" indent="-342900">
              <a:buFont typeface="Arial" panose="020B0604020202020204" pitchFamily="34" charset="0"/>
              <a:buChar char="•"/>
            </a:pPr>
            <a:r>
              <a:rPr lang="sr-Latn-RS" sz="2400" dirty="0" smtClean="0"/>
              <a:t>Kodiranje</a:t>
            </a:r>
            <a:r>
              <a:rPr lang="en-US" sz="2400" dirty="0" smtClean="0"/>
              <a:t>:</a:t>
            </a:r>
          </a:p>
          <a:p>
            <a:pPr marL="800100" lvl="1" indent="-342900">
              <a:buFont typeface="Arial" panose="020B0604020202020204" pitchFamily="34" charset="0"/>
              <a:buChar char="•"/>
            </a:pPr>
            <a:r>
              <a:rPr lang="en-US" sz="2000" dirty="0" smtClean="0"/>
              <a:t>Da li </a:t>
            </a:r>
            <a:r>
              <a:rPr lang="en-US" sz="2000" dirty="0" err="1" smtClean="0"/>
              <a:t>su</a:t>
            </a:r>
            <a:r>
              <a:rPr lang="en-US" sz="2000" dirty="0" smtClean="0"/>
              <a:t> </a:t>
            </a:r>
            <a:r>
              <a:rPr lang="en-US" sz="2000" dirty="0" err="1" smtClean="0"/>
              <a:t>definisane</a:t>
            </a:r>
            <a:r>
              <a:rPr lang="en-US" sz="2000" dirty="0" smtClean="0"/>
              <a:t> </a:t>
            </a:r>
            <a:r>
              <a:rPr lang="en-US" sz="2000" dirty="0" err="1" smtClean="0"/>
              <a:t>konvencije</a:t>
            </a:r>
            <a:r>
              <a:rPr lang="en-US" sz="2000" dirty="0" smtClean="0"/>
              <a:t> </a:t>
            </a:r>
            <a:r>
              <a:rPr lang="en-US" sz="2000" dirty="0" err="1" smtClean="0"/>
              <a:t>imenovanja</a:t>
            </a:r>
            <a:r>
              <a:rPr lang="en-US" sz="2000" dirty="0"/>
              <a:t> </a:t>
            </a:r>
            <a:r>
              <a:rPr lang="en-US" sz="2000" dirty="0" err="1" smtClean="0"/>
              <a:t>promenljivih</a:t>
            </a:r>
            <a:r>
              <a:rPr lang="en-US" sz="2000" dirty="0" smtClean="0"/>
              <a:t>, </a:t>
            </a:r>
            <a:r>
              <a:rPr lang="en-US" sz="2000" dirty="0" err="1" smtClean="0"/>
              <a:t>komentara</a:t>
            </a:r>
            <a:r>
              <a:rPr lang="en-US" sz="2000" dirty="0" smtClean="0"/>
              <a:t>, </a:t>
            </a:r>
            <a:r>
              <a:rPr lang="en-US" sz="2000" dirty="0" err="1" smtClean="0"/>
              <a:t>formatiranja</a:t>
            </a:r>
            <a:endParaRPr lang="en-US" sz="2000" dirty="0" smtClean="0"/>
          </a:p>
          <a:p>
            <a:pPr marL="800100" lvl="1" indent="-342900">
              <a:buFont typeface="Arial" panose="020B0604020202020204" pitchFamily="34" charset="0"/>
              <a:buChar char="•"/>
            </a:pPr>
            <a:r>
              <a:rPr lang="en-US" sz="2000" dirty="0" smtClean="0"/>
              <a:t>Da li </a:t>
            </a:r>
            <a:r>
              <a:rPr lang="en-US" sz="2000" dirty="0" err="1" smtClean="0"/>
              <a:t>su</a:t>
            </a:r>
            <a:r>
              <a:rPr lang="en-US" sz="2000" dirty="0" smtClean="0"/>
              <a:t> </a:t>
            </a:r>
            <a:r>
              <a:rPr lang="en-US" sz="2000" dirty="0" err="1" smtClean="0"/>
              <a:t>dogovorene</a:t>
            </a:r>
            <a:r>
              <a:rPr lang="en-US" sz="2000" dirty="0" smtClean="0"/>
              <a:t> </a:t>
            </a:r>
            <a:r>
              <a:rPr lang="en-US" sz="2000" dirty="0" err="1" smtClean="0"/>
              <a:t>prakse</a:t>
            </a:r>
            <a:r>
              <a:rPr lang="en-US" sz="2000" dirty="0" smtClean="0"/>
              <a:t> </a:t>
            </a:r>
            <a:r>
              <a:rPr lang="en-US" sz="2000" dirty="0" err="1" smtClean="0"/>
              <a:t>pri</a:t>
            </a:r>
            <a:r>
              <a:rPr lang="en-US" sz="2000" dirty="0" smtClean="0"/>
              <a:t> </a:t>
            </a:r>
            <a:r>
              <a:rPr lang="en-US" sz="2000" dirty="0" err="1" smtClean="0"/>
              <a:t>odredjenim</a:t>
            </a:r>
            <a:r>
              <a:rPr lang="en-US" sz="2000" dirty="0" smtClean="0"/>
              <a:t> </a:t>
            </a:r>
            <a:r>
              <a:rPr lang="en-US" sz="2000" dirty="0" err="1" smtClean="0"/>
              <a:t>dogadjajima</a:t>
            </a:r>
            <a:endParaRPr lang="en-US" sz="2000" dirty="0"/>
          </a:p>
          <a:p>
            <a:pPr marL="800100" lvl="1" indent="-342900">
              <a:buFont typeface="Arial" panose="020B0604020202020204" pitchFamily="34" charset="0"/>
              <a:buChar char="•"/>
            </a:pPr>
            <a:r>
              <a:rPr lang="en-US" sz="2000" dirty="0" smtClean="0"/>
              <a:t>Da li se je </a:t>
            </a:r>
            <a:r>
              <a:rPr lang="en-US" sz="2000" dirty="0" err="1" smtClean="0"/>
              <a:t>identifikovan</a:t>
            </a:r>
            <a:r>
              <a:rPr lang="en-US" sz="2000" dirty="0" smtClean="0"/>
              <a:t> polo</a:t>
            </a:r>
            <a:r>
              <a:rPr lang="sr-Latn-RS" sz="2000" dirty="0" smtClean="0"/>
              <a:t>žaj u razvoju tehnologije. Da li će se progra</a:t>
            </a:r>
            <a:r>
              <a:rPr lang="en-US" sz="2000" dirty="0" smtClean="0"/>
              <a:t>m</a:t>
            </a:r>
            <a:r>
              <a:rPr lang="sr-Latn-RS" sz="2000" dirty="0" smtClean="0"/>
              <a:t>irati u odredjenom jeziku ili ćemo biti ograničeni njime</a:t>
            </a:r>
          </a:p>
          <a:p>
            <a:pPr marL="342900" indent="-342900">
              <a:buFont typeface="Arial" panose="020B0604020202020204" pitchFamily="34" charset="0"/>
              <a:buChar char="•"/>
            </a:pPr>
            <a:r>
              <a:rPr lang="sr-Latn-RS" sz="2600" dirty="0" smtClean="0"/>
              <a:t>Timski Rad</a:t>
            </a:r>
            <a:r>
              <a:rPr lang="en-US" sz="2600" dirty="0" smtClean="0"/>
              <a:t>:</a:t>
            </a:r>
          </a:p>
          <a:p>
            <a:pPr marL="800100" lvl="1" indent="-342900">
              <a:buFont typeface="Arial" panose="020B0604020202020204" pitchFamily="34" charset="0"/>
              <a:buChar char="•"/>
            </a:pPr>
            <a:r>
              <a:rPr lang="en-US" sz="2000" dirty="0" smtClean="0"/>
              <a:t>Da li </a:t>
            </a:r>
            <a:r>
              <a:rPr lang="en-US" sz="2000" dirty="0" err="1" smtClean="0"/>
              <a:t>su</a:t>
            </a:r>
            <a:r>
              <a:rPr lang="en-US" sz="2000" dirty="0" smtClean="0"/>
              <a:t> </a:t>
            </a:r>
            <a:r>
              <a:rPr lang="en-US" sz="2000" dirty="0" err="1" smtClean="0"/>
              <a:t>definisani</a:t>
            </a:r>
            <a:r>
              <a:rPr lang="en-US" sz="2000" dirty="0" smtClean="0"/>
              <a:t> </a:t>
            </a:r>
            <a:r>
              <a:rPr lang="en-US" sz="2000" dirty="0" err="1" smtClean="0"/>
              <a:t>koraci</a:t>
            </a:r>
            <a:r>
              <a:rPr lang="en-US" sz="2000" dirty="0" smtClean="0"/>
              <a:t> </a:t>
            </a:r>
            <a:r>
              <a:rPr lang="en-US" sz="2000" dirty="0" err="1" smtClean="0"/>
              <a:t>koje</a:t>
            </a:r>
            <a:r>
              <a:rPr lang="en-US" sz="2000" dirty="0" smtClean="0"/>
              <a:t> </a:t>
            </a:r>
            <a:r>
              <a:rPr lang="en-US" sz="2000" dirty="0" err="1" smtClean="0"/>
              <a:t>svaki</a:t>
            </a:r>
            <a:r>
              <a:rPr lang="en-US" sz="2000" dirty="0" smtClean="0"/>
              <a:t> </a:t>
            </a:r>
            <a:r>
              <a:rPr lang="en-US" sz="2000" dirty="0" err="1" smtClean="0"/>
              <a:t>programer</a:t>
            </a:r>
            <a:r>
              <a:rPr lang="en-US" sz="2000" dirty="0" smtClean="0"/>
              <a:t> mora da </a:t>
            </a:r>
            <a:r>
              <a:rPr lang="en-US" sz="2000" dirty="0" err="1" smtClean="0"/>
              <a:t>prodje</a:t>
            </a:r>
            <a:r>
              <a:rPr lang="en-US" sz="2000" dirty="0" smtClean="0"/>
              <a:t> pre </a:t>
            </a:r>
            <a:r>
              <a:rPr lang="en-US" sz="2000" dirty="0" err="1" smtClean="0"/>
              <a:t>nego</a:t>
            </a:r>
            <a:r>
              <a:rPr lang="en-US" sz="2000" dirty="0" smtClean="0"/>
              <a:t> </a:t>
            </a:r>
            <a:r>
              <a:rPr lang="en-US" sz="2000" dirty="0" err="1" smtClean="0"/>
              <a:t>sto</a:t>
            </a:r>
            <a:r>
              <a:rPr lang="en-US" sz="2000" dirty="0" smtClean="0"/>
              <a:t> </a:t>
            </a:r>
            <a:r>
              <a:rPr lang="en-US" sz="2000" dirty="0" err="1" smtClean="0"/>
              <a:t>njegov</a:t>
            </a:r>
            <a:r>
              <a:rPr lang="en-US" sz="2000" dirty="0" smtClean="0"/>
              <a:t> </a:t>
            </a:r>
            <a:r>
              <a:rPr lang="en-US" sz="2000" dirty="0" err="1" smtClean="0"/>
              <a:t>kod</a:t>
            </a:r>
            <a:r>
              <a:rPr lang="en-US" sz="2000" dirty="0" smtClean="0"/>
              <a:t> </a:t>
            </a:r>
            <a:r>
              <a:rPr lang="en-US" sz="2000" dirty="0" err="1" smtClean="0"/>
              <a:t>zavrsi</a:t>
            </a:r>
            <a:r>
              <a:rPr lang="en-US" sz="2000" dirty="0" smtClean="0"/>
              <a:t> u </a:t>
            </a:r>
            <a:r>
              <a:rPr lang="en-US" sz="2000" dirty="0" err="1" smtClean="0"/>
              <a:t>glavnom</a:t>
            </a:r>
            <a:r>
              <a:rPr lang="en-US" sz="2000" dirty="0" smtClean="0"/>
              <a:t> </a:t>
            </a:r>
            <a:r>
              <a:rPr lang="en-US" sz="2000" dirty="0" err="1" smtClean="0"/>
              <a:t>repozitorijumu</a:t>
            </a:r>
            <a:endParaRPr lang="en-US" sz="2000" dirty="0" smtClean="0"/>
          </a:p>
          <a:p>
            <a:pPr marL="800100" lvl="1" indent="-342900">
              <a:buFont typeface="Arial" panose="020B0604020202020204" pitchFamily="34" charset="0"/>
              <a:buChar char="•"/>
            </a:pPr>
            <a:r>
              <a:rPr lang="en-US" sz="2000" dirty="0" smtClean="0"/>
              <a:t>Da li </a:t>
            </a:r>
            <a:r>
              <a:rPr lang="sr-Latn-RS" sz="2000" dirty="0" smtClean="0"/>
              <a:t>će se programirati u paru, samostalno ili kombinacija prethodne dve tehnike</a:t>
            </a:r>
          </a:p>
          <a:p>
            <a:pPr marL="342900" indent="-342900">
              <a:buFont typeface="Arial" panose="020B0604020202020204" pitchFamily="34" charset="0"/>
              <a:buChar char="•"/>
            </a:pPr>
            <a:endParaRPr lang="sr-Latn-RS" sz="2600" dirty="0"/>
          </a:p>
          <a:p>
            <a:pPr marL="342900" indent="-342900">
              <a:buFont typeface="Arial" panose="020B0604020202020204" pitchFamily="34" charset="0"/>
              <a:buChar char="•"/>
            </a:pPr>
            <a:endParaRPr lang="sr-Latn-RS" sz="2600" dirty="0" smtClean="0"/>
          </a:p>
        </p:txBody>
      </p:sp>
    </p:spTree>
    <p:extLst>
      <p:ext uri="{BB962C8B-B14F-4D97-AF65-F5344CB8AC3E}">
        <p14:creationId xmlns:p14="http://schemas.microsoft.com/office/powerpoint/2010/main" val="171859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half" idx="2"/>
          </p:nvPr>
        </p:nvSpPr>
        <p:spPr>
          <a:xfrm>
            <a:off x="512627" y="656642"/>
            <a:ext cx="9012373" cy="5763208"/>
          </a:xfrm>
        </p:spPr>
        <p:txBody>
          <a:bodyPr>
            <a:normAutofit fontScale="92500" lnSpcReduction="10000"/>
          </a:bodyPr>
          <a:lstStyle/>
          <a:p>
            <a:pPr marL="342900" indent="-342900">
              <a:buFont typeface="Arial" panose="020B0604020202020204" pitchFamily="34" charset="0"/>
              <a:buChar char="•"/>
            </a:pPr>
            <a:r>
              <a:rPr lang="sr-Latn-RS" sz="2400" dirty="0" smtClean="0"/>
              <a:t>Provera kvaliteta</a:t>
            </a:r>
            <a:r>
              <a:rPr lang="en-US" sz="2400" dirty="0" smtClean="0"/>
              <a:t>:</a:t>
            </a:r>
          </a:p>
          <a:p>
            <a:pPr marL="800100" lvl="1" indent="-342900">
              <a:buFont typeface="Arial" panose="020B0604020202020204" pitchFamily="34" charset="0"/>
              <a:buChar char="•"/>
            </a:pPr>
            <a:r>
              <a:rPr lang="en-US" sz="2000" dirty="0" smtClean="0"/>
              <a:t>Da</a:t>
            </a:r>
            <a:r>
              <a:rPr lang="sr-Latn-RS" sz="2000" dirty="0" smtClean="0"/>
              <a:t> li programer mora da piše skup testova pre same funkcionalnosti</a:t>
            </a:r>
          </a:p>
          <a:p>
            <a:pPr marL="800100" lvl="1" indent="-342900">
              <a:buFont typeface="Arial" panose="020B0604020202020204" pitchFamily="34" charset="0"/>
              <a:buChar char="•"/>
            </a:pPr>
            <a:r>
              <a:rPr lang="sr-Latn-RS" sz="2000" dirty="0" smtClean="0"/>
              <a:t>Da li moraju postojati unit testovi bez obzira bili pisani pre ili posle</a:t>
            </a:r>
          </a:p>
          <a:p>
            <a:pPr marL="800100" lvl="1" indent="-342900">
              <a:buFont typeface="Arial" panose="020B0604020202020204" pitchFamily="34" charset="0"/>
              <a:buChar char="•"/>
            </a:pPr>
            <a:r>
              <a:rPr lang="sr-Latn-RS" sz="2000" dirty="0" smtClean="0"/>
              <a:t>Da li programer mora da sprovodi testove integracije pre nego što spoji svoj kod sa ostalim funkcionalnostima</a:t>
            </a:r>
          </a:p>
          <a:p>
            <a:pPr marL="800100" lvl="1" indent="-342900">
              <a:buFont typeface="Arial" panose="020B0604020202020204" pitchFamily="34" charset="0"/>
              <a:buChar char="•"/>
            </a:pPr>
            <a:r>
              <a:rPr lang="sr-Latn-RS" sz="2000" dirty="0" smtClean="0"/>
              <a:t>Da li se praktikuje recenziranje koda</a:t>
            </a:r>
          </a:p>
          <a:p>
            <a:pPr marL="342900" indent="-342900">
              <a:buFont typeface="Arial" panose="020B0604020202020204" pitchFamily="34" charset="0"/>
              <a:buChar char="•"/>
            </a:pPr>
            <a:r>
              <a:rPr lang="sr-Latn-RS" sz="2800" dirty="0" smtClean="0"/>
              <a:t>Timski Rad</a:t>
            </a:r>
            <a:r>
              <a:rPr lang="en-US" sz="2800" dirty="0" smtClean="0"/>
              <a:t>:</a:t>
            </a:r>
          </a:p>
          <a:p>
            <a:pPr marL="800100" lvl="1" indent="-342900">
              <a:buFont typeface="Arial" panose="020B0604020202020204" pitchFamily="34" charset="0"/>
              <a:buChar char="•"/>
            </a:pPr>
            <a:r>
              <a:rPr lang="en-US" sz="2000" dirty="0" smtClean="0"/>
              <a:t>Da li </a:t>
            </a:r>
            <a:r>
              <a:rPr lang="en-US" sz="2000" dirty="0" err="1" smtClean="0"/>
              <a:t>su</a:t>
            </a:r>
            <a:r>
              <a:rPr lang="en-US" sz="2000" dirty="0" smtClean="0"/>
              <a:t> </a:t>
            </a:r>
            <a:r>
              <a:rPr lang="en-US" sz="2000" dirty="0" err="1" smtClean="0"/>
              <a:t>definisani</a:t>
            </a:r>
            <a:r>
              <a:rPr lang="en-US" sz="2000" dirty="0" smtClean="0"/>
              <a:t> </a:t>
            </a:r>
            <a:r>
              <a:rPr lang="en-US" sz="2000" dirty="0" err="1" smtClean="0"/>
              <a:t>koraci</a:t>
            </a:r>
            <a:r>
              <a:rPr lang="en-US" sz="2000" dirty="0" smtClean="0"/>
              <a:t> </a:t>
            </a:r>
            <a:r>
              <a:rPr lang="en-US" sz="2000" dirty="0" err="1" smtClean="0"/>
              <a:t>koje</a:t>
            </a:r>
            <a:r>
              <a:rPr lang="en-US" sz="2000" dirty="0" smtClean="0"/>
              <a:t> </a:t>
            </a:r>
            <a:r>
              <a:rPr lang="en-US" sz="2000" dirty="0" err="1" smtClean="0"/>
              <a:t>svaki</a:t>
            </a:r>
            <a:r>
              <a:rPr lang="en-US" sz="2000" dirty="0" smtClean="0"/>
              <a:t> </a:t>
            </a:r>
            <a:r>
              <a:rPr lang="en-US" sz="2000" dirty="0" err="1" smtClean="0"/>
              <a:t>programer</a:t>
            </a:r>
            <a:r>
              <a:rPr lang="en-US" sz="2000" dirty="0" smtClean="0"/>
              <a:t> mora da </a:t>
            </a:r>
            <a:r>
              <a:rPr lang="en-US" sz="2000" dirty="0" err="1" smtClean="0"/>
              <a:t>prodje</a:t>
            </a:r>
            <a:r>
              <a:rPr lang="en-US" sz="2000" dirty="0" smtClean="0"/>
              <a:t> pre </a:t>
            </a:r>
            <a:r>
              <a:rPr lang="en-US" sz="2000" dirty="0" err="1" smtClean="0"/>
              <a:t>nego</a:t>
            </a:r>
            <a:r>
              <a:rPr lang="en-US" sz="2000" dirty="0" smtClean="0"/>
              <a:t> </a:t>
            </a:r>
            <a:r>
              <a:rPr lang="en-US" sz="2000" dirty="0" err="1" smtClean="0"/>
              <a:t>sto</a:t>
            </a:r>
            <a:r>
              <a:rPr lang="en-US" sz="2000" dirty="0" smtClean="0"/>
              <a:t> </a:t>
            </a:r>
            <a:r>
              <a:rPr lang="en-US" sz="2000" dirty="0" err="1" smtClean="0"/>
              <a:t>njegov</a:t>
            </a:r>
            <a:r>
              <a:rPr lang="en-US" sz="2000" dirty="0" smtClean="0"/>
              <a:t> </a:t>
            </a:r>
            <a:r>
              <a:rPr lang="en-US" sz="2000" dirty="0" err="1" smtClean="0"/>
              <a:t>kod</a:t>
            </a:r>
            <a:r>
              <a:rPr lang="en-US" sz="2000" dirty="0" smtClean="0"/>
              <a:t> </a:t>
            </a:r>
            <a:r>
              <a:rPr lang="en-US" sz="2000" dirty="0" err="1" smtClean="0"/>
              <a:t>zavrsi</a:t>
            </a:r>
            <a:r>
              <a:rPr lang="en-US" sz="2000" dirty="0" smtClean="0"/>
              <a:t> u </a:t>
            </a:r>
            <a:r>
              <a:rPr lang="en-US" sz="2000" dirty="0" err="1" smtClean="0"/>
              <a:t>glavnom</a:t>
            </a:r>
            <a:r>
              <a:rPr lang="en-US" sz="2000" dirty="0" smtClean="0"/>
              <a:t> </a:t>
            </a:r>
            <a:r>
              <a:rPr lang="en-US" sz="2000" dirty="0" err="1" smtClean="0"/>
              <a:t>repozitorijumu</a:t>
            </a:r>
            <a:endParaRPr lang="en-US" sz="2000" dirty="0" smtClean="0"/>
          </a:p>
          <a:p>
            <a:pPr marL="800100" lvl="1" indent="-342900">
              <a:buFont typeface="Arial" panose="020B0604020202020204" pitchFamily="34" charset="0"/>
              <a:buChar char="•"/>
            </a:pPr>
            <a:r>
              <a:rPr lang="en-US" sz="2000" dirty="0" smtClean="0"/>
              <a:t>Da li </a:t>
            </a:r>
            <a:r>
              <a:rPr lang="sr-Latn-RS" sz="2000" dirty="0" smtClean="0"/>
              <a:t>će se programirati u paru, samostalno ili kombinacija prethodne dve tehnike</a:t>
            </a:r>
          </a:p>
          <a:p>
            <a:pPr marL="342900" indent="-342900">
              <a:buFont typeface="Arial" panose="020B0604020202020204" pitchFamily="34" charset="0"/>
              <a:buChar char="•"/>
            </a:pPr>
            <a:r>
              <a:rPr lang="sr-Latn-RS" sz="2800" dirty="0" smtClean="0"/>
              <a:t>Alati</a:t>
            </a:r>
            <a:r>
              <a:rPr lang="ar-QA" sz="2800" dirty="0" smtClean="0"/>
              <a:t>:</a:t>
            </a:r>
          </a:p>
          <a:p>
            <a:pPr marL="800100" lvl="1" indent="-342900">
              <a:buFont typeface="Arial" panose="020B0604020202020204" pitchFamily="34" charset="0"/>
              <a:buChar char="•"/>
            </a:pPr>
            <a:r>
              <a:rPr lang="en-US" sz="2200" dirty="0" smtClean="0"/>
              <a:t>Da li je </a:t>
            </a:r>
            <a:r>
              <a:rPr lang="en-US" sz="2200" dirty="0" err="1" smtClean="0"/>
              <a:t>izabran</a:t>
            </a:r>
            <a:r>
              <a:rPr lang="en-US" sz="2200" dirty="0" smtClean="0"/>
              <a:t> </a:t>
            </a:r>
            <a:r>
              <a:rPr lang="en-US" sz="2200" dirty="0" err="1" smtClean="0"/>
              <a:t>alat</a:t>
            </a:r>
            <a:r>
              <a:rPr lang="en-US" sz="2200" dirty="0" smtClean="0"/>
              <a:t> </a:t>
            </a:r>
            <a:r>
              <a:rPr lang="en-US" sz="2200" dirty="0" err="1" smtClean="0"/>
              <a:t>za</a:t>
            </a:r>
            <a:r>
              <a:rPr lang="en-US" sz="2200" dirty="0" smtClean="0"/>
              <a:t> </a:t>
            </a:r>
            <a:r>
              <a:rPr lang="en-US" sz="2200" dirty="0" err="1" smtClean="0"/>
              <a:t>kontrolu</a:t>
            </a:r>
            <a:r>
              <a:rPr lang="en-US" sz="2200" dirty="0" smtClean="0"/>
              <a:t> </a:t>
            </a:r>
            <a:r>
              <a:rPr lang="en-US" sz="2200" dirty="0" err="1" smtClean="0"/>
              <a:t>verzija</a:t>
            </a:r>
            <a:endParaRPr lang="en-US" sz="2200" dirty="0" smtClean="0"/>
          </a:p>
          <a:p>
            <a:pPr marL="800100" lvl="1" indent="-342900">
              <a:buFont typeface="Arial" panose="020B0604020202020204" pitchFamily="34" charset="0"/>
              <a:buChar char="•"/>
            </a:pPr>
            <a:r>
              <a:rPr lang="en-US" sz="2200" dirty="0" smtClean="0"/>
              <a:t>Da li je </a:t>
            </a:r>
            <a:r>
              <a:rPr lang="en-US" sz="2200" dirty="0" err="1" smtClean="0"/>
              <a:t>izabran</a:t>
            </a:r>
            <a:r>
              <a:rPr lang="en-US" sz="2200" dirty="0" smtClean="0"/>
              <a:t> </a:t>
            </a:r>
            <a:r>
              <a:rPr lang="en-US" sz="2200" dirty="0" err="1" smtClean="0"/>
              <a:t>programski</a:t>
            </a:r>
            <a:r>
              <a:rPr lang="en-US" sz="2200" dirty="0" smtClean="0"/>
              <a:t> </a:t>
            </a:r>
            <a:r>
              <a:rPr lang="en-US" sz="2200" dirty="0" err="1" smtClean="0"/>
              <a:t>jezik</a:t>
            </a:r>
            <a:r>
              <a:rPr lang="en-US" sz="2200" dirty="0" smtClean="0"/>
              <a:t> I </a:t>
            </a:r>
            <a:r>
              <a:rPr lang="en-US" sz="2200" dirty="0" err="1" smtClean="0"/>
              <a:t>verzija</a:t>
            </a:r>
            <a:r>
              <a:rPr lang="en-US" sz="2200" dirty="0" smtClean="0"/>
              <a:t> </a:t>
            </a:r>
            <a:r>
              <a:rPr lang="en-US" sz="2200" dirty="0" err="1" smtClean="0"/>
              <a:t>programskog</a:t>
            </a:r>
            <a:r>
              <a:rPr lang="en-US" sz="2200" dirty="0" smtClean="0"/>
              <a:t> </a:t>
            </a:r>
            <a:r>
              <a:rPr lang="en-US" sz="2200" dirty="0" err="1" smtClean="0"/>
              <a:t>jezika</a:t>
            </a:r>
            <a:endParaRPr lang="en-US" sz="2200" dirty="0" smtClean="0"/>
          </a:p>
          <a:p>
            <a:pPr marL="800100" lvl="1" indent="-342900">
              <a:buFont typeface="Arial" panose="020B0604020202020204" pitchFamily="34" charset="0"/>
              <a:buChar char="•"/>
            </a:pPr>
            <a:r>
              <a:rPr lang="en-US" sz="2200" dirty="0" smtClean="0"/>
              <a:t>Da li </a:t>
            </a:r>
            <a:r>
              <a:rPr lang="en-US" sz="2200" dirty="0" err="1" smtClean="0"/>
              <a:t>doneta</a:t>
            </a:r>
            <a:r>
              <a:rPr lang="en-US" sz="2200" dirty="0" smtClean="0"/>
              <a:t> o </a:t>
            </a:r>
            <a:r>
              <a:rPr lang="en-US" sz="2200" dirty="0" err="1" smtClean="0"/>
              <a:t>odluka</a:t>
            </a:r>
            <a:r>
              <a:rPr lang="en-US" sz="2200" dirty="0" smtClean="0"/>
              <a:t> o </a:t>
            </a:r>
            <a:r>
              <a:rPr lang="en-US" sz="2200" dirty="0" err="1" smtClean="0"/>
              <a:t>kori</a:t>
            </a:r>
            <a:r>
              <a:rPr lang="sr-Latn-RS" sz="2200" dirty="0" smtClean="0"/>
              <a:t>šćenju nestandardnih funkcionalnosti jezika</a:t>
            </a:r>
          </a:p>
          <a:p>
            <a:pPr marL="800100" lvl="1" indent="-342900">
              <a:buFont typeface="Arial" panose="020B0604020202020204" pitchFamily="34" charset="0"/>
              <a:buChar char="•"/>
            </a:pPr>
            <a:r>
              <a:rPr lang="sr-Latn-RS" sz="2200" dirty="0" smtClean="0"/>
              <a:t>Da li je odlučeno koji alati će se koristiti</a:t>
            </a:r>
            <a:r>
              <a:rPr lang="ar-QA" sz="2200" dirty="0" smtClean="0"/>
              <a:t>:</a:t>
            </a:r>
            <a:r>
              <a:rPr lang="en-US" sz="2200" dirty="0" smtClean="0"/>
              <a:t> (editor, </a:t>
            </a:r>
            <a:r>
              <a:rPr lang="en-US" sz="2200" dirty="0" err="1" smtClean="0"/>
              <a:t>refaktoring</a:t>
            </a:r>
            <a:r>
              <a:rPr lang="en-US" sz="2200" dirty="0" smtClean="0"/>
              <a:t>, </a:t>
            </a:r>
            <a:r>
              <a:rPr lang="en-US" sz="2200" smtClean="0"/>
              <a:t>test framework)</a:t>
            </a:r>
            <a:endParaRPr lang="sr-Latn-RS" sz="2200" dirty="0"/>
          </a:p>
          <a:p>
            <a:pPr marL="342900" indent="-342900">
              <a:buFont typeface="Arial" panose="020B0604020202020204" pitchFamily="34" charset="0"/>
              <a:buChar char="•"/>
            </a:pPr>
            <a:endParaRPr lang="sr-Latn-RS" sz="2600" dirty="0" smtClean="0"/>
          </a:p>
        </p:txBody>
      </p:sp>
    </p:spTree>
    <p:extLst>
      <p:ext uri="{BB962C8B-B14F-4D97-AF65-F5344CB8AC3E}">
        <p14:creationId xmlns:p14="http://schemas.microsoft.com/office/powerpoint/2010/main" val="33750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249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9372600" cy="1295400"/>
          </a:xfrm>
        </p:spPr>
        <p:txBody>
          <a:bodyPr/>
          <a:lstStyle/>
          <a:p>
            <a:r>
              <a:rPr lang="en-US" dirty="0" err="1" smtClean="0"/>
              <a:t>Sta</a:t>
            </a:r>
            <a:r>
              <a:rPr lang="en-US" dirty="0" smtClean="0"/>
              <a:t> </a:t>
            </a:r>
            <a:r>
              <a:rPr lang="en-US" dirty="0" err="1" smtClean="0"/>
              <a:t>predstavlja</a:t>
            </a:r>
            <a:r>
              <a:rPr lang="en-US" dirty="0" smtClean="0"/>
              <a:t> </a:t>
            </a:r>
            <a:r>
              <a:rPr lang="en-US" dirty="0" err="1" smtClean="0"/>
              <a:t>termin</a:t>
            </a:r>
            <a:r>
              <a:rPr lang="en-US" dirty="0" smtClean="0"/>
              <a:t> </a:t>
            </a:r>
            <a:r>
              <a:rPr lang="en-US" dirty="0" err="1" smtClean="0"/>
              <a:t>konstrukcija</a:t>
            </a:r>
            <a:r>
              <a:rPr lang="en-US" dirty="0" smtClean="0"/>
              <a:t> </a:t>
            </a:r>
            <a:r>
              <a:rPr lang="en-US" dirty="0" err="1" smtClean="0"/>
              <a:t>softvera</a:t>
            </a:r>
            <a:r>
              <a:rPr lang="en-US" dirty="0" smtClean="0"/>
              <a:t>?</a:t>
            </a:r>
            <a:endParaRPr lang="en-US" dirty="0"/>
          </a:p>
        </p:txBody>
      </p:sp>
      <p:pic>
        <p:nvPicPr>
          <p:cNvPr id="5" name="Content Placeholder 4"/>
          <p:cNvPicPr>
            <a:picLocks noGrp="1" noChangeAspect="1"/>
          </p:cNvPicPr>
          <p:nvPr>
            <p:ph idx="1"/>
          </p:nvPr>
        </p:nvPicPr>
        <p:blipFill>
          <a:blip r:embed="rId3"/>
          <a:stretch>
            <a:fillRect/>
          </a:stretch>
        </p:blipFill>
        <p:spPr>
          <a:xfrm>
            <a:off x="571500" y="1676400"/>
            <a:ext cx="7084017" cy="4483100"/>
          </a:xfrm>
          <a:prstGeom prst="rect">
            <a:avLst/>
          </a:prstGeom>
        </p:spPr>
      </p:pic>
      <p:sp>
        <p:nvSpPr>
          <p:cNvPr id="7" name="Content Placeholder 2"/>
          <p:cNvSpPr txBox="1">
            <a:spLocks/>
          </p:cNvSpPr>
          <p:nvPr/>
        </p:nvSpPr>
        <p:spPr>
          <a:xfrm>
            <a:off x="7044626" y="1981200"/>
            <a:ext cx="4572000" cy="4480560"/>
          </a:xfrm>
          <a:prstGeom prst="rect">
            <a:avLst/>
          </a:prstGeom>
        </p:spPr>
        <p:txBody>
          <a:bodyPr vert="horz" lIns="91440" tIns="45720" rIns="91440" bIns="45720" rtlCol="0">
            <a:normAutofit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None/>
            </a:pPr>
            <a:r>
              <a:rPr lang="en-US" sz="2200" dirty="0" err="1" smtClean="0"/>
              <a:t>Aktivnosti</a:t>
            </a:r>
            <a:r>
              <a:rPr lang="en-US" sz="2200" dirty="0" smtClean="0"/>
              <a:t> </a:t>
            </a:r>
            <a:r>
              <a:rPr lang="en-US" sz="2200" dirty="0" err="1" smtClean="0"/>
              <a:t>konstrukcije</a:t>
            </a:r>
            <a:r>
              <a:rPr lang="en-US" sz="2200" dirty="0" smtClean="0"/>
              <a:t> </a:t>
            </a:r>
            <a:r>
              <a:rPr lang="en-US" sz="2200" dirty="0" err="1" smtClean="0"/>
              <a:t>softvera</a:t>
            </a:r>
            <a:r>
              <a:rPr lang="en-US" sz="2200" dirty="0" smtClean="0"/>
              <a:t> </a:t>
            </a:r>
            <a:r>
              <a:rPr lang="en-US" sz="2200" dirty="0" err="1" smtClean="0"/>
              <a:t>su</a:t>
            </a:r>
            <a:r>
              <a:rPr lang="en-US" sz="2200" dirty="0" smtClean="0"/>
              <a:t> </a:t>
            </a:r>
            <a:r>
              <a:rPr lang="en-US" sz="2200" dirty="0" err="1" smtClean="0"/>
              <a:t>obele</a:t>
            </a:r>
            <a:r>
              <a:rPr lang="sr-Latn-RS" sz="2200" dirty="0" smtClean="0"/>
              <a:t>žene sivim krugom. Konstrukcija ima fokus na kodiranje i debagovanje, medjutim uključuje  i elemente detaljnog dizajniranja, unit testiranja, i drugih elemenata.</a:t>
            </a:r>
          </a:p>
          <a:p>
            <a:pPr marL="0" indent="0">
              <a:buNone/>
            </a:pPr>
            <a:r>
              <a:rPr lang="sr-Latn-RS" sz="2200" dirty="0" smtClean="0"/>
              <a:t>Konstrukcija se često poistovećuje i sa </a:t>
            </a:r>
            <a:r>
              <a:rPr lang="en-US" sz="2200" dirty="0" smtClean="0"/>
              <a:t>“</a:t>
            </a:r>
            <a:r>
              <a:rPr lang="en-US" sz="2200" dirty="0" err="1" smtClean="0"/>
              <a:t>kodiranjem</a:t>
            </a:r>
            <a:r>
              <a:rPr lang="en-US" sz="2200" dirty="0" smtClean="0"/>
              <a:t>” </a:t>
            </a:r>
            <a:r>
              <a:rPr lang="en-US" sz="2200" dirty="0" err="1" smtClean="0"/>
              <a:t>ili</a:t>
            </a:r>
            <a:r>
              <a:rPr lang="en-US" sz="2200" dirty="0" smtClean="0"/>
              <a:t> “</a:t>
            </a:r>
            <a:r>
              <a:rPr lang="en-US" sz="2200" dirty="0" err="1" smtClean="0"/>
              <a:t>programiranjem</a:t>
            </a:r>
            <a:r>
              <a:rPr lang="en-US" sz="2200" dirty="0" smtClean="0"/>
              <a:t>”. ”</a:t>
            </a:r>
            <a:r>
              <a:rPr lang="en-US" sz="2200" dirty="0" err="1" smtClean="0"/>
              <a:t>Kodiranje</a:t>
            </a:r>
            <a:r>
              <a:rPr lang="en-US" sz="2200" dirty="0" smtClean="0"/>
              <a:t>” </a:t>
            </a:r>
            <a:r>
              <a:rPr lang="en-US" sz="2200" dirty="0" err="1" smtClean="0"/>
              <a:t>i</a:t>
            </a:r>
            <a:r>
              <a:rPr lang="en-US" sz="2200" dirty="0" smtClean="0"/>
              <a:t> </a:t>
            </a:r>
            <a:r>
              <a:rPr lang="en-US" sz="2200" dirty="0" err="1" smtClean="0"/>
              <a:t>nije</a:t>
            </a:r>
            <a:r>
              <a:rPr lang="en-US" sz="2200" dirty="0" smtClean="0"/>
              <a:t> </a:t>
            </a:r>
            <a:r>
              <a:rPr lang="sr-Latn-RS" sz="2200" dirty="0" smtClean="0"/>
              <a:t>baš pogodna reč jer predstavlja mehanički proces prebacivanja nečeg postojećeg na jezik računara dok konstrukcija u velikoj meri podrazumeva kreativnost i rasudjivanje.</a:t>
            </a:r>
            <a:endParaRPr lang="en-US" sz="2200" dirty="0"/>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9372600" cy="1295400"/>
          </a:xfrm>
        </p:spPr>
        <p:txBody>
          <a:bodyPr/>
          <a:lstStyle/>
          <a:p>
            <a:r>
              <a:rPr lang="sr-Latn-RS" dirty="0" smtClean="0"/>
              <a:t>Klučne odluke</a:t>
            </a:r>
            <a:endParaRPr lang="en-US" dirty="0"/>
          </a:p>
        </p:txBody>
      </p:sp>
      <p:sp>
        <p:nvSpPr>
          <p:cNvPr id="3" name="Content Placeholder 2"/>
          <p:cNvSpPr>
            <a:spLocks noGrp="1"/>
          </p:cNvSpPr>
          <p:nvPr>
            <p:ph idx="1"/>
          </p:nvPr>
        </p:nvSpPr>
        <p:spPr>
          <a:xfrm>
            <a:off x="1981200" y="1758819"/>
            <a:ext cx="9372600" cy="4483101"/>
          </a:xfrm>
        </p:spPr>
        <p:txBody>
          <a:bodyPr/>
          <a:lstStyle/>
          <a:p>
            <a:r>
              <a:rPr lang="sr-Latn-RS" dirty="0" smtClean="0"/>
              <a:t>Izbor programskog jezika</a:t>
            </a:r>
          </a:p>
          <a:p>
            <a:r>
              <a:rPr lang="sr-Latn-RS" dirty="0" smtClean="0"/>
              <a:t>Programerske konvencije</a:t>
            </a:r>
          </a:p>
          <a:p>
            <a:r>
              <a:rPr lang="sr-Latn-RS" dirty="0" smtClean="0"/>
              <a:t>Pozicija u razvoju tehnologije</a:t>
            </a:r>
          </a:p>
          <a:p>
            <a:r>
              <a:rPr lang="sr-Latn-RS" dirty="0" smtClean="0"/>
              <a:t>Izbor</a:t>
            </a:r>
            <a:r>
              <a:rPr lang="en-US" dirty="0" smtClean="0"/>
              <a:t> </a:t>
            </a:r>
            <a:r>
              <a:rPr lang="en-US" dirty="0" err="1" smtClean="0"/>
              <a:t>dobrih</a:t>
            </a:r>
            <a:r>
              <a:rPr lang="en-US" dirty="0" smtClean="0"/>
              <a:t> </a:t>
            </a:r>
            <a:r>
              <a:rPr lang="en-US" dirty="0" err="1" smtClean="0"/>
              <a:t>praksi</a:t>
            </a:r>
            <a:r>
              <a:rPr lang="en-US" dirty="0" smtClean="0"/>
              <a:t> </a:t>
            </a:r>
            <a:r>
              <a:rPr lang="en-US" dirty="0" err="1" smtClean="0"/>
              <a:t>na</a:t>
            </a:r>
            <a:r>
              <a:rPr lang="en-US" dirty="0" smtClean="0"/>
              <a:t> </a:t>
            </a:r>
            <a:r>
              <a:rPr lang="en-US" dirty="0" err="1" smtClean="0"/>
              <a:t>koje</a:t>
            </a:r>
            <a:r>
              <a:rPr lang="en-US" dirty="0" smtClean="0"/>
              <a:t> se </a:t>
            </a:r>
            <a:r>
              <a:rPr lang="en-US" dirty="0" err="1" smtClean="0"/>
              <a:t>stavlja</a:t>
            </a:r>
            <a:r>
              <a:rPr lang="en-US" dirty="0" smtClean="0"/>
              <a:t> </a:t>
            </a:r>
            <a:r>
              <a:rPr lang="en-US" dirty="0" err="1" smtClean="0"/>
              <a:t>akcenat</a:t>
            </a:r>
            <a:endParaRPr lang="en-US" dirty="0"/>
          </a:p>
        </p:txBody>
      </p:sp>
    </p:spTree>
    <p:extLst>
      <p:ext uri="{BB962C8B-B14F-4D97-AF65-F5344CB8AC3E}">
        <p14:creationId xmlns:p14="http://schemas.microsoft.com/office/powerpoint/2010/main" val="293695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23850"/>
            <a:ext cx="9372600" cy="1295400"/>
          </a:xfrm>
        </p:spPr>
        <p:txBody>
          <a:bodyPr/>
          <a:lstStyle/>
          <a:p>
            <a:r>
              <a:rPr lang="en-US" dirty="0" err="1" smtClean="0"/>
              <a:t>Izbor</a:t>
            </a:r>
            <a:r>
              <a:rPr lang="en-US" dirty="0" smtClean="0"/>
              <a:t> </a:t>
            </a:r>
            <a:r>
              <a:rPr lang="en-US" dirty="0" err="1" smtClean="0"/>
              <a:t>programskog</a:t>
            </a:r>
            <a:r>
              <a:rPr lang="en-US" dirty="0" smtClean="0"/>
              <a:t> </a:t>
            </a:r>
            <a:r>
              <a:rPr lang="en-US" dirty="0" err="1" smtClean="0"/>
              <a:t>jezika</a:t>
            </a:r>
            <a:endParaRPr lang="en-US" dirty="0"/>
          </a:p>
        </p:txBody>
      </p:sp>
      <p:sp>
        <p:nvSpPr>
          <p:cNvPr id="3" name="Content Placeholder 2"/>
          <p:cNvSpPr>
            <a:spLocks noGrp="1"/>
          </p:cNvSpPr>
          <p:nvPr>
            <p:ph sz="half" idx="1"/>
          </p:nvPr>
        </p:nvSpPr>
        <p:spPr>
          <a:xfrm>
            <a:off x="1714500" y="3670300"/>
            <a:ext cx="9258300" cy="2724150"/>
          </a:xfrm>
        </p:spPr>
        <p:txBody>
          <a:bodyPr/>
          <a:lstStyle/>
          <a:p>
            <a:r>
              <a:rPr lang="sr-Latn-RS" dirty="0" smtClean="0"/>
              <a:t>Prethodno iskustvo i poznavanje izabranog progamskog jezika (ekspertiza)</a:t>
            </a:r>
            <a:endParaRPr lang="en-US" dirty="0" smtClean="0"/>
          </a:p>
          <a:p>
            <a:r>
              <a:rPr lang="sr-Latn-RS" dirty="0" smtClean="0"/>
              <a:t>Nivo apstrakcije programskog jezika - jezici nižeg i višeg nivoa</a:t>
            </a:r>
          </a:p>
          <a:p>
            <a:r>
              <a:rPr lang="sr-Latn-RS" dirty="0" smtClean="0"/>
              <a:t>Način prevodjenja programa – interpretacija i kompilacija</a:t>
            </a:r>
          </a:p>
          <a:p>
            <a:r>
              <a:rPr lang="sr-Latn-RS" dirty="0" smtClean="0"/>
              <a:t>Izražajnost programerskih koncepta</a:t>
            </a:r>
          </a:p>
          <a:p>
            <a:pPr marL="0" indent="0">
              <a:buNone/>
            </a:pPr>
            <a:endParaRPr lang="sr-Latn-RS" dirty="0" smtClean="0"/>
          </a:p>
          <a:p>
            <a:endParaRPr lang="en-US" dirty="0"/>
          </a:p>
        </p:txBody>
      </p:sp>
      <p:sp>
        <p:nvSpPr>
          <p:cNvPr id="6" name="Content Placeholder 2"/>
          <p:cNvSpPr>
            <a:spLocks noGrp="1"/>
          </p:cNvSpPr>
          <p:nvPr>
            <p:ph sz="half" idx="1"/>
          </p:nvPr>
        </p:nvSpPr>
        <p:spPr>
          <a:xfrm>
            <a:off x="1714500" y="1771650"/>
            <a:ext cx="9258300" cy="2000250"/>
          </a:xfrm>
        </p:spPr>
        <p:txBody>
          <a:bodyPr>
            <a:normAutofit/>
          </a:bodyPr>
          <a:lstStyle/>
          <a:p>
            <a:pPr marL="0" indent="0">
              <a:buNone/>
            </a:pPr>
            <a:r>
              <a:rPr lang="en-US" dirty="0" err="1" smtClean="0"/>
              <a:t>Zna</a:t>
            </a:r>
            <a:r>
              <a:rPr lang="sr-Latn-RS" dirty="0" smtClean="0"/>
              <a:t>čaj izbora programskog jezika </a:t>
            </a:r>
            <a:r>
              <a:rPr lang="en-US" dirty="0" smtClean="0"/>
              <a:t>u </a:t>
            </a:r>
            <a:r>
              <a:rPr lang="en-US" dirty="0" err="1" smtClean="0"/>
              <a:t>kome</a:t>
            </a:r>
            <a:r>
              <a:rPr lang="en-US" dirty="0" smtClean="0"/>
              <a:t> </a:t>
            </a:r>
            <a:r>
              <a:rPr lang="sr-Latn-RS" dirty="0" smtClean="0"/>
              <a:t>će sistem biti implementiran je ogroman. </a:t>
            </a:r>
          </a:p>
          <a:p>
            <a:pPr marL="0" indent="0">
              <a:buNone/>
            </a:pPr>
            <a:r>
              <a:rPr lang="sr-Latn-RS" dirty="0" smtClean="0"/>
              <a:t>Pokazalo se da izbor programskog jezika utiče na produktivnost i kvalitet koda na nekoliko različitih načina</a:t>
            </a:r>
            <a:r>
              <a:rPr lang="en-US" dirty="0" smtClean="0"/>
              <a:t>:</a:t>
            </a:r>
            <a:endParaRPr lang="sr-Latn-RS" dirty="0" smtClean="0"/>
          </a:p>
          <a:p>
            <a:pPr marL="0" indent="0">
              <a:buNone/>
            </a:pPr>
            <a:endParaRPr lang="en-US" dirty="0"/>
          </a:p>
        </p:txBody>
      </p:sp>
    </p:spTree>
    <p:extLst>
      <p:ext uri="{BB962C8B-B14F-4D97-AF65-F5344CB8AC3E}">
        <p14:creationId xmlns:p14="http://schemas.microsoft.com/office/powerpoint/2010/main" val="401983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17500"/>
            <a:ext cx="9372600" cy="1295400"/>
          </a:xfrm>
        </p:spPr>
        <p:txBody>
          <a:bodyPr/>
          <a:lstStyle/>
          <a:p>
            <a:r>
              <a:rPr lang="sr-Latn-RS" dirty="0" smtClean="0"/>
              <a:t>Opis Programskih jezika</a:t>
            </a:r>
            <a:br>
              <a:rPr lang="sr-Latn-RS" dirty="0" smtClean="0"/>
            </a:br>
            <a:endParaRPr lang="en-US" dirty="0"/>
          </a:p>
        </p:txBody>
      </p:sp>
      <p:sp>
        <p:nvSpPr>
          <p:cNvPr id="3" name="Content Placeholder 2"/>
          <p:cNvSpPr>
            <a:spLocks noGrp="1"/>
          </p:cNvSpPr>
          <p:nvPr>
            <p:ph sz="half" idx="1"/>
          </p:nvPr>
        </p:nvSpPr>
        <p:spPr>
          <a:xfrm>
            <a:off x="1981200" y="1612900"/>
            <a:ext cx="8775700" cy="4848860"/>
          </a:xfrm>
        </p:spPr>
        <p:txBody>
          <a:bodyPr>
            <a:normAutofit fontScale="85000" lnSpcReduction="20000"/>
          </a:bodyPr>
          <a:lstStyle/>
          <a:p>
            <a:r>
              <a:rPr lang="sr-Latn-RS" sz="2200" dirty="0" smtClean="0"/>
              <a:t>Asembler (niskog nivoa, svaka instrukcija odgovara mašinskoj)</a:t>
            </a:r>
          </a:p>
          <a:p>
            <a:r>
              <a:rPr lang="sr-Latn-RS" sz="2200" dirty="0" smtClean="0"/>
              <a:t>C (opšte namene, prilično niskog nivoa sa nekim funkcionalnostima jezika visokog nivoa, UNIX)</a:t>
            </a:r>
          </a:p>
          <a:p>
            <a:r>
              <a:rPr lang="sr-Latn-RS" sz="2200" dirty="0" smtClean="0"/>
              <a:t>C++ (objektno orjentisan,  zasnovan na C-u, mogućnost upravljanja memorijom)</a:t>
            </a:r>
          </a:p>
          <a:p>
            <a:r>
              <a:rPr lang="sr-Latn-RS" sz="2200" dirty="0" smtClean="0"/>
              <a:t>C# (opšte namene.objektno-orijentisan, Microsoft, zasnovan na C#)</a:t>
            </a:r>
          </a:p>
          <a:p>
            <a:r>
              <a:rPr lang="sr-Latn-RS" sz="2200" dirty="0" smtClean="0"/>
              <a:t>Fortran (prvi jezik višeg nivoa,  FORmula TRANslation, naučne i matematičke svrhe)</a:t>
            </a:r>
          </a:p>
          <a:p>
            <a:r>
              <a:rPr lang="sr-Latn-RS" sz="2200" dirty="0" smtClean="0"/>
              <a:t>Java (objektno orijentisan, zasnovan na C-u,  nezavisan od platforme)</a:t>
            </a:r>
          </a:p>
          <a:p>
            <a:r>
              <a:rPr lang="sr-Latn-RS" sz="2200" dirty="0" smtClean="0"/>
              <a:t>JavaScript (skrpt jezik, interpretatorskog tipa, web aplikacije, browser)</a:t>
            </a:r>
          </a:p>
          <a:p>
            <a:r>
              <a:rPr lang="sr-Latn-RS" sz="2200" dirty="0" smtClean="0"/>
              <a:t>PHP (open-source, skript jezik, web)</a:t>
            </a:r>
          </a:p>
          <a:p>
            <a:r>
              <a:rPr lang="sr-Latn-RS" sz="2200" dirty="0" smtClean="0"/>
              <a:t>Python (interpretatorskog tipa, objektno orijentisan, ranije za pisanje skripti, sada mnogo šira upotreba)</a:t>
            </a:r>
          </a:p>
          <a:p>
            <a:r>
              <a:rPr lang="sr-Latn-RS" sz="2200" dirty="0" smtClean="0"/>
              <a:t>SQL (upitni jezik, standard za operacije sa bazama podataka, deklarativan (nema flow))</a:t>
            </a:r>
          </a:p>
        </p:txBody>
      </p:sp>
    </p:spTree>
    <p:extLst>
      <p:ext uri="{BB962C8B-B14F-4D97-AF65-F5344CB8AC3E}">
        <p14:creationId xmlns:p14="http://schemas.microsoft.com/office/powerpoint/2010/main" val="164266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35486535"/>
              </p:ext>
            </p:extLst>
          </p:nvPr>
        </p:nvGraphicFramePr>
        <p:xfrm>
          <a:off x="2032000" y="719666"/>
          <a:ext cx="8127999" cy="5156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sr-Latn-RS" dirty="0" smtClean="0"/>
                        <a:t>Kind of Program</a:t>
                      </a:r>
                      <a:endParaRPr lang="en-US" dirty="0"/>
                    </a:p>
                  </a:txBody>
                  <a:tcPr/>
                </a:tc>
                <a:tc>
                  <a:txBody>
                    <a:bodyPr/>
                    <a:lstStyle/>
                    <a:p>
                      <a:r>
                        <a:rPr lang="sr-Latn-RS" dirty="0" smtClean="0"/>
                        <a:t>Best Languages</a:t>
                      </a:r>
                      <a:endParaRPr lang="en-US" dirty="0"/>
                    </a:p>
                  </a:txBody>
                  <a:tcPr/>
                </a:tc>
                <a:tc>
                  <a:txBody>
                    <a:bodyPr/>
                    <a:lstStyle/>
                    <a:p>
                      <a:r>
                        <a:rPr lang="sr-Latn-RS" dirty="0" smtClean="0"/>
                        <a:t>Worst</a:t>
                      </a:r>
                      <a:r>
                        <a:rPr lang="sr-Latn-RS" baseline="0" dirty="0" smtClean="0"/>
                        <a:t> Languages</a:t>
                      </a:r>
                      <a:endParaRPr lang="en-US" dirty="0"/>
                    </a:p>
                  </a:txBody>
                  <a:tcPr/>
                </a:tc>
              </a:tr>
              <a:tr h="370840">
                <a:tc>
                  <a:txBody>
                    <a:bodyPr/>
                    <a:lstStyle/>
                    <a:p>
                      <a:r>
                        <a:rPr lang="en-US" dirty="0" smtClean="0"/>
                        <a:t>Command-line processing </a:t>
                      </a:r>
                      <a:endParaRPr lang="en-US" dirty="0"/>
                    </a:p>
                  </a:txBody>
                  <a:tcPr/>
                </a:tc>
                <a:tc>
                  <a:txBody>
                    <a:bodyPr/>
                    <a:lstStyle/>
                    <a:p>
                      <a:r>
                        <a:rPr lang="en-US" dirty="0" smtClean="0"/>
                        <a:t>Cobol, Fortran, SQL </a:t>
                      </a:r>
                      <a:endParaRPr lang="en-US" dirty="0"/>
                    </a:p>
                  </a:txBody>
                  <a:tcPr/>
                </a:tc>
                <a:tc>
                  <a:txBody>
                    <a:bodyPr/>
                    <a:lstStyle/>
                    <a:p>
                      <a:r>
                        <a:rPr lang="sr-Latn-RS" dirty="0" smtClean="0"/>
                        <a:t>-</a:t>
                      </a:r>
                      <a:endParaRPr lang="en-US" dirty="0"/>
                    </a:p>
                  </a:txBody>
                  <a:tcPr/>
                </a:tc>
              </a:tr>
              <a:tr h="370840">
                <a:tc>
                  <a:txBody>
                    <a:bodyPr/>
                    <a:lstStyle/>
                    <a:p>
                      <a:r>
                        <a:rPr lang="en-US" dirty="0" smtClean="0"/>
                        <a:t>Cross-platform development</a:t>
                      </a:r>
                      <a:endParaRPr lang="en-US" dirty="0"/>
                    </a:p>
                  </a:txBody>
                  <a:tcPr/>
                </a:tc>
                <a:tc>
                  <a:txBody>
                    <a:bodyPr/>
                    <a:lstStyle/>
                    <a:p>
                      <a:r>
                        <a:rPr lang="sr-Latn-RS" dirty="0" smtClean="0"/>
                        <a:t>Java, Perl, Python</a:t>
                      </a:r>
                      <a:endParaRPr lang="en-US" dirty="0"/>
                    </a:p>
                  </a:txBody>
                  <a:tcPr/>
                </a:tc>
                <a:tc>
                  <a:txBody>
                    <a:bodyPr/>
                    <a:lstStyle/>
                    <a:p>
                      <a:r>
                        <a:rPr lang="en-US" dirty="0" smtClean="0"/>
                        <a:t>Assembler, C#, Visual Basic </a:t>
                      </a:r>
                      <a:endParaRPr lang="en-US" dirty="0"/>
                    </a:p>
                  </a:txBody>
                  <a:tcPr/>
                </a:tc>
              </a:tr>
              <a:tr h="370840">
                <a:tc>
                  <a:txBody>
                    <a:bodyPr/>
                    <a:lstStyle/>
                    <a:p>
                      <a:r>
                        <a:rPr lang="en-US" dirty="0" smtClean="0"/>
                        <a:t>Database manipulation </a:t>
                      </a:r>
                      <a:endParaRPr lang="en-US" dirty="0"/>
                    </a:p>
                  </a:txBody>
                  <a:tcPr/>
                </a:tc>
                <a:tc>
                  <a:txBody>
                    <a:bodyPr/>
                    <a:lstStyle/>
                    <a:p>
                      <a:r>
                        <a:rPr lang="sr-Latn-RS" dirty="0" smtClean="0"/>
                        <a:t>SQL,</a:t>
                      </a:r>
                      <a:r>
                        <a:rPr lang="sr-Latn-RS" baseline="0" dirty="0" smtClean="0"/>
                        <a:t> Visual Basic</a:t>
                      </a:r>
                      <a:endParaRPr lang="en-US" dirty="0"/>
                    </a:p>
                  </a:txBody>
                  <a:tcPr/>
                </a:tc>
                <a:tc>
                  <a:txBody>
                    <a:bodyPr/>
                    <a:lstStyle/>
                    <a:p>
                      <a:r>
                        <a:rPr lang="sr-Latn-RS" dirty="0" smtClean="0"/>
                        <a:t>Assembler,</a:t>
                      </a:r>
                      <a:r>
                        <a:rPr lang="sr-Latn-RS" baseline="0" dirty="0" smtClean="0"/>
                        <a:t> C</a:t>
                      </a:r>
                      <a:endParaRPr lang="en-US" dirty="0"/>
                    </a:p>
                  </a:txBody>
                  <a:tcPr/>
                </a:tc>
              </a:tr>
              <a:tr h="370840">
                <a:tc>
                  <a:txBody>
                    <a:bodyPr/>
                    <a:lstStyle/>
                    <a:p>
                      <a:r>
                        <a:rPr lang="sr-Latn-RS" dirty="0" smtClean="0"/>
                        <a:t>Direct memory</a:t>
                      </a:r>
                      <a:r>
                        <a:rPr lang="sr-Latn-RS" baseline="0" dirty="0" smtClean="0"/>
                        <a:t> manipulation</a:t>
                      </a:r>
                      <a:endParaRPr lang="en-US" dirty="0"/>
                    </a:p>
                  </a:txBody>
                  <a:tcPr/>
                </a:tc>
                <a:tc>
                  <a:txBody>
                    <a:bodyPr/>
                    <a:lstStyle/>
                    <a:p>
                      <a:r>
                        <a:rPr lang="sr-Latn-RS" dirty="0" smtClean="0"/>
                        <a:t>Assembler,</a:t>
                      </a:r>
                      <a:r>
                        <a:rPr lang="sr-Latn-RS" baseline="0" dirty="0" smtClean="0"/>
                        <a:t> C, C++</a:t>
                      </a:r>
                      <a:endParaRPr lang="en-US" dirty="0"/>
                    </a:p>
                  </a:txBody>
                  <a:tcPr/>
                </a:tc>
                <a:tc>
                  <a:txBody>
                    <a:bodyPr/>
                    <a:lstStyle/>
                    <a:p>
                      <a:r>
                        <a:rPr lang="sr-Latn-RS" dirty="0" smtClean="0"/>
                        <a:t>C#,</a:t>
                      </a:r>
                      <a:r>
                        <a:rPr lang="sr-Latn-RS" baseline="0" dirty="0" smtClean="0"/>
                        <a:t> Java, VB</a:t>
                      </a:r>
                      <a:endParaRPr lang="en-US" dirty="0"/>
                    </a:p>
                  </a:txBody>
                  <a:tcPr/>
                </a:tc>
              </a:tr>
              <a:tr h="370840">
                <a:tc>
                  <a:txBody>
                    <a:bodyPr/>
                    <a:lstStyle/>
                    <a:p>
                      <a:r>
                        <a:rPr lang="sr-Latn-RS" dirty="0" smtClean="0"/>
                        <a:t>Easy-to-maintain</a:t>
                      </a:r>
                      <a:r>
                        <a:rPr lang="sr-Latn-RS" baseline="0" dirty="0" smtClean="0"/>
                        <a:t> program</a:t>
                      </a:r>
                      <a:endParaRPr lang="en-US" dirty="0"/>
                    </a:p>
                  </a:txBody>
                  <a:tcPr/>
                </a:tc>
                <a:tc>
                  <a:txBody>
                    <a:bodyPr/>
                    <a:lstStyle/>
                    <a:p>
                      <a:r>
                        <a:rPr lang="sr-Latn-RS" dirty="0" smtClean="0"/>
                        <a:t>C++,</a:t>
                      </a:r>
                      <a:r>
                        <a:rPr lang="sr-Latn-RS" baseline="0" dirty="0" smtClean="0"/>
                        <a:t> Java, VB</a:t>
                      </a:r>
                      <a:endParaRPr lang="en-US" dirty="0"/>
                    </a:p>
                  </a:txBody>
                  <a:tcPr/>
                </a:tc>
                <a:tc>
                  <a:txBody>
                    <a:bodyPr/>
                    <a:lstStyle/>
                    <a:p>
                      <a:r>
                        <a:rPr lang="sr-Latn-RS" dirty="0" smtClean="0"/>
                        <a:t>Assembler,</a:t>
                      </a:r>
                      <a:r>
                        <a:rPr lang="sr-Latn-RS" baseline="0" dirty="0" smtClean="0"/>
                        <a:t> Perl</a:t>
                      </a:r>
                      <a:endParaRPr lang="en-US" dirty="0"/>
                    </a:p>
                  </a:txBody>
                  <a:tcPr/>
                </a:tc>
              </a:tr>
              <a:tr h="370840">
                <a:tc>
                  <a:txBody>
                    <a:bodyPr/>
                    <a:lstStyle/>
                    <a:p>
                      <a:r>
                        <a:rPr lang="sr-Latn-RS" dirty="0" smtClean="0"/>
                        <a:t>Fast execution</a:t>
                      </a:r>
                      <a:endParaRPr lang="en-US" dirty="0"/>
                    </a:p>
                  </a:txBody>
                  <a:tcPr/>
                </a:tc>
                <a:tc>
                  <a:txBody>
                    <a:bodyPr/>
                    <a:lstStyle/>
                    <a:p>
                      <a:r>
                        <a:rPr lang="sr-Latn-RS" dirty="0" smtClean="0"/>
                        <a:t>Assembler, C,</a:t>
                      </a:r>
                      <a:r>
                        <a:rPr lang="sr-Latn-RS" baseline="0" dirty="0" smtClean="0"/>
                        <a:t> C++, VB</a:t>
                      </a:r>
                      <a:endParaRPr lang="en-US" dirty="0"/>
                    </a:p>
                  </a:txBody>
                  <a:tcPr/>
                </a:tc>
                <a:tc>
                  <a:txBody>
                    <a:bodyPr/>
                    <a:lstStyle/>
                    <a:p>
                      <a:r>
                        <a:rPr lang="sr-Latn-RS" dirty="0" smtClean="0"/>
                        <a:t>JavaScript, Perl, Python</a:t>
                      </a:r>
                      <a:endParaRPr lang="en-US" dirty="0"/>
                    </a:p>
                  </a:txBody>
                  <a:tcPr/>
                </a:tc>
              </a:tr>
              <a:tr h="370840">
                <a:tc>
                  <a:txBody>
                    <a:bodyPr/>
                    <a:lstStyle/>
                    <a:p>
                      <a:r>
                        <a:rPr lang="sr-Latn-RS" dirty="0" smtClean="0"/>
                        <a:t>For environment with limited memory</a:t>
                      </a:r>
                      <a:endParaRPr lang="en-US" dirty="0"/>
                    </a:p>
                  </a:txBody>
                  <a:tcPr/>
                </a:tc>
                <a:tc>
                  <a:txBody>
                    <a:bodyPr/>
                    <a:lstStyle/>
                    <a:p>
                      <a:r>
                        <a:rPr lang="sr-Latn-RS" dirty="0" smtClean="0"/>
                        <a:t>Assembler,</a:t>
                      </a:r>
                      <a:r>
                        <a:rPr lang="sr-Latn-RS" baseline="0" dirty="0" smtClean="0"/>
                        <a:t> C</a:t>
                      </a:r>
                      <a:endParaRPr lang="en-US" dirty="0"/>
                    </a:p>
                  </a:txBody>
                  <a:tcPr/>
                </a:tc>
                <a:tc>
                  <a:txBody>
                    <a:bodyPr/>
                    <a:lstStyle/>
                    <a:p>
                      <a:r>
                        <a:rPr lang="sr-Latn-RS" dirty="0" smtClean="0"/>
                        <a:t>C#, Java, VB</a:t>
                      </a:r>
                      <a:endParaRPr lang="en-US" dirty="0"/>
                    </a:p>
                  </a:txBody>
                  <a:tcPr/>
                </a:tc>
              </a:tr>
              <a:tr h="370840">
                <a:tc>
                  <a:txBody>
                    <a:bodyPr/>
                    <a:lstStyle/>
                    <a:p>
                      <a:r>
                        <a:rPr lang="sr-Latn-RS" dirty="0" smtClean="0"/>
                        <a:t>Mathematical calculation</a:t>
                      </a:r>
                      <a:endParaRPr lang="en-US" dirty="0"/>
                    </a:p>
                  </a:txBody>
                  <a:tcPr/>
                </a:tc>
                <a:tc>
                  <a:txBody>
                    <a:bodyPr/>
                    <a:lstStyle/>
                    <a:p>
                      <a:r>
                        <a:rPr lang="sr-Latn-RS" dirty="0" smtClean="0"/>
                        <a:t>Fortran</a:t>
                      </a:r>
                      <a:endParaRPr lang="en-US" dirty="0"/>
                    </a:p>
                  </a:txBody>
                  <a:tcPr/>
                </a:tc>
                <a:tc>
                  <a:txBody>
                    <a:bodyPr/>
                    <a:lstStyle/>
                    <a:p>
                      <a:r>
                        <a:rPr lang="sr-Latn-RS" dirty="0" smtClean="0"/>
                        <a:t>Assembler</a:t>
                      </a:r>
                      <a:endParaRPr lang="en-US" dirty="0"/>
                    </a:p>
                  </a:txBody>
                  <a:tcPr/>
                </a:tc>
              </a:tr>
              <a:tr h="370840">
                <a:tc>
                  <a:txBody>
                    <a:bodyPr/>
                    <a:lstStyle/>
                    <a:p>
                      <a:r>
                        <a:rPr lang="sr-Latn-RS" dirty="0" smtClean="0"/>
                        <a:t>Real</a:t>
                      </a:r>
                      <a:r>
                        <a:rPr lang="sr-Latn-RS" baseline="0" dirty="0" smtClean="0"/>
                        <a:t>-time program</a:t>
                      </a:r>
                      <a:endParaRPr lang="en-US" dirty="0"/>
                    </a:p>
                  </a:txBody>
                  <a:tcPr/>
                </a:tc>
                <a:tc>
                  <a:txBody>
                    <a:bodyPr/>
                    <a:lstStyle/>
                    <a:p>
                      <a:r>
                        <a:rPr lang="sr-Latn-RS" dirty="0" smtClean="0"/>
                        <a:t>C, C++, Assembler</a:t>
                      </a:r>
                      <a:endParaRPr lang="en-US" dirty="0"/>
                    </a:p>
                  </a:txBody>
                  <a:tcPr/>
                </a:tc>
                <a:tc>
                  <a:txBody>
                    <a:bodyPr/>
                    <a:lstStyle/>
                    <a:p>
                      <a:r>
                        <a:rPr lang="sr-Latn-RS" dirty="0" smtClean="0"/>
                        <a:t>C#, Java,</a:t>
                      </a:r>
                      <a:r>
                        <a:rPr lang="sr-Latn-RS" baseline="0" dirty="0" smtClean="0"/>
                        <a:t> Python...</a:t>
                      </a:r>
                      <a:endParaRPr lang="en-US" dirty="0"/>
                    </a:p>
                  </a:txBody>
                  <a:tcPr/>
                </a:tc>
              </a:tr>
              <a:tr h="370840">
                <a:tc>
                  <a:txBody>
                    <a:bodyPr/>
                    <a:lstStyle/>
                    <a:p>
                      <a:r>
                        <a:rPr lang="sr-Latn-RS" dirty="0" smtClean="0"/>
                        <a:t>Web</a:t>
                      </a:r>
                      <a:r>
                        <a:rPr lang="sr-Latn-RS" baseline="0" dirty="0" smtClean="0"/>
                        <a:t> development</a:t>
                      </a:r>
                      <a:endParaRPr lang="en-US" dirty="0"/>
                    </a:p>
                  </a:txBody>
                  <a:tcPr/>
                </a:tc>
                <a:tc>
                  <a:txBody>
                    <a:bodyPr/>
                    <a:lstStyle/>
                    <a:p>
                      <a:r>
                        <a:rPr lang="sr-Latn-RS" dirty="0" smtClean="0"/>
                        <a:t>C#, Java, JavaScript, PHP, VB</a:t>
                      </a:r>
                      <a:endParaRPr lang="en-US" dirty="0"/>
                    </a:p>
                  </a:txBody>
                  <a:tcPr/>
                </a:tc>
                <a:tc>
                  <a:txBody>
                    <a:bodyPr/>
                    <a:lstStyle/>
                    <a:p>
                      <a:r>
                        <a:rPr lang="sr-Latn-RS" dirty="0" smtClean="0"/>
                        <a:t>Assembler,</a:t>
                      </a:r>
                      <a:r>
                        <a:rPr lang="sr-Latn-RS" baseline="0" dirty="0" smtClean="0"/>
                        <a:t> C</a:t>
                      </a:r>
                      <a:endParaRPr lang="en-US" dirty="0"/>
                    </a:p>
                  </a:txBody>
                  <a:tcPr/>
                </a:tc>
              </a:tr>
            </a:tbl>
          </a:graphicData>
        </a:graphic>
      </p:graphicFrame>
      <p:sp>
        <p:nvSpPr>
          <p:cNvPr id="7" name="Rectangle 6"/>
          <p:cNvSpPr/>
          <p:nvPr/>
        </p:nvSpPr>
        <p:spPr>
          <a:xfrm>
            <a:off x="2031999" y="350334"/>
            <a:ext cx="8127999" cy="369332"/>
          </a:xfrm>
          <a:prstGeom prst="rect">
            <a:avLst/>
          </a:prstGeom>
        </p:spPr>
        <p:txBody>
          <a:bodyPr wrap="square">
            <a:spAutoFit/>
          </a:bodyPr>
          <a:lstStyle/>
          <a:p>
            <a:r>
              <a:rPr lang="sr-Latn-RS" dirty="0" smtClean="0"/>
              <a:t>Najbolji i najgori programski jezici za odredjene svrhe (deo tabele iz knjige CC)</a:t>
            </a:r>
            <a:endParaRPr lang="en-US" dirty="0"/>
          </a:p>
        </p:txBody>
      </p:sp>
    </p:spTree>
    <p:extLst>
      <p:ext uri="{BB962C8B-B14F-4D97-AF65-F5344CB8AC3E}">
        <p14:creationId xmlns:p14="http://schemas.microsoft.com/office/powerpoint/2010/main" val="46861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90500"/>
            <a:ext cx="9372600" cy="1295400"/>
          </a:xfrm>
        </p:spPr>
        <p:txBody>
          <a:bodyPr/>
          <a:lstStyle/>
          <a:p>
            <a:r>
              <a:rPr lang="sr-Latn-RS" dirty="0" smtClean="0"/>
              <a:t>Programerske konvencije</a:t>
            </a:r>
            <a:endParaRPr lang="en-US" dirty="0"/>
          </a:p>
        </p:txBody>
      </p:sp>
      <p:sp>
        <p:nvSpPr>
          <p:cNvPr id="8" name="Content Placeholder 2"/>
          <p:cNvSpPr>
            <a:spLocks noGrp="1"/>
          </p:cNvSpPr>
          <p:nvPr>
            <p:ph sz="half" idx="1"/>
          </p:nvPr>
        </p:nvSpPr>
        <p:spPr>
          <a:xfrm>
            <a:off x="1714500" y="1924050"/>
            <a:ext cx="9258300" cy="2514600"/>
          </a:xfrm>
        </p:spPr>
        <p:txBody>
          <a:bodyPr>
            <a:normAutofit/>
          </a:bodyPr>
          <a:lstStyle/>
          <a:p>
            <a:pPr marL="0" indent="0">
              <a:buNone/>
            </a:pPr>
            <a:r>
              <a:rPr lang="sr-Latn-RS" b="0" dirty="0" smtClean="0"/>
              <a:t>Iako na prvi pogled ne izgleda tako, konvencije imaju veoma veliki značaj u procesu razvoja softvera. Ovde se misli na konvencije o imenovanju promenjljivih, notacijama, imenovanju klasa, formatiranju, komentarisanju itd..</a:t>
            </a:r>
          </a:p>
          <a:p>
            <a:pPr marL="0" indent="0">
              <a:buNone/>
            </a:pPr>
            <a:endParaRPr lang="sr-Latn-RS" b="0" dirty="0" smtClean="0"/>
          </a:p>
          <a:p>
            <a:pPr marL="0" indent="0">
              <a:buNone/>
            </a:pPr>
            <a:endParaRPr lang="sr-Latn-RS" b="0" dirty="0" smtClean="0"/>
          </a:p>
        </p:txBody>
      </p:sp>
    </p:spTree>
    <p:extLst>
      <p:ext uri="{BB962C8B-B14F-4D97-AF65-F5344CB8AC3E}">
        <p14:creationId xmlns:p14="http://schemas.microsoft.com/office/powerpoint/2010/main" val="139789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609600"/>
            <a:ext cx="9372600" cy="1295400"/>
          </a:xfrm>
        </p:spPr>
        <p:txBody>
          <a:bodyPr/>
          <a:lstStyle/>
          <a:p>
            <a:r>
              <a:rPr lang="sr-Latn-RS" dirty="0"/>
              <a:t>Pozicija u razvoju </a:t>
            </a:r>
            <a:r>
              <a:rPr lang="sr-Latn-RS" dirty="0" smtClean="0"/>
              <a:t>tehnologije</a:t>
            </a:r>
            <a:br>
              <a:rPr lang="sr-Latn-RS" dirty="0" smtClean="0"/>
            </a:br>
            <a:endParaRPr lang="sr-Latn-RS" dirty="0"/>
          </a:p>
        </p:txBody>
      </p:sp>
      <p:sp>
        <p:nvSpPr>
          <p:cNvPr id="3" name="Content Placeholder 2"/>
          <p:cNvSpPr txBox="1">
            <a:spLocks/>
          </p:cNvSpPr>
          <p:nvPr/>
        </p:nvSpPr>
        <p:spPr>
          <a:xfrm>
            <a:off x="1619250" y="1676400"/>
            <a:ext cx="9258300" cy="2514600"/>
          </a:xfrm>
          <a:prstGeom prst="rect">
            <a:avLst/>
          </a:prstGeom>
        </p:spPr>
        <p:txBody>
          <a:bodyPr>
            <a:normAutofit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sr-Latn-RS" dirty="0" smtClean="0"/>
              <a:t>Stepen razvijenosti odredjene tehnologije i programskog jezika u velikoj meri utiče na produktivnost.</a:t>
            </a:r>
          </a:p>
          <a:p>
            <a:pPr marL="0" indent="0">
              <a:buFont typeface="Arial" pitchFamily="34" charset="0"/>
              <a:buNone/>
            </a:pPr>
            <a:r>
              <a:rPr lang="sr-Latn-RS" dirty="0" smtClean="0"/>
              <a:t>Ako se odlučimo za neku tehnologiju koja je već u velikoj meri stabilna i razijena (stara) možemo smatrati da ćemo veći deo dana provoditi u pisanju novih funkcionalnosti. U suprotnom se može desiti da dobar deo vremena ode na razumevanje nedokument</a:t>
            </a:r>
            <a:r>
              <a:rPr lang="en-US" dirty="0" err="1" smtClean="0"/>
              <a:t>ovanih</a:t>
            </a:r>
            <a:r>
              <a:rPr lang="en-US" dirty="0" smtClean="0"/>
              <a:t> </a:t>
            </a:r>
            <a:r>
              <a:rPr lang="en-US" dirty="0" err="1" smtClean="0"/>
              <a:t>ili</a:t>
            </a:r>
            <a:r>
              <a:rPr lang="en-US" dirty="0" smtClean="0"/>
              <a:t> </a:t>
            </a:r>
            <a:r>
              <a:rPr lang="en-US" dirty="0" err="1" smtClean="0"/>
              <a:t>nedovoljno</a:t>
            </a:r>
            <a:r>
              <a:rPr lang="en-US" dirty="0" smtClean="0"/>
              <a:t> dobro </a:t>
            </a:r>
            <a:r>
              <a:rPr lang="en-US" dirty="0" err="1" smtClean="0"/>
              <a:t>dokumentovanih</a:t>
            </a:r>
            <a:r>
              <a:rPr lang="en-US" dirty="0" smtClean="0"/>
              <a:t> </a:t>
            </a:r>
            <a:r>
              <a:rPr lang="en-US" dirty="0" err="1" smtClean="0"/>
              <a:t>funkcionalnosti</a:t>
            </a:r>
            <a:r>
              <a:rPr lang="en-US" dirty="0" smtClean="0"/>
              <a:t> </a:t>
            </a:r>
            <a:r>
              <a:rPr lang="en-US" dirty="0" err="1" smtClean="0"/>
              <a:t>programskog</a:t>
            </a:r>
            <a:r>
              <a:rPr lang="en-US" dirty="0" smtClean="0"/>
              <a:t> </a:t>
            </a:r>
            <a:r>
              <a:rPr lang="en-US" dirty="0" err="1" smtClean="0"/>
              <a:t>jezika</a:t>
            </a:r>
            <a:endParaRPr lang="sr-Latn-RS" dirty="0" smtClean="0"/>
          </a:p>
          <a:p>
            <a:pPr marL="0" indent="0">
              <a:buFont typeface="Arial" pitchFamily="34" charset="0"/>
              <a:buNone/>
            </a:pPr>
            <a:endParaRPr lang="sr-Latn-RS" dirty="0" smtClean="0"/>
          </a:p>
        </p:txBody>
      </p:sp>
    </p:spTree>
    <p:extLst>
      <p:ext uri="{BB962C8B-B14F-4D97-AF65-F5344CB8AC3E}">
        <p14:creationId xmlns:p14="http://schemas.microsoft.com/office/powerpoint/2010/main" val="21323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05000" y="628650"/>
            <a:ext cx="9372600" cy="1295400"/>
          </a:xfrm>
          <a:prstGeom prst="rect">
            <a:avLst/>
          </a:prstGeom>
        </p:spPr>
        <p:txBody>
          <a:bodyPr/>
          <a:lstStyle>
            <a:lvl1pPr algn="l" defTabSz="914400" rtl="0" eaLnBrk="1" latinLnBrk="0" hangingPunct="1">
              <a:lnSpc>
                <a:spcPct val="85000"/>
              </a:lnSpc>
              <a:spcBef>
                <a:spcPct val="0"/>
              </a:spcBef>
              <a:buNone/>
              <a:defRPr sz="4400" kern="1200" cap="all" baseline="0">
                <a:solidFill>
                  <a:schemeClr val="accent1"/>
                </a:solidFill>
                <a:latin typeface="+mj-lt"/>
                <a:ea typeface="+mj-ea"/>
                <a:cs typeface="+mj-cs"/>
              </a:defRPr>
            </a:lvl1pPr>
          </a:lstStyle>
          <a:p>
            <a:r>
              <a:rPr lang="sr-Latn-RS" dirty="0"/>
              <a:t>Izbor</a:t>
            </a:r>
            <a:r>
              <a:rPr lang="en-US" dirty="0"/>
              <a:t> </a:t>
            </a:r>
            <a:r>
              <a:rPr lang="en-US" dirty="0" err="1"/>
              <a:t>dobrih</a:t>
            </a:r>
            <a:r>
              <a:rPr lang="en-US" dirty="0"/>
              <a:t> </a:t>
            </a:r>
            <a:r>
              <a:rPr lang="en-US" dirty="0" err="1"/>
              <a:t>praksi</a:t>
            </a:r>
            <a:r>
              <a:rPr lang="en-US" dirty="0"/>
              <a:t> </a:t>
            </a:r>
            <a:r>
              <a:rPr lang="en-US" dirty="0" err="1"/>
              <a:t>na</a:t>
            </a:r>
            <a:r>
              <a:rPr lang="en-US" dirty="0"/>
              <a:t> </a:t>
            </a:r>
            <a:r>
              <a:rPr lang="en-US" dirty="0" err="1"/>
              <a:t>koje</a:t>
            </a:r>
            <a:r>
              <a:rPr lang="en-US" dirty="0"/>
              <a:t> se </a:t>
            </a:r>
            <a:r>
              <a:rPr lang="en-US" dirty="0" err="1"/>
              <a:t>stavlja</a:t>
            </a:r>
            <a:r>
              <a:rPr lang="en-US" dirty="0"/>
              <a:t> </a:t>
            </a:r>
            <a:r>
              <a:rPr lang="en-US" dirty="0" err="1"/>
              <a:t>akcenat</a:t>
            </a:r>
            <a:endParaRPr lang="en-US" dirty="0"/>
          </a:p>
        </p:txBody>
      </p:sp>
      <p:sp>
        <p:nvSpPr>
          <p:cNvPr id="4" name="Content Placeholder 2"/>
          <p:cNvSpPr txBox="1">
            <a:spLocks/>
          </p:cNvSpPr>
          <p:nvPr/>
        </p:nvSpPr>
        <p:spPr>
          <a:xfrm>
            <a:off x="1524000" y="2438400"/>
            <a:ext cx="9258300" cy="2514600"/>
          </a:xfrm>
          <a:prstGeom prst="rect">
            <a:avLst/>
          </a:prstGeom>
        </p:spPr>
        <p:txBody>
          <a:bodyPr>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n-US" dirty="0" err="1" smtClean="0"/>
              <a:t>Deo</a:t>
            </a:r>
            <a:r>
              <a:rPr lang="en-US" dirty="0" smtClean="0"/>
              <a:t> </a:t>
            </a:r>
            <a:r>
              <a:rPr lang="en-US" dirty="0" err="1" smtClean="0"/>
              <a:t>pripreme</a:t>
            </a:r>
            <a:r>
              <a:rPr lang="en-US" dirty="0" smtClean="0"/>
              <a:t> </a:t>
            </a:r>
            <a:r>
              <a:rPr lang="en-US" dirty="0" err="1" smtClean="0"/>
              <a:t>razvoja</a:t>
            </a:r>
            <a:r>
              <a:rPr lang="en-US" dirty="0" smtClean="0"/>
              <a:t> </a:t>
            </a:r>
            <a:r>
              <a:rPr lang="en-US" dirty="0" err="1" smtClean="0"/>
              <a:t>softvera</a:t>
            </a:r>
            <a:r>
              <a:rPr lang="en-US" dirty="0" smtClean="0"/>
              <a:t> </a:t>
            </a:r>
            <a:r>
              <a:rPr lang="en-US" dirty="0" err="1" smtClean="0"/>
              <a:t>podrazumeva</a:t>
            </a:r>
            <a:r>
              <a:rPr lang="en-US" dirty="0" smtClean="0"/>
              <a:t> </a:t>
            </a:r>
            <a:r>
              <a:rPr lang="en-US" dirty="0" err="1" smtClean="0"/>
              <a:t>i</a:t>
            </a:r>
            <a:r>
              <a:rPr lang="en-US" dirty="0" smtClean="0"/>
              <a:t> </a:t>
            </a:r>
            <a:r>
              <a:rPr lang="en-US" dirty="0" err="1" smtClean="0"/>
              <a:t>dono</a:t>
            </a:r>
            <a:r>
              <a:rPr lang="sr-Latn-RS" dirty="0" smtClean="0"/>
              <a:t>šenje odluka o tome na koju od mnogobrojnih dobrih praksi se stavlja akcenat. Na nekim projektima se upražnjava programiranje u paru i TDD, dok se na nekima isključivo programira pojedinačno. Obe tehnike mogu dovesti do zeljenih rezultata u zavisnosti od okolnosti.</a:t>
            </a:r>
          </a:p>
          <a:p>
            <a:pPr marL="0" indent="0">
              <a:buFont typeface="Arial" pitchFamily="34" charset="0"/>
              <a:buNone/>
            </a:pPr>
            <a:endParaRPr lang="sr-Latn-RS" dirty="0" smtClean="0"/>
          </a:p>
        </p:txBody>
      </p:sp>
    </p:spTree>
    <p:extLst>
      <p:ext uri="{BB962C8B-B14F-4D97-AF65-F5344CB8AC3E}">
        <p14:creationId xmlns:p14="http://schemas.microsoft.com/office/powerpoint/2010/main" val="102673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1EF0E57-12D2-4B54-A790-AA6D167593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0</TotalTime>
  <Words>1247</Words>
  <Application>Microsoft Office PowerPoint</Application>
  <PresentationFormat>Custom</PresentationFormat>
  <Paragraphs>104</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Wireframe Building 16x9</vt:lpstr>
      <vt:lpstr>Ključne odluke pri konstrukciji softvera</vt:lpstr>
      <vt:lpstr>Sta predstavlja termin konstrukcija softvera?</vt:lpstr>
      <vt:lpstr>Klučne odluke</vt:lpstr>
      <vt:lpstr>Izbor programskog jezika</vt:lpstr>
      <vt:lpstr>Opis Programskih jezika </vt:lpstr>
      <vt:lpstr>PowerPoint Presentation</vt:lpstr>
      <vt:lpstr>Programerske konvencije</vt:lpstr>
      <vt:lpstr>Pozicija u razvoju tehnologije </vt:lpstr>
      <vt:lpstr>PowerPoint Presentation</vt:lpstr>
      <vt:lpstr>Spisak dobrih praksi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2016-09-28T07:12:23Z</dcterms:created>
  <dcterms:modified xsi:type="dcterms:W3CDTF">2016-10-01T10:10:33Z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TC030310279991</vt:lpwstr>
  </property>
</Properties>
</file>