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1/21/2015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Odbrambeno 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Razvoj softvera 2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Kosta</a:t>
            </a:r>
            <a:r>
              <a:rPr lang="en-US" dirty="0" smtClean="0"/>
              <a:t> </a:t>
            </a:r>
            <a:r>
              <a:rPr lang="sr-Latn-RS" dirty="0" smtClean="0"/>
              <a:t>Đurišić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obrade grešaka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Assert se koristi za obradu grešaka koje nikako ne bi trebalo da se dese. Ostale greške koje su moguće, očekivane treba obraditi na neki od sledećih načina 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obrade grešaka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Vraćanje neutralne vrednosti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Zamena za sledeći dobar podatak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Vraćanje ogovora koji je dobijen za prethodnu ispravnu vrednost podatka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Zamena za najbližu validnu vrednost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Prikačivanje upozorenja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Vraćanje koda greške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Pozivanje mehanizma za obradu greške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Prikazivanje greške kad god se na nju naleti</a:t>
            </a:r>
          </a:p>
          <a:p>
            <a:pPr marL="596646" indent="-514350">
              <a:buFont typeface="+mj-lt"/>
              <a:buAutoNum type="arabicPeriod"/>
            </a:pPr>
            <a:r>
              <a:rPr lang="sr-Latn-RS" dirty="0" smtClean="0"/>
              <a:t>Gašenje sistema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obrade grešaka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u="sng" dirty="0" smtClean="0"/>
              <a:t>Ispravnost </a:t>
            </a:r>
            <a:r>
              <a:rPr lang="sr-Latn-RS" dirty="0" smtClean="0"/>
              <a:t>nikada ne vraćati neispravne vrednosti.</a:t>
            </a:r>
          </a:p>
          <a:p>
            <a:r>
              <a:rPr lang="sr-Latn-RS" u="sng" dirty="0" smtClean="0"/>
              <a:t>Robusnost</a:t>
            </a:r>
            <a:r>
              <a:rPr lang="sr-Latn-RS" dirty="0" smtClean="0"/>
              <a:t> uvek pokušati da se nađe način da se program izvrši.</a:t>
            </a:r>
            <a:endParaRPr lang="sr-Latn-RS" u="sng" dirty="0" smtClean="0"/>
          </a:p>
          <a:p>
            <a:r>
              <a:rPr lang="sr-Latn-RS" dirty="0" smtClean="0"/>
              <a:t>Robusnost vs Ispravnost.</a:t>
            </a:r>
          </a:p>
          <a:p>
            <a:r>
              <a:rPr lang="sr-Latn-RS" dirty="0" smtClean="0"/>
              <a:t>Zbog mnogo opcija prilikom obrade grešaka voditi računa o </a:t>
            </a:r>
            <a:r>
              <a:rPr lang="en-US" dirty="0" err="1" smtClean="0"/>
              <a:t>konzistentnost</a:t>
            </a:r>
            <a:r>
              <a:rPr lang="sr-Latn-RS" dirty="0" smtClean="0"/>
              <a:t>i.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5656" y="1268760"/>
          <a:ext cx="7385372" cy="5289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6343"/>
                <a:gridCol w="1846343"/>
                <a:gridCol w="1846343"/>
                <a:gridCol w="1846343"/>
              </a:tblGrid>
              <a:tr h="515695">
                <a:tc>
                  <a:txBody>
                    <a:bodyPr/>
                    <a:lstStyle/>
                    <a:p>
                      <a:r>
                        <a:rPr lang="sr-Latn-RS" sz="1400" dirty="0" smtClean="0"/>
                        <a:t>Atribut  Izuzetka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r>
                        <a:rPr lang="sr-Latn-RS" sz="1400" dirty="0" smtClean="0"/>
                        <a:t>++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dirty="0" smtClean="0"/>
                        <a:t>Java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dirty="0" smtClean="0"/>
                        <a:t>Visual Basic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94683">
                <a:tc>
                  <a:txBody>
                    <a:bodyPr/>
                    <a:lstStyle/>
                    <a:p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try-</a:t>
                      </a:r>
                      <a:r>
                        <a:rPr lang="sr-Latn-RS" sz="14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catch</a:t>
                      </a:r>
                      <a:endParaRPr 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</a:tr>
              <a:tr h="650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try-</a:t>
                      </a:r>
                      <a:r>
                        <a:rPr lang="sr-Latn-RS" sz="1400" b="1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catch-finally</a:t>
                      </a:r>
                      <a:endParaRPr lang="en-US" sz="14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</a:tr>
              <a:tr h="45540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</a:t>
                      </a:r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rste izuzetaka</a:t>
                      </a:r>
                      <a:endParaRPr 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Exception objekat, pokazivač ili referenca na objekat.</a:t>
                      </a:r>
                    </a:p>
                    <a:p>
                      <a:pPr algn="ctr"/>
                      <a:r>
                        <a:rPr lang="sr-Latn-RS" sz="1400" dirty="0" smtClean="0"/>
                        <a:t>Neki tipovi podataka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Exception objekat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Exception objekat</a:t>
                      </a:r>
                      <a:endParaRPr lang="en-US" sz="1400" dirty="0"/>
                    </a:p>
                  </a:txBody>
                  <a:tcPr anchor="ctr"/>
                </a:tc>
              </a:tr>
              <a:tr h="736707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</a:t>
                      </a:r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fekti neuhvaćenih izuzetaka</a:t>
                      </a:r>
                      <a:endParaRPr 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std::unexpected()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r>
                        <a:rPr lang="sr-Latn-RS" sz="1400" dirty="0" smtClean="0"/>
                        <a:t>asi thread koji izvršava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r>
                        <a:rPr lang="sr-Latn-RS" sz="1400" dirty="0" smtClean="0"/>
                        <a:t>asi program</a:t>
                      </a:r>
                      <a:endParaRPr lang="en-US" sz="1400" dirty="0"/>
                    </a:p>
                  </a:txBody>
                  <a:tcPr anchor="ctr"/>
                </a:tc>
              </a:tr>
              <a:tr h="957719">
                <a:tc>
                  <a:txBody>
                    <a:bodyPr/>
                    <a:lstStyle/>
                    <a:p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Izuzeci  koji se bacuju moraju biti definisani u  class interface</a:t>
                      </a:r>
                      <a:endParaRPr 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ne</a:t>
                      </a:r>
                      <a:endParaRPr lang="en-US" sz="1400" dirty="0"/>
                    </a:p>
                  </a:txBody>
                  <a:tcPr anchor="ctr"/>
                </a:tc>
              </a:tr>
              <a:tr h="1178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Izuzeci  koji se hvataju moraju biti definisani u  class interface</a:t>
                      </a:r>
                      <a:endParaRPr lang="en-US" sz="14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da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 smtClean="0"/>
                        <a:t>ne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Izuzeci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Koristiti izuzetke kao obaveštenja drugim delovima programa o grešci koja se ne bi trebalo ignorisati.</a:t>
            </a:r>
          </a:p>
          <a:p>
            <a:r>
              <a:rPr lang="sr-Latn-RS" dirty="0" smtClean="0"/>
              <a:t>Vratiti izuzetke samo za uslove koji su stvarno izuzetni tj. ne mogu se drugačije uhvatiti.</a:t>
            </a:r>
          </a:p>
          <a:p>
            <a:r>
              <a:rPr lang="sr-Latn-RS" dirty="0" smtClean="0"/>
              <a:t>Izbegavati izuzetke u konstruktorima i destruktorima, ukoliko se ne hvataju u istim</a:t>
            </a:r>
          </a:p>
          <a:p>
            <a:r>
              <a:rPr lang="sr-Latn-RS" dirty="0" smtClean="0"/>
              <a:t>Bacanje izuzetaka na odgovrajućem nivou apstrakcije</a:t>
            </a:r>
          </a:p>
          <a:p>
            <a:r>
              <a:rPr lang="sr-Latn-RS" dirty="0" smtClean="0"/>
              <a:t>Sve informacije koje su dovele do izuzetka uneti u poruku o izuzetku</a:t>
            </a:r>
          </a:p>
          <a:p>
            <a:r>
              <a:rPr lang="sr-Latn-RS" dirty="0" smtClean="0"/>
              <a:t>Izbegavati prazne catch blokove</a:t>
            </a:r>
          </a:p>
          <a:p>
            <a:r>
              <a:rPr lang="sr-Latn-RS" dirty="0" smtClean="0"/>
              <a:t>Poznavanje izuzetaka koje baca korišćena biblioteka</a:t>
            </a:r>
          </a:p>
          <a:p>
            <a:r>
              <a:rPr lang="sr-Latn-RS" dirty="0" smtClean="0"/>
              <a:t>ReportException</a:t>
            </a:r>
          </a:p>
          <a:p>
            <a:r>
              <a:rPr lang="sr-Latn-RS" dirty="0" smtClean="0"/>
              <a:t>Standarizovano korišćenje izuzetaka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Ograđivanje štete u programu izazvane greškama u kodu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Firewall</a:t>
            </a:r>
          </a:p>
          <a:p>
            <a:r>
              <a:rPr lang="sr-Latn-RS" dirty="0" smtClean="0"/>
              <a:t>˝Bezbedni ˝ delovi programa</a:t>
            </a:r>
            <a:r>
              <a:rPr lang="sr-Latn-RS" dirty="0" smtClean="0"/>
              <a:t>. Sve greške unutar bezbednog dela programa ˝assert˝-ovati.</a:t>
            </a:r>
            <a:endParaRPr lang="sr-Latn-RS" dirty="0" smtClean="0"/>
          </a:p>
          <a:p>
            <a:r>
              <a:rPr lang="sr-Latn-RS" dirty="0" smtClean="0"/>
              <a:t>Jedan deo softvera može da radi sa lošim podacima, drugi ne.</a:t>
            </a:r>
          </a:p>
          <a:p>
            <a:r>
              <a:rPr lang="sr-Latn-RS" dirty="0" smtClean="0"/>
              <a:t>Prebacivanje unetih podataka na ispravne vrednosti prilikom unosa.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Debugging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Razlika između završne i razvojne </a:t>
            </a:r>
            <a:r>
              <a:rPr lang="sr-Latn-RS" dirty="0" smtClean="0"/>
              <a:t>verzije</a:t>
            </a:r>
            <a:r>
              <a:rPr lang="sr-Latn-RS" dirty="0" smtClean="0"/>
              <a:t> softvera.</a:t>
            </a:r>
          </a:p>
          <a:p>
            <a:r>
              <a:rPr lang="sr-Latn-RS" dirty="0" smtClean="0"/>
              <a:t>Zamena brzine i resursa tokom razvoja za ugrađene alate koji mogu da olakšaju razvijanje softvera.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Debugging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Što </a:t>
            </a:r>
            <a:r>
              <a:rPr lang="sr-Latn-RS" dirty="0" smtClean="0"/>
              <a:t>ranije uvođenje u kodu.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Ofensivno</a:t>
            </a:r>
            <a:r>
              <a:rPr lang="en-US" dirty="0" smtClean="0"/>
              <a:t>” </a:t>
            </a:r>
            <a:r>
              <a:rPr lang="en-US" dirty="0" err="1" smtClean="0"/>
              <a:t>programiranje</a:t>
            </a:r>
            <a:r>
              <a:rPr lang="sr-Latn-RS" dirty="0" smtClean="0"/>
              <a:t> :</a:t>
            </a:r>
          </a:p>
          <a:p>
            <a:pPr lvl="1"/>
            <a:r>
              <a:rPr lang="sr-Latn-RS" dirty="0" smtClean="0"/>
              <a:t>Assert gasi program.</a:t>
            </a:r>
          </a:p>
          <a:p>
            <a:pPr lvl="1"/>
            <a:r>
              <a:rPr lang="sr-Latn-RS" dirty="0" smtClean="0"/>
              <a:t>Namerno izazivanje alokacijskih greškaka.</a:t>
            </a:r>
          </a:p>
          <a:p>
            <a:pPr lvl="1"/>
            <a:r>
              <a:rPr lang="sr-Latn-RS" dirty="0" smtClean="0"/>
              <a:t>Namerno izazivanje grešaka u radu sa tokovima podataka. 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td...</a:t>
            </a:r>
          </a:p>
          <a:p>
            <a:r>
              <a:rPr lang="en-US" dirty="0" smtClean="0"/>
              <a:t>http://johannesbrodwall.com/2013/09/25/offensive-programming/</a:t>
            </a:r>
            <a:endParaRPr lang="sr-Latn-RS" dirty="0" smtClean="0"/>
          </a:p>
          <a:p>
            <a:pPr lvl="2"/>
            <a:endParaRPr lang="sr-Latn-R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Debugging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sr-Latn-RS" dirty="0" smtClean="0"/>
              <a:t>Planiranje uklanjanja Debugging Aids</a:t>
            </a:r>
            <a:endParaRPr lang="en-US" dirty="0" smtClean="0"/>
          </a:p>
          <a:p>
            <a:pPr lvl="1"/>
            <a:r>
              <a:rPr lang="en-US" dirty="0" err="1" smtClean="0"/>
              <a:t>Kori</a:t>
            </a:r>
            <a:r>
              <a:rPr lang="sr-Latn-RS" dirty="0" smtClean="0"/>
              <a:t>šćenje Version Control </a:t>
            </a:r>
            <a:r>
              <a:rPr lang="sr-Latn-RS" dirty="0" smtClean="0"/>
              <a:t>alata.</a:t>
            </a:r>
            <a:endParaRPr lang="sr-Latn-RS" dirty="0" smtClean="0"/>
          </a:p>
          <a:p>
            <a:pPr lvl="1"/>
            <a:r>
              <a:rPr lang="sr-Latn-RS" dirty="0" smtClean="0"/>
              <a:t>Korišćenje ugrađenog pretprocesora.</a:t>
            </a:r>
          </a:p>
          <a:p>
            <a:pPr lvl="1"/>
            <a:r>
              <a:rPr lang="sr-Latn-RS" dirty="0" smtClean="0"/>
              <a:t>Pisanje pretprocesora.</a:t>
            </a:r>
          </a:p>
          <a:p>
            <a:pPr lvl="1"/>
            <a:r>
              <a:rPr lang="sr-Latn-RS" dirty="0" smtClean="0"/>
              <a:t>Smanjenje debug postupaka u završnoj verziji</a:t>
            </a:r>
          </a:p>
          <a:p>
            <a:pPr lvl="1" algn="just">
              <a:buFont typeface="Arial" pitchFamily="34" charset="0"/>
              <a:buChar char="•"/>
            </a:pPr>
            <a:endParaRPr lang="sr-Latn-RS" sz="1400" dirty="0" smtClean="0"/>
          </a:p>
          <a:p>
            <a:pPr lvl="1" algn="just">
              <a:buNone/>
            </a:pPr>
            <a:r>
              <a:rPr lang="sr-Latn-RS" sz="1400" dirty="0" smtClean="0"/>
              <a:t>	</a:t>
            </a:r>
          </a:p>
          <a:p>
            <a:pPr lvl="1" algn="just">
              <a:buNone/>
            </a:pPr>
            <a:r>
              <a:rPr lang="en-US" sz="1800" dirty="0" smtClean="0"/>
              <a:t>#</a:t>
            </a:r>
            <a:r>
              <a:rPr lang="en-US" sz="1800" dirty="0" smtClean="0"/>
              <a:t>define DEBUG</a:t>
            </a:r>
          </a:p>
          <a:p>
            <a:pPr lvl="1" algn="just">
              <a:buNone/>
            </a:pPr>
            <a:r>
              <a:rPr lang="sr-Latn-RS" sz="1800" dirty="0" smtClean="0"/>
              <a:t>	</a:t>
            </a:r>
            <a:r>
              <a:rPr lang="en-US" sz="1800" dirty="0" smtClean="0"/>
              <a:t>#</a:t>
            </a:r>
            <a:r>
              <a:rPr lang="en-US" sz="1800" dirty="0" smtClean="0"/>
              <a:t>if defined( DEBUG )</a:t>
            </a:r>
          </a:p>
          <a:p>
            <a:pPr lvl="1" algn="just">
              <a:buNone/>
            </a:pPr>
            <a:r>
              <a:rPr lang="sr-Latn-RS" sz="1800" dirty="0" smtClean="0"/>
              <a:t>	</a:t>
            </a:r>
            <a:r>
              <a:rPr lang="fr-FR" sz="1800" dirty="0" smtClean="0"/>
              <a:t>#</a:t>
            </a:r>
            <a:r>
              <a:rPr lang="fr-FR" sz="1800" dirty="0" err="1" smtClean="0"/>
              <a:t>define</a:t>
            </a:r>
            <a:r>
              <a:rPr lang="fr-FR" sz="1800" dirty="0" smtClean="0"/>
              <a:t> </a:t>
            </a:r>
            <a:r>
              <a:rPr lang="fr-FR" sz="1800" dirty="0" err="1" smtClean="0"/>
              <a:t>DebugCode</a:t>
            </a:r>
            <a:r>
              <a:rPr lang="fr-FR" sz="1800" dirty="0" smtClean="0"/>
              <a:t>( </a:t>
            </a:r>
            <a:r>
              <a:rPr lang="fr-FR" sz="1800" dirty="0" err="1" smtClean="0"/>
              <a:t>code_fragment</a:t>
            </a:r>
            <a:r>
              <a:rPr lang="fr-FR" sz="1800" dirty="0" smtClean="0"/>
              <a:t> ) { </a:t>
            </a:r>
            <a:r>
              <a:rPr lang="fr-FR" sz="1800" dirty="0" err="1" smtClean="0"/>
              <a:t>code_fragment</a:t>
            </a:r>
            <a:r>
              <a:rPr lang="fr-FR" sz="1800" dirty="0" smtClean="0"/>
              <a:t> }</a:t>
            </a:r>
          </a:p>
          <a:p>
            <a:pPr lvl="1" algn="just">
              <a:buNone/>
            </a:pPr>
            <a:r>
              <a:rPr lang="sr-Latn-RS" sz="1800" dirty="0" smtClean="0"/>
              <a:t>	</a:t>
            </a:r>
            <a:r>
              <a:rPr lang="en-US" sz="1800" dirty="0" smtClean="0"/>
              <a:t>#</a:t>
            </a:r>
            <a:r>
              <a:rPr lang="en-US" sz="1800" dirty="0" smtClean="0"/>
              <a:t>else</a:t>
            </a:r>
          </a:p>
          <a:p>
            <a:pPr lvl="1" algn="just">
              <a:buNone/>
            </a:pPr>
            <a:r>
              <a:rPr lang="sr-Latn-RS" sz="1800" dirty="0" smtClean="0"/>
              <a:t>	</a:t>
            </a:r>
            <a:r>
              <a:rPr lang="en-US" sz="1800" dirty="0" smtClean="0"/>
              <a:t>#</a:t>
            </a:r>
            <a:r>
              <a:rPr lang="en-US" sz="1800" dirty="0" smtClean="0"/>
              <a:t>define </a:t>
            </a:r>
            <a:r>
              <a:rPr lang="en-US" sz="1800" dirty="0" err="1" smtClean="0"/>
              <a:t>DebugCode</a:t>
            </a:r>
            <a:r>
              <a:rPr lang="en-US" sz="1800" dirty="0" smtClean="0"/>
              <a:t>( </a:t>
            </a:r>
            <a:r>
              <a:rPr lang="en-US" sz="1800" dirty="0" err="1" smtClean="0"/>
              <a:t>code_fragment</a:t>
            </a:r>
            <a:r>
              <a:rPr lang="en-US" sz="1800" dirty="0" smtClean="0"/>
              <a:t> )</a:t>
            </a:r>
          </a:p>
          <a:p>
            <a:pPr lvl="1" algn="just">
              <a:buNone/>
            </a:pPr>
            <a:r>
              <a:rPr lang="sr-Latn-RS" sz="1800" dirty="0" smtClean="0"/>
              <a:t>	</a:t>
            </a:r>
            <a:r>
              <a:rPr lang="en-US" sz="1800" dirty="0" smtClean="0"/>
              <a:t>#</a:t>
            </a:r>
            <a:r>
              <a:rPr lang="en-US" sz="1800" dirty="0" err="1" smtClean="0"/>
              <a:t>endif</a:t>
            </a:r>
            <a:endParaRPr lang="sr-Latn-RS" sz="1800" dirty="0" smtClean="0"/>
          </a:p>
          <a:p>
            <a:pPr lvl="2">
              <a:lnSpc>
                <a:spcPct val="110000"/>
              </a:lnSpc>
              <a:buNone/>
            </a:pPr>
            <a:r>
              <a:rPr lang="en-US" sz="1800" dirty="0" err="1" smtClean="0"/>
              <a:t>DebugCode</a:t>
            </a:r>
            <a:r>
              <a:rPr lang="en-US" sz="1800" dirty="0" smtClean="0"/>
              <a:t>(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1800" dirty="0" smtClean="0"/>
              <a:t>statement </a:t>
            </a:r>
            <a:r>
              <a:rPr lang="en-US" sz="1800" dirty="0" smtClean="0"/>
              <a:t>1</a:t>
            </a:r>
            <a:r>
              <a:rPr lang="en-US" sz="1800" dirty="0" smtClean="0"/>
              <a:t>;</a:t>
            </a:r>
            <a:endParaRPr lang="sr-Latn-RS" sz="16600" dirty="0" smtClean="0"/>
          </a:p>
          <a:p>
            <a:pPr lvl="2">
              <a:lnSpc>
                <a:spcPct val="110000"/>
              </a:lnSpc>
              <a:buNone/>
            </a:pPr>
            <a:r>
              <a:rPr lang="en-US" sz="1800" dirty="0" smtClean="0"/>
              <a:t>statement </a:t>
            </a:r>
            <a:r>
              <a:rPr lang="en-US" sz="1800" dirty="0" smtClean="0"/>
              <a:t>2;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1800" dirty="0" smtClean="0"/>
              <a:t>statement n;</a:t>
            </a:r>
          </a:p>
          <a:p>
            <a:pPr lvl="2">
              <a:lnSpc>
                <a:spcPct val="110000"/>
              </a:lnSpc>
              <a:buNone/>
            </a:pPr>
            <a:r>
              <a:rPr lang="en-US" sz="1800" dirty="0" smtClean="0"/>
              <a:t>);</a:t>
            </a:r>
            <a:endParaRPr lang="en-US" sz="170400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2373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https://www.atlassian.com/dvcs/overview/what-is-version-control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Koliko odbrambenog programiranja ostaviti u završnom kodu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Ostaviti kod koji proverava važne greške.</a:t>
            </a:r>
          </a:p>
          <a:p>
            <a:r>
              <a:rPr lang="sr-Latn-RS" dirty="0" smtClean="0"/>
              <a:t>Brisati deo koda koji proverava greške sa trivijalnim posledicama.</a:t>
            </a:r>
          </a:p>
          <a:p>
            <a:r>
              <a:rPr lang="sr-Latn-RS" dirty="0" smtClean="0"/>
              <a:t>Brisanje koda koji rezultira gašenjem programa, i pritom ne omogućava čuvanje rada.</a:t>
            </a:r>
          </a:p>
          <a:p>
            <a:r>
              <a:rPr lang="sr-Latn-RS" dirty="0" smtClean="0"/>
              <a:t>Log grešaka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Šta je odbrambeno programiranje?</a:t>
            </a:r>
          </a:p>
          <a:p>
            <a:r>
              <a:rPr lang="sr-Latn-RS" dirty="0" smtClean="0"/>
              <a:t>Zaštita programa od lošeg unosa</a:t>
            </a:r>
          </a:p>
          <a:p>
            <a:r>
              <a:rPr lang="sr-Latn-RS" dirty="0" smtClean="0"/>
              <a:t>Assert</a:t>
            </a:r>
          </a:p>
          <a:p>
            <a:r>
              <a:rPr lang="sr-Latn-RS" dirty="0" smtClean="0"/>
              <a:t>Tehnike obrade grešaka</a:t>
            </a:r>
          </a:p>
          <a:p>
            <a:r>
              <a:rPr lang="sr-Latn-RS" dirty="0" smtClean="0"/>
              <a:t>Izuzeci</a:t>
            </a:r>
          </a:p>
          <a:p>
            <a:r>
              <a:rPr lang="sr-Latn-RS" dirty="0" smtClean="0"/>
              <a:t>Ograđivanje štete u programu izazvane greškama u kodu</a:t>
            </a:r>
          </a:p>
          <a:p>
            <a:r>
              <a:rPr lang="sr-Latn-RS" dirty="0" smtClean="0"/>
              <a:t>Debugging Aids</a:t>
            </a:r>
          </a:p>
          <a:p>
            <a:r>
              <a:rPr lang="sr-Latn-RS" dirty="0" smtClean="0"/>
              <a:t>Koliko odbrambenog programiranja ostaviti u završnom kodu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Sumiranje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 završnoj verziji programa nema pristupa ˝garbage in - garbage out˝. </a:t>
            </a:r>
          </a:p>
          <a:p>
            <a:r>
              <a:rPr lang="sr-Latn-RS" dirty="0" smtClean="0"/>
              <a:t>Tehnike odbrambenog programiranja omogućavaju lakše pronalaženje grešaka, njihovo lakše ispravljanje i smanjuje njihovu štetu.</a:t>
            </a:r>
          </a:p>
          <a:p>
            <a:r>
              <a:rPr lang="sr-Latn-RS" dirty="0" smtClean="0"/>
              <a:t>Assert omogućava rano pronalaženje greške u izvršavanju.</a:t>
            </a:r>
          </a:p>
          <a:p>
            <a:r>
              <a:rPr lang="sr-Latn-RS" dirty="0" smtClean="0"/>
              <a:t>Jako je važna odluka kako se nositi sa lošim unosom.</a:t>
            </a:r>
          </a:p>
          <a:p>
            <a:r>
              <a:rPr lang="sr-Latn-RS" dirty="0" smtClean="0"/>
              <a:t>Izuzeci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azlika između završne i razvojne verzije softvera.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Šta je odbrambeno programiranje?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Prepoznavanje da će vaš program imati probleme i modifikacije, i pisanje koda sa tom idejom na umu.</a:t>
            </a:r>
          </a:p>
          <a:p>
            <a:r>
              <a:rPr lang="sr-Latn-RS" dirty="0" smtClean="0"/>
              <a:t>Analogija: Bezbedna vožnja</a:t>
            </a:r>
            <a:endParaRPr lang="en-US" dirty="0">
              <a:latin typeface="Gill Sans MT" pitchFamily="34" charset="-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Zaštita programa od lošeg unosa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˝</a:t>
            </a:r>
            <a:r>
              <a:rPr lang="en-US" dirty="0" smtClean="0"/>
              <a:t>G</a:t>
            </a:r>
            <a:r>
              <a:rPr lang="sr-Latn-RS" dirty="0" smtClean="0"/>
              <a:t>arbage in, garbage out˝ nije dovoljno dobro. </a:t>
            </a:r>
          </a:p>
          <a:p>
            <a:r>
              <a:rPr lang="sr-Latn-RS" dirty="0" smtClean="0"/>
              <a:t>U dobrom programu: </a:t>
            </a:r>
          </a:p>
          <a:p>
            <a:pPr lvl="1"/>
            <a:r>
              <a:rPr lang="sr-Latn-RS" dirty="0" smtClean="0"/>
              <a:t>1.˝</a:t>
            </a:r>
            <a:r>
              <a:rPr lang="en-US" dirty="0" smtClean="0"/>
              <a:t>G</a:t>
            </a:r>
            <a:r>
              <a:rPr lang="sr-Latn-RS" dirty="0" smtClean="0"/>
              <a:t>arbage in, nothing out˝</a:t>
            </a:r>
          </a:p>
          <a:p>
            <a:pPr lvl="1"/>
            <a:r>
              <a:rPr lang="sr-Latn-RS" dirty="0" smtClean="0"/>
              <a:t>2.˝</a:t>
            </a:r>
            <a:r>
              <a:rPr lang="en-US" dirty="0" smtClean="0"/>
              <a:t>G</a:t>
            </a:r>
            <a:r>
              <a:rPr lang="sr-Latn-RS" dirty="0" smtClean="0"/>
              <a:t>arbage in, error message out˝</a:t>
            </a:r>
          </a:p>
          <a:p>
            <a:pPr lvl="1"/>
            <a:r>
              <a:rPr lang="sr-Latn-RS" dirty="0" smtClean="0"/>
              <a:t>3. ˝No garbage allowed in˝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Zaštita programa od lošeg unosa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 3 uopštena načina kako da obrađujemo loše ulazne podatke :</a:t>
            </a:r>
          </a:p>
          <a:p>
            <a:pPr lvl="1"/>
            <a:r>
              <a:rPr lang="sr-Latn-RS" dirty="0" smtClean="0"/>
              <a:t>1. Provera vrednosti svih podataka sa spoljnih izvora</a:t>
            </a:r>
          </a:p>
          <a:p>
            <a:pPr lvl="1"/>
            <a:r>
              <a:rPr lang="sr-Latn-RS" dirty="0" smtClean="0"/>
              <a:t>2. Provera vrednosti podataka prosleđenih od strane drugog dela istog programa</a:t>
            </a:r>
          </a:p>
          <a:p>
            <a:pPr lvl="1"/>
            <a:r>
              <a:rPr lang="sr-Latn-RS" dirty="0" smtClean="0"/>
              <a:t>3. Odlučiti kako da se obrađuje loš ulaz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Deo koda koji omogućava programu da se proverava u toku izvršavanja.</a:t>
            </a:r>
          </a:p>
          <a:p>
            <a:r>
              <a:rPr lang="sr-Latn-RS" dirty="0" smtClean="0"/>
              <a:t>Posebno su korisno u velikim, kompleksnim programima. Omogućava programeru da brže nadje greške nastale prilikom modifikacije programa.</a:t>
            </a:r>
          </a:p>
          <a:p>
            <a:r>
              <a:rPr lang="sr-Latn-RS" dirty="0" smtClean="0"/>
              <a:t>Ključna reč </a:t>
            </a:r>
            <a:r>
              <a:rPr lang="sr-Latn-RS" b="1" u="sng" dirty="0" smtClean="0"/>
              <a:t>assert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Obično ima dva argumenta :</a:t>
            </a:r>
          </a:p>
          <a:p>
            <a:pPr lvl="1"/>
            <a:r>
              <a:rPr lang="en-US" u="sng" dirty="0" smtClean="0"/>
              <a:t>U</a:t>
            </a:r>
            <a:r>
              <a:rPr lang="sr-Latn-RS" u="sng" dirty="0" smtClean="0"/>
              <a:t>slov </a:t>
            </a:r>
            <a:r>
              <a:rPr lang="sr-Latn-RS" dirty="0" smtClean="0"/>
              <a:t>koji opisuje pretpostavku koja bi trebala da je tačna.</a:t>
            </a:r>
          </a:p>
          <a:p>
            <a:pPr lvl="1"/>
            <a:r>
              <a:rPr lang="sr-Latn-RS" u="sng" dirty="0" smtClean="0"/>
              <a:t>Poruku </a:t>
            </a:r>
            <a:r>
              <a:rPr lang="sr-Latn-RS" dirty="0" smtClean="0"/>
              <a:t>ukoliko uslov nije ispunjen.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Assert proverava uslove koji ne bi trebalo nikako da se dogode.</a:t>
            </a:r>
          </a:p>
          <a:p>
            <a:r>
              <a:rPr lang="sr-Latn-RS" dirty="0" smtClean="0"/>
              <a:t>Neki od primera korišćenja Assert :</a:t>
            </a:r>
          </a:p>
          <a:p>
            <a:pPr lvl="1"/>
            <a:r>
              <a:rPr lang="en-US" dirty="0" smtClean="0"/>
              <a:t>U</a:t>
            </a:r>
            <a:r>
              <a:rPr lang="sr-Latn-RS" dirty="0" smtClean="0"/>
              <a:t>neta promenjiva upada u očekivani opseg.</a:t>
            </a:r>
          </a:p>
          <a:p>
            <a:pPr lvl="1"/>
            <a:r>
              <a:rPr lang="en-US" dirty="0" smtClean="0"/>
              <a:t>P</a:t>
            </a:r>
            <a:r>
              <a:rPr lang="sr-Latn-RS" dirty="0" smtClean="0"/>
              <a:t>okazivač je non-NULL.</a:t>
            </a:r>
          </a:p>
          <a:p>
            <a:pPr lvl="1"/>
            <a:r>
              <a:rPr lang="sr-Latn-RS" dirty="0" smtClean="0"/>
              <a:t>Fajl je otvoren za čitanje(pri čitanju fajla)</a:t>
            </a:r>
          </a:p>
          <a:p>
            <a:pPr lvl="1"/>
            <a:r>
              <a:rPr lang="en-US" dirty="0" smtClean="0"/>
              <a:t>I</a:t>
            </a:r>
            <a:r>
              <a:rPr lang="sr-Latn-RS" dirty="0" smtClean="0"/>
              <a:t>td...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Primeri :</a:t>
            </a:r>
          </a:p>
          <a:p>
            <a:r>
              <a:rPr lang="sr-Latn-RS" b="1" dirty="0" smtClean="0"/>
              <a:t>Java: </a:t>
            </a:r>
          </a:p>
          <a:p>
            <a:pPr>
              <a:buNone/>
            </a:pPr>
            <a:r>
              <a:rPr lang="sr-Latn-RS" b="1" dirty="0" smtClean="0"/>
              <a:t>   </a:t>
            </a:r>
            <a:r>
              <a:rPr lang="en-US" sz="1800" dirty="0" smtClean="0"/>
              <a:t>assert denominator != 0 : "denominator is unexpectedly equal to 0.";</a:t>
            </a:r>
            <a:endParaRPr lang="sr-Latn-RS" sz="1800" dirty="0" smtClean="0"/>
          </a:p>
          <a:p>
            <a:r>
              <a:rPr lang="sr-Latn-RS" b="1" dirty="0" smtClean="0"/>
              <a:t>C++ Assert Macro:				</a:t>
            </a:r>
            <a:r>
              <a:rPr lang="en-US" dirty="0" smtClean="0"/>
              <a:t> </a:t>
            </a:r>
            <a:r>
              <a:rPr lang="en-US" sz="2100" dirty="0" smtClean="0"/>
              <a:t>#define ASSERT( condition, message ) { </a:t>
            </a:r>
          </a:p>
          <a:p>
            <a:pPr>
              <a:buNone/>
            </a:pPr>
            <a:r>
              <a:rPr lang="sr-Latn-RS" sz="2100" dirty="0" smtClean="0"/>
              <a:t>	</a:t>
            </a:r>
            <a:r>
              <a:rPr lang="en-US" sz="2100" dirty="0" smtClean="0"/>
              <a:t>if ( !(condition) ) { </a:t>
            </a:r>
          </a:p>
          <a:p>
            <a:pPr>
              <a:buNone/>
            </a:pPr>
            <a:r>
              <a:rPr lang="sr-Latn-RS" sz="2100" dirty="0" smtClean="0"/>
              <a:t>	</a:t>
            </a:r>
            <a:r>
              <a:rPr lang="en-US" sz="2100" dirty="0" err="1" smtClean="0"/>
              <a:t>fprintf</a:t>
            </a:r>
            <a:r>
              <a:rPr lang="en-US" sz="2100" dirty="0" smtClean="0"/>
              <a:t>( </a:t>
            </a:r>
            <a:r>
              <a:rPr lang="en-US" sz="2100" dirty="0" err="1" smtClean="0"/>
              <a:t>stderr</a:t>
            </a:r>
            <a:r>
              <a:rPr lang="en-US" sz="2100" dirty="0" smtClean="0"/>
              <a:t>, "Assertion %s failed: %s\n", #condition, message ); 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sr-Latn-RS" sz="2100" dirty="0" smtClean="0"/>
              <a:t>	</a:t>
            </a:r>
            <a:r>
              <a:rPr lang="en-US" sz="2100" dirty="0" smtClean="0"/>
              <a:t>exit( EXIT_FAILURE ); </a:t>
            </a:r>
          </a:p>
          <a:p>
            <a:pPr>
              <a:buNone/>
            </a:pPr>
            <a:r>
              <a:rPr lang="en-US" sz="2100" dirty="0" smtClean="0"/>
              <a:t> </a:t>
            </a:r>
            <a:r>
              <a:rPr lang="sr-Latn-RS" sz="2100" dirty="0" smtClean="0"/>
              <a:t>	</a:t>
            </a:r>
            <a:r>
              <a:rPr lang="en-US" sz="2100" dirty="0" smtClean="0"/>
              <a:t>} </a:t>
            </a:r>
          </a:p>
          <a:p>
            <a:pPr>
              <a:buNone/>
            </a:pPr>
            <a:r>
              <a:rPr lang="sr-Latn-RS" sz="2100" dirty="0" smtClean="0"/>
              <a:t>						</a:t>
            </a:r>
            <a:r>
              <a:rPr lang="en-US" sz="2100" dirty="0" smtClean="0"/>
              <a:t> } </a:t>
            </a:r>
            <a:r>
              <a:rPr lang="sr-Latn-RS" sz="2100" b="1" dirty="0" smtClean="0"/>
              <a:t>	</a:t>
            </a:r>
            <a:endParaRPr lang="en-US" sz="21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1.Izbegavati izvršni kod u assert:</a:t>
            </a:r>
          </a:p>
          <a:p>
            <a:r>
              <a:rPr lang="sr-Latn-RS" sz="2800" dirty="0" smtClean="0"/>
              <a:t>Loš primer :</a:t>
            </a:r>
          </a:p>
          <a:p>
            <a:pPr lvl="1"/>
            <a:r>
              <a:rPr lang="en-US" sz="1600" dirty="0" err="1" smtClean="0"/>
              <a:t>Debug.Assert</a:t>
            </a:r>
            <a:r>
              <a:rPr lang="en-US" sz="1600" dirty="0" smtClean="0"/>
              <a:t>( </a:t>
            </a:r>
            <a:r>
              <a:rPr lang="en-US" sz="1600" dirty="0" err="1" smtClean="0"/>
              <a:t>PerformAction</a:t>
            </a:r>
            <a:r>
              <a:rPr lang="en-US" sz="1600" dirty="0" smtClean="0"/>
              <a:t>() ) ' Couldn't perform action</a:t>
            </a:r>
            <a:endParaRPr lang="sr-Latn-RS" sz="1600" dirty="0" smtClean="0"/>
          </a:p>
          <a:p>
            <a:r>
              <a:rPr lang="sr-Latn-RS" sz="2800" dirty="0" smtClean="0"/>
              <a:t>Ispravka :</a:t>
            </a:r>
          </a:p>
          <a:p>
            <a:pPr lvl="1"/>
            <a:r>
              <a:rPr lang="en-US" sz="1600" dirty="0" err="1" smtClean="0"/>
              <a:t>actionPerformed</a:t>
            </a:r>
            <a:r>
              <a:rPr lang="en-US" sz="1600" dirty="0" smtClean="0"/>
              <a:t> = </a:t>
            </a:r>
            <a:r>
              <a:rPr lang="en-US" sz="1600" dirty="0" err="1" smtClean="0"/>
              <a:t>PerformAction</a:t>
            </a:r>
            <a:r>
              <a:rPr lang="en-US" sz="1600" dirty="0" smtClean="0"/>
              <a:t>()</a:t>
            </a:r>
          </a:p>
          <a:p>
            <a:pPr lvl="1">
              <a:buNone/>
            </a:pPr>
            <a:r>
              <a:rPr lang="sr-Latn-R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err="1" smtClean="0"/>
              <a:t>Debug.Assert</a:t>
            </a:r>
            <a:r>
              <a:rPr lang="en-US" sz="1600" dirty="0" smtClean="0"/>
              <a:t>( </a:t>
            </a:r>
            <a:r>
              <a:rPr lang="en-US" sz="1600" dirty="0" err="1" smtClean="0"/>
              <a:t>actionPerformed</a:t>
            </a:r>
            <a:r>
              <a:rPr lang="en-US" sz="1600" dirty="0" smtClean="0"/>
              <a:t> ) ' Couldn't perform action</a:t>
            </a:r>
            <a:endParaRPr lang="sr-Latn-RS" sz="1600" dirty="0" smtClean="0"/>
          </a:p>
          <a:p>
            <a:r>
              <a:rPr lang="sr-Latn-RS" dirty="0" smtClean="0"/>
              <a:t>2. Koristiti assert za dokumentovanje </a:t>
            </a:r>
            <a:r>
              <a:rPr lang="sr-Latn-RS" u="sng" dirty="0" smtClean="0"/>
              <a:t>preduslova.</a:t>
            </a:r>
          </a:p>
          <a:p>
            <a:r>
              <a:rPr lang="sr-Latn-RS" dirty="0" smtClean="0"/>
              <a:t>3. Za robustan kod, assert, a nakon toga i obraditi grešku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</TotalTime>
  <Words>830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Odbrambeno programiranje</vt:lpstr>
      <vt:lpstr>Sadržaj</vt:lpstr>
      <vt:lpstr>Šta je odbrambeno programiranje?</vt:lpstr>
      <vt:lpstr>Zaštita programa od lošeg unosa </vt:lpstr>
      <vt:lpstr>Zaštita programa od lošeg unosa</vt:lpstr>
      <vt:lpstr>Assert</vt:lpstr>
      <vt:lpstr>Assert</vt:lpstr>
      <vt:lpstr>Assert</vt:lpstr>
      <vt:lpstr>Assert</vt:lpstr>
      <vt:lpstr>Tehnike obrade grešaka</vt:lpstr>
      <vt:lpstr>Tehnike obrade grešaka</vt:lpstr>
      <vt:lpstr>Tehnike obrade grešaka</vt:lpstr>
      <vt:lpstr>Izuzeci</vt:lpstr>
      <vt:lpstr>Izuzeci</vt:lpstr>
      <vt:lpstr>Ograđivanje štete u programu izazvane greškama u kodu </vt:lpstr>
      <vt:lpstr>Debugging Aids</vt:lpstr>
      <vt:lpstr>Debugging Aids</vt:lpstr>
      <vt:lpstr>Debugging Aids</vt:lpstr>
      <vt:lpstr>Koliko odbrambenog programiranja ostaviti u završnom kodu </vt:lpstr>
      <vt:lpstr>Sumiranje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Odbrambeno programiranje</dc:title>
  <dc:creator>DjurisicFamily</dc:creator>
  <cp:lastModifiedBy>DjurisicFamily</cp:lastModifiedBy>
  <cp:revision>27</cp:revision>
  <dcterms:created xsi:type="dcterms:W3CDTF">2015-01-20T05:40:34Z</dcterms:created>
  <dcterms:modified xsi:type="dcterms:W3CDTF">2015-01-21T18:31:40Z</dcterms:modified>
</cp:coreProperties>
</file>