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0080625" cy="7559675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-1075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A3FABDB-377D-407D-B3D1-A471B1F494C6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55227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76C75C4-F420-4C6A-B1B3-E0AF2912D4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0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765175"/>
            <a:ext cx="0" cy="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rial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BF70B2-3B0D-4472-B551-0B7F47CBD9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5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CA1686-DB49-40CF-BC07-14A1B95B77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2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205A96-12C8-48B9-A567-ECDFD18BF3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6A2EB8-C0BB-4BB6-9A5B-2B4D3ED429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828F47-7FD1-4E2F-8DF5-CBB14FC003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78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EA8CDA-1FFA-4577-BA1B-B1A8A40A4F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37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68CABC-4EB3-4E27-905B-7A4FF7B188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8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7BCF79-FFAB-4D34-B614-9E0AEB4AED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3F81A0-0CF3-46F5-B815-BBF4847473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CE2574-BD6C-4146-80C3-E51857EB42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5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C3347D-281B-40DE-B6D7-480F484A17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7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079233-AE6D-4575-8FD8-43289FB5A8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23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79FAB0-8A1A-4B1E-8B11-9480E4A857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0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C7CAF3-E211-4F38-816D-E9DAEAB2DE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5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8988" y="647700"/>
            <a:ext cx="223520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647700"/>
            <a:ext cx="6554788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479DF5-F509-4155-ACF8-6901B5BE27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20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19617E-5AE3-459D-8E21-939780ECD3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2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3B38A5-4C27-4755-AFF9-F65DBA3305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7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626DA0-4CBF-48DB-84CB-368F5FBB91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1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334DAC-92D8-42CF-9BF6-BB367EFFA4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5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819910-F4DB-4011-B070-DB60553B7C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84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3AAD8E-BBB0-4FF0-9268-378686B38F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16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F7EC8E-FF5F-4949-8E51-C341B652B1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49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2306973-5B83-49F5-BCDF-8467B4C3E49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60" y="36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CLIQUE PARA EDITAR O FORMATO DO TEXTO DO TÍTULO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2095199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Clique para editar o formato do texto da estrutura de tópicos</a:t>
            </a:r>
          </a:p>
          <a:p>
            <a:pPr lvl="1"/>
            <a:r>
              <a:rPr lang="en-US"/>
              <a:t>2.º Nível da estrutura de tópicos</a:t>
            </a:r>
          </a:p>
          <a:p>
            <a:pPr lvl="2"/>
            <a:r>
              <a:rPr lang="en-US"/>
              <a:t>3.º Nível da estrutura de tópicos</a:t>
            </a:r>
          </a:p>
          <a:p>
            <a:pPr lvl="3"/>
            <a:r>
              <a:rPr lang="en-US"/>
              <a:t>4.º Nível da estrutura de tópicos</a:t>
            </a:r>
          </a:p>
          <a:p>
            <a:pPr lvl="4"/>
            <a:r>
              <a:rPr lang="en-US"/>
              <a:t>5.º Nível da estrutura de tópicos</a:t>
            </a:r>
          </a:p>
          <a:p>
            <a:pPr lvl="5"/>
            <a:r>
              <a:rPr lang="en-US"/>
              <a:t>6.º Nível da estrutura de tópicos</a:t>
            </a:r>
          </a:p>
          <a:p>
            <a:pPr lvl="6"/>
            <a:r>
              <a:rPr lang="en-US"/>
              <a:t>7.º Nível da estrutura de tópicos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552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5520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534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56ED3CA-1F07-4E9A-8466-F0FF04EB6DC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lvl="0" algn="l" rtl="0" hangingPunct="0">
        <a:buNone/>
        <a:tabLst/>
        <a:defRPr lang="en-US" sz="3000" b="0" i="0" u="none" strike="noStrike" kern="1200">
          <a:ln>
            <a:noFill/>
          </a:ln>
          <a:solidFill>
            <a:srgbClr val="333333"/>
          </a:solidFill>
          <a:latin typeface="Liberation Sans" pitchFamily="34"/>
          <a:ea typeface="Droid Sans Fallback" pitchFamily="2"/>
          <a:cs typeface="Lohit Hindi" pitchFamily="2"/>
        </a:defRPr>
      </a:lvl1pPr>
    </p:titleStyle>
    <p:bodyStyle>
      <a:lvl1pPr lvl="0" rtl="0" hangingPunct="0">
        <a:buSzPct val="45000"/>
        <a:buFont typeface="StarSymbol"/>
        <a:buChar char="●"/>
        <a:tabLst/>
        <a:defRPr lang="en-US"/>
      </a:lvl1pPr>
      <a:lvl2pPr lvl="1" rtl="0" hangingPunct="0">
        <a:buSzPct val="75000"/>
        <a:buFont typeface="StarSymbol"/>
        <a:buChar char="–"/>
        <a:tabLst/>
        <a:defRPr lang="en-US"/>
      </a:lvl2pPr>
      <a:lvl3pPr lvl="2" rtl="0" hangingPunct="0">
        <a:buSzPct val="45000"/>
        <a:buFont typeface="StarSymbol"/>
        <a:buChar char="●"/>
        <a:tabLst/>
        <a:defRPr lang="en-US"/>
      </a:lvl3pPr>
      <a:lvl4pPr lvl="3" rtl="0" hangingPunct="0">
        <a:buSzPct val="75000"/>
        <a:buFont typeface="StarSymbol"/>
        <a:buChar char="–"/>
        <a:tabLst/>
        <a:defRPr lang="en-US"/>
      </a:lvl4pPr>
      <a:lvl5pPr lvl="4" rtl="0" hangingPunct="0">
        <a:buSzPct val="45000"/>
        <a:buFont typeface="StarSymbol"/>
        <a:buChar char="●"/>
        <a:tabLst/>
        <a:defRPr lang="en-US"/>
      </a:lvl5pPr>
      <a:lvl6pPr lvl="5" rtl="0" hangingPunct="0">
        <a:buSzPct val="45000"/>
        <a:buFont typeface="StarSymbol"/>
        <a:buChar char="●"/>
        <a:tabLst/>
        <a:defRPr lang="en-US"/>
      </a:lvl6pPr>
      <a:lvl7pPr lvl="6" rtl="0" hangingPunct="0">
        <a:buSzPct val="45000"/>
        <a:buFont typeface="StarSymbol"/>
        <a:buChar char="●"/>
        <a:tabLst/>
        <a:defRPr lang="en-US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1813680" y="665640"/>
            <a:ext cx="7056000" cy="61462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endParaRPr lang="en-US">
              <a:latin typeface="Cabin" pitchFamily="18"/>
            </a:endParaRPr>
          </a:p>
          <a:p>
            <a:pPr marL="0" lvl="0" indent="0" algn="ctr">
              <a:buNone/>
            </a:pPr>
            <a:endParaRPr lang="en-US">
              <a:latin typeface="Cabin" pitchFamily="18"/>
            </a:endParaRPr>
          </a:p>
          <a:p>
            <a:pPr marL="0" lvl="0" indent="0" algn="ctr">
              <a:buNone/>
            </a:pPr>
            <a:endParaRPr lang="en-US">
              <a:latin typeface="Cabin" pitchFamily="18"/>
            </a:endParaRPr>
          </a:p>
          <a:p>
            <a:pPr marL="0" lvl="0" indent="0" algn="ctr">
              <a:buNone/>
            </a:pPr>
            <a:endParaRPr lang="en-US">
              <a:latin typeface="Cabin" pitchFamily="18"/>
            </a:endParaRPr>
          </a:p>
          <a:p>
            <a:pPr marL="0" lvl="0" indent="0" algn="ctr">
              <a:buNone/>
            </a:pPr>
            <a:endParaRPr lang="en-US">
              <a:latin typeface="Cabin" pitchFamily="18"/>
            </a:endParaRPr>
          </a:p>
          <a:p>
            <a:pPr marL="0" lvl="0" indent="0" algn="r">
              <a:buNone/>
            </a:pPr>
            <a:endParaRPr lang="en-US">
              <a:latin typeface="Cabin" pitchFamily="18"/>
            </a:endParaRPr>
          </a:p>
          <a:p>
            <a:pPr marL="0" lvl="0" indent="0" algn="ctr">
              <a:buNone/>
            </a:pPr>
            <a:r>
              <a:rPr lang="en-US">
                <a:latin typeface="Cabin" pitchFamily="18"/>
              </a:rPr>
              <a:t>Code Complete – Opšti problemi pri</a:t>
            </a:r>
          </a:p>
          <a:p>
            <a:pPr marL="0" lvl="0" indent="0" algn="ctr">
              <a:buNone/>
            </a:pPr>
            <a:r>
              <a:rPr lang="en-US">
                <a:latin typeface="Cabin" pitchFamily="18"/>
              </a:rPr>
              <a:t>korišćenju promenljivih</a:t>
            </a:r>
          </a:p>
          <a:p>
            <a:pPr marL="0" lvl="0" indent="0" algn="r">
              <a:buNone/>
            </a:pPr>
            <a:endParaRPr lang="en-US">
              <a:latin typeface="Cabin" pitchFamily="18"/>
            </a:endParaRPr>
          </a:p>
          <a:p>
            <a:pPr marL="0" lvl="0" indent="0" algn="r">
              <a:buNone/>
            </a:pPr>
            <a:endParaRPr lang="en-US">
              <a:latin typeface="Cabin" pitchFamily="18"/>
            </a:endParaRPr>
          </a:p>
          <a:p>
            <a:pPr marL="0" lvl="0" indent="0" algn="r">
              <a:buNone/>
            </a:pPr>
            <a:endParaRPr lang="en-US">
              <a:latin typeface="Cabin" pitchFamily="18"/>
            </a:endParaRPr>
          </a:p>
          <a:p>
            <a:pPr marL="0" lvl="0" indent="0" algn="r">
              <a:buNone/>
            </a:pPr>
            <a:endParaRPr lang="en-US">
              <a:latin typeface="Cabin" pitchFamily="18"/>
            </a:endParaRPr>
          </a:p>
          <a:p>
            <a:pPr marL="0" lvl="0" indent="0" algn="r">
              <a:buNone/>
            </a:pPr>
            <a:endParaRPr lang="en-US">
              <a:latin typeface="Cabin" pitchFamily="18"/>
            </a:endParaRPr>
          </a:p>
          <a:p>
            <a:pPr marL="0" lvl="0" indent="0" algn="r">
              <a:buNone/>
            </a:pPr>
            <a:r>
              <a:rPr lang="en-US">
                <a:latin typeface="Cabin" pitchFamily="18"/>
              </a:rPr>
              <a:t>Profesor: dr Vladimir Filipović</a:t>
            </a:r>
          </a:p>
          <a:p>
            <a:pPr marL="0" lvl="0" indent="0" algn="r">
              <a:buNone/>
            </a:pPr>
            <a:r>
              <a:rPr lang="en-US">
                <a:latin typeface="Cabin" pitchFamily="18"/>
              </a:rPr>
              <a:t>Student: Marija Đurić            </a:t>
            </a:r>
          </a:p>
          <a:p>
            <a:pPr marL="0" lvl="0" indent="0" algn="r">
              <a:buNone/>
            </a:pPr>
            <a:endParaRPr lang="en-US">
              <a:latin typeface="Cabin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32000" y="648000"/>
            <a:ext cx="9169200" cy="648432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en-US" sz="1800">
                <a:latin typeface="Calibri" pitchFamily="18"/>
              </a:rPr>
              <a:t>. . .</a:t>
            </a:r>
          </a:p>
          <a:p>
            <a:pPr marL="0" lvl="0" indent="0" algn="l">
              <a:buNone/>
            </a:pPr>
            <a:r>
              <a:rPr lang="en-US" sz="1800" b="1" i="1">
                <a:latin typeface="Calibri" pitchFamily="18"/>
              </a:rPr>
              <a:t>25 recordIndex = 0;				</a:t>
            </a:r>
            <a:r>
              <a:rPr lang="en-US" sz="1800" i="1">
                <a:latin typeface="Calibri" pitchFamily="18"/>
              </a:rPr>
              <a:t>Inicijalizacija recordIndex-a</a:t>
            </a:r>
          </a:p>
          <a:p>
            <a:pPr marL="0" lvl="0" indent="0" algn="l">
              <a:buNone/>
            </a:pPr>
            <a:r>
              <a:rPr lang="en-US" sz="1800" b="1" i="1">
                <a:latin typeface="Calibri" pitchFamily="18"/>
              </a:rPr>
              <a:t>26 while ( recordIndex &lt; recordCount ) {</a:t>
            </a:r>
          </a:p>
          <a:p>
            <a:pPr marL="0" lvl="0" indent="0" algn="l">
              <a:buNone/>
            </a:pPr>
            <a:r>
              <a:rPr lang="en-US" sz="1800" b="1" i="1">
                <a:latin typeface="Calibri" pitchFamily="18"/>
              </a:rPr>
              <a:t>27 ...</a:t>
            </a:r>
          </a:p>
          <a:p>
            <a:pPr marL="0" lvl="0" indent="0" algn="l">
              <a:buNone/>
            </a:pPr>
            <a:r>
              <a:rPr lang="en-US" sz="1800" b="1" i="1">
                <a:latin typeface="Calibri" pitchFamily="18"/>
              </a:rPr>
              <a:t>28 recordIndex = recordIndex + 1;</a:t>
            </a:r>
          </a:p>
          <a:p>
            <a:pPr marL="0" lvl="0" indent="0" algn="l">
              <a:buNone/>
            </a:pPr>
            <a:r>
              <a:rPr lang="en-US" sz="1800" b="1" i="1">
                <a:latin typeface="Calibri" pitchFamily="18"/>
              </a:rPr>
              <a:t>. . .</a:t>
            </a:r>
          </a:p>
          <a:p>
            <a:pPr marL="0" lvl="0" indent="0" algn="l">
              <a:buNone/>
            </a:pPr>
            <a:r>
              <a:rPr lang="en-US" sz="1800" b="1" i="1">
                <a:latin typeface="Calibri" pitchFamily="18"/>
              </a:rPr>
              <a:t>62 total = 0;				   </a:t>
            </a:r>
            <a:r>
              <a:rPr lang="en-US" sz="1800" i="1">
                <a:latin typeface="Calibri" pitchFamily="18"/>
              </a:rPr>
              <a:t>Inicijalizacija total i done 4</a:t>
            </a:r>
          </a:p>
          <a:p>
            <a:pPr marL="0" lvl="0" indent="0" algn="l">
              <a:buNone/>
            </a:pPr>
            <a:r>
              <a:rPr lang="en-US" sz="1800" b="1" i="1">
                <a:latin typeface="Calibri" pitchFamily="18"/>
              </a:rPr>
              <a:t>63 done = false;</a:t>
            </a:r>
          </a:p>
          <a:p>
            <a:pPr marL="0" lvl="0" indent="0" algn="l">
              <a:buNone/>
            </a:pPr>
            <a:r>
              <a:rPr lang="en-US" sz="1800" b="1" i="1">
                <a:latin typeface="Calibri" pitchFamily="18"/>
              </a:rPr>
              <a:t>64 while ( !done ) {</a:t>
            </a:r>
          </a:p>
          <a:p>
            <a:pPr marL="0" lvl="0" indent="0" algn="l">
              <a:buNone/>
            </a:pPr>
            <a:r>
              <a:rPr lang="en-US" sz="1800" b="1" i="1">
                <a:latin typeface="Calibri" pitchFamily="18"/>
              </a:rPr>
              <a:t>. . .</a:t>
            </a:r>
          </a:p>
          <a:p>
            <a:pPr marL="0" lvl="0" indent="0" algn="l">
              <a:buNone/>
            </a:pPr>
            <a:r>
              <a:rPr lang="en-US" sz="1800" b="1" i="1">
                <a:latin typeface="Calibri" pitchFamily="18"/>
              </a:rPr>
              <a:t>69 if ( total &gt; projectedTotal ) {</a:t>
            </a:r>
          </a:p>
          <a:p>
            <a:pPr marL="0" lvl="0" indent="0" algn="l">
              <a:spcAft>
                <a:spcPts val="1001"/>
              </a:spcAft>
              <a:buNone/>
            </a:pPr>
            <a:r>
              <a:rPr lang="en-US" sz="1800" b="1" i="1">
                <a:latin typeface="Calibri" pitchFamily="18"/>
              </a:rPr>
              <a:t>70 done = true;</a:t>
            </a:r>
          </a:p>
          <a:p>
            <a:pPr marL="0" lvl="0" indent="0" algn="l">
              <a:spcAft>
                <a:spcPts val="1001"/>
              </a:spcAft>
              <a:buNone/>
            </a:pPr>
            <a:r>
              <a:rPr lang="en-US" sz="1800">
                <a:latin typeface="Calibri" pitchFamily="18"/>
              </a:rPr>
              <a:t>Ovo su doživljena vremena za promenljive u ovom primeru:</a:t>
            </a:r>
          </a:p>
          <a:p>
            <a:pPr marL="0" lvl="0" indent="0" algn="l">
              <a:spcAft>
                <a:spcPts val="1001"/>
              </a:spcAft>
              <a:buNone/>
            </a:pPr>
            <a:r>
              <a:rPr lang="en-US" sz="1800">
                <a:latin typeface="Calibri" pitchFamily="18"/>
              </a:rPr>
              <a:t>recordIndex			( linija 28 - linija 25 + 1 ) = 4</a:t>
            </a:r>
          </a:p>
          <a:p>
            <a:pPr marL="0" lvl="0" indent="0" algn="l">
              <a:spcAft>
                <a:spcPts val="1001"/>
              </a:spcAft>
              <a:buNone/>
            </a:pPr>
            <a:r>
              <a:rPr lang="en-US" sz="1800">
                <a:latin typeface="Calibri" pitchFamily="18"/>
              </a:rPr>
              <a:t>total				( linija 69 - linija 62 + 1 ) = 8</a:t>
            </a:r>
          </a:p>
          <a:p>
            <a:pPr marL="0" lvl="0" indent="0" algn="l">
              <a:spcAft>
                <a:spcPts val="1001"/>
              </a:spcAft>
              <a:buNone/>
            </a:pPr>
            <a:r>
              <a:rPr lang="en-US" sz="1800">
                <a:latin typeface="Calibri" pitchFamily="18"/>
              </a:rPr>
              <a:t>done				( linija 70 - linija 63 + 1 ) = 8</a:t>
            </a:r>
          </a:p>
          <a:p>
            <a:pPr marL="0" lvl="0" indent="0" algn="l">
              <a:spcAft>
                <a:spcPts val="1001"/>
              </a:spcAft>
              <a:buNone/>
            </a:pPr>
            <a:r>
              <a:rPr lang="en-US" sz="1800">
                <a:latin typeface="Calibri" pitchFamily="18"/>
              </a:rPr>
              <a:t>Prosečno doživljeno vreme	( 4 + 8 + 8 ) / 3 </a:t>
            </a:r>
            <a:r>
              <a:rPr lang="en-US" sz="1800">
                <a:latin typeface="Cambria Math" pitchFamily="18"/>
              </a:rPr>
              <a:t>≈</a:t>
            </a:r>
            <a:r>
              <a:rPr lang="en-US" sz="1800">
                <a:latin typeface="Calibri" pitchFamily="18"/>
              </a:rPr>
              <a:t> 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spcAft>
                <a:spcPts val="1001"/>
              </a:spcAft>
              <a:buNone/>
            </a:pPr>
            <a:r>
              <a:rPr lang="en-US" sz="2200">
                <a:latin typeface="Calibri" pitchFamily="18"/>
              </a:rPr>
              <a:t>Opšte smernice za minimizovanje obima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 algn="l">
              <a:spcAft>
                <a:spcPts val="1001"/>
              </a:spcAft>
            </a:pPr>
            <a:r>
              <a:rPr lang="en-US" sz="2200">
                <a:latin typeface="Calibri" pitchFamily="16"/>
              </a:rPr>
              <a:t>Inicijalizovanje promenljivih koje se koriste u petlji odmah pre petlje pre nego na početku rutine koja sadrži petlju</a:t>
            </a:r>
          </a:p>
          <a:p>
            <a:pPr lvl="0" algn="l">
              <a:spcAft>
                <a:spcPts val="1001"/>
              </a:spcAft>
            </a:pPr>
            <a:r>
              <a:rPr lang="en-US" sz="2200">
                <a:latin typeface="Calibri" pitchFamily="16"/>
              </a:rPr>
              <a:t>Nemojte dodeljivati vrednost promenljivoj sve do mesta gde ćete je koristiti</a:t>
            </a:r>
          </a:p>
          <a:p>
            <a:pPr lvl="0">
              <a:spcAft>
                <a:spcPts val="1001"/>
              </a:spcAft>
            </a:pPr>
            <a:r>
              <a:rPr lang="en-US" sz="2200">
                <a:latin typeface="Calibri" pitchFamily="16"/>
              </a:rPr>
              <a:t>Počnite sa najrestriktnijom vidljivošću, i širite obim promenljive samo ako je neophodno</a:t>
            </a:r>
          </a:p>
          <a:p>
            <a:pPr lvl="0" algn="l">
              <a:spcAft>
                <a:spcPts val="1001"/>
              </a:spcAft>
            </a:pPr>
            <a:r>
              <a:rPr lang="en-US" sz="2200">
                <a:latin typeface="Calibri" pitchFamily="16"/>
              </a:rPr>
              <a:t>Grupisani iskazi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274320" y="1463039"/>
            <a:ext cx="4774680" cy="55778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US" sz="2200" b="1">
                <a:latin typeface="Calibri" pitchFamily="16"/>
              </a:rPr>
              <a:t>void SummarizeData (...) {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. . .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GetOldData( oldData, &amp;numOldData );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GetNewData( newData, &amp;numNewData );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totalOldData = Sum( oldData, numOldData );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totalNewData = Sum( newData, numNewData );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PrintOldDataSummary( oldData, totalOldData, numOldData );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PrintNewDataSummary( newData, totalNewData, numNewData );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SaveOldDataSummary( totalOldData, numOldData );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SaveNewDataSummary( totalNewData, numNewData );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. . .</a:t>
            </a:r>
          </a:p>
          <a:p>
            <a:pPr lvl="0">
              <a:spcAft>
                <a:spcPts val="1001"/>
              </a:spcAft>
              <a:buNone/>
            </a:pPr>
            <a:r>
              <a:rPr lang="en-US" sz="2200" b="1">
                <a:latin typeface="Calibri" pitchFamily="16"/>
              </a:rPr>
              <a:t>}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49000" y="1371599"/>
            <a:ext cx="4735080" cy="57607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US" sz="2200" b="1">
                <a:latin typeface="Calibri" pitchFamily="16"/>
              </a:rPr>
              <a:t>void SummarizeDaily( ... ) {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GetOldData( oldData, &amp;numOldData );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totalOldData = Sum( oldData, numOldData );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PrintOldDataSummary( oldData, totalOldData, numOldData );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SaveOldDataSummary( totalOldData, numOldData );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. . .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GetNewData( newData, &amp;numNewData );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totalNewData = Sum( newData, numNewData );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PrintNewDataSummary( newData, totalNewData, numNewData );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SaveNewDataSummary( totalNewData, numNewData );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. . .</a:t>
            </a:r>
          </a:p>
          <a:p>
            <a:pPr lvl="0">
              <a:spcAft>
                <a:spcPts val="1001"/>
              </a:spcAft>
              <a:buNone/>
            </a:pPr>
            <a:r>
              <a:rPr lang="en-US" sz="2200" b="1">
                <a:latin typeface="Calibri" pitchFamily="16"/>
              </a:rPr>
              <a:t>}</a:t>
            </a:r>
          </a:p>
        </p:txBody>
      </p:sp>
      <p:sp>
        <p:nvSpPr>
          <p:cNvPr id="4" name="Freeform 3"/>
          <p:cNvSpPr/>
          <p:nvPr/>
        </p:nvSpPr>
        <p:spPr>
          <a:xfrm>
            <a:off x="4937760" y="1371599"/>
            <a:ext cx="0" cy="5943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6510">
                <a:moveTo>
                  <a:pt x="0" y="0"/>
                </a:moveTo>
                <a:cubicBezTo>
                  <a:pt x="0" y="16256"/>
                  <a:pt x="0" y="16510"/>
                  <a:pt x="0" y="16510"/>
                </a:cubicBezTo>
                <a:lnTo>
                  <a:pt x="0" y="16256"/>
                </a:lnTo>
                <a:lnTo>
                  <a:pt x="0" y="254"/>
                </a:lnTo>
                <a:lnTo>
                  <a:pt x="0" y="16510"/>
                </a:lnTo>
                <a:lnTo>
                  <a:pt x="0" y="16256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F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/>
              <a:t>Trajnost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 algn="l">
              <a:buNone/>
            </a:pPr>
            <a:r>
              <a:rPr lang="sv-SE"/>
              <a:t>Promenljive mogu da traju:</a:t>
            </a:r>
          </a:p>
          <a:p>
            <a:pPr lvl="0" algn="l">
              <a:buNone/>
            </a:pPr>
            <a:r>
              <a:rPr lang="sv-SE"/>
              <a:t>- dok postoji poseban blok koda ili rutine. Deklarisane promenljive koje se javljaju u FOR petlji u C++ ili Javi su primeri ovog tipa trajnosti.</a:t>
            </a:r>
          </a:p>
          <a:p>
            <a:pPr lvl="0" algn="l">
              <a:buNone/>
            </a:pPr>
            <a:r>
              <a:rPr lang="sv-SE"/>
              <a:t>- koliko god im vi dozvolite. </a:t>
            </a:r>
            <a:r>
              <a:rPr lang="en-US"/>
              <a:t>U Javi, promenljive koje se kreiraju pomoću </a:t>
            </a:r>
            <a:r>
              <a:rPr lang="en-US" b="1" i="1"/>
              <a:t>new</a:t>
            </a:r>
            <a:r>
              <a:rPr lang="en-US"/>
              <a:t> traju sve dok ih ne ocisti </a:t>
            </a:r>
            <a:r>
              <a:rPr lang="en-US" sz="1200"/>
              <a:t>garbage collector</a:t>
            </a:r>
            <a:r>
              <a:rPr lang="en-US"/>
              <a:t>. </a:t>
            </a:r>
            <a:r>
              <a:rPr lang="es-ES"/>
              <a:t>U C++-u promenljive traju sve dok ih ne izbrišete.</a:t>
            </a:r>
          </a:p>
          <a:p>
            <a:pPr lvl="0" algn="l">
              <a:buNone/>
            </a:pPr>
            <a:r>
              <a:rPr lang="sv-SE"/>
              <a:t>- dok postoji program. Globalne promenljive u većini jezika odgovaraju ovom opisu, kao sto su statičke promenljive u C++ i Javi.</a:t>
            </a:r>
          </a:p>
          <a:p>
            <a:pPr lvl="0" algn="l">
              <a:buNone/>
            </a:pPr>
            <a:r>
              <a:rPr lang="sv-SE"/>
              <a:t>- zauvek. Takve promenljive mogu da uključe vrednosti koje ste uskladištili u bazu podataka između izvršavanja programa.</a:t>
            </a:r>
          </a:p>
          <a:p>
            <a:pPr lvl="0" algn="l">
              <a:buNone/>
            </a:pPr>
            <a:endParaRPr lang="sv-SE"/>
          </a:p>
          <a:p>
            <a:pPr lvl="0" algn="l">
              <a:buNone/>
            </a:pPr>
            <a:r>
              <a:rPr lang="sv-SE"/>
              <a:t>Glavni problem trajnosti se javlja kad pretpostavite da promenjiva ima dužu trajnost nego što zaista ima. </a:t>
            </a:r>
            <a:r>
              <a:rPr lang="sv-SE" b="1" i="1"/>
              <a:t>Promenjiva je kao mleko u frižideru.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  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sv-SE" sz="2200"/>
              <a:t>Sledeći koraci vam mogu pomoći da izbegnete ovakav tip problema:</a:t>
            </a:r>
          </a:p>
          <a:p>
            <a:pPr lvl="0">
              <a:buNone/>
            </a:pPr>
            <a:endParaRPr lang="sv-SE" sz="2200"/>
          </a:p>
          <a:p>
            <a:pPr marL="457200" lvl="0" indent="-228600">
              <a:buNone/>
            </a:pPr>
            <a:r>
              <a:rPr lang="sv-SE" sz="2200"/>
              <a:t>-koristite </a:t>
            </a:r>
            <a:r>
              <a:rPr lang="sv-SE" sz="2200" b="1"/>
              <a:t>debug</a:t>
            </a:r>
            <a:r>
              <a:rPr lang="sv-SE" sz="2200"/>
              <a:t>  da proverite kritične promenljive. Ako vrednosti nisu prihvatljive, prikažite na ekranu upozorenje koje vas upućuje da nađete neispravnu inicijalizaciju.</a:t>
            </a:r>
          </a:p>
          <a:p>
            <a:pPr marL="457200" lvl="0" indent="-228600">
              <a:buNone/>
            </a:pPr>
            <a:r>
              <a:rPr lang="sv-SE" sz="2200"/>
              <a:t>-Napišite kod koji pretpostavlja da podaci nisu trajni. Na primer, ako promenljiva ima određenu vrednost kada izađete iz rutine, ne pretpostavljajte da će imati istu vrednost kad sledeći put u nju uđete. Ovo se ne odnosi ako koristite specifične jezičke karakteristike koje garantuju da će vrednost ostati ista, kao što je statička promenljiva u C++ i Javi.</a:t>
            </a:r>
          </a:p>
          <a:p>
            <a:pPr marL="457200" lvl="0" indent="-228600">
              <a:buNone/>
            </a:pPr>
            <a:r>
              <a:rPr lang="es-ES" sz="2200"/>
              <a:t>-Razvijte naviku deklarizacije i inicijalizacije svih podataka pre nego što se upotrebe. Ako primetite da se koriste podaci bez prethodne inicijalizacije, imajte sumnje u vezi toga.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/>
              <a:t>Vreme povezivanja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48640" y="1833119"/>
            <a:ext cx="8870040" cy="43848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 algn="l">
              <a:buNone/>
            </a:pPr>
            <a:r>
              <a:rPr lang="es-ES" sz="2000"/>
              <a:t>Vreme povezivanja (spajanja) – vreme kada se promenljiva i njena vrednost spajaju.</a:t>
            </a:r>
          </a:p>
          <a:p>
            <a:pPr lvl="0" algn="l">
              <a:buNone/>
            </a:pPr>
            <a:r>
              <a:rPr lang="sv-SE" sz="2000"/>
              <a:t>Ono što vam najviše može koristiti jeste da ih povežete što kasnije</a:t>
            </a:r>
            <a:r>
              <a:rPr lang="sv-SE" sz="2000" b="1" i="1"/>
              <a:t> </a:t>
            </a:r>
            <a:r>
              <a:rPr lang="sv-SE" sz="2000"/>
              <a:t>moguće. Uglavnom, što</a:t>
            </a:r>
            <a:r>
              <a:rPr lang="sv-SE" sz="2000" b="1" i="1"/>
              <a:t> kasnije</a:t>
            </a:r>
            <a:r>
              <a:rPr lang="sv-SE" sz="2000"/>
              <a:t> postavite </a:t>
            </a:r>
            <a:r>
              <a:rPr lang="sv-SE" sz="2000" b="1" i="1"/>
              <a:t>vreme</a:t>
            </a:r>
            <a:r>
              <a:rPr lang="sv-SE" sz="2000"/>
              <a:t> povezivanja, to će</a:t>
            </a:r>
            <a:r>
              <a:rPr lang="sv-SE" sz="2000" b="1" i="1"/>
              <a:t> kod</a:t>
            </a:r>
            <a:r>
              <a:rPr lang="sv-SE" sz="2000"/>
              <a:t> biti </a:t>
            </a:r>
            <a:r>
              <a:rPr lang="sv-SE" sz="2000" b="1" i="1"/>
              <a:t>fleksibilniji</a:t>
            </a:r>
            <a:r>
              <a:rPr lang="sv-SE" sz="2000"/>
              <a:t>.</a:t>
            </a:r>
          </a:p>
          <a:p>
            <a:pPr lvl="0" algn="l">
              <a:buNone/>
            </a:pPr>
            <a:endParaRPr lang="sv-SE" sz="2000"/>
          </a:p>
          <a:p>
            <a:pPr lvl="0">
              <a:buNone/>
            </a:pPr>
            <a:r>
              <a:rPr lang="es-ES" sz="2000" b="1"/>
              <a:t>Primer:</a:t>
            </a:r>
            <a:r>
              <a:rPr lang="es-ES" sz="2000"/>
              <a:t> </a:t>
            </a:r>
            <a:r>
              <a:rPr lang="es-ES" sz="2000" i="1"/>
              <a:t>Jave kada se promenljiva povezuje u vreme pisanja koda</a:t>
            </a:r>
            <a:r>
              <a:rPr lang="es-ES" sz="2000"/>
              <a:t>:</a:t>
            </a:r>
          </a:p>
          <a:p>
            <a:pPr lvl="0">
              <a:buNone/>
            </a:pPr>
            <a:r>
              <a:rPr lang="es-ES" sz="2000" b="1" i="1"/>
              <a:t>titleBar.color = 0xFF; // 0xFF is hex value for color blue</a:t>
            </a:r>
          </a:p>
          <a:p>
            <a:pPr lvl="0">
              <a:buNone/>
            </a:pPr>
            <a:endParaRPr lang="es-ES" sz="2000" b="1" i="1"/>
          </a:p>
          <a:p>
            <a:pPr lvl="0">
              <a:buNone/>
            </a:pPr>
            <a:r>
              <a:rPr lang="es-ES" sz="2000"/>
              <a:t>Fiksno kodiranje kao ovo je skoro uvek loša ideja!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566719"/>
            <a:ext cx="8870040" cy="49255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s-ES" sz="2200"/>
              <a:t>Primer povezivanje u malo kasnijem vremenu, kada je kod kompajliran:</a:t>
            </a:r>
          </a:p>
          <a:p>
            <a:pPr lvl="0">
              <a:buNone/>
            </a:pPr>
            <a:r>
              <a:rPr lang="es-ES" sz="2200" b="1" i="1"/>
              <a:t>private static final int COLOR_BLUE = 0xFF;</a:t>
            </a:r>
          </a:p>
          <a:p>
            <a:pPr lvl="0">
              <a:buNone/>
            </a:pPr>
            <a:r>
              <a:rPr lang="es-ES" sz="2200" b="1" i="1"/>
              <a:t>private static final int TITLE_BAR_COLOR = COLOR_BLUE;(</a:t>
            </a:r>
            <a:r>
              <a:rPr lang="es-ES" sz="2200"/>
              <a:t>imenovana konstanta</a:t>
            </a:r>
            <a:r>
              <a:rPr lang="es-ES" sz="2200" b="1" i="1"/>
              <a:t>)</a:t>
            </a:r>
          </a:p>
          <a:p>
            <a:pPr lvl="0">
              <a:buNone/>
            </a:pPr>
            <a:r>
              <a:rPr lang="es-ES" sz="2200" b="1" i="1"/>
              <a:t>...</a:t>
            </a:r>
          </a:p>
          <a:p>
            <a:pPr lvl="0">
              <a:buNone/>
            </a:pPr>
            <a:r>
              <a:rPr lang="es-ES" sz="2200" b="1" i="1"/>
              <a:t>titleBar.color = TITLE_BAR_COLOR</a:t>
            </a:r>
            <a:r>
              <a:rPr lang="es-ES" sz="2200" b="1" u="sng"/>
              <a:t>;</a:t>
            </a:r>
          </a:p>
          <a:p>
            <a:pPr lvl="0">
              <a:buNone/>
            </a:pPr>
            <a:endParaRPr lang="es-ES" sz="2200" b="1" u="sng"/>
          </a:p>
          <a:p>
            <a:pPr lvl="0">
              <a:buNone/>
            </a:pPr>
            <a:r>
              <a:rPr lang="es-ES" sz="2200"/>
              <a:t>Primer povezivanja za vreme pokretanja programa:</a:t>
            </a:r>
          </a:p>
          <a:p>
            <a:pPr lvl="0" algn="l">
              <a:buNone/>
            </a:pPr>
            <a:r>
              <a:rPr lang="sv-SE" sz="2200" b="1"/>
              <a:t>titleBar.color = ReadTitleBarColor</a:t>
            </a:r>
            <a:r>
              <a:rPr lang="es-ES" sz="2200" b="1"/>
              <a:t>();(</a:t>
            </a:r>
            <a:r>
              <a:rPr lang="es-ES" sz="1800"/>
              <a:t> rutina koja čita vrednost dok se</a:t>
            </a:r>
          </a:p>
          <a:p>
            <a:pPr lvl="0" algn="l">
              <a:buNone/>
            </a:pPr>
            <a:r>
              <a:rPr lang="es-ES" sz="1800"/>
              <a:t> 										     program izvršava</a:t>
            </a:r>
            <a:r>
              <a:rPr lang="es-ES" sz="2200" b="1"/>
              <a:t>)</a:t>
            </a:r>
          </a:p>
          <a:p>
            <a:pPr lvl="0">
              <a:buNone/>
            </a:pPr>
            <a:r>
              <a:rPr lang="es-ES" sz="2200"/>
              <a:t>Što je vreme povezivanja ranije, to su fleksibilnost i kompleksnost manje</a:t>
            </a:r>
            <a:r>
              <a:rPr lang="es-ES" sz="2200" b="1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546840"/>
            <a:ext cx="7056000" cy="8506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sv-SE" b="1"/>
              <a:t>Veza između tipova podataka i kontrolnih struktura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s-ES"/>
              <a:t>Sekvencijalni podaci se prevode u sekvencijalne iskaze u programu.</a:t>
            </a:r>
          </a:p>
          <a:p>
            <a:pPr lvl="0"/>
            <a:r>
              <a:rPr lang="es-ES"/>
              <a:t>Selektivni podaci se prevode u IF i CASE iskaze u programu.</a:t>
            </a:r>
          </a:p>
          <a:p>
            <a:pPr lvl="0"/>
            <a:r>
              <a:rPr lang="es-ES"/>
              <a:t>Iterativni podaci se prevode u FOR, REPEAT i WHILE petlje  u programu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546840"/>
            <a:ext cx="7056000" cy="8506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s-ES" b="1"/>
              <a:t>Korišćenje svake promenljive za tačno jednu svrhu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2095199"/>
            <a:ext cx="4328280" cy="43848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sv-SE" b="1" i="1"/>
              <a:t>// This code assumes that (b*b-4*a*c) is positive.</a:t>
            </a:r>
          </a:p>
          <a:p>
            <a:pPr lvl="0">
              <a:buNone/>
            </a:pPr>
            <a:endParaRPr lang="sv-SE" b="1" i="1"/>
          </a:p>
          <a:p>
            <a:pPr lvl="0">
              <a:buNone/>
            </a:pPr>
            <a:r>
              <a:rPr lang="sv-SE" b="1" i="1"/>
              <a:t> temp = Sqrt( b*b - 4*a*c );</a:t>
            </a:r>
          </a:p>
          <a:p>
            <a:pPr lvl="0">
              <a:buNone/>
            </a:pPr>
            <a:r>
              <a:rPr lang="sv-SE" b="1" i="1"/>
              <a:t>root[O] = ( -b + temp ) / ( 2 * a );</a:t>
            </a:r>
          </a:p>
          <a:p>
            <a:pPr lvl="0">
              <a:buNone/>
            </a:pPr>
            <a:r>
              <a:rPr lang="sv-SE" b="1" i="1"/>
              <a:t>root[1] = ( -b - temp ) / ( 2 * a );</a:t>
            </a:r>
          </a:p>
          <a:p>
            <a:pPr lvl="0">
              <a:buNone/>
            </a:pPr>
            <a:r>
              <a:rPr lang="sv-SE" b="1" i="1"/>
              <a:t>// swap the roots</a:t>
            </a:r>
          </a:p>
          <a:p>
            <a:pPr lvl="0">
              <a:buNone/>
            </a:pPr>
            <a:endParaRPr lang="sv-SE" b="1" i="1"/>
          </a:p>
          <a:p>
            <a:pPr lvl="0">
              <a:buNone/>
            </a:pPr>
            <a:r>
              <a:rPr lang="sv-SE" b="1" i="1"/>
              <a:t>temp = root[0];</a:t>
            </a:r>
          </a:p>
          <a:p>
            <a:pPr lvl="0">
              <a:buNone/>
            </a:pPr>
            <a:r>
              <a:rPr lang="sv-SE" b="1" i="1"/>
              <a:t>root[0] = root[1];</a:t>
            </a:r>
          </a:p>
          <a:p>
            <a:pPr lvl="0">
              <a:buNone/>
            </a:pPr>
            <a:r>
              <a:rPr lang="sv-SE" b="1" i="1"/>
              <a:t>root[1] = temp;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endParaRPr lang="es-ES"/>
          </a:p>
          <a:p>
            <a:pPr lvl="0">
              <a:buNone/>
            </a:pPr>
            <a:endParaRPr lang="es-ES" b="1" i="1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2095199"/>
            <a:ext cx="4328280" cy="43848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s-ES" sz="3200" b="1"/>
              <a:t>Ispravniji primer :</a:t>
            </a:r>
          </a:p>
          <a:p>
            <a:pPr lvl="0">
              <a:buNone/>
            </a:pPr>
            <a:r>
              <a:rPr lang="es-ES" sz="3200" b="1" i="1"/>
              <a:t>// Compute roots of a quadratic equation.</a:t>
            </a:r>
          </a:p>
          <a:p>
            <a:pPr lvl="0">
              <a:buNone/>
            </a:pPr>
            <a:r>
              <a:rPr lang="es-ES" sz="3200" b="1" i="1"/>
              <a:t>// This code assumes that (b*b-4*a*c) is positive.</a:t>
            </a:r>
          </a:p>
          <a:p>
            <a:pPr lvl="0">
              <a:buNone/>
            </a:pPr>
            <a:endParaRPr lang="es-ES" sz="3200" b="1" i="1"/>
          </a:p>
          <a:p>
            <a:pPr lvl="0">
              <a:buNone/>
            </a:pPr>
            <a:r>
              <a:rPr lang="es-ES" sz="3200" b="1" i="1"/>
              <a:t>discriminant = Sqrt( b*b - 4*a*c );</a:t>
            </a:r>
          </a:p>
          <a:p>
            <a:pPr lvl="0">
              <a:buNone/>
            </a:pPr>
            <a:r>
              <a:rPr lang="es-ES" sz="3200" b="1" i="1"/>
              <a:t>root[0] = ( -b + discriminant ) / ( 2 * a );</a:t>
            </a:r>
          </a:p>
          <a:p>
            <a:pPr lvl="0">
              <a:buNone/>
            </a:pPr>
            <a:r>
              <a:rPr lang="es-ES" sz="3200" b="1" i="1"/>
              <a:t>root[1] = ( -b - discriminant ) / ( 2 * a );</a:t>
            </a:r>
          </a:p>
          <a:p>
            <a:pPr lvl="0">
              <a:buNone/>
            </a:pPr>
            <a:r>
              <a:rPr lang="es-ES" sz="3200" b="1" i="1"/>
              <a:t>// swap the roots</a:t>
            </a:r>
          </a:p>
          <a:p>
            <a:pPr lvl="0">
              <a:buNone/>
            </a:pPr>
            <a:endParaRPr lang="es-ES" sz="3200" b="1" i="1"/>
          </a:p>
          <a:p>
            <a:pPr lvl="0">
              <a:buNone/>
            </a:pPr>
            <a:r>
              <a:rPr lang="es-ES" sz="3200" b="1" i="1"/>
              <a:t>oldRoot = root[0];</a:t>
            </a:r>
          </a:p>
          <a:p>
            <a:pPr lvl="0">
              <a:buNone/>
            </a:pPr>
            <a:r>
              <a:rPr lang="es-ES" sz="3200" b="1" i="1"/>
              <a:t>root[0] = root[1];</a:t>
            </a:r>
          </a:p>
          <a:p>
            <a:pPr lvl="0">
              <a:buNone/>
            </a:pPr>
            <a:r>
              <a:rPr lang="es-ES" sz="3200" b="1" i="1"/>
              <a:t>root[1] = old</a:t>
            </a:r>
            <a:r>
              <a:rPr lang="es-ES" sz="3000" b="1" i="1"/>
              <a:t>Root;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546840"/>
            <a:ext cx="7056000" cy="8506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s-ES" b="1"/>
              <a:t>Korišćenje svake promenljive za tačno jednu svrhu(2)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sv-SE"/>
              <a:t>Drugi način u kome promenljiva može biti korišćena u više od jedne svrhe jeste to da ima različite vrednosti za promenljivu koja označava razlicite stvari. Na primer:</a:t>
            </a:r>
          </a:p>
          <a:p>
            <a:pPr marL="457200" lvl="0" indent="-228600"/>
            <a:r>
              <a:rPr lang="sv-SE"/>
              <a:t>vrednost u promenljivoj </a:t>
            </a:r>
            <a:r>
              <a:rPr lang="sv-SE" i="1"/>
              <a:t>pageCount </a:t>
            </a:r>
            <a:r>
              <a:rPr lang="sv-SE"/>
              <a:t>može predstavljati broj odštampanih strana, osim ako ne iznosi -1, u tom slučaju bi značilo da je načinjena neka greška</a:t>
            </a:r>
          </a:p>
          <a:p>
            <a:pPr marL="457200" lvl="0" indent="-228600"/>
            <a:r>
              <a:rPr lang="sv-SE"/>
              <a:t>Promenljiva </a:t>
            </a:r>
            <a:r>
              <a:rPr lang="sv-SE" i="1"/>
              <a:t>bytesWritten</a:t>
            </a:r>
            <a:r>
              <a:rPr lang="sv-SE"/>
              <a:t> može biti broj bajtova napisanih na</a:t>
            </a:r>
            <a:r>
              <a:rPr lang="sv-SE" b="1"/>
              <a:t> </a:t>
            </a:r>
            <a:r>
              <a:rPr lang="sv-SE"/>
              <a:t>izlaznoj datoteki, osim ako je njegova vrednost negativna, u tom slučaju predstavlja broj diskova koji je korišćen za  izlaz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/>
              <a:t>Deklarisanje promenljivih na lak način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lnSpc>
                <a:spcPct val="115000"/>
              </a:lnSpc>
              <a:spcAft>
                <a:spcPts val="1001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Calibri" pitchFamily="18"/>
              </a:rPr>
              <a:t>Implicitna deklaracija - jedna od najopasnijih karakteristika dostupna u nekom jeziku.</a:t>
            </a:r>
          </a:p>
          <a:p>
            <a:pPr marL="0" lvl="0" indent="0" algn="l">
              <a:lnSpc>
                <a:spcPct val="115000"/>
              </a:lnSpc>
              <a:spcAft>
                <a:spcPts val="1001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Calibri" pitchFamily="18"/>
              </a:rPr>
              <a:t>Šta raditi ako je vaš program na jeziku sa implictnim deklaracijama?</a:t>
            </a:r>
          </a:p>
          <a:p>
            <a:pPr marL="0" lvl="0" indent="0" algn="l">
              <a:lnSpc>
                <a:spcPct val="115000"/>
              </a:lnSpc>
              <a:spcAft>
                <a:spcPts val="1001"/>
              </a:spcAft>
            </a:pPr>
            <a:r>
              <a:rPr lang="en-US" sz="2200">
                <a:solidFill>
                  <a:srgbClr val="000000"/>
                </a:solidFill>
                <a:latin typeface="Calibri" pitchFamily="18"/>
              </a:rPr>
              <a:t>Isključiti implicitne deklaracije(VisualBasic – Option Explicit)</a:t>
            </a:r>
          </a:p>
          <a:p>
            <a:pPr marL="0" lvl="0" indent="0" algn="l">
              <a:lnSpc>
                <a:spcPct val="115000"/>
              </a:lnSpc>
              <a:spcAft>
                <a:spcPts val="1001"/>
              </a:spcAft>
            </a:pPr>
            <a:r>
              <a:rPr lang="en-US" sz="2200">
                <a:solidFill>
                  <a:srgbClr val="000000"/>
                </a:solidFill>
                <a:latin typeface="Calibri" pitchFamily="18"/>
              </a:rPr>
              <a:t>Deklarisati sve promenljive</a:t>
            </a:r>
          </a:p>
          <a:p>
            <a:pPr marL="0" lvl="0" indent="0" algn="l">
              <a:lnSpc>
                <a:spcPct val="115000"/>
              </a:lnSpc>
              <a:spcAft>
                <a:spcPts val="1001"/>
              </a:spcAft>
            </a:pPr>
            <a:r>
              <a:rPr lang="en-US" sz="2200">
                <a:solidFill>
                  <a:srgbClr val="000000"/>
                </a:solidFill>
                <a:latin typeface="Calibri" pitchFamily="18"/>
              </a:rPr>
              <a:t>Korišćenje konvencija imenovanja</a:t>
            </a:r>
          </a:p>
          <a:p>
            <a:pPr marL="0" lvl="0" indent="0" algn="l">
              <a:lnSpc>
                <a:spcPct val="115000"/>
              </a:lnSpc>
              <a:spcAft>
                <a:spcPts val="1001"/>
              </a:spcAft>
            </a:pPr>
            <a:r>
              <a:rPr lang="en-US" sz="2200">
                <a:solidFill>
                  <a:srgbClr val="000000"/>
                </a:solidFill>
                <a:latin typeface="Calibri" pitchFamily="18"/>
              </a:rPr>
              <a:t>Provera imena promenljivih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1463039" y="934920"/>
            <a:ext cx="7056000" cy="583164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 sz="6000">
                <a:latin typeface="Cabin" pitchFamily="18"/>
              </a:rPr>
              <a:t>Hvala na pažnji!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lnSpc>
                <a:spcPct val="115000"/>
              </a:lnSpc>
              <a:spcAft>
                <a:spcPts val="1001"/>
              </a:spcAft>
              <a:buNone/>
            </a:pPr>
            <a:r>
              <a:rPr lang="en-US" sz="2600">
                <a:latin typeface="Calibri" pitchFamily="18"/>
              </a:rPr>
              <a:t>Smernice za inicijalizovanje promenljivih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lnSpc>
                <a:spcPct val="115000"/>
              </a:lnSpc>
              <a:spcAft>
                <a:spcPts val="1001"/>
              </a:spcAft>
              <a:buNone/>
            </a:pPr>
            <a:r>
              <a:rPr lang="en-US" sz="2200">
                <a:latin typeface="Calibri" pitchFamily="16"/>
              </a:rPr>
              <a:t>Neispravna inicijalizacija podataka je jedan od najplodnijih izvora grešaka u kompjuterskom programiranju.</a:t>
            </a:r>
          </a:p>
          <a:p>
            <a:pPr lvl="0">
              <a:lnSpc>
                <a:spcPct val="115000"/>
              </a:lnSpc>
              <a:spcAft>
                <a:spcPts val="1001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Calibri" pitchFamily="16"/>
              </a:rPr>
              <a:t>Problemi potiču iz toga da promenljiva sadrži neku početnu vrednost koju vi ne očekujete da ona sadrži. Ovo može da se desi za bilo koji od sledećih razloga:</a:t>
            </a:r>
          </a:p>
          <a:p>
            <a:pPr marL="457200" lvl="0" indent="-228600">
              <a:lnSpc>
                <a:spcPct val="115000"/>
              </a:lnSpc>
              <a:spcAft>
                <a:spcPts val="1001"/>
              </a:spcAft>
            </a:pPr>
            <a:r>
              <a:rPr lang="en-US" sz="2200">
                <a:solidFill>
                  <a:srgbClr val="000000"/>
                </a:solidFill>
                <a:latin typeface="Calibri" pitchFamily="16"/>
              </a:rPr>
              <a:t>Promenljivoj nikad nije bila dodeljena vrednost. Njena vrednost je bilo nešto što se desilo sa bitovima u njenoj oblasti memorije u trenutku startovanja programa.</a:t>
            </a:r>
          </a:p>
          <a:p>
            <a:pPr marL="457200" lvl="0" indent="-228600">
              <a:lnSpc>
                <a:spcPct val="115000"/>
              </a:lnSpc>
              <a:spcAft>
                <a:spcPts val="1001"/>
              </a:spcAft>
            </a:pPr>
            <a:r>
              <a:rPr lang="en-US" sz="2200">
                <a:solidFill>
                  <a:srgbClr val="000000"/>
                </a:solidFill>
                <a:latin typeface="Calibri" pitchFamily="16"/>
              </a:rPr>
              <a:t>Vrednost promenljive je zastarela. Promenljivoj je dodeljena vrednost u nekom trenutku, ali ta vrednost nije više validna.   </a:t>
            </a:r>
          </a:p>
          <a:p>
            <a:pPr marL="457200" lvl="0" indent="-228600">
              <a:lnSpc>
                <a:spcPct val="115000"/>
              </a:lnSpc>
              <a:spcAft>
                <a:spcPts val="1001"/>
              </a:spcAft>
            </a:pPr>
            <a:r>
              <a:rPr lang="en-US" sz="2200">
                <a:solidFill>
                  <a:srgbClr val="000000"/>
                </a:solidFill>
                <a:latin typeface="Calibri" pitchFamily="16"/>
              </a:rPr>
              <a:t>Delu promenljive je dodeljena vrednost a delu nije.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559080"/>
            <a:ext cx="7056000" cy="8262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lnSpc>
                <a:spcPct val="115000"/>
              </a:lnSpc>
              <a:spcAft>
                <a:spcPts val="1001"/>
              </a:spcAft>
              <a:buNone/>
            </a:pPr>
            <a:r>
              <a:rPr lang="en-US" sz="2600">
                <a:latin typeface="Calibri" pitchFamily="18"/>
              </a:rPr>
              <a:t>Smernice za inicijalizovanje promenljivih(2)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marL="0" lvl="0" indent="0" algn="l">
              <a:lnSpc>
                <a:spcPct val="115000"/>
              </a:lnSpc>
              <a:spcAft>
                <a:spcPts val="1001"/>
              </a:spcAft>
            </a:pPr>
            <a:r>
              <a:rPr lang="en-US" sz="2200">
                <a:latin typeface="Calibri" pitchFamily="16"/>
              </a:rPr>
              <a:t>Inicijalizovanje svake promenljive prilikom deklarisanja</a:t>
            </a:r>
          </a:p>
          <a:p>
            <a:pPr marL="0" lvl="0" indent="0" algn="l">
              <a:lnSpc>
                <a:spcPct val="115000"/>
              </a:lnSpc>
              <a:spcAft>
                <a:spcPts val="1001"/>
              </a:spcAft>
            </a:pPr>
            <a:r>
              <a:rPr lang="en-US" sz="2200">
                <a:latin typeface="Calibri" pitchFamily="16"/>
              </a:rPr>
              <a:t>Inicijalizovanje svake promenljive blizu mesta gde je prvi put korišćena</a:t>
            </a:r>
          </a:p>
          <a:p>
            <a:pPr lvl="0" algn="l"/>
            <a:r>
              <a:rPr lang="en-US" sz="2200" i="1">
                <a:solidFill>
                  <a:srgbClr val="000000"/>
                </a:solidFill>
                <a:latin typeface="Calibri" pitchFamily="16"/>
              </a:rPr>
              <a:t>Deklarisati i definisati svaku promenljivu blizu gde se koristi</a:t>
            </a:r>
          </a:p>
          <a:p>
            <a:pPr marL="0" lvl="0" indent="0">
              <a:lnSpc>
                <a:spcPct val="115000"/>
              </a:lnSpc>
              <a:spcAft>
                <a:spcPts val="1001"/>
              </a:spcAft>
            </a:pPr>
            <a:endParaRPr lang="en-US" sz="2200">
              <a:latin typeface="Calibri" pitchFamily="16"/>
            </a:endParaRPr>
          </a:p>
          <a:p>
            <a:pPr marL="0" lvl="0" indent="0">
              <a:lnSpc>
                <a:spcPct val="115000"/>
              </a:lnSpc>
              <a:spcAft>
                <a:spcPts val="1001"/>
              </a:spcAft>
              <a:buNone/>
            </a:pPr>
            <a:r>
              <a:rPr lang="en-US" sz="2200">
                <a:latin typeface="Calibri" pitchFamily="16"/>
              </a:rPr>
              <a:t>                                                                                                                                          </a:t>
            </a:r>
          </a:p>
          <a:p>
            <a:pPr marL="0" lvl="0" indent="0">
              <a:lnSpc>
                <a:spcPct val="115000"/>
              </a:lnSpc>
              <a:spcAft>
                <a:spcPts val="1001"/>
              </a:spcAft>
              <a:buNone/>
            </a:pPr>
            <a:r>
              <a:rPr lang="en-US" sz="1100">
                <a:latin typeface="Calibri" pitchFamily="16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/>
              <a:t>PRIMER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2095199"/>
            <a:ext cx="4328280" cy="43848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lnSpc>
                <a:spcPct val="115000"/>
              </a:lnSpc>
              <a:spcAft>
                <a:spcPts val="1001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Calibri" pitchFamily="16"/>
              </a:rPr>
              <a:t>Visual Basic primer loše inicijalizacije:</a:t>
            </a:r>
          </a:p>
          <a:p>
            <a:pPr lvl="0">
              <a:buNone/>
            </a:pPr>
            <a:r>
              <a:rPr lang="en-US" sz="2200" b="1" i="1">
                <a:solidFill>
                  <a:srgbClr val="000000"/>
                </a:solidFill>
                <a:latin typeface="Calibri" pitchFamily="16"/>
              </a:rPr>
              <a:t>' deklarisanje svih promenljivih</a:t>
            </a:r>
          </a:p>
          <a:p>
            <a:pPr lvl="0">
              <a:buNone/>
            </a:pPr>
            <a:r>
              <a:rPr lang="en-US" sz="2200" b="1" i="1">
                <a:solidFill>
                  <a:srgbClr val="000000"/>
                </a:solidFill>
                <a:latin typeface="Calibri" pitchFamily="16"/>
              </a:rPr>
              <a:t>Dim accountIndex As Integer</a:t>
            </a:r>
          </a:p>
          <a:p>
            <a:pPr lvl="0">
              <a:buNone/>
            </a:pPr>
            <a:r>
              <a:rPr lang="en-US" sz="2200" b="1" i="1">
                <a:solidFill>
                  <a:srgbClr val="000000"/>
                </a:solidFill>
                <a:latin typeface="Calibri" pitchFamily="16"/>
              </a:rPr>
              <a:t>Dim total As Double</a:t>
            </a:r>
          </a:p>
          <a:p>
            <a:pPr lvl="0">
              <a:buNone/>
            </a:pPr>
            <a:r>
              <a:rPr lang="en-US" sz="2200" b="1" i="1">
                <a:solidFill>
                  <a:srgbClr val="000000"/>
                </a:solidFill>
                <a:latin typeface="Calibri" pitchFamily="16"/>
              </a:rPr>
              <a:t>Dim done As Boolean</a:t>
            </a:r>
          </a:p>
          <a:p>
            <a:pPr lvl="0">
              <a:buNone/>
            </a:pPr>
            <a:r>
              <a:rPr lang="en-US" sz="2200" b="1" i="1">
                <a:solidFill>
                  <a:srgbClr val="000000"/>
                </a:solidFill>
                <a:latin typeface="Calibri" pitchFamily="16"/>
              </a:rPr>
              <a:t>' inicijalizovanje svih promenljivih</a:t>
            </a:r>
          </a:p>
          <a:p>
            <a:pPr lvl="0">
              <a:buNone/>
            </a:pPr>
            <a:r>
              <a:rPr lang="en-US" sz="2200" b="1" i="1">
                <a:solidFill>
                  <a:srgbClr val="000000"/>
                </a:solidFill>
                <a:latin typeface="Calibri" pitchFamily="16"/>
              </a:rPr>
              <a:t>accountIndex = 0</a:t>
            </a:r>
          </a:p>
          <a:p>
            <a:pPr lvl="0">
              <a:buNone/>
            </a:pPr>
            <a:r>
              <a:rPr lang="en-US" sz="2200" b="1" i="1">
                <a:solidFill>
                  <a:srgbClr val="000000"/>
                </a:solidFill>
                <a:latin typeface="Calibri" pitchFamily="16"/>
              </a:rPr>
              <a:t>total = 0.0</a:t>
            </a:r>
          </a:p>
          <a:p>
            <a:pPr lvl="0">
              <a:buNone/>
            </a:pPr>
            <a:r>
              <a:rPr lang="en-US" sz="2200" b="1" i="1">
                <a:solidFill>
                  <a:srgbClr val="000000"/>
                </a:solidFill>
                <a:latin typeface="Calibri" pitchFamily="16"/>
              </a:rPr>
              <a:t>done = False</a:t>
            </a:r>
          </a:p>
          <a:p>
            <a:pPr lvl="0">
              <a:buNone/>
            </a:pPr>
            <a:r>
              <a:rPr lang="en-US" sz="2200" b="1" i="1">
                <a:solidFill>
                  <a:srgbClr val="000000"/>
                </a:solidFill>
                <a:latin typeface="Calibri" pitchFamily="16"/>
              </a:rPr>
              <a:t>' kod koji koristi accountIndex</a:t>
            </a:r>
          </a:p>
          <a:p>
            <a:pPr lvl="0">
              <a:buNone/>
            </a:pPr>
            <a:r>
              <a:rPr lang="en-US" sz="2200" b="1" i="1">
                <a:solidFill>
                  <a:srgbClr val="000000"/>
                </a:solidFill>
                <a:latin typeface="Calibri" pitchFamily="16"/>
              </a:rPr>
              <a:t>' kod koji koristi total</a:t>
            </a:r>
          </a:p>
          <a:p>
            <a:pPr lvl="0">
              <a:buNone/>
            </a:pPr>
            <a:r>
              <a:rPr lang="en-US" sz="2200" b="1" i="1">
                <a:solidFill>
                  <a:srgbClr val="000000"/>
                </a:solidFill>
                <a:latin typeface="Calibri" pitchFamily="16"/>
              </a:rPr>
              <a:t>' kod koji koristi done </a:t>
            </a:r>
            <a:r>
              <a:rPr lang="en-US" sz="2200">
                <a:solidFill>
                  <a:srgbClr val="000000"/>
                </a:solidFill>
                <a:latin typeface="Calibri" pitchFamily="16"/>
              </a:rPr>
              <a:t> 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2095199"/>
            <a:ext cx="4328280" cy="43848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lnSpc>
                <a:spcPct val="115000"/>
              </a:lnSpc>
              <a:spcAft>
                <a:spcPts val="1001"/>
              </a:spcAft>
              <a:buNone/>
            </a:pPr>
            <a:r>
              <a:rPr lang="en-US" sz="2200">
                <a:latin typeface="Calibri" pitchFamily="16"/>
              </a:rPr>
              <a:t>Visual Basic primer dobre inicijalizacije: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Dim accountIndex As Integer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accountIndex = 0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' kod koji koristi accountIndex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Dim total As Double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total = 0.0				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' kod koji koristi total</a:t>
            </a:r>
          </a:p>
          <a:p>
            <a:pPr lvl="0">
              <a:spcAft>
                <a:spcPts val="1001"/>
              </a:spcAft>
              <a:buNone/>
            </a:pPr>
            <a:r>
              <a:rPr lang="en-US" sz="2200" b="1">
                <a:latin typeface="Calibri" pitchFamily="16"/>
              </a:rPr>
              <a:t>Dim done As Boolean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done = False			</a:t>
            </a:r>
            <a:r>
              <a:rPr lang="en-US" sz="2200" b="1" i="1">
                <a:latin typeface="Calibri" pitchFamily="16"/>
              </a:rPr>
              <a:t>d</a:t>
            </a:r>
          </a:p>
          <a:p>
            <a:pPr lvl="0">
              <a:buNone/>
            </a:pPr>
            <a:r>
              <a:rPr lang="en-US" sz="2200" b="1">
                <a:latin typeface="Calibri" pitchFamily="16"/>
              </a:rPr>
              <a:t>' kod koji koristi done</a:t>
            </a:r>
          </a:p>
          <a:p>
            <a:pPr lvl="0">
              <a:spcAft>
                <a:spcPts val="1001"/>
              </a:spcAft>
              <a:buNone/>
            </a:pPr>
            <a:r>
              <a:rPr lang="en-US" sz="2200" b="1">
                <a:latin typeface="Calibri" pitchFamily="16"/>
              </a:rPr>
              <a:t>While Not done</a:t>
            </a:r>
          </a:p>
          <a:p>
            <a:pPr lvl="0">
              <a:spcAft>
                <a:spcPts val="1001"/>
              </a:spcAft>
              <a:buNone/>
            </a:pPr>
            <a:r>
              <a:rPr lang="en-US" sz="1100">
                <a:latin typeface="Calibri" pitchFamily="16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559080"/>
            <a:ext cx="7056000" cy="8262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lnSpc>
                <a:spcPct val="115000"/>
              </a:lnSpc>
              <a:spcAft>
                <a:spcPts val="1001"/>
              </a:spcAft>
              <a:buNone/>
            </a:pPr>
            <a:r>
              <a:rPr lang="en-US" sz="2600">
                <a:latin typeface="Calibri" pitchFamily="18"/>
              </a:rPr>
              <a:t>Smernice za inicijalizovanje promenljivih(3)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spcAft>
                <a:spcPts val="1001"/>
              </a:spcAft>
            </a:pPr>
            <a:r>
              <a:rPr lang="en-US" sz="2200" i="1">
                <a:solidFill>
                  <a:srgbClr val="000000"/>
                </a:solidFill>
                <a:latin typeface="Calibri" pitchFamily="18"/>
              </a:rPr>
              <a:t>Posebno obratiti pažnju na brojače i akum</a:t>
            </a:r>
            <a:r>
              <a:rPr lang="en-US" sz="2200" i="1">
                <a:latin typeface="Calibri" pitchFamily="18"/>
              </a:rPr>
              <a:t>ulatore</a:t>
            </a:r>
          </a:p>
          <a:p>
            <a:pPr marL="0" lvl="0" indent="0" algn="l">
              <a:spcAft>
                <a:spcPts val="1001"/>
              </a:spcAft>
            </a:pPr>
            <a:r>
              <a:rPr lang="en-US" sz="2200" i="1">
                <a:latin typeface="Calibri" pitchFamily="18"/>
              </a:rPr>
              <a:t>Inicijalizovati podatke člana klase u njenom konstruktoru</a:t>
            </a:r>
          </a:p>
          <a:p>
            <a:pPr marL="0" lvl="0" indent="0" algn="l">
              <a:spcAft>
                <a:spcPts val="1001"/>
              </a:spcAft>
            </a:pPr>
            <a:r>
              <a:rPr lang="en-US" sz="2200" i="1">
                <a:latin typeface="Calibri" pitchFamily="18"/>
              </a:rPr>
              <a:t>Proveriti potrebu za reinicijalizacijom</a:t>
            </a:r>
          </a:p>
          <a:p>
            <a:pPr marL="0" lvl="0" indent="0" algn="l">
              <a:spcAft>
                <a:spcPts val="1001"/>
              </a:spcAft>
            </a:pPr>
            <a:r>
              <a:rPr lang="en-US" sz="2200" i="1">
                <a:latin typeface="Calibri" pitchFamily="18"/>
              </a:rPr>
              <a:t>Koristiti podešavanja kompajlera koja automatski inicijalizuju sve promenljive</a:t>
            </a:r>
          </a:p>
          <a:p>
            <a:pPr marL="0" lvl="0" indent="0" algn="l">
              <a:spcAft>
                <a:spcPts val="1001"/>
              </a:spcAft>
            </a:pPr>
            <a:r>
              <a:rPr lang="en-US" sz="2200" i="1">
                <a:latin typeface="Calibri" pitchFamily="18"/>
              </a:rPr>
              <a:t>Iskoristite prednosti poruka upozorenja vašeg kompajlera</a:t>
            </a:r>
          </a:p>
          <a:p>
            <a:pPr marL="0" lvl="0" indent="0" algn="l">
              <a:spcAft>
                <a:spcPts val="1001"/>
              </a:spcAft>
            </a:pPr>
            <a:r>
              <a:rPr lang="en-US" sz="2200" i="1">
                <a:latin typeface="Calibri" pitchFamily="18"/>
              </a:rPr>
              <a:t>Provera validnosti ulaznih parametara</a:t>
            </a:r>
          </a:p>
          <a:p>
            <a:pPr marL="0" lvl="0" indent="0" algn="l">
              <a:spcAft>
                <a:spcPts val="1001"/>
              </a:spcAft>
            </a:pPr>
            <a:r>
              <a:rPr lang="en-US" sz="2200" i="1">
                <a:latin typeface="Calibri" pitchFamily="18"/>
              </a:rPr>
              <a:t>Korišćenje kontrolora pristupa memoriji za proveru loših pokazivača</a:t>
            </a:r>
          </a:p>
          <a:p>
            <a:pPr marL="0" lvl="0" indent="0" algn="l">
              <a:spcAft>
                <a:spcPts val="1001"/>
              </a:spcAft>
            </a:pPr>
            <a:r>
              <a:rPr lang="en-US" sz="2200" i="1">
                <a:latin typeface="Calibri" pitchFamily="18"/>
              </a:rPr>
              <a:t>Inicijalizovati radnu memoriju na početku vašeg programa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/>
              <a:t>Obim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2095199"/>
            <a:ext cx="8870040" cy="4762799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spcAft>
                <a:spcPts val="1001"/>
              </a:spcAft>
              <a:buNone/>
            </a:pPr>
            <a:r>
              <a:rPr lang="en-US" sz="2200">
                <a:latin typeface="Calibri" pitchFamily="16"/>
              </a:rPr>
              <a:t>Obim, ili vidljivost, upućuje na opseg u kome su promenljive poznate.</a:t>
            </a:r>
          </a:p>
          <a:p>
            <a:pPr lvl="0">
              <a:spcAft>
                <a:spcPts val="1001"/>
              </a:spcAft>
            </a:pPr>
            <a:r>
              <a:rPr lang="en-US" sz="2200">
                <a:latin typeface="Calibri" pitchFamily="16"/>
              </a:rPr>
              <a:t>Mali obim – indeks petlje</a:t>
            </a:r>
          </a:p>
          <a:p>
            <a:pPr lvl="0">
              <a:spcAft>
                <a:spcPts val="1001"/>
              </a:spcAft>
            </a:pPr>
            <a:r>
              <a:rPr lang="en-US" sz="2200">
                <a:latin typeface="Calibri" pitchFamily="16"/>
              </a:rPr>
              <a:t>Veliki obim - tabela informacija o zaposlenima koja se koristi širom programa</a:t>
            </a:r>
          </a:p>
          <a:p>
            <a:pPr lvl="0">
              <a:spcAft>
                <a:spcPts val="1001"/>
              </a:spcAft>
            </a:pPr>
            <a:endParaRPr lang="en-US" sz="2200">
              <a:latin typeface="Calibri" pitchFamily="16"/>
            </a:endParaRPr>
          </a:p>
          <a:p>
            <a:pPr lvl="0">
              <a:spcAft>
                <a:spcPts val="1001"/>
              </a:spcAft>
              <a:buNone/>
            </a:pPr>
            <a:r>
              <a:rPr lang="en-US" sz="2200">
                <a:latin typeface="Calibri" pitchFamily="16"/>
              </a:rPr>
              <a:t>Smernice koje se primenjuju na obim:</a:t>
            </a:r>
          </a:p>
          <a:p>
            <a:pPr lvl="0">
              <a:spcAft>
                <a:spcPts val="1001"/>
              </a:spcAft>
            </a:pPr>
            <a:r>
              <a:rPr lang="en-US" sz="2200">
                <a:solidFill>
                  <a:srgbClr val="000000"/>
                </a:solidFill>
                <a:latin typeface="Calibri" pitchFamily="16"/>
              </a:rPr>
              <a:t>Lokalizovati reference na promenljive držanjem ih blisko zajedno.</a:t>
            </a:r>
          </a:p>
          <a:p>
            <a:pPr lvl="0">
              <a:spcAft>
                <a:spcPts val="1001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alibri" pitchFamily="16"/>
              </a:rPr>
              <a:t> 	</a:t>
            </a:r>
            <a:r>
              <a:rPr lang="en-US" sz="2200">
                <a:solidFill>
                  <a:srgbClr val="000000"/>
                </a:solidFill>
                <a:latin typeface="Calibri" pitchFamily="16"/>
              </a:rPr>
              <a:t>Jedan metod za merenje koliko su bliske reference na varijable je da se izračuna 	"raspon" promenljive.</a:t>
            </a:r>
          </a:p>
          <a:p>
            <a:pPr lvl="0" algn="l">
              <a:spcAft>
                <a:spcPts val="1001"/>
              </a:spcAft>
              <a:buNone/>
            </a:pPr>
            <a:r>
              <a:rPr lang="en-US" sz="2200" i="1">
                <a:latin typeface="Calibri" pitchFamily="16"/>
              </a:rPr>
              <a:t>     Java primer raspona promenljivih:</a:t>
            </a:r>
          </a:p>
          <a:p>
            <a:pPr lvl="0" algn="ctr">
              <a:buNone/>
            </a:pPr>
            <a:r>
              <a:rPr lang="en-US" sz="2200" b="1" i="1">
                <a:latin typeface="Calibri" pitchFamily="16"/>
              </a:rPr>
              <a:t>a = 0;</a:t>
            </a:r>
          </a:p>
          <a:p>
            <a:pPr lvl="0" algn="ctr">
              <a:buNone/>
            </a:pPr>
            <a:r>
              <a:rPr lang="en-US" sz="2200" b="1" i="1">
                <a:latin typeface="Calibri" pitchFamily="16"/>
              </a:rPr>
              <a:t>b = 0;</a:t>
            </a:r>
          </a:p>
          <a:p>
            <a:pPr lvl="0" algn="ctr">
              <a:buNone/>
            </a:pPr>
            <a:r>
              <a:rPr lang="en-US" sz="2200" b="1" i="1">
                <a:latin typeface="Calibri" pitchFamily="16"/>
              </a:rPr>
              <a:t>c = 0;</a:t>
            </a:r>
          </a:p>
          <a:p>
            <a:pPr lvl="0" algn="ctr">
              <a:spcAft>
                <a:spcPts val="1001"/>
              </a:spcAft>
              <a:buNone/>
            </a:pPr>
            <a:r>
              <a:rPr lang="en-US" sz="2200" b="1" i="1">
                <a:latin typeface="Calibri" pitchFamily="16"/>
              </a:rPr>
              <a:t>a = b + c;</a:t>
            </a:r>
          </a:p>
          <a:p>
            <a:pPr lvl="0" algn="ctr">
              <a:spcAft>
                <a:spcPts val="1001"/>
              </a:spcAft>
              <a:buNone/>
            </a:pPr>
            <a:r>
              <a:rPr lang="en-US" sz="2200" b="1" i="1">
                <a:latin typeface="Calibri" pitchFamily="16"/>
              </a:rPr>
              <a:t>b = 5;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/>
              <a:t>Obim(2)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 algn="l">
              <a:spcAft>
                <a:spcPts val="1001"/>
              </a:spcAft>
            </a:pPr>
            <a:r>
              <a:rPr lang="en-US" sz="2200">
                <a:latin typeface="Calibri" pitchFamily="16"/>
              </a:rPr>
              <a:t>Održavanje promenljivih živim najkraće moguće</a:t>
            </a:r>
          </a:p>
          <a:p>
            <a:pPr lvl="0" algn="l">
              <a:spcAft>
                <a:spcPts val="1001"/>
              </a:spcAft>
            </a:pPr>
            <a:endParaRPr lang="en-US" sz="2200">
              <a:latin typeface="Calibri" pitchFamily="16"/>
            </a:endParaRPr>
          </a:p>
          <a:p>
            <a:pPr lvl="0">
              <a:spcAft>
                <a:spcPts val="1001"/>
              </a:spcAft>
              <a:buNone/>
            </a:pPr>
            <a:r>
              <a:rPr lang="en-US" sz="2200">
                <a:latin typeface="Calibri" pitchFamily="16"/>
              </a:rPr>
              <a:t>     "doživljeno vreme" – vreme od prvog do poslednjeg</a:t>
            </a:r>
          </a:p>
          <a:p>
            <a:pPr lvl="0">
              <a:spcAft>
                <a:spcPts val="1001"/>
              </a:spcAft>
              <a:buNone/>
            </a:pPr>
            <a:r>
              <a:rPr lang="en-US" sz="2200">
                <a:latin typeface="Calibri" pitchFamily="16"/>
              </a:rPr>
              <a:t>       referenciranja na promenljivu.</a:t>
            </a:r>
          </a:p>
          <a:p>
            <a:pPr lvl="0">
              <a:spcAft>
                <a:spcPts val="1001"/>
              </a:spcAft>
              <a:buNone/>
            </a:pPr>
            <a:endParaRPr lang="en-US" sz="2200">
              <a:latin typeface="Calibri" pitchFamily="16"/>
            </a:endParaRPr>
          </a:p>
          <a:p>
            <a:pPr lvl="0" algn="l">
              <a:spcAft>
                <a:spcPts val="1001"/>
              </a:spcAft>
            </a:pPr>
            <a:r>
              <a:rPr lang="en-US" sz="2200">
                <a:latin typeface="Calibri" pitchFamily="16"/>
              </a:rPr>
              <a:t>Merenje doživljenog vremena promenljive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32000" y="869399"/>
            <a:ext cx="9077760" cy="69030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en-US" sz="1600">
                <a:latin typeface="Calibri" pitchFamily="18"/>
              </a:rPr>
              <a:t>1 // inicijalizovanje svih promenljvih</a:t>
            </a:r>
          </a:p>
          <a:p>
            <a:pPr marL="0" lvl="0" indent="0" algn="l">
              <a:buNone/>
            </a:pPr>
            <a:r>
              <a:rPr lang="en-US" sz="1600" b="1" i="1">
                <a:latin typeface="Calibri" pitchFamily="18"/>
              </a:rPr>
              <a:t>2 recordIndex = 0;</a:t>
            </a:r>
          </a:p>
          <a:p>
            <a:pPr marL="0" lvl="0" indent="0" algn="l">
              <a:buNone/>
            </a:pPr>
            <a:r>
              <a:rPr lang="en-US" sz="1600" b="1" i="1">
                <a:latin typeface="Calibri" pitchFamily="18"/>
              </a:rPr>
              <a:t>3 total = 0;</a:t>
            </a:r>
          </a:p>
          <a:p>
            <a:pPr marL="0" lvl="0" indent="0" algn="l">
              <a:buNone/>
            </a:pPr>
            <a:r>
              <a:rPr lang="en-US" sz="1600" b="1" i="1">
                <a:latin typeface="Calibri" pitchFamily="18"/>
              </a:rPr>
              <a:t>4 done = false;</a:t>
            </a:r>
          </a:p>
          <a:p>
            <a:pPr marL="0" lvl="0" indent="0" algn="l">
              <a:buNone/>
            </a:pPr>
            <a:r>
              <a:rPr lang="en-US" sz="1600" b="1" i="1">
                <a:latin typeface="Calibri" pitchFamily="18"/>
              </a:rPr>
              <a:t>. . .</a:t>
            </a:r>
          </a:p>
          <a:p>
            <a:pPr marL="0" lvl="0" indent="0" algn="l">
              <a:buNone/>
            </a:pPr>
            <a:r>
              <a:rPr lang="en-US" sz="1600" b="1" i="1">
                <a:latin typeface="Calibri" pitchFamily="18"/>
              </a:rPr>
              <a:t>26 while ( recordIndex &lt; recordCount ) {</a:t>
            </a:r>
          </a:p>
          <a:p>
            <a:pPr marL="0" lvl="0" indent="0" algn="l">
              <a:buNone/>
            </a:pPr>
            <a:r>
              <a:rPr lang="en-US" sz="1600" b="1" i="1">
                <a:latin typeface="Calibri" pitchFamily="18"/>
              </a:rPr>
              <a:t>27 . . .</a:t>
            </a:r>
          </a:p>
          <a:p>
            <a:pPr marL="0" lvl="0" indent="0" algn="l">
              <a:buNone/>
            </a:pPr>
            <a:r>
              <a:rPr lang="en-US" sz="1600" b="1" i="1">
                <a:latin typeface="Calibri" pitchFamily="18"/>
              </a:rPr>
              <a:t>28 recordIndex = recordIndex + 1;		</a:t>
            </a:r>
            <a:r>
              <a:rPr lang="en-US" sz="1600" i="1">
                <a:latin typeface="Calibri" pitchFamily="18"/>
              </a:rPr>
              <a:t>poslednja referenca na recordIndex</a:t>
            </a:r>
          </a:p>
          <a:p>
            <a:pPr marL="0" lvl="0" indent="0" algn="l">
              <a:buNone/>
            </a:pPr>
            <a:r>
              <a:rPr lang="en-US" sz="1600" b="1" i="1">
                <a:latin typeface="Calibri" pitchFamily="18"/>
              </a:rPr>
              <a:t>. . .</a:t>
            </a:r>
          </a:p>
          <a:p>
            <a:pPr marL="0" lvl="0" indent="0" algn="l">
              <a:buNone/>
            </a:pPr>
            <a:endParaRPr lang="en-US" sz="1600" b="1" i="1">
              <a:latin typeface="Calibri" pitchFamily="18"/>
            </a:endParaRPr>
          </a:p>
          <a:p>
            <a:pPr marL="0" lvl="0" indent="0" algn="l">
              <a:buNone/>
            </a:pPr>
            <a:r>
              <a:rPr lang="en-US" sz="1600" b="1" i="1">
                <a:latin typeface="Calibri" pitchFamily="18"/>
              </a:rPr>
              <a:t>64 while ( !done ) {</a:t>
            </a:r>
          </a:p>
          <a:p>
            <a:pPr marL="0" lvl="0" indent="0" algn="l">
              <a:spcAft>
                <a:spcPts val="1001"/>
              </a:spcAft>
              <a:buNone/>
            </a:pPr>
            <a:r>
              <a:rPr lang="en-US" sz="1600" b="1" i="1">
                <a:latin typeface="Calibri" pitchFamily="18"/>
              </a:rPr>
              <a:t>. . .</a:t>
            </a:r>
          </a:p>
          <a:p>
            <a:pPr marL="0" lvl="0" indent="0" algn="l">
              <a:buNone/>
            </a:pPr>
            <a:r>
              <a:rPr lang="en-US" sz="1600" b="1" i="1">
                <a:latin typeface="Calibri" pitchFamily="18"/>
              </a:rPr>
              <a:t>69 if ( total &gt; projectedTotal ) {				</a:t>
            </a:r>
            <a:r>
              <a:rPr lang="en-US" sz="1600" i="1">
                <a:latin typeface="Calibri" pitchFamily="18"/>
              </a:rPr>
              <a:t>poslednja referenca na total</a:t>
            </a:r>
          </a:p>
          <a:p>
            <a:pPr marL="0" lvl="0" indent="0" algn="l">
              <a:spcAft>
                <a:spcPts val="1001"/>
              </a:spcAft>
              <a:buNone/>
            </a:pPr>
            <a:r>
              <a:rPr lang="en-US" sz="1600" b="1" i="1">
                <a:latin typeface="Calibri" pitchFamily="18"/>
              </a:rPr>
              <a:t>70 done = true;</a:t>
            </a:r>
            <a:r>
              <a:rPr lang="en-US" sz="1600">
                <a:latin typeface="Calibri" pitchFamily="18"/>
              </a:rPr>
              <a:t>						</a:t>
            </a:r>
            <a:r>
              <a:rPr lang="en-US" sz="1600" i="1">
                <a:latin typeface="Calibri" pitchFamily="18"/>
              </a:rPr>
              <a:t>poslednja referenca na done</a:t>
            </a:r>
          </a:p>
          <a:p>
            <a:pPr marL="0" lvl="0" indent="0" algn="l">
              <a:spcAft>
                <a:spcPts val="1001"/>
              </a:spcAft>
              <a:buNone/>
            </a:pPr>
            <a:r>
              <a:rPr lang="en-US" sz="1600">
                <a:latin typeface="Calibri" pitchFamily="18"/>
              </a:rPr>
              <a:t>Ovo su doživljena vremena za promenljive u ovom primeru:</a:t>
            </a:r>
          </a:p>
          <a:p>
            <a:pPr marL="0" lvl="0" indent="0" algn="l">
              <a:spcAft>
                <a:spcPts val="1001"/>
              </a:spcAft>
              <a:buNone/>
            </a:pPr>
            <a:r>
              <a:rPr lang="en-US" sz="1600">
                <a:latin typeface="Calibri" pitchFamily="18"/>
              </a:rPr>
              <a:t>recordIndex			( linija 28 - linija 2 + 1 ) = 27</a:t>
            </a:r>
          </a:p>
          <a:p>
            <a:pPr marL="0" lvl="0" indent="0" algn="l">
              <a:spcAft>
                <a:spcPts val="1001"/>
              </a:spcAft>
              <a:buNone/>
            </a:pPr>
            <a:r>
              <a:rPr lang="en-US" sz="1600">
                <a:latin typeface="Calibri" pitchFamily="18"/>
              </a:rPr>
              <a:t>total				( linija 69 - linija 3 + 1 ) = 67</a:t>
            </a:r>
          </a:p>
          <a:p>
            <a:pPr marL="0" lvl="0" indent="0" algn="l">
              <a:spcAft>
                <a:spcPts val="1001"/>
              </a:spcAft>
              <a:buNone/>
            </a:pPr>
            <a:r>
              <a:rPr lang="en-US" sz="1600">
                <a:latin typeface="Calibri" pitchFamily="18"/>
              </a:rPr>
              <a:t>done				( linija 70 - linija 4 + 1 ) = 67</a:t>
            </a:r>
          </a:p>
          <a:p>
            <a:pPr marL="0" lvl="0" indent="0" algn="l">
              <a:spcAft>
                <a:spcPts val="1001"/>
              </a:spcAft>
              <a:buNone/>
            </a:pPr>
            <a:r>
              <a:rPr lang="en-US" sz="1600">
                <a:latin typeface="Calibri" pitchFamily="18"/>
              </a:rPr>
              <a:t>----------------------------------------------------------------------------------------------------------</a:t>
            </a:r>
          </a:p>
          <a:p>
            <a:pPr marL="0" lvl="0" indent="0" algn="l">
              <a:spcAft>
                <a:spcPts val="1001"/>
              </a:spcAft>
              <a:buNone/>
            </a:pPr>
            <a:r>
              <a:rPr lang="en-US" sz="1600">
                <a:latin typeface="Calibri" pitchFamily="18"/>
              </a:rPr>
              <a:t>Prosečno doživljeno vreme	( 27 + 67 + 67 ) / 3 </a:t>
            </a:r>
            <a:r>
              <a:rPr lang="en-US" sz="1600">
                <a:latin typeface="Cambria Math" pitchFamily="18"/>
              </a:rPr>
              <a:t>≈</a:t>
            </a:r>
            <a:r>
              <a:rPr lang="en-US" sz="1600">
                <a:latin typeface="Calibri" pitchFamily="18"/>
              </a:rPr>
              <a:t> 54</a:t>
            </a:r>
          </a:p>
          <a:p>
            <a:pPr marL="0" lvl="0" indent="0" algn="l">
              <a:spcAft>
                <a:spcPts val="1001"/>
              </a:spcAft>
              <a:buNone/>
            </a:pPr>
            <a:endParaRPr lang="en-US" sz="1600">
              <a:latin typeface="Calibri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1339</Words>
  <Application>Microsoft Office PowerPoint</Application>
  <PresentationFormat>On-screen Show (4:3)</PresentationFormat>
  <Paragraphs>222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Default</vt:lpstr>
      <vt:lpstr>Inspiration</vt:lpstr>
      <vt:lpstr>PowerPoint Presentation</vt:lpstr>
      <vt:lpstr>Deklarisanje promenljivih na lak način</vt:lpstr>
      <vt:lpstr>Smernice za inicijalizovanje promenljivih</vt:lpstr>
      <vt:lpstr>Smernice za inicijalizovanje promenljivih(2)</vt:lpstr>
      <vt:lpstr>PRIMER</vt:lpstr>
      <vt:lpstr>Smernice za inicijalizovanje promenljivih(3)</vt:lpstr>
      <vt:lpstr>Obim</vt:lpstr>
      <vt:lpstr>Obim(2)</vt:lpstr>
      <vt:lpstr>PowerPoint Presentation</vt:lpstr>
      <vt:lpstr>PowerPoint Presentation</vt:lpstr>
      <vt:lpstr>Opšte smernice za minimizovanje obima</vt:lpstr>
      <vt:lpstr>PowerPoint Presentation</vt:lpstr>
      <vt:lpstr>Trajnost</vt:lpstr>
      <vt:lpstr>   </vt:lpstr>
      <vt:lpstr>Vreme povezivanja</vt:lpstr>
      <vt:lpstr> </vt:lpstr>
      <vt:lpstr>Veza između tipova podataka i kontrolnih struktura</vt:lpstr>
      <vt:lpstr>Korišćenje svake promenljive za tačno jednu svrhu</vt:lpstr>
      <vt:lpstr>Korišćenje svake promenljive za tačno jednu svrhu(2)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</dc:creator>
  <cp:lastModifiedBy>Vladimir Filipovic</cp:lastModifiedBy>
  <cp:revision>10</cp:revision>
  <dcterms:created xsi:type="dcterms:W3CDTF">2015-01-12T22:17:43Z</dcterms:created>
  <dcterms:modified xsi:type="dcterms:W3CDTF">2015-01-24T07:56:11Z</dcterms:modified>
</cp:coreProperties>
</file>