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DF76FDC-174C-4F87-9D4B-9E7C63B2CF9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7EB8D0D-3756-45F5-A5C8-C528F17663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500" dirty="0" err="1" smtClean="0"/>
              <a:t>Osnovni</a:t>
            </a:r>
            <a:r>
              <a:rPr lang="en-US" sz="5500" dirty="0" smtClean="0"/>
              <a:t> </a:t>
            </a:r>
            <a:r>
              <a:rPr lang="en-US" sz="5500" dirty="0" err="1" smtClean="0"/>
              <a:t>tipovi</a:t>
            </a:r>
            <a:r>
              <a:rPr lang="en-US" sz="5500" dirty="0" smtClean="0"/>
              <a:t> </a:t>
            </a:r>
            <a:r>
              <a:rPr lang="en-US" sz="5500" dirty="0" err="1" smtClean="0"/>
              <a:t>podataka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1752600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     </a:t>
            </a:r>
            <a:r>
              <a:rPr lang="en-US" dirty="0" smtClean="0"/>
              <a:t>Stefan </a:t>
            </a:r>
            <a:r>
              <a:rPr lang="en-US" dirty="0" err="1" smtClean="0"/>
              <a:t>Pani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     1055/2104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3) </a:t>
            </a:r>
            <a:r>
              <a:rPr lang="sr-Latn-RS" dirty="0" smtClean="0"/>
              <a:t>Boolean tipovi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boolean vrednosti za dokumentovanje programa 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boolean vrednosti za </a:t>
            </a: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pojednostavljivanje 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testova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Kreirati boolean vrednosti ukoliko je potrebno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endParaRPr lang="sr-Latn-RS" dirty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 algn="ctr">
              <a:buClr>
                <a:schemeClr val="accent2">
                  <a:lumMod val="60000"/>
                  <a:lumOff val="40000"/>
                </a:schemeClr>
              </a:buClr>
              <a:buNone/>
            </a:pPr>
            <a:r>
              <a:rPr lang="sr-Latn-RS" dirty="0" smtClean="0"/>
              <a:t>		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499919"/>
            <a:ext cx="5943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typedef  int BOOLEAN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define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type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4) </a:t>
            </a:r>
            <a:r>
              <a:rPr lang="sr-Latn-RS" dirty="0" smtClean="0"/>
              <a:t>Enumerated tipovi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Primer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(C#)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48000"/>
            <a:ext cx="754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r-Latn-RS" dirty="0" smtClean="0"/>
              <a:t>	</a:t>
            </a:r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enum Days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Monday,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Tuesday,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Wednesday,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Thursday,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Friday,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Saturday,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Sunday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};</a:t>
            </a:r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4) </a:t>
            </a:r>
            <a:r>
              <a:rPr lang="en-US" dirty="0" smtClean="0"/>
              <a:t>Enumerated </a:t>
            </a:r>
            <a:r>
              <a:rPr lang="en-US" dirty="0" err="1" smtClean="0"/>
              <a:t>tipovi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Koristiti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nabrojive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tipove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zbog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čitljivosti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nabrojive tipove zbog pouzdanosti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Nabrojivi tipovi olakšavaju izmene u kodu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nabrojive tipove kao alternativu za boolean tip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Proveravati nabrojive tipove za nedozvoljene vrednosti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Definisati prvi i poslednji član nabrojivih tipova radi korišćenja u petljama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4) </a:t>
            </a:r>
            <a:r>
              <a:rPr lang="sr-Latn-RS" dirty="0" smtClean="0"/>
              <a:t>Enumerated tipovi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Ukoliko programski jezik nema nabrojive tipove koristiti globalne promenljive ili klase kao alternativu (Java primer):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sr-Latn-R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657600"/>
            <a:ext cx="75438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r-Latn-RS" dirty="0" smtClean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 Color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private Color( ) { }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public static final Color Red = new Color ( );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final Color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Green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new Color (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final Color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Blue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new Color (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5) </a:t>
            </a:r>
            <a:r>
              <a:rPr lang="en-US" dirty="0" err="1" smtClean="0"/>
              <a:t>Konstante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Koristiti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konstante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prilikom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deklaracije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promenljivih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Koristiti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konstante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umesto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brojeva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literala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Imenovati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konstante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budu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razumljive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Konstante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koristiti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konzistentno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6) </a:t>
            </a:r>
            <a:r>
              <a:rPr lang="en-US" dirty="0" err="1" smtClean="0"/>
              <a:t>Nizovi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Obratiti pažnju na granice niza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Razmišljati o nizovima kao linearnim strukturama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Proveriti promenljive koje se koriste kao indeksi višedimenzionih nizova i njihov redosled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Pažljivo sa indeksima nizova u petljama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makroe i konstante za dimentizije nizova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7) </a:t>
            </a:r>
            <a:r>
              <a:rPr lang="sr-Latn-RS" dirty="0" smtClean="0"/>
              <a:t>Korisnički definisani tipovi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Korisnički definisani tipovi su veoma korisno i moćno oružje u procesu programiranja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Pomažu pri razumevanju programa i štite ga od nepredviđenih grešaka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Prednosti:</a:t>
            </a:r>
          </a:p>
          <a:p>
            <a:pPr marL="925830" lvl="1" indent="-514350"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Olakšavaju izmene i donose mnogo fleksibilnosti</a:t>
            </a:r>
          </a:p>
          <a:p>
            <a:pPr marL="925830" lvl="1" indent="-514350"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„Kriju“ informacije od drugih objekata, funkcija...</a:t>
            </a:r>
          </a:p>
          <a:p>
            <a:pPr marL="925830" lvl="1" indent="-514350"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Povećavaju pouzdanost </a:t>
            </a:r>
          </a:p>
          <a:p>
            <a:pPr marL="925830" lvl="1" indent="-514350"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Upotpunjuju slabosti jezika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7) </a:t>
            </a:r>
            <a:r>
              <a:rPr lang="sr-Latn-RS" dirty="0" smtClean="0"/>
              <a:t>Korisnički definisani tipovi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Saveti za kreiranje korisnički definisane tipove:</a:t>
            </a:r>
          </a:p>
          <a:p>
            <a:pPr marL="925830" lvl="1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Imenovati korisnički definisane tipove prema funkciji koji obavljaju</a:t>
            </a:r>
          </a:p>
          <a:p>
            <a:pPr marL="925830" lvl="1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Ukoliko je moguće koristiti korisnički definisane tipove pre nego predefinisane tipove</a:t>
            </a:r>
          </a:p>
          <a:p>
            <a:pPr marL="925830" lvl="1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Izbegavati izmenu predefinisanih tipova (npr. Integer, String...)</a:t>
            </a:r>
          </a:p>
          <a:p>
            <a:pPr marL="925830" lvl="1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Umesto izmena postojećih tipova definisati alterantivni tip (npr.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nt -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&gt; INT)</a:t>
            </a:r>
          </a:p>
          <a:p>
            <a:pPr marL="925830" lvl="1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Koristiti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klase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pre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nego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typedef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KRAJ!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833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sr-Latn-RS" dirty="0" smtClean="0"/>
              <a:t>Uvod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Problemi i greške koje se najčešće javljaju pri korišćenju osnovnih tipova podataka</a:t>
            </a: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Saveti za izbegavanje i otkrivanje grešaka pri upotrebi osnovnih tipova podataka</a:t>
            </a: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Kako kreirati korisnički definisane tipove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 </a:t>
            </a: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Sadržaj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  <a:noFill/>
        </p:spPr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Numerički tipovi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Karakteri i stringovi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Boolean 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Enumerated 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Konstante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Nizovi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Korisnički definisani tipovi</a:t>
            </a:r>
          </a:p>
          <a:p>
            <a:pPr marL="624078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1) </a:t>
            </a:r>
            <a:r>
              <a:rPr lang="sr-Latn-RS" dirty="0" smtClean="0"/>
              <a:t>Numerički tipovi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konstante ili globalne promenljive umesto brojeva (literala)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Prednosti:</a:t>
            </a:r>
          </a:p>
          <a:p>
            <a:pPr lvl="2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Lakša i sigurnija izmena koda</a:t>
            </a:r>
          </a:p>
          <a:p>
            <a:pPr lvl="2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Pouzdaniji kod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Predvideti deljenje nulom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očiglednu konverziju tipova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Izbegavati poređenje različitih tipova podataka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Obratiti pažnju na upozorenja kompajlera</a:t>
            </a:r>
          </a:p>
          <a:p>
            <a:pPr marL="624078" indent="-514350">
              <a:buFont typeface="+mj-lt"/>
              <a:buAutoNum type="arabicParenR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281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1.1) </a:t>
            </a:r>
            <a:r>
              <a:rPr lang="sr-Latn-RS" dirty="0" smtClean="0"/>
              <a:t>Celobrojni tipovi -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Proveriti celobrojno deljenje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Voditi računa o prekoračenju</a:t>
            </a:r>
          </a:p>
          <a:p>
            <a:pPr marL="624078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" y="2895600"/>
            <a:ext cx="77206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1.2) </a:t>
            </a:r>
            <a:r>
              <a:rPr lang="sr-Latn-RS" dirty="0" smtClean="0"/>
              <a:t>Brojevi u pokretnom zarezu –    	floating-point numbers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lnSpcReduction="10000"/>
          </a:bodyPr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sz="2600" dirty="0" smtClean="0">
                <a:solidFill>
                  <a:schemeClr val="accent2">
                    <a:lumMod val="50000"/>
                  </a:schemeClr>
                </a:solidFill>
              </a:rPr>
              <a:t>Razmotriti preciznost zapisa brojeva u pokretnom zarezu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sz="2600" dirty="0" smtClean="0">
                <a:solidFill>
                  <a:schemeClr val="accent2">
                    <a:lumMod val="50000"/>
                  </a:schemeClr>
                </a:solidFill>
              </a:rPr>
              <a:t>Izbegavati sabiranje i oduzimanje brojeva koji imaju veliku razliku reda veličine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sz="2600" dirty="0" smtClean="0">
                <a:solidFill>
                  <a:schemeClr val="accent2">
                    <a:lumMod val="50000"/>
                  </a:schemeClr>
                </a:solidFill>
              </a:rPr>
              <a:t>Izbegavati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 pore</a:t>
            </a:r>
            <a:r>
              <a:rPr lang="sr-Latn-RS" sz="2600" dirty="0" smtClean="0">
                <a:solidFill>
                  <a:schemeClr val="accent2">
                    <a:lumMod val="50000"/>
                  </a:schemeClr>
                </a:solidFill>
              </a:rPr>
              <a:t>đenje jednakosti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endParaRPr lang="sr-Latn-R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double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= 1.0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				0.1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double  b  = 0.0;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	0.2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for (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i = 0; i &lt; 10; i++ )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         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0.30000000000000004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                0.4</a:t>
            </a:r>
          </a:p>
          <a:p>
            <a:pPr marL="109728" indent="0">
              <a:buNone/>
            </a:pP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sum += 0.1;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                  0.5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}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	                  0.6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if ( a == b )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                  0.7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(“Equal! \n”);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                  0.8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else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	    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0.7999999999999999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(“Not equal! \n”);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       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0.8999999999999999 </a:t>
            </a:r>
            <a:endParaRPr lang="sr-Latn-R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sr-Latn-R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1600" dirty="0" smtClean="0">
                <a:solidFill>
                  <a:schemeClr val="accent2">
                    <a:lumMod val="50000"/>
                  </a:schemeClr>
                </a:solidFill>
              </a:rPr>
              <a:t>         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0.9999999999999999 </a:t>
            </a:r>
            <a:r>
              <a:rPr lang="sr-Latn-RS" sz="1600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15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533900" y="3581400"/>
            <a:ext cx="0" cy="30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1.2) </a:t>
            </a:r>
            <a:r>
              <a:rPr lang="sr-Latn-RS" dirty="0"/>
              <a:t>Brojevi u pokretnom zarezu –    	floating-point numbers </a:t>
            </a:r>
            <a:r>
              <a:rPr lang="sr-Latn-R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 marL="624078" indent="-514350"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 startAt="4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Predvideti problem zaokruživanja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 startAt="4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podržku jezika i biblioteka za rad sa specifičnim tipovima podataka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2) </a:t>
            </a:r>
            <a:r>
              <a:rPr lang="sr-Latn-RS" dirty="0" smtClean="0"/>
              <a:t>Karakteri i stringovi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konstante i globalne promenljive umesto stringova literala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sz="2400" dirty="0" smtClean="0">
                <a:solidFill>
                  <a:schemeClr val="accent2">
                    <a:lumMod val="50000"/>
                  </a:schemeClr>
                </a:solidFill>
              </a:rPr>
              <a:t>Brže i efikasnije izmene koda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sz="2400" dirty="0" smtClean="0">
                <a:solidFill>
                  <a:schemeClr val="accent2">
                    <a:lumMod val="50000"/>
                  </a:schemeClr>
                </a:solidFill>
              </a:rPr>
              <a:t>Mesto u memoriji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sz="2400" dirty="0" smtClean="0">
                <a:solidFill>
                  <a:schemeClr val="accent2">
                    <a:lumMod val="50000"/>
                  </a:schemeClr>
                </a:solidFill>
              </a:rPr>
              <a:t>Uredan i razumljiviji kod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Voditi računa o granicama stringa (niza karaktera)</a:t>
            </a:r>
          </a:p>
          <a:p>
            <a:pPr marL="624078" indent="-51435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Odabrati kodnu stranu i biblioteke koje rade sa odabranom kodnom stranom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marL="109728" indent="0"/>
            <a:r>
              <a:rPr lang="sr-Latn-R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2.1) </a:t>
            </a: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Stringovi u C-u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Razlikovati stringove i pokazivače na stringove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Uključiti terminirajuću nulu u dužinu stringa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Inicijalizovati stringove na NULL vrednost i postavljati terminirajući karakter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Ukoliko je moguce koristiti nizove stringova umesto pokazivača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Koristiti strncpy( ) umesto strcpy( )</a:t>
            </a:r>
          </a:p>
          <a:p>
            <a:pPr lvl="1"/>
            <a:endParaRPr lang="sr-Latn-R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</TotalTime>
  <Words>545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Osnovni tipovi podataka</vt:lpstr>
      <vt:lpstr>Uvod </vt:lpstr>
      <vt:lpstr> Sadržaj</vt:lpstr>
      <vt:lpstr>1) Numerički tipovi</vt:lpstr>
      <vt:lpstr>1.1) Celobrojni tipovi - integers</vt:lpstr>
      <vt:lpstr>1.2) Brojevi u pokretnom zarezu –     floating-point numbers (1)</vt:lpstr>
      <vt:lpstr>1.2) Brojevi u pokretnom zarezu –     floating-point numbers (2)</vt:lpstr>
      <vt:lpstr>2) Karakteri i stringovi</vt:lpstr>
      <vt:lpstr>2.1) Stringovi u C-u</vt:lpstr>
      <vt:lpstr>3) Boolean tipovi</vt:lpstr>
      <vt:lpstr>4) Enumerated tipovi (1)</vt:lpstr>
      <vt:lpstr>4) Enumerated tipovi (2)</vt:lpstr>
      <vt:lpstr>4) Enumerated tipovi (3)</vt:lpstr>
      <vt:lpstr>5) Konstante</vt:lpstr>
      <vt:lpstr>6) Nizovi</vt:lpstr>
      <vt:lpstr>7) Korisnički definisani tipovi (1)</vt:lpstr>
      <vt:lpstr>7) Korisnički definisani tipovi (2)</vt:lpstr>
      <vt:lpstr>KRAJ!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</dc:creator>
  <cp:lastModifiedBy>Pana</cp:lastModifiedBy>
  <cp:revision>18</cp:revision>
  <dcterms:created xsi:type="dcterms:W3CDTF">2015-01-17T17:00:11Z</dcterms:created>
  <dcterms:modified xsi:type="dcterms:W3CDTF">2015-01-18T14:56:39Z</dcterms:modified>
</cp:coreProperties>
</file>