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870" y="2080684"/>
            <a:ext cx="8170133" cy="1646302"/>
          </a:xfrm>
        </p:spPr>
        <p:txBody>
          <a:bodyPr/>
          <a:lstStyle/>
          <a:p>
            <a:pPr algn="l"/>
            <a:r>
              <a:rPr lang="en-GB" smtClean="0"/>
              <a:t>Kori</a:t>
            </a:r>
            <a:r>
              <a:rPr lang="sr-Latn-RS" smtClean="0"/>
              <a:t>šćenje naredbi uslova</a:t>
            </a:r>
            <a:endParaRPr lang="sr-Latn-RS"/>
          </a:p>
        </p:txBody>
      </p:sp>
      <p:sp>
        <p:nvSpPr>
          <p:cNvPr id="4" name="Subtitle 6"/>
          <p:cNvSpPr>
            <a:spLocks noGrp="1"/>
          </p:cNvSpPr>
          <p:nvPr>
            <p:ph type="subTitle" idx="1"/>
          </p:nvPr>
        </p:nvSpPr>
        <p:spPr>
          <a:xfrm>
            <a:off x="1103869" y="4079408"/>
            <a:ext cx="8170133" cy="1096899"/>
          </a:xfrm>
        </p:spPr>
        <p:txBody>
          <a:bodyPr/>
          <a:lstStyle/>
          <a:p>
            <a:r>
              <a:rPr lang="sr-Latn-RS" sz="2400" smtClean="0"/>
              <a:t>Ivan Milić 1099/2014</a:t>
            </a:r>
            <a:endParaRPr lang="sr-Latn-RS" sz="2400"/>
          </a:p>
        </p:txBody>
      </p:sp>
    </p:spTree>
    <p:extLst>
      <p:ext uri="{BB962C8B-B14F-4D97-AF65-F5344CB8AC3E}">
        <p14:creationId xmlns:p14="http://schemas.microsoft.com/office/powerpoint/2010/main" val="336761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Smernice za </a:t>
            </a:r>
            <a:r>
              <a:rPr lang="sr-Latn-RS" i="1" smtClean="0"/>
              <a:t>if-then</a:t>
            </a:r>
            <a:r>
              <a:rPr lang="sr-Latn-RS" smtClean="0"/>
              <a:t>-</a:t>
            </a:r>
            <a:r>
              <a:rPr lang="sr-Latn-RS" i="1" smtClean="0"/>
              <a:t>else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r-Latn-RS" smtClean="0"/>
              <a:t>Uprostiti komplikovane testove sa pozivima </a:t>
            </a:r>
            <a:r>
              <a:rPr lang="sr-Latn-RS" i="1" smtClean="0"/>
              <a:t>boolean </a:t>
            </a:r>
            <a:r>
              <a:rPr lang="sr-Latn-RS" smtClean="0"/>
              <a:t>funkcija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81" y="2856950"/>
            <a:ext cx="5010519" cy="31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Smernice za </a:t>
            </a:r>
            <a:r>
              <a:rPr lang="sr-Latn-RS" i="1" smtClean="0"/>
              <a:t>if-then</a:t>
            </a:r>
            <a:r>
              <a:rPr lang="sr-Latn-RS" smtClean="0"/>
              <a:t>-</a:t>
            </a:r>
            <a:r>
              <a:rPr lang="sr-Latn-RS" i="1" smtClean="0"/>
              <a:t>else </a:t>
            </a:r>
            <a:r>
              <a:rPr lang="sr-Latn-RS" smtClean="0"/>
              <a:t>(nastavak)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sr-Latn-RS" smtClean="0"/>
              <a:t>Staviti prvo najčešće slučajeve</a:t>
            </a:r>
          </a:p>
          <a:p>
            <a:pPr marL="0" indent="0">
              <a:buNone/>
            </a:pP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09" y="2905125"/>
            <a:ext cx="5041013" cy="31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Smernice za </a:t>
            </a:r>
            <a:r>
              <a:rPr lang="sr-Latn-RS" i="1"/>
              <a:t>if-then</a:t>
            </a:r>
            <a:r>
              <a:rPr lang="sr-Latn-RS"/>
              <a:t>-</a:t>
            </a:r>
            <a:r>
              <a:rPr lang="sr-Latn-RS" i="1"/>
              <a:t>else </a:t>
            </a:r>
            <a:r>
              <a:rPr lang="sr-Latn-RS"/>
              <a:t>(nastavak)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sr-Latn-RS" smtClean="0"/>
              <a:t>Potruditi se da svi slučajevi budu pokriveni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6" y="2809875"/>
            <a:ext cx="5756225" cy="34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Smernice za </a:t>
            </a:r>
            <a:r>
              <a:rPr lang="sr-Latn-RS" i="1"/>
              <a:t>if-then</a:t>
            </a:r>
            <a:r>
              <a:rPr lang="sr-Latn-RS"/>
              <a:t>-</a:t>
            </a:r>
            <a:r>
              <a:rPr lang="sr-Latn-RS" i="1"/>
              <a:t>else </a:t>
            </a:r>
            <a:r>
              <a:rPr lang="sr-Latn-RS"/>
              <a:t>(nastavak)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sr-Latn-RS" smtClean="0"/>
              <a:t>Zameniti </a:t>
            </a:r>
            <a:r>
              <a:rPr lang="sr-Latn-RS" i="1" smtClean="0"/>
              <a:t>if-then</a:t>
            </a:r>
            <a:r>
              <a:rPr lang="sr-Latn-RS" smtClean="0"/>
              <a:t>-</a:t>
            </a:r>
            <a:r>
              <a:rPr lang="sr-Latn-RS" i="1" smtClean="0"/>
              <a:t>else </a:t>
            </a:r>
            <a:r>
              <a:rPr lang="sr-Latn-RS" smtClean="0"/>
              <a:t>lance sa drugim konstruktima ako ih vaš jezik podržava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7" y="2855124"/>
            <a:ext cx="6801374" cy="30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smtClean="0"/>
              <a:t>case </a:t>
            </a:r>
            <a:r>
              <a:rPr lang="sr-Latn-RS" smtClean="0"/>
              <a:t>naredbe</a:t>
            </a:r>
            <a:endParaRPr lang="sr-Latn-R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smtClean="0"/>
              <a:t>case</a:t>
            </a:r>
            <a:r>
              <a:rPr lang="sr-Latn-RS"/>
              <a:t> </a:t>
            </a:r>
            <a:r>
              <a:rPr lang="sr-Latn-RS" smtClean="0"/>
              <a:t>(odnosno </a:t>
            </a:r>
            <a:r>
              <a:rPr lang="sr-Latn-RS" i="1" smtClean="0"/>
              <a:t>switch</a:t>
            </a:r>
            <a:r>
              <a:rPr lang="sr-Latn-RS" smtClean="0"/>
              <a:t>) naredba je konstrukt koji veoma varira od jezika do jezika</a:t>
            </a:r>
          </a:p>
          <a:p>
            <a:endParaRPr lang="sr-Latn-RS" i="1" smtClean="0"/>
          </a:p>
          <a:p>
            <a:pPr marL="0" indent="0">
              <a:buNone/>
            </a:pPr>
            <a:endParaRPr lang="sr-Latn-RS" i="1" smtClean="0"/>
          </a:p>
          <a:p>
            <a:r>
              <a:rPr lang="sr-Latn-RS" i="1" smtClean="0"/>
              <a:t>Visual Basic </a:t>
            </a:r>
            <a:r>
              <a:rPr lang="sr-Latn-RS" smtClean="0"/>
              <a:t>podržava </a:t>
            </a:r>
            <a:r>
              <a:rPr lang="sr-Latn-RS" i="1" smtClean="0"/>
              <a:t>case </a:t>
            </a:r>
            <a:r>
              <a:rPr lang="sr-Latn-RS" smtClean="0"/>
              <a:t>i pruža notaciju za izražavanje opsega i kombinacija vrednosti</a:t>
            </a:r>
            <a:endParaRPr lang="sr-Latn-RS" i="1"/>
          </a:p>
          <a:p>
            <a:pPr algn="just"/>
            <a:r>
              <a:rPr lang="sr-Latn-RS" i="1" smtClean="0"/>
              <a:t>C++ </a:t>
            </a:r>
            <a:r>
              <a:rPr lang="sr-Latn-RS" smtClean="0"/>
              <a:t>i </a:t>
            </a:r>
            <a:r>
              <a:rPr lang="sr-Latn-RS" i="1" smtClean="0"/>
              <a:t>Java </a:t>
            </a:r>
            <a:r>
              <a:rPr lang="sr-Latn-RS" smtClean="0"/>
              <a:t>podržavaju </a:t>
            </a:r>
            <a:r>
              <a:rPr lang="sr-Latn-RS" i="1" smtClean="0"/>
              <a:t>case </a:t>
            </a:r>
            <a:r>
              <a:rPr lang="sr-Latn-RS" smtClean="0"/>
              <a:t>samo za po jednu vrednost </a:t>
            </a:r>
          </a:p>
          <a:p>
            <a:pPr algn="just"/>
            <a:r>
              <a:rPr lang="sr-Latn-RS" smtClean="0"/>
              <a:t>Mnogi skript jezici uopšte ne podržavaju </a:t>
            </a:r>
            <a:r>
              <a:rPr lang="sr-Latn-RS" i="1" smtClean="0"/>
              <a:t>case</a:t>
            </a:r>
            <a:r>
              <a:rPr lang="sr-Latn-RS" smtClean="0"/>
              <a:t> i stoga se moraju koristiti </a:t>
            </a:r>
            <a:r>
              <a:rPr lang="sr-Latn-RS" i="1" smtClean="0"/>
              <a:t>if-then-else-if </a:t>
            </a:r>
            <a:r>
              <a:rPr lang="sr-Latn-RS" smtClean="0"/>
              <a:t>lanci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29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Smernice za </a:t>
            </a:r>
            <a:r>
              <a:rPr lang="sr-Latn-RS" i="1" smtClean="0"/>
              <a:t>case</a:t>
            </a:r>
            <a:endParaRPr lang="sr-Latn-RS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77334" y="3898074"/>
            <a:ext cx="7667625" cy="151212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smtClean="0"/>
              <a:t>Složiti slučajeve po abecedi ili numerički (svi su podjednako važni)</a:t>
            </a:r>
          </a:p>
          <a:p>
            <a:pPr>
              <a:buFont typeface="+mj-lt"/>
              <a:buAutoNum type="arabicPeriod"/>
            </a:pPr>
            <a:r>
              <a:rPr lang="sr-Latn-RS" smtClean="0"/>
              <a:t>Staviti prvo normalne slučajeve</a:t>
            </a:r>
          </a:p>
          <a:p>
            <a:pPr>
              <a:buFont typeface="+mj-lt"/>
              <a:buAutoNum type="arabicPeriod"/>
            </a:pPr>
            <a:r>
              <a:rPr lang="sr-Latn-RS" smtClean="0"/>
              <a:t>Složiti slučajeve po učestalosti</a:t>
            </a:r>
            <a:endParaRPr lang="sr-Latn-RS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677334" y="138195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200" smtClean="0"/>
              <a:t>Odabir najefektivnijeg redosleda slučajeva</a:t>
            </a:r>
            <a:endParaRPr lang="sr-Latn-RS" sz="2200"/>
          </a:p>
        </p:txBody>
      </p:sp>
    </p:spTree>
    <p:extLst>
      <p:ext uri="{BB962C8B-B14F-4D97-AF65-F5344CB8AC3E}">
        <p14:creationId xmlns:p14="http://schemas.microsoft.com/office/powerpoint/2010/main" val="181978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Smernice za </a:t>
            </a:r>
            <a:r>
              <a:rPr lang="sr-Latn-RS" i="1" smtClean="0"/>
              <a:t>case </a:t>
            </a:r>
            <a:r>
              <a:rPr lang="sr-Latn-RS" smtClean="0"/>
              <a:t>(nastavak)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1226"/>
            <a:ext cx="8596668" cy="40005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smtClean="0"/>
              <a:t>Ne praviti veštačke promenljive kako bi se iskoristila </a:t>
            </a:r>
            <a:r>
              <a:rPr lang="sr-Latn-RS" i="1" smtClean="0"/>
              <a:t>case </a:t>
            </a:r>
            <a:r>
              <a:rPr lang="sr-Latn-RS" smtClean="0"/>
              <a:t>naredba</a:t>
            </a:r>
          </a:p>
        </p:txBody>
      </p:sp>
      <p:sp>
        <p:nvSpPr>
          <p:cNvPr id="4" name="Subtitle 6"/>
          <p:cNvSpPr txBox="1">
            <a:spLocks/>
          </p:cNvSpPr>
          <p:nvPr/>
        </p:nvSpPr>
        <p:spPr>
          <a:xfrm>
            <a:off x="677334" y="138195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200" smtClean="0"/>
              <a:t>Saveti za korišćenje </a:t>
            </a:r>
            <a:r>
              <a:rPr lang="sr-Latn-RS" sz="2200" i="1" smtClean="0"/>
              <a:t>case </a:t>
            </a:r>
            <a:r>
              <a:rPr lang="sr-Latn-RS" sz="2200" smtClean="0"/>
              <a:t>naredbi</a:t>
            </a:r>
            <a:endParaRPr lang="sr-Latn-RS" sz="220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13077"/>
            <a:ext cx="3963395" cy="3170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65" y="3013078"/>
            <a:ext cx="4510067" cy="31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Smernice za </a:t>
            </a:r>
            <a:r>
              <a:rPr lang="sr-Latn-RS" i="1"/>
              <a:t>case </a:t>
            </a:r>
            <a:r>
              <a:rPr lang="sr-Latn-RS"/>
              <a:t>(nastavak)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endParaRPr lang="sr-Latn-RS" smtClean="0"/>
          </a:p>
          <a:p>
            <a:pPr>
              <a:buFont typeface="+mj-lt"/>
              <a:buAutoNum type="arabicPeriod" startAt="2"/>
            </a:pPr>
            <a:endParaRPr lang="sr-Latn-RS"/>
          </a:p>
          <a:p>
            <a:pPr marL="0" indent="0">
              <a:buNone/>
            </a:pPr>
            <a:endParaRPr lang="sr-Latn-RS"/>
          </a:p>
          <a:p>
            <a:pPr>
              <a:buFont typeface="+mj-lt"/>
              <a:buAutoNum type="arabicPeriod" startAt="2"/>
            </a:pPr>
            <a:r>
              <a:rPr lang="sr-Latn-RS" smtClean="0"/>
              <a:t>Održati </a:t>
            </a:r>
            <a:r>
              <a:rPr lang="sr-Latn-RS"/>
              <a:t>jednostavnost akcija svakog </a:t>
            </a:r>
            <a:r>
              <a:rPr lang="sr-Latn-RS" smtClean="0"/>
              <a:t>slučaja</a:t>
            </a:r>
          </a:p>
          <a:p>
            <a:pPr>
              <a:buFont typeface="+mj-lt"/>
              <a:buAutoNum type="arabicPeriod" startAt="2"/>
            </a:pPr>
            <a:r>
              <a:rPr lang="sr-Latn-RS" smtClean="0"/>
              <a:t>Kodirati poslednji preostali slučaj kao poseban slučaj (kodiranjem poslednjeg preostalog slučaja kao </a:t>
            </a:r>
            <a:r>
              <a:rPr lang="sr-Latn-RS" i="1" smtClean="0"/>
              <a:t>default</a:t>
            </a:r>
            <a:r>
              <a:rPr lang="sr-Latn-RS" smtClean="0"/>
              <a:t> slučaja, gubi se mogućnost detektovanja grešaka u </a:t>
            </a:r>
            <a:r>
              <a:rPr lang="sr-Latn-RS" i="1" smtClean="0"/>
              <a:t>default</a:t>
            </a:r>
            <a:r>
              <a:rPr lang="sr-Latn-RS" smtClean="0"/>
              <a:t> klauzi)</a:t>
            </a:r>
          </a:p>
          <a:p>
            <a:pPr>
              <a:buFont typeface="+mj-lt"/>
              <a:buAutoNum type="arabicPeriod" startAt="2"/>
            </a:pPr>
            <a:r>
              <a:rPr lang="sr-Latn-RS" smtClean="0"/>
              <a:t>Koristiti </a:t>
            </a:r>
            <a:r>
              <a:rPr lang="sr-Latn-RS" i="1" smtClean="0"/>
              <a:t>default </a:t>
            </a:r>
            <a:r>
              <a:rPr lang="sr-Latn-RS" smtClean="0"/>
              <a:t>klauzu za detekciju grešaka</a:t>
            </a:r>
            <a:endParaRPr lang="sr-Latn-RS"/>
          </a:p>
          <a:p>
            <a:pPr marL="0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402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" y="3011301"/>
            <a:ext cx="8173371" cy="2556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2" y="1028700"/>
            <a:ext cx="8173371" cy="19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Smernice za </a:t>
            </a:r>
            <a:r>
              <a:rPr lang="sr-Latn-RS" i="1"/>
              <a:t>case </a:t>
            </a:r>
            <a:r>
              <a:rPr lang="sr-Latn-RS"/>
              <a:t>(nastavak)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sr-Latn-RS" smtClean="0"/>
              <a:t>Izbegavati propadanje kroz kraj </a:t>
            </a:r>
            <a:r>
              <a:rPr lang="sr-Latn-RS" i="1" smtClean="0"/>
              <a:t>case </a:t>
            </a:r>
            <a:r>
              <a:rPr lang="sr-Latn-RS" smtClean="0"/>
              <a:t>naredbe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86" y="2837699"/>
            <a:ext cx="4219914" cy="34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Kondicionali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Kondicionali odnosno naredbe uslova (grananja) predstavljaju naredbe koje kontrolišu izvršavanje drugih naredbi</a:t>
            </a:r>
          </a:p>
          <a:p>
            <a:endParaRPr lang="sr-Latn-RS"/>
          </a:p>
          <a:p>
            <a:r>
              <a:rPr lang="sr-Latn-RS" i="1" smtClean="0"/>
              <a:t>if </a:t>
            </a:r>
            <a:r>
              <a:rPr lang="sr-Latn-RS" smtClean="0"/>
              <a:t>(</a:t>
            </a:r>
            <a:r>
              <a:rPr lang="sr-Latn-RS" i="1" smtClean="0"/>
              <a:t>else</a:t>
            </a:r>
            <a:r>
              <a:rPr lang="sr-Latn-RS" smtClean="0"/>
              <a:t>)</a:t>
            </a:r>
          </a:p>
          <a:p>
            <a:r>
              <a:rPr lang="sr-Latn-RS" i="1" smtClean="0"/>
              <a:t>switch</a:t>
            </a:r>
            <a:r>
              <a:rPr lang="sr-Latn-RS"/>
              <a:t> </a:t>
            </a:r>
            <a:r>
              <a:rPr lang="sr-Latn-RS" smtClean="0"/>
              <a:t>(</a:t>
            </a:r>
            <a:r>
              <a:rPr lang="sr-Latn-RS" i="1" smtClean="0"/>
              <a:t>case</a:t>
            </a:r>
            <a:r>
              <a:rPr lang="sr-Latn-RS"/>
              <a:t>)</a:t>
            </a:r>
            <a:endParaRPr lang="sr-Latn-RS" i="1"/>
          </a:p>
        </p:txBody>
      </p:sp>
    </p:spTree>
    <p:extLst>
      <p:ext uri="{BB962C8B-B14F-4D97-AF65-F5344CB8AC3E}">
        <p14:creationId xmlns:p14="http://schemas.microsoft.com/office/powerpoint/2010/main" val="240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Smernice za </a:t>
            </a:r>
            <a:r>
              <a:rPr lang="sr-Latn-RS" i="1"/>
              <a:t>case </a:t>
            </a:r>
            <a:r>
              <a:rPr lang="sr-Latn-RS"/>
              <a:t>(nastavak)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1014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sr-Latn-RS" smtClean="0"/>
              <a:t>Identifikovati i jasno označiti mesta na kojima dolazi do propadanja na kraju  </a:t>
            </a:r>
            <a:r>
              <a:rPr lang="sr-Latn-RS" i="1" smtClean="0"/>
              <a:t>case </a:t>
            </a:r>
            <a:r>
              <a:rPr lang="sr-Latn-RS" smtClean="0"/>
              <a:t>naredbe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45" y="2600325"/>
            <a:ext cx="6303027" cy="36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Ključne tačke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smtClean="0"/>
          </a:p>
          <a:p>
            <a:pPr marL="0" indent="0">
              <a:buNone/>
            </a:pPr>
            <a:endParaRPr lang="sr-Latn-RS" smtClean="0"/>
          </a:p>
          <a:p>
            <a:r>
              <a:rPr lang="sr-Latn-RS" smtClean="0"/>
              <a:t>Za jednostavne </a:t>
            </a:r>
            <a:r>
              <a:rPr lang="sr-Latn-RS" i="1" smtClean="0"/>
              <a:t>if-else</a:t>
            </a:r>
            <a:r>
              <a:rPr lang="sr-Latn-RS" smtClean="0"/>
              <a:t> naredbe, obratiti pažnju na redosled </a:t>
            </a:r>
            <a:r>
              <a:rPr lang="sr-Latn-RS" i="1" smtClean="0"/>
              <a:t>if </a:t>
            </a:r>
            <a:r>
              <a:rPr lang="sr-Latn-RS" smtClean="0"/>
              <a:t>i </a:t>
            </a:r>
            <a:r>
              <a:rPr lang="sr-Latn-RS" i="1" smtClean="0"/>
              <a:t>else </a:t>
            </a:r>
            <a:r>
              <a:rPr lang="sr-Latn-RS" smtClean="0"/>
              <a:t>klauza, pogotovo ako procesuiraju mnogo grešaka. Utvrditi da je put regularnog slučaja čist.</a:t>
            </a:r>
          </a:p>
          <a:p>
            <a:r>
              <a:rPr lang="sr-Latn-RS" smtClean="0"/>
              <a:t>Za </a:t>
            </a:r>
            <a:r>
              <a:rPr lang="sr-Latn-RS" i="1" smtClean="0"/>
              <a:t>if-then-else </a:t>
            </a:r>
            <a:r>
              <a:rPr lang="sr-Latn-RS" smtClean="0"/>
              <a:t>lance i</a:t>
            </a:r>
            <a:r>
              <a:rPr lang="sr-Latn-RS" i="1" smtClean="0"/>
              <a:t> case naredbe, izabrati redosled koji maksimizuje čitkost.</a:t>
            </a:r>
          </a:p>
          <a:p>
            <a:r>
              <a:rPr lang="sr-Latn-RS" smtClean="0"/>
              <a:t>Koristiti </a:t>
            </a:r>
            <a:r>
              <a:rPr lang="sr-Latn-RS" i="1" smtClean="0"/>
              <a:t>default </a:t>
            </a:r>
            <a:r>
              <a:rPr lang="sr-Latn-RS" smtClean="0"/>
              <a:t>klauzu u </a:t>
            </a:r>
            <a:r>
              <a:rPr lang="sr-Latn-RS" i="1" smtClean="0"/>
              <a:t>case </a:t>
            </a:r>
            <a:r>
              <a:rPr lang="sr-Latn-RS" smtClean="0"/>
              <a:t>naredbi ili poslednji </a:t>
            </a:r>
            <a:r>
              <a:rPr lang="sr-Latn-RS" i="1" smtClean="0"/>
              <a:t>else </a:t>
            </a:r>
            <a:r>
              <a:rPr lang="sr-Latn-RS" smtClean="0"/>
              <a:t>u lancu </a:t>
            </a:r>
            <a:r>
              <a:rPr lang="sr-Latn-RS" i="1" smtClean="0"/>
              <a:t>if-then-else </a:t>
            </a:r>
            <a:r>
              <a:rPr lang="sr-Latn-RS" smtClean="0"/>
              <a:t>naredbi za hvatanje grešaka.</a:t>
            </a:r>
          </a:p>
          <a:p>
            <a:r>
              <a:rPr lang="sr-Latn-RS" smtClean="0"/>
              <a:t>Izabrati konstrukt kontrole koji je najprikladniji svakoj pojedinačnoj sekciji koda.</a:t>
            </a:r>
          </a:p>
        </p:txBody>
      </p:sp>
    </p:spTree>
    <p:extLst>
      <p:ext uri="{BB962C8B-B14F-4D97-AF65-F5344CB8AC3E}">
        <p14:creationId xmlns:p14="http://schemas.microsoft.com/office/powerpoint/2010/main" val="37378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smtClean="0"/>
              <a:t>Hvala na pažnji!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38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smtClean="0"/>
              <a:t>if</a:t>
            </a:r>
            <a:r>
              <a:rPr lang="sr-Latn-RS" smtClean="0"/>
              <a:t> naredbe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Postoje različite vrste </a:t>
            </a:r>
            <a:r>
              <a:rPr lang="sr-Latn-RS" i="1" smtClean="0"/>
              <a:t>if</a:t>
            </a:r>
            <a:r>
              <a:rPr lang="sr-Latn-RS" smtClean="0"/>
              <a:t> naredbi:</a:t>
            </a:r>
          </a:p>
          <a:p>
            <a:endParaRPr lang="sr-Latn-RS" smtClean="0"/>
          </a:p>
          <a:p>
            <a:endParaRPr lang="sr-Latn-RS" i="1" smtClean="0"/>
          </a:p>
          <a:p>
            <a:r>
              <a:rPr lang="sr-Latn-RS" i="1" smtClean="0"/>
              <a:t>if </a:t>
            </a:r>
            <a:r>
              <a:rPr lang="sr-Latn-RS" smtClean="0"/>
              <a:t>odnosno </a:t>
            </a:r>
            <a:r>
              <a:rPr lang="sr-Latn-RS" i="1" smtClean="0"/>
              <a:t>if-then</a:t>
            </a:r>
            <a:r>
              <a:rPr lang="sr-Latn-RS" smtClean="0"/>
              <a:t> naredba</a:t>
            </a:r>
          </a:p>
          <a:p>
            <a:r>
              <a:rPr lang="sr-Latn-RS" i="1" smtClean="0"/>
              <a:t>if-then-else</a:t>
            </a:r>
          </a:p>
          <a:p>
            <a:r>
              <a:rPr lang="sr-Latn-RS" i="1" smtClean="0"/>
              <a:t>if-then-else-if</a:t>
            </a:r>
            <a:endParaRPr lang="sr-Latn-RS" i="1"/>
          </a:p>
        </p:txBody>
      </p:sp>
    </p:spTree>
    <p:extLst>
      <p:ext uri="{BB962C8B-B14F-4D97-AF65-F5344CB8AC3E}">
        <p14:creationId xmlns:p14="http://schemas.microsoft.com/office/powerpoint/2010/main" val="153973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smtClean="0"/>
              <a:t>Obična if-then </a:t>
            </a:r>
            <a:r>
              <a:rPr lang="sr-Latn-RS" smtClean="0"/>
              <a:t>naredba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smtClean="0"/>
          </a:p>
          <a:p>
            <a:endParaRPr lang="sr-Latn-RS"/>
          </a:p>
          <a:p>
            <a:r>
              <a:rPr lang="sr-Latn-RS" smtClean="0"/>
              <a:t>Kada pišemo </a:t>
            </a:r>
            <a:r>
              <a:rPr lang="sr-Latn-RS" i="1" smtClean="0"/>
              <a:t>if </a:t>
            </a:r>
            <a:r>
              <a:rPr lang="sr-Latn-RS" smtClean="0"/>
              <a:t>naredbu, treba da pratimo sledeće smernice:</a:t>
            </a:r>
          </a:p>
          <a:p>
            <a:endParaRPr lang="sr-Latn-RS" smtClean="0"/>
          </a:p>
          <a:p>
            <a:pPr>
              <a:buFont typeface="+mj-lt"/>
              <a:buAutoNum type="arabicPeriod"/>
            </a:pPr>
            <a:r>
              <a:rPr lang="sr-Latn-RS" smtClean="0"/>
              <a:t>Utvrditi korektnost grananja prema jednakosti (</a:t>
            </a:r>
            <a:r>
              <a:rPr lang="en-GB" smtClean="0"/>
              <a:t>&gt;, &gt;=, &lt;, &lt;=)</a:t>
            </a:r>
            <a:endParaRPr lang="sr-Latn-RS"/>
          </a:p>
          <a:p>
            <a:pPr>
              <a:buFont typeface="+mj-lt"/>
              <a:buAutoNum type="arabicPeriod"/>
            </a:pPr>
            <a:r>
              <a:rPr lang="sr-Latn-RS" smtClean="0"/>
              <a:t>Pisati prvo regularnu putanju kroz kod; nakon toga neuobičajene slučajeve</a:t>
            </a:r>
          </a:p>
          <a:p>
            <a:pPr>
              <a:buFont typeface="+mj-lt"/>
              <a:buAutoNum type="arabicPeriod"/>
            </a:pPr>
            <a:r>
              <a:rPr lang="sr-Latn-RS" smtClean="0"/>
              <a:t>Staviti normalni slučaj izvršavanja nakon </a:t>
            </a:r>
            <a:r>
              <a:rPr lang="sr-Latn-RS" i="1" smtClean="0"/>
              <a:t>if,</a:t>
            </a:r>
            <a:r>
              <a:rPr lang="sr-Latn-RS" smtClean="0"/>
              <a:t> a ne nakon </a:t>
            </a:r>
            <a:r>
              <a:rPr lang="sr-Latn-RS" i="1" smtClean="0"/>
              <a:t>else </a:t>
            </a:r>
            <a:r>
              <a:rPr lang="sr-Latn-RS"/>
              <a:t>naredbe </a:t>
            </a:r>
            <a:endParaRPr lang="sr-Latn-RS" i="1"/>
          </a:p>
        </p:txBody>
      </p:sp>
    </p:spTree>
    <p:extLst>
      <p:ext uri="{BB962C8B-B14F-4D97-AF65-F5344CB8AC3E}">
        <p14:creationId xmlns:p14="http://schemas.microsoft.com/office/powerpoint/2010/main" val="1729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9" y="571499"/>
            <a:ext cx="6605799" cy="57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6" y="495299"/>
            <a:ext cx="6472627" cy="57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1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4325"/>
            <a:ext cx="8596668" cy="1320800"/>
          </a:xfrm>
        </p:spPr>
        <p:txBody>
          <a:bodyPr/>
          <a:lstStyle/>
          <a:p>
            <a:r>
              <a:rPr lang="sr-Latn-RS" smtClean="0"/>
              <a:t>Smernice za </a:t>
            </a:r>
            <a:r>
              <a:rPr lang="sr-Latn-RS" i="1" smtClean="0"/>
              <a:t>if-then</a:t>
            </a:r>
            <a:r>
              <a:rPr lang="sr-Latn-RS" smtClean="0"/>
              <a:t> (nastavak)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269"/>
            <a:ext cx="8596668" cy="4973636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sr-Latn-RS" smtClean="0"/>
              <a:t>Ispratiti </a:t>
            </a:r>
            <a:r>
              <a:rPr lang="sr-Latn-RS" i="1" smtClean="0"/>
              <a:t>if </a:t>
            </a:r>
            <a:r>
              <a:rPr lang="sr-Latn-RS" smtClean="0"/>
              <a:t>klauzu sa naredbom koja ima značenje</a:t>
            </a:r>
          </a:p>
          <a:p>
            <a:pPr>
              <a:buFont typeface="+mj-lt"/>
              <a:buAutoNum type="arabicPeriod" startAt="4"/>
            </a:pPr>
            <a:endParaRPr lang="sr-Latn-RS"/>
          </a:p>
          <a:p>
            <a:pPr>
              <a:buFont typeface="+mj-lt"/>
              <a:buAutoNum type="arabicPeriod" startAt="4"/>
            </a:pPr>
            <a:endParaRPr lang="sr-Latn-RS" smtClean="0"/>
          </a:p>
          <a:p>
            <a:pPr>
              <a:buFont typeface="+mj-lt"/>
              <a:buAutoNum type="arabicPeriod" startAt="4"/>
            </a:pPr>
            <a:endParaRPr lang="sr-Latn-RS"/>
          </a:p>
          <a:p>
            <a:pPr>
              <a:buFont typeface="+mj-lt"/>
              <a:buAutoNum type="arabicPeriod" startAt="4"/>
            </a:pPr>
            <a:endParaRPr lang="sr-Latn-RS" smtClean="0"/>
          </a:p>
          <a:p>
            <a:pPr>
              <a:buFont typeface="+mj-lt"/>
              <a:buAutoNum type="arabicPeriod" startAt="4"/>
            </a:pPr>
            <a:endParaRPr lang="sr-Latn-RS"/>
          </a:p>
          <a:p>
            <a:pPr>
              <a:buFont typeface="+mj-lt"/>
              <a:buAutoNum type="arabicPeriod" startAt="4"/>
            </a:pPr>
            <a:r>
              <a:rPr lang="sr-Latn-RS" smtClean="0"/>
              <a:t>Uzeti u obzir i </a:t>
            </a:r>
            <a:r>
              <a:rPr lang="sr-Latn-RS" i="1" smtClean="0"/>
              <a:t>else </a:t>
            </a:r>
            <a:r>
              <a:rPr lang="sr-Latn-RS" smtClean="0"/>
              <a:t>klauzu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74" y="2718454"/>
            <a:ext cx="2010056" cy="866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75" y="1904974"/>
            <a:ext cx="2010056" cy="838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70" y="1904974"/>
            <a:ext cx="2400635" cy="1143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74" y="4340456"/>
            <a:ext cx="4320176" cy="19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9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Smernice za </a:t>
            </a:r>
            <a:r>
              <a:rPr lang="sr-Latn-RS" i="1"/>
              <a:t>if-then</a:t>
            </a:r>
            <a:r>
              <a:rPr lang="sr-Latn-RS"/>
              <a:t> (nastavak)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endParaRPr lang="sr-Latn-RS" smtClean="0"/>
          </a:p>
          <a:p>
            <a:pPr>
              <a:buFont typeface="+mj-lt"/>
              <a:buAutoNum type="arabicPeriod" startAt="6"/>
            </a:pPr>
            <a:endParaRPr lang="sr-Latn-RS"/>
          </a:p>
          <a:p>
            <a:pPr>
              <a:buFont typeface="+mj-lt"/>
              <a:buAutoNum type="arabicPeriod" startAt="6"/>
            </a:pPr>
            <a:endParaRPr lang="sr-Latn-RS" smtClean="0"/>
          </a:p>
          <a:p>
            <a:pPr marL="0" indent="0">
              <a:buNone/>
            </a:pPr>
            <a:endParaRPr lang="sr-Latn-RS" smtClean="0"/>
          </a:p>
          <a:p>
            <a:pPr>
              <a:buFont typeface="+mj-lt"/>
              <a:buAutoNum type="arabicPeriod" startAt="6"/>
            </a:pPr>
            <a:r>
              <a:rPr lang="sr-Latn-RS" smtClean="0"/>
              <a:t>Testirati korektnost </a:t>
            </a:r>
            <a:r>
              <a:rPr lang="sr-Latn-RS" i="1" smtClean="0"/>
              <a:t>else </a:t>
            </a:r>
            <a:r>
              <a:rPr lang="sr-Latn-RS" smtClean="0"/>
              <a:t>klauze (a ne samo </a:t>
            </a:r>
            <a:r>
              <a:rPr lang="sr-Latn-RS" i="1" smtClean="0"/>
              <a:t>if</a:t>
            </a:r>
            <a:r>
              <a:rPr lang="sr-Latn-RS" smtClean="0"/>
              <a:t>)</a:t>
            </a:r>
          </a:p>
          <a:p>
            <a:pPr>
              <a:buFont typeface="+mj-lt"/>
              <a:buAutoNum type="arabicPeriod" startAt="6"/>
            </a:pPr>
            <a:r>
              <a:rPr lang="sr-Latn-RS" smtClean="0"/>
              <a:t>Proveriti da li je došlo do obrtanja </a:t>
            </a:r>
            <a:r>
              <a:rPr lang="sr-Latn-RS" i="1" smtClean="0"/>
              <a:t>if </a:t>
            </a:r>
            <a:r>
              <a:rPr lang="sr-Latn-RS" smtClean="0"/>
              <a:t>i </a:t>
            </a:r>
            <a:r>
              <a:rPr lang="sr-Latn-RS" i="1" smtClean="0"/>
              <a:t>else </a:t>
            </a:r>
            <a:r>
              <a:rPr lang="sr-Latn-RS" smtClean="0"/>
              <a:t>klauza (česta greška)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3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709" y="238125"/>
            <a:ext cx="8596668" cy="1320800"/>
          </a:xfrm>
        </p:spPr>
        <p:txBody>
          <a:bodyPr/>
          <a:lstStyle/>
          <a:p>
            <a:r>
              <a:rPr lang="sr-Latn-RS" smtClean="0"/>
              <a:t>Lanac </a:t>
            </a:r>
            <a:r>
              <a:rPr lang="sr-Latn-RS" i="1" smtClean="0"/>
              <a:t>if-then-else </a:t>
            </a:r>
            <a:r>
              <a:rPr lang="sr-Latn-RS" smtClean="0"/>
              <a:t>naredbi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4" y="1111249"/>
            <a:ext cx="5429323" cy="52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447</Words>
  <Application>Microsoft Office PowerPoint</Application>
  <PresentationFormat>Custom</PresentationFormat>
  <Paragraphs>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Korišćenje naredbi uslova</vt:lpstr>
      <vt:lpstr>Kondicionali</vt:lpstr>
      <vt:lpstr>if naredbe</vt:lpstr>
      <vt:lpstr>Obična if-then naredba</vt:lpstr>
      <vt:lpstr>PowerPoint Presentation</vt:lpstr>
      <vt:lpstr>PowerPoint Presentation</vt:lpstr>
      <vt:lpstr>Smernice za if-then (nastavak)</vt:lpstr>
      <vt:lpstr>Smernice za if-then (nastavak)</vt:lpstr>
      <vt:lpstr>Lanac if-then-else naredbi</vt:lpstr>
      <vt:lpstr>Smernice za if-then-else</vt:lpstr>
      <vt:lpstr>Smernice za if-then-else (nastavak)</vt:lpstr>
      <vt:lpstr>Smernice za if-then-else (nastavak)</vt:lpstr>
      <vt:lpstr>Smernice za if-then-else (nastavak)</vt:lpstr>
      <vt:lpstr>case naredbe</vt:lpstr>
      <vt:lpstr>Smernice za case</vt:lpstr>
      <vt:lpstr>Smernice za case (nastavak)</vt:lpstr>
      <vt:lpstr>Smernice za case (nastavak)</vt:lpstr>
      <vt:lpstr>PowerPoint Presentation</vt:lpstr>
      <vt:lpstr>Smernice za case (nastavak)</vt:lpstr>
      <vt:lpstr>Smernice za case (nastavak)</vt:lpstr>
      <vt:lpstr>Ključne tačke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Korišćenje naredbi uslova</dc:title>
  <dc:creator>Ivan</dc:creator>
  <cp:lastModifiedBy>Vladimir Filipovic</cp:lastModifiedBy>
  <cp:revision>24</cp:revision>
  <dcterms:created xsi:type="dcterms:W3CDTF">2015-02-20T22:34:55Z</dcterms:created>
  <dcterms:modified xsi:type="dcterms:W3CDTF">2015-02-22T11:32:33Z</dcterms:modified>
</cp:coreProperties>
</file>