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3" r:id="rId5"/>
    <p:sldId id="266" r:id="rId6"/>
    <p:sldId id="267" r:id="rId7"/>
    <p:sldId id="268" r:id="rId8"/>
    <p:sldId id="305" r:id="rId9"/>
    <p:sldId id="269" r:id="rId10"/>
    <p:sldId id="270" r:id="rId11"/>
    <p:sldId id="271" r:id="rId12"/>
    <p:sldId id="273" r:id="rId13"/>
    <p:sldId id="274" r:id="rId14"/>
    <p:sldId id="275" r:id="rId15"/>
    <p:sldId id="302" r:id="rId16"/>
    <p:sldId id="303" r:id="rId17"/>
    <p:sldId id="304" r:id="rId18"/>
    <p:sldId id="279" r:id="rId19"/>
    <p:sldId id="280" r:id="rId20"/>
    <p:sldId id="282" r:id="rId21"/>
    <p:sldId id="283" r:id="rId22"/>
    <p:sldId id="301" r:id="rId23"/>
    <p:sldId id="306" r:id="rId24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673" autoAdjust="0"/>
  </p:normalViewPr>
  <p:slideViewPr>
    <p:cSldViewPr>
      <p:cViewPr>
        <p:scale>
          <a:sx n="91" d="100"/>
          <a:sy n="91" d="100"/>
        </p:scale>
        <p:origin x="-2526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F5BA8-7752-40A9-9818-E395E724D056}" type="datetimeFigureOut">
              <a:rPr lang="sr-Latn-RS" smtClean="0"/>
              <a:t>25.1.2015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8F725-283B-45ED-AEB6-2CDBA9C13A9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196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4AEC-D2CA-4F16-8842-D1F63D86DC73}" type="datetimeFigureOut">
              <a:rPr lang="sr-Latn-RS" smtClean="0"/>
              <a:t>25.1.2015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A4A88-F4B2-4104-BCFE-AACB0614C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0610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984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4511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r>
              <a:rPr lang="fr-CA" dirty="0" smtClean="0"/>
              <a:t> </a:t>
            </a:r>
            <a:r>
              <a:rPr lang="fr-CA" dirty="0" err="1" smtClean="0"/>
              <a:t>od</a:t>
            </a:r>
            <a:r>
              <a:rPr lang="fr-CA" dirty="0" smtClean="0"/>
              <a:t>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4374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41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769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r>
              <a:rPr lang="fr-CA" dirty="0" smtClean="0"/>
              <a:t> </a:t>
            </a:r>
            <a:r>
              <a:rPr lang="fr-CA" dirty="0" err="1" smtClean="0"/>
              <a:t>od</a:t>
            </a:r>
            <a:r>
              <a:rPr lang="fr-CA" dirty="0" smtClean="0"/>
              <a:t>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7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r>
              <a:rPr lang="fr-CA" dirty="0" smtClean="0"/>
              <a:t> of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97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96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2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049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r>
              <a:rPr lang="fr-CA" dirty="0" smtClean="0"/>
              <a:t> of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7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85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93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‹#›</a:t>
            </a:fld>
            <a:r>
              <a:rPr lang="fr-CA" dirty="0" smtClean="0"/>
              <a:t> </a:t>
            </a:r>
            <a:r>
              <a:rPr lang="fr-CA" dirty="0" err="1" smtClean="0"/>
              <a:t>od</a:t>
            </a:r>
            <a:r>
              <a:rPr lang="fr-CA" dirty="0" smtClean="0"/>
              <a:t>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40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012825"/>
          </a:xfrm>
        </p:spPr>
        <p:txBody>
          <a:bodyPr>
            <a:normAutofit/>
          </a:bodyPr>
          <a:lstStyle/>
          <a:p>
            <a:r>
              <a:rPr lang="en-US" sz="3800" b="1" dirty="0" err="1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Metodi</a:t>
            </a:r>
            <a:r>
              <a:rPr lang="en-US" sz="3800" b="1" dirty="0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err="1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pretra</a:t>
            </a:r>
            <a:r>
              <a:rPr lang="sr-Latn-RS" sz="3800" b="1" dirty="0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živanja tabela</a:t>
            </a:r>
            <a:endParaRPr lang="en-US" sz="4000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614363"/>
          </a:xfrm>
        </p:spPr>
        <p:txBody>
          <a:bodyPr/>
          <a:lstStyle/>
          <a:p>
            <a:r>
              <a:rPr lang="fr-CA" sz="26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Razvoj</a:t>
            </a:r>
            <a:r>
              <a:rPr lang="fr-CA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CA" sz="26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softvera</a:t>
            </a:r>
            <a:r>
              <a:rPr lang="fr-CA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 bwMode="auto">
          <a:xfrm>
            <a:off x="1403648" y="5229200"/>
            <a:ext cx="64008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Andrej </a:t>
            </a:r>
            <a:r>
              <a:rPr lang="en-US" sz="26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Pani</a:t>
            </a:r>
            <a:r>
              <a:rPr lang="sr-Latn-RS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ć 1074</a:t>
            </a:r>
            <a:r>
              <a:rPr lang="en-US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/201</a:t>
            </a:r>
            <a:r>
              <a:rPr lang="sr-Latn-RS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fr-CA" sz="26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</a:t>
            </a:fld>
            <a:r>
              <a:rPr lang="fr-CA" smtClean="0"/>
              <a:t> od 23</a:t>
            </a:r>
            <a:endParaRPr lang="fr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Rata za osiguranje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060" y="3068959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if </a:t>
            </a:r>
            <a:r>
              <a:rPr lang="sr-Latn-RS" dirty="0"/>
              <a:t>( gender == Gender.Female ) {</a:t>
            </a:r>
          </a:p>
          <a:p>
            <a:r>
              <a:rPr lang="sr-Latn-RS" dirty="0" smtClean="0"/>
              <a:t>if </a:t>
            </a:r>
            <a:r>
              <a:rPr lang="sr-Latn-RS" dirty="0"/>
              <a:t>( maritalStatus == MaritalStatus.Single ) {</a:t>
            </a:r>
          </a:p>
          <a:p>
            <a:r>
              <a:rPr lang="sr-Latn-RS" dirty="0" smtClean="0"/>
              <a:t>if </a:t>
            </a:r>
            <a:r>
              <a:rPr lang="sr-Latn-RS" dirty="0"/>
              <a:t>( smokingStatus == SmokingStatus.NonSmoking ) {</a:t>
            </a:r>
          </a:p>
          <a:p>
            <a:r>
              <a:rPr lang="sr-Latn-RS" dirty="0" smtClean="0"/>
              <a:t>if </a:t>
            </a:r>
            <a:r>
              <a:rPr lang="sr-Latn-RS" dirty="0"/>
              <a:t>( age &lt; 18 )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200.00;</a:t>
            </a:r>
          </a:p>
          <a:p>
            <a:r>
              <a:rPr lang="sr-Latn-RS" dirty="0" smtClean="0"/>
              <a:t>}</a:t>
            </a:r>
            <a:endParaRPr lang="sr-Latn-RS" dirty="0"/>
          </a:p>
          <a:p>
            <a:r>
              <a:rPr lang="en-US" dirty="0" smtClean="0"/>
              <a:t>else </a:t>
            </a:r>
            <a:r>
              <a:rPr lang="en-US" dirty="0"/>
              <a:t>if ( age == 18 )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250.00;</a:t>
            </a:r>
          </a:p>
          <a:p>
            <a:r>
              <a:rPr lang="sr-Latn-RS" dirty="0" smtClean="0"/>
              <a:t>}</a:t>
            </a:r>
            <a:endParaRPr lang="sr-Latn-RS" dirty="0"/>
          </a:p>
          <a:p>
            <a:r>
              <a:rPr lang="en-US" dirty="0" smtClean="0"/>
              <a:t>else </a:t>
            </a:r>
            <a:r>
              <a:rPr lang="en-US" dirty="0"/>
              <a:t>if ( age == 19 )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300.00;</a:t>
            </a:r>
          </a:p>
          <a:p>
            <a:r>
              <a:rPr lang="sr-Latn-RS" dirty="0" smtClean="0"/>
              <a:t>}...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99060" y="1868630"/>
            <a:ext cx="806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itchFamily="49" charset="0"/>
                <a:cs typeface="Consolas" pitchFamily="49" charset="0"/>
              </a:rPr>
              <a:t>Želimo da računamo ratu za medicinsko osiguranje, i imamo rate koje variraju u odnosu na godine, pol,bračno stanje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da li osoba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pusi ili ne.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sr-Latn-R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10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39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72312" cy="1143000"/>
          </a:xfrm>
        </p:spPr>
        <p:txBody>
          <a:bodyPr/>
          <a:lstStyle/>
          <a:p>
            <a:pPr algn="l"/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Rata za osiguranje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else if ( 65 &lt; age ) {</a:t>
            </a:r>
            <a:endParaRPr lang="sr-Latn-RS" dirty="0" smtClean="0"/>
          </a:p>
          <a:p>
            <a:r>
              <a:rPr lang="sr-Latn-RS" dirty="0" smtClean="0"/>
              <a:t>rate </a:t>
            </a:r>
            <a:r>
              <a:rPr lang="sr-Latn-RS" dirty="0"/>
              <a:t>= 450.00;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{</a:t>
            </a:r>
          </a:p>
          <a:p>
            <a:r>
              <a:rPr lang="sr-Latn-RS" dirty="0" smtClean="0"/>
              <a:t>if </a:t>
            </a:r>
            <a:r>
              <a:rPr lang="sr-Latn-RS" dirty="0"/>
              <a:t>( age &lt; 18 )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250.00;</a:t>
            </a:r>
          </a:p>
          <a:p>
            <a:r>
              <a:rPr lang="sr-Latn-RS" dirty="0" smtClean="0"/>
              <a:t> </a:t>
            </a:r>
            <a:r>
              <a:rPr lang="sr-Latn-RS" dirty="0"/>
              <a:t>}</a:t>
            </a:r>
          </a:p>
          <a:p>
            <a:r>
              <a:rPr lang="en-US" dirty="0" smtClean="0"/>
              <a:t>else </a:t>
            </a:r>
            <a:r>
              <a:rPr lang="en-US" dirty="0"/>
              <a:t>if ( age == 18 )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300.00;</a:t>
            </a:r>
          </a:p>
          <a:p>
            <a:r>
              <a:rPr lang="sr-Latn-RS" dirty="0" smtClean="0"/>
              <a:t> </a:t>
            </a:r>
            <a:r>
              <a:rPr lang="sr-Latn-RS" dirty="0"/>
              <a:t>}</a:t>
            </a:r>
          </a:p>
          <a:p>
            <a:r>
              <a:rPr lang="en-US" dirty="0" smtClean="0"/>
              <a:t>else </a:t>
            </a:r>
            <a:r>
              <a:rPr lang="en-US" dirty="0"/>
              <a:t>if ( age == 19 )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350.00;</a:t>
            </a:r>
          </a:p>
          <a:p>
            <a:r>
              <a:rPr lang="sr-Latn-RS" dirty="0" smtClean="0"/>
              <a:t>}...</a:t>
            </a:r>
          </a:p>
          <a:p>
            <a:r>
              <a:rPr lang="sr-Latn-RS" dirty="0"/>
              <a:t>else if ( 65 &lt; age ) {</a:t>
            </a:r>
          </a:p>
          <a:p>
            <a:r>
              <a:rPr lang="sr-Latn-RS" dirty="0" smtClean="0"/>
              <a:t>rate </a:t>
            </a:r>
            <a:r>
              <a:rPr lang="sr-Latn-RS" dirty="0"/>
              <a:t>= 575.00;</a:t>
            </a:r>
          </a:p>
          <a:p>
            <a:r>
              <a:rPr lang="sr-Latn-RS" dirty="0" smtClean="0"/>
              <a:t>}</a:t>
            </a:r>
            <a:endParaRPr lang="sr-Latn-RS" dirty="0"/>
          </a:p>
          <a:p>
            <a:r>
              <a:rPr lang="sr-Latn-RS" dirty="0" smtClean="0"/>
              <a:t>}</a:t>
            </a:r>
            <a:endParaRPr lang="sr-Latn-RS" dirty="0"/>
          </a:p>
          <a:p>
            <a:r>
              <a:rPr lang="en-US" dirty="0" smtClean="0"/>
              <a:t>else </a:t>
            </a:r>
            <a:r>
              <a:rPr lang="en-US" dirty="0"/>
              <a:t>if ( </a:t>
            </a:r>
            <a:r>
              <a:rPr lang="en-US" dirty="0" err="1"/>
              <a:t>maritalStatus</a:t>
            </a:r>
            <a:r>
              <a:rPr lang="en-US" dirty="0"/>
              <a:t> == </a:t>
            </a:r>
            <a:r>
              <a:rPr lang="en-US" dirty="0" err="1"/>
              <a:t>MaritalStatus.Married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sr-Latn-RS" dirty="0" smtClean="0"/>
              <a:t>...</a:t>
            </a:r>
            <a:r>
              <a:rPr lang="en-US" dirty="0" smtClean="0"/>
              <a:t>}</a:t>
            </a:r>
            <a:endParaRPr lang="sr-Latn-R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11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533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72312" cy="432048"/>
          </a:xfrm>
        </p:spPr>
        <p:txBody>
          <a:bodyPr>
            <a:normAutofit fontScale="90000"/>
          </a:bodyPr>
          <a:lstStyle/>
          <a:p>
            <a:pPr algn="l"/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Rata za osiguranje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08" y="771575"/>
            <a:ext cx="8856984" cy="10081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Mo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žemo da stavimo rate u odvojene nizove za svaku od godina, ali je bolje rešenje da ih stavimo u nizove za svaki od faktora koje imamo.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779687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Public Enum SmokingStatus</a:t>
            </a:r>
          </a:p>
          <a:p>
            <a:r>
              <a:rPr lang="sr-Latn-RS" dirty="0" smtClean="0"/>
              <a:t>	SmokingStatus_First </a:t>
            </a:r>
            <a:r>
              <a:rPr lang="sr-Latn-RS" dirty="0"/>
              <a:t>= 0</a:t>
            </a:r>
          </a:p>
          <a:p>
            <a:r>
              <a:rPr lang="sr-Latn-RS" dirty="0" smtClean="0"/>
              <a:t>	SmokingStatus_Smoking </a:t>
            </a:r>
            <a:r>
              <a:rPr lang="sr-Latn-RS" dirty="0"/>
              <a:t>= 0</a:t>
            </a:r>
          </a:p>
          <a:p>
            <a:r>
              <a:rPr lang="sr-Latn-RS" dirty="0" smtClean="0"/>
              <a:t>	SmokingStatus_NonSmoking </a:t>
            </a:r>
            <a:r>
              <a:rPr lang="sr-Latn-RS" dirty="0"/>
              <a:t>= 1</a:t>
            </a:r>
          </a:p>
          <a:p>
            <a:r>
              <a:rPr lang="sr-Latn-RS" dirty="0" smtClean="0"/>
              <a:t>	SmokingStatus_Last </a:t>
            </a:r>
            <a:r>
              <a:rPr lang="sr-Latn-RS" dirty="0"/>
              <a:t>= 1</a:t>
            </a:r>
          </a:p>
          <a:p>
            <a:r>
              <a:rPr lang="sr-Latn-RS" dirty="0" smtClean="0"/>
              <a:t>End Enum</a:t>
            </a:r>
          </a:p>
          <a:p>
            <a:r>
              <a:rPr lang="sr-Latn-RS" dirty="0"/>
              <a:t>Public Enum Gender</a:t>
            </a:r>
          </a:p>
          <a:p>
            <a:pPr lvl="1"/>
            <a:r>
              <a:rPr lang="sr-Latn-RS" dirty="0" smtClean="0"/>
              <a:t>	Gender_First </a:t>
            </a:r>
            <a:r>
              <a:rPr lang="sr-Latn-RS" dirty="0"/>
              <a:t>= 0</a:t>
            </a:r>
          </a:p>
          <a:p>
            <a:r>
              <a:rPr lang="sr-Latn-RS" dirty="0"/>
              <a:t>       </a:t>
            </a:r>
            <a:r>
              <a:rPr lang="sr-Latn-RS" dirty="0" smtClean="0"/>
              <a:t>	Gender_Male </a:t>
            </a:r>
            <a:r>
              <a:rPr lang="sr-Latn-RS" dirty="0"/>
              <a:t>= 0</a:t>
            </a:r>
          </a:p>
          <a:p>
            <a:r>
              <a:rPr lang="sr-Latn-RS" dirty="0"/>
              <a:t>       </a:t>
            </a:r>
            <a:r>
              <a:rPr lang="sr-Latn-RS" dirty="0" smtClean="0"/>
              <a:t>	Gender_Female </a:t>
            </a:r>
            <a:r>
              <a:rPr lang="sr-Latn-RS" dirty="0"/>
              <a:t>= 1</a:t>
            </a:r>
          </a:p>
          <a:p>
            <a:r>
              <a:rPr lang="sr-Latn-RS" dirty="0"/>
              <a:t>       </a:t>
            </a:r>
            <a:r>
              <a:rPr lang="sr-Latn-RS" dirty="0" smtClean="0"/>
              <a:t>	Gender_Last </a:t>
            </a:r>
            <a:r>
              <a:rPr lang="sr-Latn-RS" dirty="0"/>
              <a:t>= 1</a:t>
            </a:r>
          </a:p>
          <a:p>
            <a:r>
              <a:rPr lang="sr-Latn-RS" dirty="0"/>
              <a:t>End Enum</a:t>
            </a:r>
          </a:p>
          <a:p>
            <a:r>
              <a:rPr lang="sr-Latn-RS" dirty="0"/>
              <a:t>Public Enum MaritalStatus</a:t>
            </a:r>
          </a:p>
          <a:p>
            <a:r>
              <a:rPr lang="sr-Latn-RS" dirty="0" smtClean="0"/>
              <a:t>	MaritalStatus_First </a:t>
            </a:r>
            <a:r>
              <a:rPr lang="sr-Latn-RS" dirty="0"/>
              <a:t>= 0</a:t>
            </a:r>
          </a:p>
          <a:p>
            <a:r>
              <a:rPr lang="sr-Latn-RS" dirty="0" smtClean="0"/>
              <a:t>	MaritalStatus_Single </a:t>
            </a:r>
            <a:r>
              <a:rPr lang="sr-Latn-RS" dirty="0"/>
              <a:t>= 0</a:t>
            </a:r>
          </a:p>
          <a:p>
            <a:r>
              <a:rPr lang="sr-Latn-RS" dirty="0" smtClean="0"/>
              <a:t>	MaritalStatus_Married </a:t>
            </a:r>
            <a:r>
              <a:rPr lang="sr-Latn-RS" dirty="0"/>
              <a:t>= 1</a:t>
            </a:r>
          </a:p>
          <a:p>
            <a:r>
              <a:rPr lang="sr-Latn-RS" dirty="0" smtClean="0"/>
              <a:t>	MaritalStatus_Last </a:t>
            </a:r>
            <a:r>
              <a:rPr lang="sr-Latn-RS" dirty="0"/>
              <a:t>= 1</a:t>
            </a:r>
          </a:p>
          <a:p>
            <a:r>
              <a:rPr lang="sr-Latn-RS" dirty="0" smtClean="0"/>
              <a:t>End </a:t>
            </a:r>
            <a:r>
              <a:rPr lang="sr-Latn-RS" dirty="0"/>
              <a:t>Enum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12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78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072312" cy="850106"/>
          </a:xfrm>
        </p:spPr>
        <p:txBody>
          <a:bodyPr/>
          <a:lstStyle/>
          <a:p>
            <a:pPr algn="l"/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Rata za osiguranje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Const</a:t>
            </a:r>
            <a:r>
              <a:rPr lang="en-US" dirty="0"/>
              <a:t> MAX_AGE As Integer = 125</a:t>
            </a:r>
            <a:endParaRPr lang="sr-Latn-RS" dirty="0"/>
          </a:p>
          <a:p>
            <a:pPr lvl="0"/>
            <a:endParaRPr lang="sr-Latn-RS" dirty="0">
              <a:latin typeface="Times New Roman" charset="0"/>
              <a:ea typeface="Times New Roman" charset="0"/>
            </a:endParaRPr>
          </a:p>
          <a:p>
            <a:r>
              <a:rPr lang="en-US" dirty="0"/>
              <a:t>Dim </a:t>
            </a:r>
            <a:r>
              <a:rPr lang="en-US" dirty="0" err="1"/>
              <a:t>rateTable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/>
              <a:t>SmokingStatus_Last</a:t>
            </a:r>
            <a:r>
              <a:rPr lang="en-US" dirty="0"/>
              <a:t>, </a:t>
            </a:r>
            <a:r>
              <a:rPr lang="en-US" dirty="0" err="1"/>
              <a:t>Gender_Last</a:t>
            </a:r>
            <a:r>
              <a:rPr lang="en-US" dirty="0"/>
              <a:t>, </a:t>
            </a:r>
            <a:r>
              <a:rPr lang="en-US" dirty="0" err="1"/>
              <a:t>MaritalStatus_Last</a:t>
            </a:r>
            <a:r>
              <a:rPr lang="en-US" dirty="0"/>
              <a:t>, </a:t>
            </a:r>
            <a:r>
              <a:rPr lang="en-US" dirty="0" smtClean="0"/>
              <a:t>_</a:t>
            </a:r>
            <a:r>
              <a:rPr lang="sr-Latn-RS" dirty="0" smtClean="0"/>
              <a:t>MAX_AGE </a:t>
            </a:r>
            <a:r>
              <a:rPr lang="sr-Latn-RS" dirty="0"/>
              <a:t>) As Double</a:t>
            </a:r>
            <a:endParaRPr lang="en-US" dirty="0">
              <a:latin typeface="Times New Roman" charset="0"/>
              <a:ea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636912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Podaci se mogu smestiti u niz naredbom dodele, čitanjem sa diska, računanjem podataka. Kada smo to sredili, računamo ratu sa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sr-Latn-RS" dirty="0"/>
              <a:t>rate = rateTable( smokingStatus, gender, maritalStatus, age </a:t>
            </a:r>
            <a:r>
              <a:rPr lang="sr-Latn-R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Pretra</a:t>
            </a:r>
            <a:r>
              <a:rPr lang="sr-Latn-RS" dirty="0" smtClean="0"/>
              <a:t>živačka tabela je lakša za čitanje i modifikovanje, zauzima manje prostora i brže se izvršava.</a:t>
            </a:r>
            <a:endParaRPr lang="sr-Latn-R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13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24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Indeksni pristup tabelama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340768"/>
            <a:ext cx="8435280" cy="4752528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Kada koristite indekse, koristite primarne podatke da biste našli ključ indeksne tabele i zatim na osnovu vrednosti iz indeksne tabele, tražite glavni podatak koji vas interesuje.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Pretpostavimo da vodite skladište i imate inventar od oko 100 stavki. Svaka stavka sadrži četvorocifreni serijski broj od 0000 do 9999. U ovom slučaju , ako želite da vam serijski broj bude ključ u tabeli koja opisuje neke aspekte svake stavke, setujemo indeksni niz sa 10,000 unosa ( od 0 do 9999). Niz je prazan izuzev za 100 unosa koji odgovaraju serijskim brojevima za 100 stavki u skladištu. Na sledecoj slici se vidi da ovi unosi pokazuju na tabelu opisa stavki, koja ima daleko manje od 10,000 unosa.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14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65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Indeksni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 </a:t>
            </a:r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tabelama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4320480" cy="3736633"/>
          </a:xfrm>
        </p:spPr>
      </p:pic>
      <p:sp>
        <p:nvSpPr>
          <p:cNvPr id="5" name="TextBox 4"/>
          <p:cNvSpPr txBox="1"/>
          <p:nvPr/>
        </p:nvSpPr>
        <p:spPr>
          <a:xfrm>
            <a:off x="539552" y="472514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Tabelama pristupamo pomoću indeksa. Postoje dve prednosti ovakvog pristupa. Prvo, ako je bilo koji unos u glavnoj pretraživačkoj tabeli veliki, potrebno je mnogo manje prostora da se napravi indeksni niz, sa puno izgubljenog prostora nego što je potrebno da se napravi glavna pretraživačka tabela</a:t>
            </a:r>
            <a:r>
              <a:rPr lang="en-US" dirty="0" smtClean="0"/>
              <a:t>,</a:t>
            </a:r>
            <a:r>
              <a:rPr lang="sr-Latn-RS" dirty="0" smtClean="0"/>
              <a:t> sa puno izgubljenog prostora. Na primer, neka glavna tabela </a:t>
            </a:r>
            <a:r>
              <a:rPr lang="en-US" dirty="0" err="1" smtClean="0"/>
              <a:t>za</a:t>
            </a:r>
            <a:r>
              <a:rPr lang="sr-Latn-RS" dirty="0" smtClean="0"/>
              <a:t>uzima 100B</a:t>
            </a:r>
            <a:r>
              <a:rPr lang="en-US" dirty="0" smtClean="0"/>
              <a:t>-ova</a:t>
            </a:r>
            <a:r>
              <a:rPr lang="sr-Latn-RS" dirty="0" smtClean="0"/>
              <a:t> po unosu i neka indeksni niz zauzima 2B po unosu. Dalje</a:t>
            </a:r>
            <a:r>
              <a:rPr lang="en-US" dirty="0" smtClean="0"/>
              <a:t>,</a:t>
            </a:r>
            <a:r>
              <a:rPr lang="sr-Latn-RS" dirty="0" smtClean="0"/>
              <a:t> neka glavna tabela ima 100 unosa i da podaci korišćeni za pristup imaju 10</a:t>
            </a:r>
            <a:r>
              <a:rPr lang="en-US" dirty="0" smtClean="0"/>
              <a:t>,</a:t>
            </a:r>
            <a:r>
              <a:rPr lang="sr-Latn-RS" dirty="0" smtClean="0"/>
              <a:t>000 mogućih vrednosti.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15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67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Indeksni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 </a:t>
            </a:r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tabelama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U tom slučaju, izbor je između indeksa sa 10,000 unosa ili glavne tabele sa isto toliko unosa. Ako koristimo indeks, ukupna iskorišćena memorija je </a:t>
            </a:r>
            <a:r>
              <a:rPr lang="en-US" dirty="0" smtClean="0"/>
              <a:t>2</a:t>
            </a:r>
            <a:r>
              <a:rPr lang="sr-Latn-RS" dirty="0" smtClean="0"/>
              <a:t>0,000B. U suprotnom, ako se odreknemo strukture indeksa i izgubimo prostor u glavnoj tabeli, ukupna iskorišćena memorija je 1,000,000B.</a:t>
            </a:r>
          </a:p>
          <a:p>
            <a:r>
              <a:rPr lang="sr-Latn-RS" dirty="0" smtClean="0"/>
              <a:t>Druga prednost je ta da čak i da ne sačuvate prostor korišćenjem indeksa, ponekad je jeftinije da manipulišete unosima u indeksu nego u glavnoj tabeli. Na primer, ako imate tabelu sa imenima zaposlenih ,datumima zapošljavanja i platama, možete napraviti jedan indeks koji pristupa tabeli preko imena zaposlenog, drugi koji pristupa tabeli preko datuma zapošljavanja,i treći koji pristupa preko plate.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16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09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Indeksni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 </a:t>
            </a:r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tabelama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Konačna prednost šeme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sr-Latn-RS" dirty="0" smtClean="0"/>
              <a:t> je generalno prednost održavanja glavne tabele. Podaci kodirani u tabelama se lakše održavaju nego podaci ugrađeni u kod. Kod za pristupanje indeksu može da se stavi u sopstvenu funkciju i ta funkcija</a:t>
            </a:r>
            <a:r>
              <a:rPr lang="en-US" dirty="0" smtClean="0"/>
              <a:t> da</a:t>
            </a:r>
            <a:r>
              <a:rPr lang="sr-Latn-RS" dirty="0" smtClean="0"/>
              <a:t> se poziva kada je potrebno dobiti ključ iz tabele za serijski broj. </a:t>
            </a:r>
          </a:p>
          <a:p>
            <a:r>
              <a:rPr lang="sr-Latn-RS" dirty="0" smtClean="0"/>
              <a:t>Kada je potrebno promeniti tabelu, može se promeniti šema pristupa indeksu ili</a:t>
            </a:r>
            <a:r>
              <a:rPr lang="en-US" dirty="0" smtClean="0"/>
              <a:t> da se </a:t>
            </a:r>
            <a:r>
              <a:rPr lang="en-US" dirty="0" err="1" smtClean="0"/>
              <a:t>izvr</a:t>
            </a:r>
            <a:r>
              <a:rPr lang="sr-Latn-RS" dirty="0" smtClean="0"/>
              <a:t>ši promena na još jednu šemu pretraživačke tabele u celosti. Pristup šemi će biti lakši, ako se pristupi indeksu ne šire kroz program.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17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96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en-US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enasti</a:t>
            </a:r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49080"/>
            <a:ext cx="4495800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3285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latin typeface="Consolas" pitchFamily="49" charset="0"/>
                <a:cs typeface="Consolas" pitchFamily="49" charset="0"/>
              </a:rPr>
              <a:t>Ova metoda nije direktn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sr-Latn-RS" i="1" dirty="0">
                <a:latin typeface="Consolas" pitchFamily="49" charset="0"/>
                <a:cs typeface="Consolas" pitchFamily="49" charset="0"/>
              </a:rPr>
              <a:t> kao indeksna struktura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 – ali ne troši toliko memorijskog prostora. Generalna ideja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,koja je prikazana 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na slici, je da su unosi u tabeli validni za raspon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podataka.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18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547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15504" y="188640"/>
            <a:ext cx="74688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en-US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enasti</a:t>
            </a:r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24744"/>
            <a:ext cx="7077472" cy="936104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sr-Latn-R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Na primer, ako pišemo program za ocene, granice unosa B mogu biti od 75 do 90 procenata. Na primer</a:t>
            </a:r>
            <a:r>
              <a:rPr lang="en-U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: </a:t>
            </a:r>
          </a:p>
          <a:p>
            <a:pPr>
              <a:spcBef>
                <a:spcPct val="0"/>
              </a:spcBef>
            </a:pPr>
            <a:endParaRPr lang="en-US" sz="2000" dirty="0" smtClean="0"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248131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≥ 90.0</a:t>
            </a:r>
            <a:r>
              <a:rPr lang="sr-Latn-RS" dirty="0" smtClean="0"/>
              <a:t>%</a:t>
            </a:r>
            <a:r>
              <a:rPr lang="en-US" dirty="0" smtClean="0"/>
              <a:t>		</a:t>
            </a:r>
            <a:r>
              <a:rPr lang="sr-Latn-RS" dirty="0" smtClean="0"/>
              <a:t>A</a:t>
            </a:r>
            <a:endParaRPr lang="sr-Latn-RS" dirty="0"/>
          </a:p>
          <a:p>
            <a:r>
              <a:rPr lang="sr-Latn-RS" dirty="0"/>
              <a:t>&lt; 90.0</a:t>
            </a:r>
            <a:r>
              <a:rPr lang="sr-Latn-RS" dirty="0" smtClean="0"/>
              <a:t>%</a:t>
            </a:r>
            <a:r>
              <a:rPr lang="en-US" dirty="0" smtClean="0"/>
              <a:t>		</a:t>
            </a:r>
            <a:r>
              <a:rPr lang="sr-Latn-RS" dirty="0" smtClean="0"/>
              <a:t>B</a:t>
            </a:r>
            <a:endParaRPr lang="sr-Latn-RS" dirty="0"/>
          </a:p>
          <a:p>
            <a:r>
              <a:rPr lang="sr-Latn-RS" dirty="0"/>
              <a:t>&lt; 75.0% </a:t>
            </a:r>
            <a:r>
              <a:rPr lang="en-US" dirty="0" smtClean="0"/>
              <a:t>		</a:t>
            </a:r>
            <a:r>
              <a:rPr lang="sr-Latn-RS" dirty="0" smtClean="0"/>
              <a:t>C</a:t>
            </a:r>
            <a:endParaRPr lang="sr-Latn-RS" dirty="0"/>
          </a:p>
          <a:p>
            <a:r>
              <a:rPr lang="sr-Latn-RS" dirty="0"/>
              <a:t>&lt; 65.0% </a:t>
            </a:r>
            <a:r>
              <a:rPr lang="en-US" dirty="0" smtClean="0"/>
              <a:t>		</a:t>
            </a:r>
            <a:r>
              <a:rPr lang="sr-Latn-RS" dirty="0" smtClean="0"/>
              <a:t>D</a:t>
            </a:r>
            <a:endParaRPr lang="sr-Latn-RS" dirty="0"/>
          </a:p>
          <a:p>
            <a:r>
              <a:rPr lang="sr-Latn-RS" dirty="0"/>
              <a:t>&lt; 50.0% </a:t>
            </a:r>
            <a:r>
              <a:rPr lang="en-US" dirty="0" smtClean="0"/>
              <a:t>		</a:t>
            </a:r>
            <a:r>
              <a:rPr lang="sr-Latn-RS" dirty="0" smtClean="0"/>
              <a:t>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sr-Latn-RS" dirty="0" smtClean="0"/>
              <a:t>loše granice za pretraživačku tabelu , zato što se ne mogu koristiti jednostavni podaci</a:t>
            </a:r>
            <a:r>
              <a:rPr lang="en-US" dirty="0" smtClean="0"/>
              <a:t>-</a:t>
            </a:r>
            <a:r>
              <a:rPr lang="sr-Latn-RS" dirty="0" smtClean="0"/>
              <a:t> funkcija transformacije ključa u slova A do F. Indeksna šema bi bila čudna zato što su brojevi sa decimalnom tačkom. </a:t>
            </a:r>
          </a:p>
          <a:p>
            <a:r>
              <a:rPr lang="sr-Latn-RS" dirty="0" smtClean="0"/>
              <a:t>U ovoj metodi, u tabelu postavljamo sve gornje granice , zatim pomoću petlje proveravamo rezultat</a:t>
            </a:r>
            <a:r>
              <a:rPr lang="en-US" dirty="0" smtClean="0"/>
              <a:t>e</a:t>
            </a:r>
            <a:r>
              <a:rPr lang="sr-Latn-RS" dirty="0" smtClean="0"/>
              <a:t> poredeći sa tim gornjim granicama. Kada pronadjemo tačku u kojoj rezultat premašuje gornju granicu, znamo koja je ocena. Gornje granice treba izabrati da budu odgovarajuće.</a:t>
            </a:r>
            <a:endParaRPr lang="sr-Latn-RS" dirty="0"/>
          </a:p>
          <a:p>
            <a:endParaRPr lang="sr-Latn-R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19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133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848872" cy="1080120"/>
          </a:xfrm>
        </p:spPr>
        <p:txBody>
          <a:bodyPr>
            <a:normAutofit fontScale="90000"/>
          </a:bodyPr>
          <a:lstStyle/>
          <a:p>
            <a:pPr algn="l"/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Metod pretraživanja tabele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0405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sema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koja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omogu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ćava pretraživanje informacija u tabelama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da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bi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 se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izbeglo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 korišćenje logičkih naredbi (if ili case). Sve što se može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uraditi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sa logičkim naredbama može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 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se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uradi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i sa tabelama. Kako se logika komplikuje , to su tabele praktičnije za upotrebu.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bismo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klasifikovali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karaktere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u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slova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znake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interpunkcije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cifre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mo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žemo koristiti komplikovanu logiku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2</a:t>
            </a:fld>
            <a:r>
              <a:rPr lang="fr-CA" smtClean="0"/>
              <a:t> od 23</a:t>
            </a:r>
            <a:endParaRPr lang="fr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en-US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enasti</a:t>
            </a:r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25899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 set up data for grading table</a:t>
            </a:r>
          </a:p>
          <a:p>
            <a:r>
              <a:rPr lang="sr-Latn-RS" dirty="0" smtClean="0"/>
              <a:t>Dim </a:t>
            </a:r>
            <a:r>
              <a:rPr lang="sr-Latn-RS" dirty="0"/>
              <a:t>rangeLimit() As Double = { 50.0, 65.0, 75.0, 90.0, 100.0 }</a:t>
            </a:r>
          </a:p>
          <a:p>
            <a:r>
              <a:rPr lang="sr-Latn-RS" dirty="0" smtClean="0"/>
              <a:t>Dim </a:t>
            </a:r>
            <a:r>
              <a:rPr lang="sr-Latn-RS" dirty="0"/>
              <a:t>grade() As String = { "F", "D", "C", "B", "A" }</a:t>
            </a:r>
          </a:p>
          <a:p>
            <a:r>
              <a:rPr lang="sr-Latn-RS" dirty="0" smtClean="0"/>
              <a:t>maxGradeLevel </a:t>
            </a:r>
            <a:r>
              <a:rPr lang="sr-Latn-RS" dirty="0"/>
              <a:t>= grade.Length – 1</a:t>
            </a:r>
          </a:p>
          <a:p>
            <a:r>
              <a:rPr lang="sr-Latn-RS" dirty="0" smtClean="0"/>
              <a:t>...</a:t>
            </a:r>
            <a:endParaRPr lang="sr-Latn-RS" dirty="0"/>
          </a:p>
          <a:p>
            <a:r>
              <a:rPr lang="en-US" dirty="0" smtClean="0"/>
              <a:t>' </a:t>
            </a:r>
            <a:r>
              <a:rPr lang="en-US" dirty="0"/>
              <a:t>assign a grade to a student based on the student's score</a:t>
            </a:r>
          </a:p>
          <a:p>
            <a:r>
              <a:rPr lang="sr-Latn-RS" dirty="0" smtClean="0"/>
              <a:t>gradeLevel </a:t>
            </a:r>
            <a:r>
              <a:rPr lang="sr-Latn-RS" dirty="0"/>
              <a:t>= 0</a:t>
            </a:r>
          </a:p>
          <a:p>
            <a:r>
              <a:rPr lang="sr-Latn-RS" dirty="0" smtClean="0"/>
              <a:t>studentGrade </a:t>
            </a:r>
            <a:r>
              <a:rPr lang="sr-Latn-RS" dirty="0"/>
              <a:t>= "A"</a:t>
            </a:r>
          </a:p>
          <a:p>
            <a:r>
              <a:rPr lang="en-US" dirty="0" smtClean="0"/>
              <a:t>While </a:t>
            </a:r>
            <a:r>
              <a:rPr lang="en-US" dirty="0"/>
              <a:t>( ( </a:t>
            </a:r>
            <a:r>
              <a:rPr lang="en-US" dirty="0" err="1"/>
              <a:t>studentGrade</a:t>
            </a:r>
            <a:r>
              <a:rPr lang="en-US" dirty="0"/>
              <a:t> = "A" ) and ( </a:t>
            </a:r>
            <a:r>
              <a:rPr lang="en-US" dirty="0" err="1"/>
              <a:t>gradeLevel</a:t>
            </a:r>
            <a:r>
              <a:rPr lang="en-US" dirty="0"/>
              <a:t> &lt; </a:t>
            </a:r>
            <a:r>
              <a:rPr lang="en-US" dirty="0" err="1"/>
              <a:t>maxGradeLevel</a:t>
            </a:r>
            <a:r>
              <a:rPr lang="en-US" dirty="0"/>
              <a:t> ) )</a:t>
            </a:r>
          </a:p>
          <a:p>
            <a:r>
              <a:rPr lang="en-US" dirty="0" smtClean="0"/>
              <a:t>If </a:t>
            </a:r>
            <a:r>
              <a:rPr lang="en-US" dirty="0"/>
              <a:t>( </a:t>
            </a:r>
            <a:r>
              <a:rPr lang="en-US" dirty="0" err="1"/>
              <a:t>studentScore</a:t>
            </a:r>
            <a:r>
              <a:rPr lang="en-US" dirty="0"/>
              <a:t> &lt; </a:t>
            </a:r>
            <a:r>
              <a:rPr lang="en-US" dirty="0" err="1"/>
              <a:t>rangeLimit</a:t>
            </a:r>
            <a:r>
              <a:rPr lang="en-US" dirty="0"/>
              <a:t>( </a:t>
            </a:r>
            <a:r>
              <a:rPr lang="en-US" dirty="0" err="1"/>
              <a:t>gradeLevel</a:t>
            </a:r>
            <a:r>
              <a:rPr lang="en-US" dirty="0"/>
              <a:t> ) ) Then</a:t>
            </a:r>
          </a:p>
          <a:p>
            <a:r>
              <a:rPr lang="sr-Latn-RS" dirty="0" smtClean="0"/>
              <a:t>studentGrade </a:t>
            </a:r>
            <a:r>
              <a:rPr lang="sr-Latn-RS" dirty="0"/>
              <a:t>= grade( gradeLevel )</a:t>
            </a:r>
          </a:p>
          <a:p>
            <a:r>
              <a:rPr lang="sr-Latn-RS" dirty="0" smtClean="0"/>
              <a:t> </a:t>
            </a:r>
            <a:r>
              <a:rPr lang="sr-Latn-RS" dirty="0"/>
              <a:t>End If</a:t>
            </a:r>
          </a:p>
          <a:p>
            <a:r>
              <a:rPr lang="sr-Latn-RS" dirty="0" smtClean="0"/>
              <a:t>gradeLevel </a:t>
            </a:r>
            <a:r>
              <a:rPr lang="sr-Latn-RS" dirty="0"/>
              <a:t>= gradeLevel + 1</a:t>
            </a:r>
          </a:p>
          <a:p>
            <a:r>
              <a:rPr lang="sr-Latn-RS" dirty="0" smtClean="0"/>
              <a:t>Wend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Prednost ovog pristupa je što radi dobro i sa neregularnim podacima.</a:t>
            </a:r>
            <a:r>
              <a:rPr lang="en-US" dirty="0" smtClean="0"/>
              <a:t> Primer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ocenama</a:t>
            </a:r>
            <a:r>
              <a:rPr lang="en-US" dirty="0" smtClean="0"/>
              <a:t> je </a:t>
            </a:r>
            <a:r>
              <a:rPr lang="en-US" dirty="0" err="1" smtClean="0"/>
              <a:t>jednostavan</a:t>
            </a:r>
            <a:r>
              <a:rPr lang="en-US" dirty="0" smtClean="0"/>
              <a:t>, </a:t>
            </a:r>
            <a:r>
              <a:rPr lang="en-US" dirty="0" err="1" smtClean="0"/>
              <a:t>mada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ocene</a:t>
            </a:r>
            <a:r>
              <a:rPr lang="en-US" dirty="0" smtClean="0"/>
              <a:t> </a:t>
            </a:r>
            <a:r>
              <a:rPr lang="en-US" dirty="0" err="1" smtClean="0"/>
              <a:t>dodeljene</a:t>
            </a:r>
            <a:r>
              <a:rPr lang="en-US" dirty="0" smtClean="0"/>
              <a:t> </a:t>
            </a:r>
            <a:r>
              <a:rPr lang="en-US" dirty="0" err="1" smtClean="0"/>
              <a:t>neregularnim</a:t>
            </a:r>
            <a:r>
              <a:rPr lang="en-US" dirty="0" smtClean="0"/>
              <a:t> </a:t>
            </a:r>
            <a:r>
              <a:rPr lang="en-US" dirty="0" err="1" smtClean="0"/>
              <a:t>intervalima</a:t>
            </a:r>
            <a:r>
              <a:rPr lang="en-US" dirty="0" smtClean="0"/>
              <a:t>, </a:t>
            </a:r>
            <a:r>
              <a:rPr lang="en-US" dirty="0" err="1" smtClean="0"/>
              <a:t>brojevi</a:t>
            </a:r>
            <a:r>
              <a:rPr lang="en-US" dirty="0" smtClean="0"/>
              <a:t> s</a:t>
            </a:r>
            <a:r>
              <a:rPr lang="sr-Latn-RS" dirty="0" smtClean="0"/>
              <a:t>u </a:t>
            </a:r>
            <a:r>
              <a:rPr lang="en-US" dirty="0" smtClean="0"/>
              <a:t>‘</a:t>
            </a:r>
            <a:r>
              <a:rPr lang="en-US" dirty="0" err="1" smtClean="0"/>
              <a:t>okrugli</a:t>
            </a:r>
            <a:r>
              <a:rPr lang="en-US" dirty="0" smtClean="0"/>
              <a:t>’, </a:t>
            </a:r>
            <a:r>
              <a:rPr lang="en-US" dirty="0" err="1" smtClean="0"/>
              <a:t>zavr</a:t>
            </a:r>
            <a:r>
              <a:rPr lang="sr-Latn-RS" dirty="0" smtClean="0"/>
              <a:t>šavaju sa 0 i sa 5.</a:t>
            </a:r>
            <a:endParaRPr lang="sr-Latn-R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20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86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sr-Latn-RS" sz="3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en-US" sz="3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enasti</a:t>
            </a:r>
            <a:r>
              <a:rPr lang="en-US" sz="3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3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pristup</a:t>
            </a:r>
            <a:endParaRPr lang="fr-CA" sz="36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052736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</a:t>
            </a:r>
            <a:r>
              <a:rPr lang="sr-Latn-RS" dirty="0" smtClean="0"/>
              <a:t>	</a:t>
            </a:r>
            <a:r>
              <a:rPr lang="en-US" dirty="0" smtClean="0"/>
              <a:t>Insurance</a:t>
            </a:r>
            <a:r>
              <a:rPr lang="sr-Latn-RS" dirty="0" smtClean="0"/>
              <a:t> </a:t>
            </a:r>
            <a:r>
              <a:rPr lang="en-US" dirty="0" smtClean="0"/>
              <a:t>Claim</a:t>
            </a:r>
            <a:r>
              <a:rPr lang="sr-Latn-RS" dirty="0" smtClean="0"/>
              <a:t> </a:t>
            </a:r>
            <a:r>
              <a:rPr lang="en-US" dirty="0" smtClean="0"/>
              <a:t>Amount</a:t>
            </a:r>
            <a:endParaRPr lang="en-US" dirty="0"/>
          </a:p>
          <a:p>
            <a:r>
              <a:rPr lang="en-US" dirty="0"/>
              <a:t>0.458747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0.00</a:t>
            </a:r>
          </a:p>
          <a:p>
            <a:r>
              <a:rPr lang="en-US" dirty="0"/>
              <a:t>0.547651 </a:t>
            </a:r>
            <a:r>
              <a:rPr lang="sr-Latn-RS" dirty="0" smtClean="0"/>
              <a:t>	</a:t>
            </a:r>
            <a:r>
              <a:rPr lang="en-US" dirty="0" smtClean="0"/>
              <a:t>$254.32</a:t>
            </a:r>
            <a:endParaRPr lang="sr-Latn-RS" dirty="0" smtClean="0"/>
          </a:p>
          <a:p>
            <a:r>
              <a:rPr lang="en-US" dirty="0"/>
              <a:t>0.627764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514.77</a:t>
            </a:r>
          </a:p>
          <a:p>
            <a:r>
              <a:rPr lang="en-US" dirty="0"/>
              <a:t>0.776883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747.82</a:t>
            </a:r>
          </a:p>
          <a:p>
            <a:r>
              <a:rPr lang="en-US" dirty="0"/>
              <a:t>0.893211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1,042.65</a:t>
            </a:r>
          </a:p>
          <a:p>
            <a:r>
              <a:rPr lang="en-US" dirty="0"/>
              <a:t>0.957665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5,887.55</a:t>
            </a:r>
          </a:p>
          <a:p>
            <a:r>
              <a:rPr lang="en-US" dirty="0"/>
              <a:t>0.976544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12,836.98</a:t>
            </a:r>
          </a:p>
          <a:p>
            <a:r>
              <a:rPr lang="en-US" dirty="0"/>
              <a:t>0.987889 </a:t>
            </a:r>
            <a:r>
              <a:rPr lang="sr-Latn-RS" dirty="0" smtClean="0"/>
              <a:t>	</a:t>
            </a:r>
            <a:r>
              <a:rPr lang="en-US" dirty="0" smtClean="0"/>
              <a:t>$</a:t>
            </a:r>
            <a:r>
              <a:rPr lang="en-US" dirty="0"/>
              <a:t>27,234.12</a:t>
            </a:r>
          </a:p>
          <a:p>
            <a:r>
              <a:rPr lang="sr-Latn-RS" dirty="0" smtClean="0"/>
              <a:t>...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933056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Ovakvi brojevi </a:t>
            </a:r>
            <a:r>
              <a:rPr lang="en-US" dirty="0" smtClean="0"/>
              <a:t>ne </a:t>
            </a:r>
            <a:r>
              <a:rPr lang="en-US" dirty="0" err="1" smtClean="0"/>
              <a:t>mogu</a:t>
            </a:r>
            <a:r>
              <a:rPr lang="en-US" dirty="0" smtClean="0"/>
              <a:t> se</a:t>
            </a:r>
            <a:r>
              <a:rPr lang="sr-Latn-RS" dirty="0" smtClean="0"/>
              <a:t> </a:t>
            </a:r>
            <a:r>
              <a:rPr lang="en-US" dirty="0" err="1" smtClean="0"/>
              <a:t>dobro</a:t>
            </a:r>
            <a:r>
              <a:rPr lang="sr-Latn-RS" dirty="0" smtClean="0"/>
              <a:t> transformi</a:t>
            </a:r>
            <a:r>
              <a:rPr lang="en-US" dirty="0" smtClean="0"/>
              <a:t>sati</a:t>
            </a:r>
            <a:r>
              <a:rPr lang="sr-Latn-RS" dirty="0" smtClean="0"/>
              <a:t> u tabelarne ključeve. Ovde je </a:t>
            </a:r>
            <a:r>
              <a:rPr lang="en-US" dirty="0" err="1" smtClean="0"/>
              <a:t>stepenasti</a:t>
            </a:r>
            <a:r>
              <a:rPr lang="en-US" dirty="0" smtClean="0"/>
              <a:t> </a:t>
            </a:r>
            <a:r>
              <a:rPr lang="sr-Latn-RS" dirty="0" smtClean="0"/>
              <a:t>pristup odgovor.</a:t>
            </a:r>
          </a:p>
          <a:p>
            <a:r>
              <a:rPr lang="sr-Latn-RS" dirty="0" smtClean="0"/>
              <a:t>Ako se granice ocena moraju promeniti, program se lako može prilagoditi modifikovanjem unosa u RangeLimit nizu.</a:t>
            </a:r>
          </a:p>
          <a:p>
            <a:r>
              <a:rPr lang="sr-Latn-RS" dirty="0" smtClean="0"/>
              <a:t>Bitno je pokriti slučaj na svakoj gornjoj granici ove metode. Pretražiti tako da stavke budu u bilo kojoj granici izuzev najveće, i da ostatak stavki upadne u najveću granicu. Ponekad ovo zahteva postavljanje veštačke vrednosti za najveću granicu.Voditi računa da se ne pravi greška sa </a:t>
            </a:r>
            <a:r>
              <a:rPr lang="en-US" dirty="0" smtClean="0"/>
              <a:t>&lt; I &lt;=.</a:t>
            </a:r>
            <a:endParaRPr lang="sr-Latn-RS" dirty="0" smtClean="0"/>
          </a:p>
          <a:p>
            <a:r>
              <a:rPr lang="en-US" dirty="0" err="1" smtClean="0"/>
              <a:t>Petlja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da se </a:t>
            </a:r>
            <a:r>
              <a:rPr lang="sr-Latn-RS" dirty="0" smtClean="0"/>
              <a:t>završava odgovarajuće, sa vrednostima koje upadaju u gornje granice i da granice budu korektno </a:t>
            </a:r>
            <a:r>
              <a:rPr lang="sr-Latn-RS" dirty="0"/>
              <a:t>postavljene</a:t>
            </a:r>
            <a:r>
              <a:rPr lang="sr-Latn-R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21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30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en-US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enasti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pristup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604663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Koristite binarnu pretragu pre sekvencijalne pretrage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37273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 primeru sa ocenama, petlja koja dodeljuje ocene, sekvencijalno prolazi kroz granice ocena. Ako bismo imali veću listu, sekvencijalna pretraga je spora. Ona se može </a:t>
            </a:r>
            <a:r>
              <a:rPr lang="sr-Latn-RS" smtClean="0"/>
              <a:t>zameniti kvazi</a:t>
            </a:r>
            <a:r>
              <a:rPr lang="en-US" dirty="0" smtClean="0"/>
              <a:t>-</a:t>
            </a:r>
            <a:r>
              <a:rPr lang="sr-Latn-RS" dirty="0" smtClean="0"/>
              <a:t>binarnom pretragom. Kod </a:t>
            </a:r>
            <a:r>
              <a:rPr lang="en-US" dirty="0" smtClean="0"/>
              <a:t>“</a:t>
            </a:r>
            <a:r>
              <a:rPr lang="en-US" dirty="0" err="1" smtClean="0"/>
              <a:t>kvazi</a:t>
            </a:r>
            <a:r>
              <a:rPr lang="en-US" dirty="0" smtClean="0"/>
              <a:t>” </a:t>
            </a:r>
            <a:r>
              <a:rPr lang="sr-Latn-RS" dirty="0" smtClean="0"/>
              <a:t> binarne pretrage, očekujemo da pronadjemo pravu kategoriju za vrednost. Algoritam mora korektno da odredi gde vrednost treba da upadne.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421449"/>
            <a:ext cx="8229600" cy="447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sr-Latn-RS" dirty="0" smtClean="0"/>
              <a:t>Koristite indeksni pristup umesto stair</a:t>
            </a:r>
            <a:r>
              <a:rPr lang="en-US" dirty="0" smtClean="0"/>
              <a:t>-</a:t>
            </a:r>
            <a:r>
              <a:rPr lang="sr-Latn-RS" dirty="0" smtClean="0"/>
              <a:t>step tehnike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11494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Brzina izvršavanja pretrage u stair</a:t>
            </a:r>
            <a:r>
              <a:rPr lang="en-US" dirty="0" smtClean="0"/>
              <a:t>-</a:t>
            </a:r>
            <a:r>
              <a:rPr lang="sr-Latn-RS" dirty="0" smtClean="0"/>
              <a:t>step metodi moze biti zabrinjavajuća. Može se dodati indeksna struktura koja će je ubrzati sa svojim direktnim pristupom. Alternativa nije dobra u svim slučajevima. Ako imate 100 diskretnih poena</a:t>
            </a:r>
            <a:r>
              <a:rPr lang="en-US" dirty="0" smtClean="0"/>
              <a:t> </a:t>
            </a:r>
            <a:r>
              <a:rPr lang="en-US" dirty="0" err="1" smtClean="0"/>
              <a:t>izra</a:t>
            </a:r>
            <a:r>
              <a:rPr lang="sr-Latn-RS" dirty="0" smtClean="0"/>
              <a:t>ženih u procentima, cena memorije koju indeksni niz zauzima se neće isplatiti. U slučaju brojeva kao što su </a:t>
            </a:r>
            <a:r>
              <a:rPr lang="en-US" dirty="0" smtClean="0"/>
              <a:t>0.458747 </a:t>
            </a:r>
            <a:r>
              <a:rPr lang="en-US" dirty="0" err="1" smtClean="0"/>
              <a:t>i</a:t>
            </a:r>
            <a:r>
              <a:rPr lang="en-US" dirty="0" smtClean="0"/>
              <a:t> 0.547651, ne </a:t>
            </a:r>
            <a:r>
              <a:rPr lang="en-US" dirty="0" err="1" smtClean="0"/>
              <a:t>mo</a:t>
            </a:r>
            <a:r>
              <a:rPr lang="sr-Latn-RS" dirty="0"/>
              <a:t>ž</a:t>
            </a:r>
            <a:r>
              <a:rPr lang="en-US" dirty="0" smtClean="0"/>
              <a:t>e se</a:t>
            </a:r>
            <a:r>
              <a:rPr lang="sr-Latn-RS" dirty="0" smtClean="0"/>
              <a:t> setovati indeksna šema zbog ključeva.</a:t>
            </a:r>
          </a:p>
          <a:p>
            <a:r>
              <a:rPr lang="en-US" dirty="0" smtClean="0"/>
              <a:t>“</a:t>
            </a:r>
            <a:r>
              <a:rPr lang="sr-Latn-RS" dirty="0" smtClean="0"/>
              <a:t>Bolje je težiti dobrom rešenju i izbeći katastrofu nego tragati za najboljim rešenjem</a:t>
            </a:r>
            <a:r>
              <a:rPr lang="en-US" dirty="0" smtClean="0"/>
              <a:t>”</a:t>
            </a:r>
            <a:r>
              <a:rPr lang="sr-Latn-RS" dirty="0" smtClean="0"/>
              <a:t> (Lampson 1984.)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22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330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Zaključak</a:t>
            </a:r>
            <a:endParaRPr lang="sr-Latn-R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Tabele obezbedjuju alternativu komplikovanoj logici i nasledjenim strukturama.</a:t>
            </a:r>
          </a:p>
          <a:p>
            <a:r>
              <a:rPr lang="sr-Latn-RS" dirty="0" smtClean="0"/>
              <a:t>Jedno važno razmatranje o korišćenju tabela je način na koji im pristupamo. To može biti direktno, indeksno ili st</a:t>
            </a:r>
            <a:r>
              <a:rPr lang="en-US" dirty="0" err="1" smtClean="0"/>
              <a:t>epenasti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</a:t>
            </a:r>
            <a:r>
              <a:rPr lang="sr-Latn-RS" dirty="0" smtClean="0"/>
              <a:t>š jedna važna stvar je šta tačno staviti u tabelu. </a:t>
            </a:r>
            <a:endParaRPr lang="sr-Latn-R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23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47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-19412" y="476672"/>
            <a:ext cx="9163411" cy="1143000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Primer klasifikacije karaktera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880766"/>
            <a:ext cx="8229600" cy="4500562"/>
          </a:xfrm>
        </p:spPr>
        <p:txBody>
          <a:bodyPr/>
          <a:lstStyle/>
          <a:p>
            <a:pPr marL="0" indent="0">
              <a:buNone/>
            </a:pPr>
            <a:r>
              <a:rPr lang="sr-Latn-RS" sz="2800" i="1" dirty="0" smtClean="0">
                <a:latin typeface="Consolas" pitchFamily="49" charset="0"/>
                <a:cs typeface="Consolas" pitchFamily="49" charset="0"/>
              </a:rPr>
              <a:t>Java kod</a:t>
            </a:r>
            <a:endParaRPr lang="fr-CA" sz="2800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44434"/>
            <a:ext cx="7238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( ( 'a' &lt;= </a:t>
            </a:r>
            <a:r>
              <a:rPr lang="en-US" dirty="0" err="1"/>
              <a:t>inputChar</a:t>
            </a:r>
            <a:r>
              <a:rPr lang="en-US" dirty="0"/>
              <a:t> ) &amp;&amp; ( </a:t>
            </a:r>
            <a:r>
              <a:rPr lang="en-US" dirty="0" err="1"/>
              <a:t>inputChar</a:t>
            </a:r>
            <a:r>
              <a:rPr lang="en-US" dirty="0"/>
              <a:t> &lt;= 'z' ) ) ||</a:t>
            </a:r>
          </a:p>
          <a:p>
            <a:r>
              <a:rPr lang="sr-Latn-RS" dirty="0"/>
              <a:t> ( ( 'A' &lt;= inputChar ) &amp;&amp; ( inputChar &lt;= 'Z' ) ) ) {</a:t>
            </a:r>
          </a:p>
          <a:p>
            <a:r>
              <a:rPr lang="sr-Latn-RS" dirty="0"/>
              <a:t>charType = CharacterType.Letter;</a:t>
            </a:r>
          </a:p>
          <a:p>
            <a:r>
              <a:rPr lang="sr-Latn-RS" dirty="0"/>
              <a:t>}</a:t>
            </a:r>
          </a:p>
          <a:p>
            <a:r>
              <a:rPr lang="en-US" dirty="0"/>
              <a:t>else if ( ( </a:t>
            </a:r>
            <a:r>
              <a:rPr lang="en-US" dirty="0" err="1"/>
              <a:t>inputChar</a:t>
            </a:r>
            <a:r>
              <a:rPr lang="en-US" dirty="0"/>
              <a:t> == ' ' ) || ( </a:t>
            </a:r>
            <a:r>
              <a:rPr lang="en-US" dirty="0" err="1"/>
              <a:t>inputChar</a:t>
            </a:r>
            <a:r>
              <a:rPr lang="en-US" dirty="0"/>
              <a:t> == ',' ) ||</a:t>
            </a:r>
          </a:p>
          <a:p>
            <a:r>
              <a:rPr lang="sr-Latn-RS" dirty="0"/>
              <a:t> ( inputChar == '.' ) || ( inputChar == '!' ) || ( inputChar == '(' ) ||</a:t>
            </a:r>
          </a:p>
          <a:p>
            <a:r>
              <a:rPr lang="sr-Latn-RS" dirty="0"/>
              <a:t> ( inputChar == ')' ) || ( inputChar == ':' ) || ( inputChar == ';' ) ||</a:t>
            </a:r>
          </a:p>
          <a:p>
            <a:r>
              <a:rPr lang="sr-Latn-RS" dirty="0"/>
              <a:t> ( inputChar == '?' ) || ( inputChar == '-' ) ) {</a:t>
            </a:r>
          </a:p>
          <a:p>
            <a:r>
              <a:rPr lang="sr-Latn-RS" dirty="0"/>
              <a:t>charType = CharacterType.Punctuation;</a:t>
            </a:r>
          </a:p>
          <a:p>
            <a:r>
              <a:rPr lang="sr-Latn-RS" dirty="0"/>
              <a:t>}</a:t>
            </a:r>
          </a:p>
          <a:p>
            <a:r>
              <a:rPr lang="en-US" dirty="0"/>
              <a:t>else if ( ( '0' &lt;= </a:t>
            </a:r>
            <a:r>
              <a:rPr lang="en-US" dirty="0" err="1"/>
              <a:t>inputChar</a:t>
            </a:r>
            <a:r>
              <a:rPr lang="en-US" dirty="0"/>
              <a:t> ) &amp;&amp; ( </a:t>
            </a:r>
            <a:r>
              <a:rPr lang="en-US" dirty="0" err="1"/>
              <a:t>inputChar</a:t>
            </a:r>
            <a:r>
              <a:rPr lang="en-US" dirty="0"/>
              <a:t> &lt;= '9' ) ) {</a:t>
            </a:r>
          </a:p>
          <a:p>
            <a:r>
              <a:rPr lang="sr-Latn-RS" dirty="0"/>
              <a:t>charType = CharacterType.Digit;</a:t>
            </a:r>
          </a:p>
          <a:p>
            <a:r>
              <a:rPr lang="sr-Latn-RS" dirty="0"/>
              <a:t>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3</a:t>
            </a:fld>
            <a:r>
              <a:rPr lang="fr-CA" smtClean="0"/>
              <a:t> od 23</a:t>
            </a:r>
            <a:endParaRPr lang="fr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Primer klasifikacije karaktera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8856984" cy="410445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Ako koristimo pretraživačke tabele, možemo da sačuvamo tip svakog karaktera u niz, kome se pristupa po tipu karaktera.</a:t>
            </a:r>
          </a:p>
          <a:p>
            <a:r>
              <a:rPr lang="sr-Latn-RS" sz="2800" dirty="0"/>
              <a:t>charType = charTypeTable[ inputChar </a:t>
            </a:r>
            <a:r>
              <a:rPr lang="sr-Latn-RS" sz="2800" dirty="0" smtClean="0"/>
              <a:t>];</a:t>
            </a:r>
          </a:p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Ovde se podrazumeva da je niz </a:t>
            </a:r>
            <a:r>
              <a:rPr lang="sr-Latn-RS" sz="2800" dirty="0" smtClean="0"/>
              <a:t>charTypeTable inicijalizovan ranije.</a:t>
            </a:r>
            <a:endParaRPr lang="sr-Latn-R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4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5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Problemi koji se javljaju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855365"/>
            <a:ext cx="8784976" cy="474198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Prvi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problem je n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ačin na koji cemo tražiti vrednosti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u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 tabel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. Mogu se koristiti odredjeni podaci da bi se tabeli direktno pristupilo. Ako podatke klasifikujemo po mesecima, mozemo koristiti niz sa indeksima od 1 do 12.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Ako podatke moramo da klasifikujemo po broju socijalnog osiguranja,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tada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koristi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mo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 druge pristupe. Mogući su sledeći načini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</a:t>
            </a:r>
            <a:endParaRPr lang="sr-Latn-R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Direktni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pristup</a:t>
            </a:r>
            <a:endParaRPr lang="sr-Latn-R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Indeksni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pristup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epenasti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pristup</a:t>
            </a:r>
            <a:endParaRPr lang="sr-Latn-R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5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26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Problemi koji se javljaju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927373"/>
            <a:ext cx="8784976" cy="402190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Drugi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problem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koji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javlja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je </a:t>
            </a:r>
            <a:r>
              <a:rPr lang="sr-Latn-RS" sz="2400" dirty="0" err="1" smtClean="0">
                <a:latin typeface="Consolas" pitchFamily="49" charset="0"/>
                <a:cs typeface="Consolas" pitchFamily="49" charset="0"/>
              </a:rPr>
              <a:t>š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čuvati u tabeli. U nekim slučajevima rezultati pretraživanja su podaci. Tada se podaci mogu staviti u tabelu.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ezultat pretraživanja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mo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že biti i akcija. U tom slučaju čuvamo kod, koji opisuje akciju ili referencu na funkciju koja implementira tu akciju. Tabela tada postaje dosta komplikovanija.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6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72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Direktan pristup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5373216"/>
            <a:ext cx="8784976" cy="1224136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Primer dani u mesecu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Odrediti broj dana u mesecu. Nespretan način je napisati veliku if naredbu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sr-Latn-R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8880"/>
            <a:ext cx="2592288" cy="2331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55679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itchFamily="49" charset="0"/>
                <a:cs typeface="Consolas" pitchFamily="49" charset="0"/>
              </a:rPr>
              <a:t>Direktan pristup omogućava da uvek možete pristupiti elementu koji vas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ineresuje</a:t>
            </a:r>
            <a:endParaRPr lang="sr-Latn-RS" dirty="0">
              <a:latin typeface="Consolas" pitchFamily="49" charset="0"/>
              <a:cs typeface="Consolas" pitchFamily="49" charset="0"/>
            </a:endParaRPr>
          </a:p>
          <a:p>
            <a:endParaRPr lang="sr-Latn-R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7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4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Dani u 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mesecu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1412776"/>
            <a:ext cx="2880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days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Then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days=28</a:t>
            </a:r>
          </a:p>
          <a:p>
            <a:r>
              <a:rPr lang="sr-Latn-RS" sz="1400" dirty="0"/>
              <a:t>ElseIf ( month = 3 ) Then</a:t>
            </a:r>
          </a:p>
          <a:p>
            <a:r>
              <a:rPr lang="en-US" sz="1400" dirty="0" smtClean="0"/>
              <a:t>   </a:t>
            </a:r>
            <a:r>
              <a:rPr lang="sr-Latn-RS" sz="1400" dirty="0" smtClean="0"/>
              <a:t>days </a:t>
            </a:r>
            <a:r>
              <a:rPr lang="sr-Latn-RS" sz="1400" dirty="0"/>
              <a:t>= 31</a:t>
            </a:r>
          </a:p>
          <a:p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 month = 4 ) Then</a:t>
            </a:r>
          </a:p>
          <a:p>
            <a:r>
              <a:rPr lang="en-US" sz="1400" dirty="0" smtClean="0"/>
              <a:t>   </a:t>
            </a:r>
            <a:r>
              <a:rPr lang="sr-Latn-RS" sz="1400" dirty="0" smtClean="0"/>
              <a:t>days </a:t>
            </a:r>
            <a:r>
              <a:rPr lang="sr-Latn-RS" sz="1400" dirty="0"/>
              <a:t>= 30</a:t>
            </a:r>
          </a:p>
          <a:p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 month = 5 ) Then</a:t>
            </a:r>
          </a:p>
          <a:p>
            <a:r>
              <a:rPr lang="en-US" sz="1400" dirty="0" smtClean="0"/>
              <a:t>   </a:t>
            </a:r>
            <a:r>
              <a:rPr lang="sr-Latn-RS" sz="1400" dirty="0" smtClean="0"/>
              <a:t>days </a:t>
            </a:r>
            <a:r>
              <a:rPr lang="sr-Latn-RS" sz="1400" dirty="0"/>
              <a:t>= 31</a:t>
            </a:r>
          </a:p>
          <a:p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 month = 6 ) Then</a:t>
            </a:r>
          </a:p>
          <a:p>
            <a:r>
              <a:rPr lang="en-US" sz="1400" dirty="0" smtClean="0"/>
              <a:t>   </a:t>
            </a:r>
            <a:r>
              <a:rPr lang="sr-Latn-RS" sz="1400" dirty="0" smtClean="0"/>
              <a:t>days </a:t>
            </a:r>
            <a:r>
              <a:rPr lang="sr-Latn-RS" sz="1400" dirty="0"/>
              <a:t>= 30</a:t>
            </a:r>
          </a:p>
          <a:p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 month = 7 ) Then</a:t>
            </a:r>
          </a:p>
          <a:p>
            <a:r>
              <a:rPr lang="en-US" sz="1400" dirty="0" smtClean="0"/>
              <a:t>   </a:t>
            </a:r>
            <a:r>
              <a:rPr lang="sr-Latn-RS" sz="1400" dirty="0" smtClean="0"/>
              <a:t>days </a:t>
            </a:r>
            <a:r>
              <a:rPr lang="sr-Latn-RS" sz="1400" dirty="0"/>
              <a:t>= 31</a:t>
            </a:r>
          </a:p>
          <a:p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 month = 8 ) Then</a:t>
            </a:r>
          </a:p>
          <a:p>
            <a:r>
              <a:rPr lang="sr-Latn-RS" sz="1400" dirty="0" smtClean="0"/>
              <a:t> </a:t>
            </a:r>
            <a:r>
              <a:rPr lang="en-US" sz="1400" dirty="0" smtClean="0"/>
              <a:t>  </a:t>
            </a:r>
            <a:r>
              <a:rPr lang="sr-Latn-RS" sz="1400" dirty="0" smtClean="0"/>
              <a:t>days </a:t>
            </a:r>
            <a:r>
              <a:rPr lang="sr-Latn-RS" sz="1400" dirty="0"/>
              <a:t>= 31</a:t>
            </a:r>
          </a:p>
          <a:p>
            <a:r>
              <a:rPr lang="en-US" sz="1400" dirty="0" smtClean="0"/>
              <a:t>…</a:t>
            </a:r>
          </a:p>
          <a:p>
            <a:r>
              <a:rPr lang="sr-Latn-RS" sz="1400" dirty="0" smtClean="0"/>
              <a:t>End </a:t>
            </a:r>
            <a:r>
              <a:rPr lang="sr-Latn-RS" sz="1400" dirty="0"/>
              <a:t>If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sr-Latn-R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8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0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Direktan pristup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215405"/>
            <a:ext cx="8712968" cy="344584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La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kši i modifikovaniji način da se to uradi je da postavimo podatke u tabelu. U Visual Basic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-u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, prvo postavljamo tabelu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sr-Latn-RS" sz="2400" dirty="0"/>
              <a:t>Dim daysPerMonth() As Integer = </a:t>
            </a:r>
            <a:r>
              <a:rPr lang="sr-Latn-RS" sz="2400" dirty="0" smtClean="0"/>
              <a:t>_{ </a:t>
            </a:r>
            <a:r>
              <a:rPr lang="sr-Latn-RS" sz="2400" dirty="0"/>
              <a:t>31, 28, 31, 30, 31, 30, 31, 31, 30, 31, 30, 31 </a:t>
            </a:r>
            <a:r>
              <a:rPr lang="sr-Latn-RS" sz="2400" dirty="0" smtClean="0"/>
              <a:t>}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Sada umesto duge if naredbe, imamo samo </a:t>
            </a:r>
            <a:r>
              <a:rPr lang="sr-Latn-RS" sz="2400" dirty="0"/>
              <a:t>days = daysPerMonth( month-1 </a:t>
            </a:r>
            <a:r>
              <a:rPr lang="sr-Latn-RS" sz="2400" dirty="0" smtClean="0"/>
              <a:t>). Za prestupnu godinu imamo </a:t>
            </a:r>
            <a:r>
              <a:rPr lang="sr-Latn-RS" sz="2400" dirty="0"/>
              <a:t>days = daysPerMonth( month-1, LeapYearIndex() </a:t>
            </a:r>
            <a:r>
              <a:rPr lang="sr-Latn-RS" sz="2400" dirty="0" smtClean="0"/>
              <a:t>) , gde LeapYearIndex () može imati vrednosti 0 ili 1</a:t>
            </a:r>
            <a:endParaRPr lang="sr-Latn-R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Možemo koristiti month promenljivu da pretražimo neki podatak iz tabele.</a:t>
            </a:r>
            <a:endParaRPr lang="sr-Latn-R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BA3D0-C5A2-413C-B549-23099BD17DA5}" type="slidenum">
              <a:rPr lang="fr-CA" smtClean="0"/>
              <a:pPr>
                <a:defRPr/>
              </a:pPr>
              <a:t>9</a:t>
            </a:fld>
            <a:r>
              <a:rPr lang="fr-CA" smtClean="0"/>
              <a:t> od 23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993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</TotalTime>
  <Words>1992</Words>
  <Application>Microsoft Office PowerPoint</Application>
  <PresentationFormat>On-screen Show (4:3)</PresentationFormat>
  <Paragraphs>211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Metodi pretraživanja tabela</vt:lpstr>
      <vt:lpstr>Metod pretraživanja tabele</vt:lpstr>
      <vt:lpstr>Primer klasifikacije karaktera</vt:lpstr>
      <vt:lpstr>Primer klasifikacije karaktera</vt:lpstr>
      <vt:lpstr>Problemi koji se javljaju</vt:lpstr>
      <vt:lpstr>Problemi koji se javljaju</vt:lpstr>
      <vt:lpstr>Direktan pristup</vt:lpstr>
      <vt:lpstr>Dani u mesecu</vt:lpstr>
      <vt:lpstr>Direktan pristup</vt:lpstr>
      <vt:lpstr>Rata za osiguranje</vt:lpstr>
      <vt:lpstr>Rata za osiguranje</vt:lpstr>
      <vt:lpstr>Rata za osiguranje</vt:lpstr>
      <vt:lpstr>Rata za osiguranje</vt:lpstr>
      <vt:lpstr>Indeksni pristup tabelama</vt:lpstr>
      <vt:lpstr>Indeksni pristup tabelama</vt:lpstr>
      <vt:lpstr>Indeksni pristup tabelama</vt:lpstr>
      <vt:lpstr>Indeksni pristup tabelama</vt:lpstr>
      <vt:lpstr>Stepenasti pristup</vt:lpstr>
      <vt:lpstr>Stepenasti pristup</vt:lpstr>
      <vt:lpstr>Stepenasti pristup</vt:lpstr>
      <vt:lpstr>Stepenasti pristup</vt:lpstr>
      <vt:lpstr>Stepenasti pristup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software engineering</dc:title>
  <dc:creator>Stefan</dc:creator>
  <cp:lastModifiedBy>Andrej</cp:lastModifiedBy>
  <cp:revision>443</cp:revision>
  <dcterms:created xsi:type="dcterms:W3CDTF">2012-12-30T00:26:24Z</dcterms:created>
  <dcterms:modified xsi:type="dcterms:W3CDTF">2015-01-25T17:27:22Z</dcterms:modified>
</cp:coreProperties>
</file>