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74" autoAdjust="0"/>
  </p:normalViewPr>
  <p:slideViewPr>
    <p:cSldViewPr>
      <p:cViewPr varScale="1">
        <p:scale>
          <a:sx n="63" d="100"/>
          <a:sy n="63" d="100"/>
        </p:scale>
        <p:origin x="-763" y="-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2/22/2015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332656"/>
            <a:ext cx="7056784" cy="1368152"/>
          </a:xfrm>
        </p:spPr>
        <p:txBody>
          <a:bodyPr/>
          <a:lstStyle/>
          <a:p>
            <a:r>
              <a:rPr lang="sr-Latn-RS" b="1" dirty="0"/>
              <a:t>Programming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Predrag </a:t>
            </a:r>
            <a:r>
              <a:rPr lang="en-US" dirty="0" err="1" smtClean="0"/>
              <a:t>Vuji</a:t>
            </a:r>
            <a:r>
              <a:rPr lang="sr-Latn-RS" dirty="0" smtClean="0"/>
              <a:t>ć 1042/2013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73932" y="2204864"/>
            <a:ext cx="8568952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3600" b="1" dirty="0" smtClean="0"/>
              <a:t>Matematički fakultet u Beogradu</a:t>
            </a:r>
          </a:p>
          <a:p>
            <a:endParaRPr lang="sr-Latn-RS" sz="2400" b="1" dirty="0"/>
          </a:p>
          <a:p>
            <a:endParaRPr lang="sr-Latn-RS" sz="2400" b="1" dirty="0" smtClean="0"/>
          </a:p>
          <a:p>
            <a:endParaRPr lang="sr-Latn-RS" sz="2400" b="1" dirty="0"/>
          </a:p>
          <a:p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Alati za prevođenje izvornog koda u izvršni kod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/>
              <a:t>Code </a:t>
            </a:r>
            <a:r>
              <a:rPr lang="sr-Latn-RS" sz="2800" b="1" dirty="0" smtClean="0"/>
              <a:t>Libraries</a:t>
            </a:r>
          </a:p>
          <a:p>
            <a:endParaRPr lang="sr-Latn-RS" sz="2800" b="1" dirty="0" smtClean="0"/>
          </a:p>
          <a:p>
            <a:r>
              <a:rPr lang="sr-Latn-RS" sz="2800" dirty="0"/>
              <a:t>Dobar način da se napiše </a:t>
            </a:r>
            <a:r>
              <a:rPr lang="sr-Latn-RS" sz="2800" dirty="0" smtClean="0"/>
              <a:t>kvalitetni </a:t>
            </a:r>
            <a:r>
              <a:rPr lang="sr-Latn-RS" sz="2800" dirty="0"/>
              <a:t>kod u kratkom vremenskom periodu nije da ga </a:t>
            </a:r>
            <a:r>
              <a:rPr lang="sr-Latn-RS" sz="2800" dirty="0" smtClean="0"/>
              <a:t>napišem celog, već da ga kupite. </a:t>
            </a:r>
            <a:r>
              <a:rPr lang="sr-Latn-RS" sz="2800" dirty="0"/>
              <a:t>Možete pronaći kvalitetne </a:t>
            </a:r>
            <a:r>
              <a:rPr lang="sr-Latn-RS" sz="2800" dirty="0" smtClean="0"/>
              <a:t>biblioteke koje su več napisane za:</a:t>
            </a:r>
          </a:p>
          <a:p>
            <a:r>
              <a:rPr lang="sr-Latn-RS" sz="2800" dirty="0" smtClean="0"/>
              <a:t>Rad sa slikama, rad sa fajlovima....</a:t>
            </a:r>
          </a:p>
          <a:p>
            <a:endParaRPr lang="sr-Latn-RS" sz="2800" dirty="0"/>
          </a:p>
          <a:p>
            <a:endParaRPr lang="sr-Latn-RS" sz="2800" dirty="0" smtClean="0"/>
          </a:p>
          <a:p>
            <a:endParaRPr lang="sr-Latn-R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10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762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Alati za prevođenje izvornog koda u izvršni kod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/>
              <a:t>Setup and </a:t>
            </a:r>
            <a:r>
              <a:rPr lang="sr-Latn-RS" sz="2800" b="1" dirty="0" smtClean="0"/>
              <a:t>Installation</a:t>
            </a:r>
          </a:p>
          <a:p>
            <a:endParaRPr lang="sr-Latn-RS" sz="2800" b="1" dirty="0" smtClean="0"/>
          </a:p>
          <a:p>
            <a:r>
              <a:rPr lang="sr-Latn-RS" sz="2800" dirty="0"/>
              <a:t>Brojni proizvođači obezbeđuju alate </a:t>
            </a:r>
            <a:r>
              <a:rPr lang="sr-Latn-RS" sz="2800" dirty="0" smtClean="0"/>
              <a:t>koji podržavaju stvaranje </a:t>
            </a:r>
            <a:r>
              <a:rPr lang="sr-Latn-RS" sz="2800" dirty="0"/>
              <a:t>programa za </a:t>
            </a:r>
            <a:r>
              <a:rPr lang="sr-Latn-RS" sz="2800" dirty="0" smtClean="0"/>
              <a:t>instalaciju. Ovoi alati </a:t>
            </a:r>
            <a:r>
              <a:rPr lang="sr-Latn-RS" sz="2800" dirty="0"/>
              <a:t>obično podržavaju stvaranje diskova, CD, </a:t>
            </a:r>
            <a:r>
              <a:rPr lang="sr-Latn-RS" sz="2800" dirty="0" smtClean="0"/>
              <a:t>DVD, ili </a:t>
            </a:r>
            <a:r>
              <a:rPr lang="sr-Latn-RS" sz="2800" dirty="0"/>
              <a:t>instaliranje preko </a:t>
            </a:r>
            <a:r>
              <a:rPr lang="sr-Latn-RS" sz="2800" dirty="0" smtClean="0"/>
              <a:t>Veba. Oni proveravaju </a:t>
            </a:r>
            <a:r>
              <a:rPr lang="sr-Latn-RS" sz="2800" dirty="0"/>
              <a:t>da li </a:t>
            </a:r>
            <a:r>
              <a:rPr lang="sr-Latn-RS" sz="2800" dirty="0" smtClean="0"/>
              <a:t>zajednički fajlovi </a:t>
            </a:r>
            <a:r>
              <a:rPr lang="sr-Latn-RS" sz="2800" dirty="0"/>
              <a:t>već postoje na ciljnom </a:t>
            </a:r>
            <a:r>
              <a:rPr lang="sr-Latn-RS" sz="2800" dirty="0" smtClean="0"/>
              <a:t>računaru, </a:t>
            </a:r>
            <a:r>
              <a:rPr lang="sr-Latn-RS" sz="2800" dirty="0"/>
              <a:t>obavlja proveru </a:t>
            </a:r>
            <a:r>
              <a:rPr lang="sr-Latn-RS" sz="2800" dirty="0" smtClean="0"/>
              <a:t>verzije, </a:t>
            </a:r>
            <a:r>
              <a:rPr lang="sr-Latn-RS" sz="2800" dirty="0"/>
              <a:t>i tako </a:t>
            </a:r>
            <a:r>
              <a:rPr lang="sr-Latn-RS" sz="2800" dirty="0" smtClean="0"/>
              <a:t>dalje...</a:t>
            </a:r>
          </a:p>
          <a:p>
            <a:endParaRPr lang="sr-Latn-R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11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4381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Alati za prevođenje izvornog koda u izvršni kod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/>
              <a:t>Tool-Oriented </a:t>
            </a:r>
            <a:r>
              <a:rPr lang="sr-Latn-RS" sz="2800" b="1" dirty="0" smtClean="0"/>
              <a:t>Environments</a:t>
            </a:r>
          </a:p>
          <a:p>
            <a:endParaRPr lang="sr-Latn-RS" sz="2800" b="1" dirty="0" smtClean="0"/>
          </a:p>
          <a:p>
            <a:r>
              <a:rPr lang="sr-Latn-RS" sz="2800" dirty="0" smtClean="0"/>
              <a:t>Posroje sama okruženje koja su namenjena za razvoj roftvera. Na primer UNIX</a:t>
            </a:r>
          </a:p>
          <a:p>
            <a:endParaRPr lang="sr-Latn-RS" sz="2800" dirty="0"/>
          </a:p>
          <a:p>
            <a:r>
              <a:rPr lang="sr-Latn-RS" sz="2800" dirty="0" smtClean="0"/>
              <a:t>UNIX je okruženje namenjeno za programere, u sebi ima kolekciju alata za razvoj softvera...</a:t>
            </a:r>
          </a:p>
          <a:p>
            <a:endParaRPr lang="sr-Latn-R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12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5462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Kako napraviti svoj alat za programiranje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Pretpostavljamo </a:t>
            </a:r>
            <a:r>
              <a:rPr lang="sr-Latn-RS" sz="2800" dirty="0"/>
              <a:t>da </a:t>
            </a:r>
            <a:r>
              <a:rPr lang="sr-Latn-RS" sz="2800" dirty="0" smtClean="0"/>
              <a:t>nam je dato </a:t>
            </a:r>
            <a:r>
              <a:rPr lang="sr-Latn-RS" sz="2800" dirty="0"/>
              <a:t>pet sati da </a:t>
            </a:r>
            <a:r>
              <a:rPr lang="sr-Latn-RS" sz="2800" dirty="0" smtClean="0"/>
              <a:t>obavimo </a:t>
            </a:r>
            <a:r>
              <a:rPr lang="sr-Latn-RS" sz="2800" dirty="0"/>
              <a:t>posao i </a:t>
            </a:r>
            <a:r>
              <a:rPr lang="sr-Latn-RS" sz="2800" dirty="0" smtClean="0"/>
              <a:t>imamo </a:t>
            </a:r>
            <a:r>
              <a:rPr lang="sr-Latn-RS" sz="2800" dirty="0"/>
              <a:t>izbor :</a:t>
            </a:r>
            <a:br>
              <a:rPr lang="sr-Latn-RS" sz="2800" dirty="0"/>
            </a:br>
            <a:r>
              <a:rPr lang="sr-Latn-RS" sz="2800" dirty="0"/>
              <a:t>Obaviti posao udobno u pet sati , </a:t>
            </a:r>
            <a:r>
              <a:rPr lang="sr-Latn-RS" sz="2800" dirty="0" smtClean="0"/>
              <a:t>ili provedite </a:t>
            </a:r>
            <a:r>
              <a:rPr lang="sr-Latn-RS" sz="2800" dirty="0"/>
              <a:t>četiri sata i 45 minuta </a:t>
            </a:r>
            <a:r>
              <a:rPr lang="sr-Latn-RS" sz="2800" dirty="0" smtClean="0"/>
              <a:t>za pravljenje alata </a:t>
            </a:r>
            <a:r>
              <a:rPr lang="sr-Latn-RS" sz="2800" dirty="0"/>
              <a:t>za obavljanje </a:t>
            </a:r>
            <a:r>
              <a:rPr lang="sr-Latn-RS" sz="2800" dirty="0" smtClean="0"/>
              <a:t>posla, a </a:t>
            </a:r>
            <a:r>
              <a:rPr lang="sr-Latn-RS" sz="2800" dirty="0"/>
              <a:t>onda imaju alat uradi posao za 15 </a:t>
            </a:r>
            <a:r>
              <a:rPr lang="sr-Latn-RS" sz="2800" dirty="0" smtClean="0"/>
              <a:t>minuta.</a:t>
            </a:r>
          </a:p>
          <a:p>
            <a:r>
              <a:rPr lang="sr-Latn-RS" sz="2800" dirty="0" smtClean="0"/>
              <a:t>Skoro svaka veća organizacija ima svoje interne alate za razvoj</a:t>
            </a:r>
          </a:p>
          <a:p>
            <a:endParaRPr lang="sr-Latn-R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13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758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Kako napraviti svoj alat za programiranje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dirty="0" smtClean="0"/>
              <a:t>U svakoj većoj organizaciji koja broji više od 1000 programera, neophodno je kreiranje internih alata, jer obično se od njih zahteva nešto što oni na tržištu ne mogu da pruže.</a:t>
            </a:r>
          </a:p>
          <a:p>
            <a:endParaRPr lang="en-US" sz="2800" dirty="0" smtClean="0"/>
          </a:p>
          <a:p>
            <a:r>
              <a:rPr lang="sr-Latn-RS" sz="2800" dirty="0" smtClean="0"/>
              <a:t>Postoje i alati specifikovani za posebne projekte</a:t>
            </a:r>
            <a:r>
              <a:rPr lang="en-US" sz="2800" dirty="0" smtClean="0"/>
              <a:t>.</a:t>
            </a:r>
            <a:r>
              <a:rPr lang="sr-Latn-RS" sz="2800" dirty="0" smtClean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</a:t>
            </a:r>
            <a:r>
              <a:rPr lang="sr-Latn-RS" sz="2800" dirty="0" smtClean="0"/>
              <a:t>akodje skripte su jednostavan nacin automatizacije takozvani batch fajlovi</a:t>
            </a:r>
            <a:r>
              <a:rPr lang="en-US" sz="2800" dirty="0" smtClean="0"/>
              <a:t>.</a:t>
            </a:r>
            <a:endParaRPr lang="sr-Latn-RS" sz="2800" dirty="0" smtClean="0"/>
          </a:p>
          <a:p>
            <a:endParaRPr lang="sr-Latn-R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14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9377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6000" dirty="0" smtClean="0"/>
              <a:t>Kraj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1700808"/>
            <a:ext cx="2743200" cy="2160240"/>
          </a:xfrm>
        </p:spPr>
        <p:txBody>
          <a:bodyPr>
            <a:normAutofit/>
          </a:bodyPr>
          <a:lstStyle/>
          <a:p>
            <a:r>
              <a:rPr lang="sr-Latn-RS" sz="6000" dirty="0" smtClean="0"/>
              <a:t>Pitanja</a:t>
            </a:r>
            <a:r>
              <a:rPr lang="en-US" sz="6000" dirty="0" smtClean="0"/>
              <a:t>? </a:t>
            </a:r>
            <a:r>
              <a:rPr lang="en-US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94" y="1905000"/>
            <a:ext cx="5384800" cy="4038600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15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Programerski alati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Alati za dizajn</a:t>
            </a:r>
            <a:endParaRPr lang="en-US" dirty="0" smtClean="0"/>
          </a:p>
          <a:p>
            <a:r>
              <a:rPr lang="sr-Latn-RS" dirty="0" smtClean="0"/>
              <a:t>Alati za praćenje koda</a:t>
            </a:r>
            <a:endParaRPr lang="en-US" dirty="0" smtClean="0"/>
          </a:p>
          <a:p>
            <a:r>
              <a:rPr lang="sr-Latn-RS" dirty="0" smtClean="0"/>
              <a:t>Alati za prevođenje izvornog koda u izvršni kod</a:t>
            </a:r>
          </a:p>
          <a:p>
            <a:r>
              <a:rPr lang="sr-Latn-RS" dirty="0" smtClean="0"/>
              <a:t>Kako napraviti svoj alat za programiranje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2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dizajn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756" y="1905000"/>
            <a:ext cx="4075857" cy="4267200"/>
          </a:xfrm>
        </p:spPr>
        <p:txBody>
          <a:bodyPr>
            <a:noAutofit/>
          </a:bodyPr>
          <a:lstStyle/>
          <a:p>
            <a:r>
              <a:rPr lang="sr-Latn-RS" sz="2400" dirty="0"/>
              <a:t>Trenutni dizajn alati sastoje uglavnom od grafičkih alata koji stvaraju </a:t>
            </a:r>
            <a:r>
              <a:rPr lang="sr-Latn-RS" sz="2400" dirty="0" smtClean="0"/>
              <a:t>dizajn 39 dijagrama. </a:t>
            </a:r>
            <a:r>
              <a:rPr lang="sr-Latn-RS" sz="2400" dirty="0"/>
              <a:t>Dizajn alati su ponekad ugrađeni u instrument slučaju sa šireg</a:t>
            </a:r>
            <a:br>
              <a:rPr lang="sr-Latn-RS" sz="2400" dirty="0"/>
            </a:br>
            <a:r>
              <a:rPr lang="sr-Latn-RS" sz="2400" dirty="0"/>
              <a:t>40 </a:t>
            </a:r>
            <a:r>
              <a:rPr lang="sr-Latn-RS" sz="2400" dirty="0" smtClean="0"/>
              <a:t>funkcije.neki </a:t>
            </a:r>
            <a:r>
              <a:rPr lang="sr-Latn-RS" sz="2400" dirty="0"/>
              <a:t>proizvođači reklamiraju samostalne alate za </a:t>
            </a:r>
            <a:r>
              <a:rPr lang="sr-Latn-RS" sz="2400" dirty="0" smtClean="0"/>
              <a:t>projektovanje.</a:t>
            </a:r>
          </a:p>
          <a:p>
            <a:r>
              <a:rPr lang="sr-Latn-RS" sz="2400" dirty="0" smtClean="0"/>
              <a:t>Najpoznatiji alat za dizajn je ULM </a:t>
            </a:r>
            <a:r>
              <a:rPr lang="en-US" sz="2400" dirty="0" smtClean="0"/>
              <a:t>- </a:t>
            </a:r>
            <a:r>
              <a:rPr lang="sr-Latn-RS" sz="2400" b="1" dirty="0"/>
              <a:t>Unified Modeling Language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3" y="2105021"/>
            <a:ext cx="5668962" cy="363855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3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796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Alati za praćenje koda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3378" y="1412776"/>
            <a:ext cx="10001634" cy="5040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800" dirty="0" smtClean="0"/>
          </a:p>
          <a:p>
            <a:r>
              <a:rPr lang="en-US" sz="2800" dirty="0" smtClean="0"/>
              <a:t>Danas </a:t>
            </a:r>
            <a:r>
              <a:rPr lang="en-US" sz="2800" dirty="0" err="1" smtClean="0"/>
              <a:t>postoji</a:t>
            </a:r>
            <a:r>
              <a:rPr lang="en-US" sz="2800" dirty="0" smtClean="0"/>
              <a:t> </a:t>
            </a:r>
            <a:r>
              <a:rPr lang="en-US" sz="2800" dirty="0" err="1" smtClean="0"/>
              <a:t>puno</a:t>
            </a:r>
            <a:r>
              <a:rPr lang="en-US" sz="2800" dirty="0" smtClean="0"/>
              <a:t> </a:t>
            </a:r>
            <a:r>
              <a:rPr lang="en-US" sz="2800" dirty="0" err="1" smtClean="0"/>
              <a:t>alata</a:t>
            </a:r>
            <a:r>
              <a:rPr lang="en-US" sz="2800" dirty="0" smtClean="0"/>
              <a:t> </a:t>
            </a:r>
            <a:r>
              <a:rPr lang="en-US" sz="2800" dirty="0" err="1" smtClean="0"/>
              <a:t>za</a:t>
            </a:r>
            <a:r>
              <a:rPr lang="en-US" sz="2800" dirty="0" smtClean="0"/>
              <a:t> </a:t>
            </a:r>
            <a:r>
              <a:rPr lang="en-US" sz="2800" dirty="0" err="1" smtClean="0"/>
              <a:t>pra</a:t>
            </a:r>
            <a:r>
              <a:rPr lang="sr-Latn-RS" sz="2800" dirty="0" smtClean="0"/>
              <a:t>ćenje razvoja aplikacija</a:t>
            </a:r>
          </a:p>
          <a:p>
            <a:endParaRPr lang="sr-Latn-RS" dirty="0"/>
          </a:p>
          <a:p>
            <a:r>
              <a:rPr lang="sr-Latn-RS" b="1" dirty="0"/>
              <a:t>Integrated Development Environments (IDEs</a:t>
            </a:r>
            <a:r>
              <a:rPr lang="sr-Latn-RS" b="1" dirty="0" smtClean="0"/>
              <a:t>)</a:t>
            </a:r>
          </a:p>
          <a:p>
            <a:endParaRPr lang="sr-Latn-RS" b="1" dirty="0"/>
          </a:p>
          <a:p>
            <a:r>
              <a:rPr lang="sr-Latn-RS" sz="2000" dirty="0"/>
              <a:t>Neki programeri procenjuju da su troše čak 40 odsto svog vremena</a:t>
            </a:r>
            <a:br>
              <a:rPr lang="sr-Latn-RS" sz="2000" dirty="0"/>
            </a:br>
            <a:r>
              <a:rPr lang="sr-Latn-RS" sz="2000" dirty="0"/>
              <a:t>uređivanje izvornog koda ( Ratliff 1987 , Parikh 1986 </a:t>
            </a:r>
            <a:r>
              <a:rPr lang="sr-Latn-RS" sz="2000" dirty="0" smtClean="0"/>
              <a:t>). </a:t>
            </a:r>
            <a:r>
              <a:rPr lang="sr-Latn-RS" sz="2000" dirty="0"/>
              <a:t>Ako je to </a:t>
            </a:r>
            <a:r>
              <a:rPr lang="sr-Latn-RS" sz="2000" dirty="0" smtClean="0"/>
              <a:t>slučaj, trošiti malo ektra </a:t>
            </a:r>
            <a:r>
              <a:rPr lang="sr-Latn-RS" sz="2000" dirty="0"/>
              <a:t>dolara za najbolji mogući IDE je dobra </a:t>
            </a:r>
            <a:r>
              <a:rPr lang="sr-Latn-RS" sz="2000" dirty="0" smtClean="0"/>
              <a:t>investicija.</a:t>
            </a:r>
          </a:p>
          <a:p>
            <a:endParaRPr lang="sr-Latn-RS" sz="2000" dirty="0"/>
          </a:p>
          <a:p>
            <a:r>
              <a:rPr lang="sr-Latn-RS" sz="2000" dirty="0" smtClean="0"/>
              <a:t>Pored osnovne </a:t>
            </a:r>
            <a:r>
              <a:rPr lang="pl-PL" sz="2000" dirty="0"/>
              <a:t>funkcije za obradu </a:t>
            </a:r>
            <a:r>
              <a:rPr lang="pl-PL" sz="2000" dirty="0" smtClean="0"/>
              <a:t>teksta, </a:t>
            </a:r>
            <a:r>
              <a:rPr lang="pl-PL" sz="2000" dirty="0"/>
              <a:t>dobri IDE nude ove </a:t>
            </a:r>
            <a:r>
              <a:rPr lang="pl-PL" sz="2000" dirty="0" smtClean="0"/>
              <a:t>funkcije:</a:t>
            </a:r>
          </a:p>
          <a:p>
            <a:r>
              <a:rPr lang="pl-PL" sz="2000" dirty="0" smtClean="0"/>
              <a:t>Nalaženje grešaka</a:t>
            </a:r>
          </a:p>
          <a:p>
            <a:r>
              <a:rPr lang="sr-Latn-RS" sz="2000" dirty="0" smtClean="0"/>
              <a:t>Search-and-replace kroz fajlove</a:t>
            </a:r>
          </a:p>
          <a:p>
            <a:r>
              <a:rPr lang="sr-Latn-RS" sz="2000" dirty="0" smtClean="0"/>
              <a:t>Multi level undo</a:t>
            </a:r>
          </a:p>
          <a:p>
            <a:r>
              <a:rPr lang="sr-Latn-RS" sz="2000" dirty="0" smtClean="0"/>
              <a:t>Predlaganje regularnih izraza i još puno toga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4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5658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Alati za praćenje koda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93378" y="1412776"/>
            <a:ext cx="10001634" cy="475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Latn-RS" sz="2800" dirty="0" smtClean="0"/>
          </a:p>
          <a:p>
            <a:r>
              <a:rPr lang="en-US" sz="2800" b="1" dirty="0"/>
              <a:t>Multiple-File String Searching and </a:t>
            </a:r>
            <a:r>
              <a:rPr lang="en-US" sz="2800" b="1" dirty="0" smtClean="0"/>
              <a:t>Replacing</a:t>
            </a:r>
            <a:endParaRPr lang="sr-Latn-RS" sz="2800" b="1" dirty="0" smtClean="0"/>
          </a:p>
          <a:p>
            <a:endParaRPr lang="sr-Latn-RS" sz="2800" b="1" dirty="0" smtClean="0"/>
          </a:p>
          <a:p>
            <a:r>
              <a:rPr lang="sr-Latn-RS" sz="2000" dirty="0"/>
              <a:t>Ako vaš </a:t>
            </a:r>
            <a:r>
              <a:rPr lang="sr-Latn-RS" sz="2000" dirty="0" smtClean="0"/>
              <a:t>editor </a:t>
            </a:r>
            <a:r>
              <a:rPr lang="sr-Latn-RS" sz="2000" dirty="0"/>
              <a:t>ne podržava pretragu i zameniti na više </a:t>
            </a:r>
            <a:r>
              <a:rPr lang="sr-Latn-RS" sz="2000" dirty="0" smtClean="0"/>
              <a:t>fajlova, </a:t>
            </a:r>
            <a:r>
              <a:rPr lang="sr-Latn-RS" sz="2000" dirty="0"/>
              <a:t>možete</a:t>
            </a:r>
            <a:br>
              <a:rPr lang="sr-Latn-RS" sz="2000" dirty="0"/>
            </a:br>
            <a:r>
              <a:rPr lang="sr-Latn-RS" sz="2000" dirty="0"/>
              <a:t>ipak naći dodatne alate da radim taj </a:t>
            </a:r>
            <a:r>
              <a:rPr lang="sr-Latn-RS" sz="2000" dirty="0" smtClean="0"/>
              <a:t>posao. </a:t>
            </a:r>
            <a:r>
              <a:rPr lang="sr-Latn-RS" sz="2000" dirty="0"/>
              <a:t>Ovi alati su korisni za traganje </a:t>
            </a:r>
            <a:r>
              <a:rPr lang="sr-Latn-RS" sz="2000" dirty="0" smtClean="0"/>
              <a:t>za sve </a:t>
            </a:r>
            <a:r>
              <a:rPr lang="sr-Latn-RS" sz="2000" dirty="0"/>
              <a:t>pojave ime klase ili rutinske </a:t>
            </a:r>
            <a:r>
              <a:rPr lang="sr-Latn-RS" sz="2000" dirty="0" smtClean="0"/>
              <a:t>imenom. </a:t>
            </a:r>
            <a:r>
              <a:rPr lang="sr-Latn-RS" sz="2000" dirty="0"/>
              <a:t>Kada pronađete grešku u </a:t>
            </a:r>
            <a:r>
              <a:rPr lang="sr-Latn-RS" sz="2000" dirty="0" smtClean="0"/>
              <a:t>vašem</a:t>
            </a:r>
            <a:r>
              <a:rPr lang="sr-Latn-RS" sz="2000" dirty="0"/>
              <a:t> </a:t>
            </a:r>
            <a:r>
              <a:rPr lang="sr-Latn-RS" sz="2000" dirty="0" smtClean="0"/>
              <a:t>kod, </a:t>
            </a:r>
            <a:r>
              <a:rPr lang="sr-Latn-RS" sz="2000" dirty="0"/>
              <a:t>možete koristiti takve alate za proveru za slične greške u drugim </a:t>
            </a:r>
            <a:r>
              <a:rPr lang="sr-Latn-RS" sz="2000" dirty="0" smtClean="0"/>
              <a:t>fajlovima.</a:t>
            </a:r>
          </a:p>
          <a:p>
            <a:endParaRPr lang="sr-Latn-RS" sz="2000" dirty="0" smtClean="0"/>
          </a:p>
          <a:p>
            <a:r>
              <a:rPr lang="sr-Latn-RS" sz="2000" dirty="0"/>
              <a:t>Regularni izrazi </a:t>
            </a:r>
            <a:r>
              <a:rPr lang="sr-Latn-RS" sz="2000" dirty="0" smtClean="0"/>
              <a:t>je posebno moćan </a:t>
            </a:r>
            <a:r>
              <a:rPr lang="sr-Latn-RS" sz="2000" dirty="0"/>
              <a:t>jer </a:t>
            </a:r>
            <a:r>
              <a:rPr lang="sr-Latn-RS" sz="2000" dirty="0" smtClean="0"/>
              <a:t>možete </a:t>
            </a:r>
            <a:r>
              <a:rPr lang="sr-Latn-RS" sz="2000" dirty="0"/>
              <a:t>da tražite </a:t>
            </a:r>
            <a:r>
              <a:rPr lang="sr-Latn-RS" sz="2000" dirty="0" smtClean="0"/>
              <a:t>složene </a:t>
            </a:r>
            <a:r>
              <a:rPr lang="en-US" sz="2000" dirty="0" smtClean="0"/>
              <a:t>“</a:t>
            </a:r>
            <a:r>
              <a:rPr lang="sr-Latn-RS" sz="2000" dirty="0" smtClean="0"/>
              <a:t>obrazce</a:t>
            </a:r>
            <a:r>
              <a:rPr lang="en-US" sz="2000" dirty="0" smtClean="0"/>
              <a:t>”</a:t>
            </a:r>
            <a:endParaRPr lang="sr-Latn-R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Na primer: </a:t>
            </a:r>
            <a:r>
              <a:rPr lang="sr-Latn-RS" sz="2000" dirty="0" smtClean="0"/>
              <a:t>Ako</a:t>
            </a:r>
            <a:r>
              <a:rPr lang="en-US" sz="2000" dirty="0" smtClean="0"/>
              <a:t> ho</a:t>
            </a:r>
            <a:r>
              <a:rPr lang="sr-Latn-RS" sz="2000" dirty="0" smtClean="0"/>
              <a:t>ćete da </a:t>
            </a:r>
            <a:r>
              <a:rPr lang="sr-Latn-RS" sz="2000" dirty="0"/>
              <a:t>pronađe sve reference niza sadrže </a:t>
            </a:r>
            <a:r>
              <a:rPr lang="sr-Latn-RS" sz="2000" dirty="0" smtClean="0"/>
              <a:t>brojeve (cifre od " </a:t>
            </a:r>
            <a:r>
              <a:rPr lang="sr-Latn-RS" sz="2000" dirty="0"/>
              <a:t>0 </a:t>
            </a:r>
            <a:r>
              <a:rPr lang="sr-Latn-RS" sz="2000" dirty="0" smtClean="0"/>
              <a:t>„do " </a:t>
            </a:r>
            <a:r>
              <a:rPr lang="sr-Latn-RS" sz="2000" dirty="0"/>
              <a:t>9" </a:t>
            </a:r>
            <a:r>
              <a:rPr lang="sr-Latn-RS" sz="2000" dirty="0" smtClean="0"/>
              <a:t>), obrazac je: </a:t>
            </a:r>
            <a:r>
              <a:rPr lang="sr-Latn-RS" sz="2000" dirty="0"/>
              <a:t>grep "\[ *[0–9]* *\]" *.</a:t>
            </a:r>
            <a:r>
              <a:rPr lang="sr-Latn-RS" sz="2000" dirty="0" smtClean="0"/>
              <a:t>c</a:t>
            </a:r>
          </a:p>
          <a:p>
            <a:endParaRPr lang="sr-Latn-RS" sz="2000" dirty="0"/>
          </a:p>
          <a:p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5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8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599" y="188640"/>
            <a:ext cx="9143998" cy="1020762"/>
          </a:xfrm>
        </p:spPr>
        <p:txBody>
          <a:bodyPr/>
          <a:lstStyle/>
          <a:p>
            <a:r>
              <a:rPr lang="sr-Latn-RS" dirty="0"/>
              <a:t>Alati za praćenje koda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4752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 smtClean="0"/>
              <a:t>Diff Tools</a:t>
            </a:r>
          </a:p>
          <a:p>
            <a:endParaRPr lang="sr-Latn-RS" sz="2800" b="1" dirty="0"/>
          </a:p>
          <a:p>
            <a:r>
              <a:rPr lang="sr-Latn-RS" sz="2400" dirty="0"/>
              <a:t>Programeri često treba da uporedite dva </a:t>
            </a:r>
            <a:r>
              <a:rPr lang="sr-Latn-RS" sz="2400" dirty="0" smtClean="0"/>
              <a:t>fajla. </a:t>
            </a:r>
            <a:r>
              <a:rPr lang="sr-Latn-RS" sz="2400" dirty="0"/>
              <a:t>Ako napravite nekoliko pokušaja </a:t>
            </a:r>
            <a:r>
              <a:rPr lang="sr-Latn-RS" sz="2400" dirty="0" smtClean="0"/>
              <a:t>da ispravite </a:t>
            </a:r>
            <a:r>
              <a:rPr lang="sr-Latn-RS" sz="2400" dirty="0"/>
              <a:t>grešku i treba da se uklone neuspešnih </a:t>
            </a:r>
            <a:r>
              <a:rPr lang="sr-Latn-RS" sz="2400" dirty="0" smtClean="0"/>
              <a:t>pokušaja, </a:t>
            </a:r>
            <a:r>
              <a:rPr lang="sr-Latn-RS" sz="2400" dirty="0"/>
              <a:t>a fajl </a:t>
            </a:r>
            <a:r>
              <a:rPr lang="sr-Latn-RS" sz="2400" dirty="0" smtClean="0"/>
              <a:t>komparator će </a:t>
            </a:r>
            <a:r>
              <a:rPr lang="sr-Latn-RS" sz="2400" dirty="0"/>
              <a:t>napraviti poređenje </a:t>
            </a:r>
            <a:r>
              <a:rPr lang="sr-Latn-RS" sz="2400" dirty="0" smtClean="0"/>
              <a:t>originalne </a:t>
            </a:r>
            <a:r>
              <a:rPr lang="sr-Latn-RS" sz="2400" dirty="0"/>
              <a:t>i izmenjene datoteke i </a:t>
            </a:r>
            <a:r>
              <a:rPr lang="sr-Latn-RS" sz="2400" dirty="0" smtClean="0"/>
              <a:t>označiti linije koje su promenjene.</a:t>
            </a:r>
          </a:p>
          <a:p>
            <a:endParaRPr lang="sr-Latn-RS" sz="2400" b="1" dirty="0"/>
          </a:p>
          <a:p>
            <a:r>
              <a:rPr lang="sr-Latn-RS" sz="2400" dirty="0"/>
              <a:t>Ako radite na programu sa drugim ljudima i želite </a:t>
            </a:r>
            <a:r>
              <a:rPr lang="sr-Latn-RS" sz="2400" dirty="0" smtClean="0"/>
              <a:t>da vidite </a:t>
            </a:r>
            <a:r>
              <a:rPr lang="sr-Latn-RS" sz="2400" dirty="0"/>
              <a:t>promene koje su napravljene od poslednjeg ste radili na </a:t>
            </a:r>
            <a:r>
              <a:rPr lang="sr-Latn-RS" sz="2400" dirty="0" smtClean="0"/>
              <a:t>kodu, alat će </a:t>
            </a:r>
            <a:r>
              <a:rPr lang="sr-Latn-RS" sz="2400" dirty="0"/>
              <a:t>napraviti poređenje trenutne verzije </a:t>
            </a:r>
            <a:r>
              <a:rPr lang="sr-Latn-RS" sz="2400" dirty="0" smtClean="0"/>
              <a:t>sa poslednjom verzijom </a:t>
            </a:r>
            <a:r>
              <a:rPr lang="sr-Latn-RS" sz="2400" dirty="0"/>
              <a:t>kodeksa ste radili na i pokazati </a:t>
            </a:r>
            <a:r>
              <a:rPr lang="sr-Latn-RS" sz="2400" dirty="0" smtClean="0"/>
              <a:t>razlike.</a:t>
            </a:r>
          </a:p>
          <a:p>
            <a:endParaRPr lang="sr-Latn-RS" sz="26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6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9320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599" y="188640"/>
            <a:ext cx="9143998" cy="1020762"/>
          </a:xfrm>
        </p:spPr>
        <p:txBody>
          <a:bodyPr/>
          <a:lstStyle/>
          <a:p>
            <a:r>
              <a:rPr lang="sr-Latn-RS" dirty="0"/>
              <a:t>Alati za praćenje koda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9878397" cy="439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/>
              <a:t>Analyzing Code </a:t>
            </a:r>
            <a:r>
              <a:rPr lang="sr-Latn-RS" sz="2800" b="1" dirty="0" smtClean="0"/>
              <a:t>Quality</a:t>
            </a:r>
          </a:p>
          <a:p>
            <a:endParaRPr lang="sr-Latn-RS" sz="2800" b="1" dirty="0" smtClean="0"/>
          </a:p>
          <a:p>
            <a:r>
              <a:rPr lang="sr-Latn-RS" sz="2800" dirty="0"/>
              <a:t>Alati u ovoj kategoriji </a:t>
            </a:r>
            <a:r>
              <a:rPr lang="sr-Latn-RS" sz="2800" dirty="0" smtClean="0"/>
              <a:t>ispituju </a:t>
            </a:r>
            <a:r>
              <a:rPr lang="sr-Latn-RS" sz="2800" dirty="0"/>
              <a:t>izvorni </a:t>
            </a:r>
            <a:r>
              <a:rPr lang="sr-Latn-RS" sz="2800" dirty="0" smtClean="0"/>
              <a:t>kod statički </a:t>
            </a:r>
            <a:r>
              <a:rPr lang="sr-Latn-RS" sz="2800" dirty="0"/>
              <a:t>da procenite </a:t>
            </a:r>
            <a:r>
              <a:rPr lang="sr-Latn-RS" sz="2800" dirty="0" smtClean="0"/>
              <a:t>kvalitet.</a:t>
            </a:r>
          </a:p>
          <a:p>
            <a:endParaRPr lang="sr-Latn-RS" sz="2600" b="1" dirty="0" smtClean="0"/>
          </a:p>
          <a:p>
            <a:r>
              <a:rPr lang="sr-Latn-RS" sz="2600" dirty="0" smtClean="0"/>
              <a:t>Postoje alati koji proveravaju sintaksne i semantičke greske. Na primer u C++:</a:t>
            </a:r>
          </a:p>
          <a:p>
            <a:endParaRPr lang="sr-Latn-RS" sz="2600" b="1" dirty="0"/>
          </a:p>
          <a:p>
            <a:r>
              <a:rPr lang="sr-Latn-RS" sz="2800" dirty="0"/>
              <a:t>while ( i = 0 ) ...</a:t>
            </a:r>
          </a:p>
          <a:p>
            <a:r>
              <a:rPr lang="sr-Latn-RS" sz="2800" dirty="0" smtClean="0"/>
              <a:t>Je legalan</a:t>
            </a:r>
            <a:r>
              <a:rPr lang="en-US" sz="2800" dirty="0" smtClean="0"/>
              <a:t>, </a:t>
            </a:r>
            <a:r>
              <a:rPr lang="sr-Latn-RS" sz="2800" dirty="0" smtClean="0"/>
              <a:t>ali u 99% slučajeva treba da bude:</a:t>
            </a:r>
            <a:endParaRPr lang="en-US" sz="2800" dirty="0"/>
          </a:p>
          <a:p>
            <a:r>
              <a:rPr lang="sr-Latn-RS" sz="2800" dirty="0"/>
              <a:t>w</a:t>
            </a:r>
            <a:r>
              <a:rPr lang="sr-Latn-RS" sz="2800" dirty="0" smtClean="0"/>
              <a:t>hile </a:t>
            </a:r>
            <a:r>
              <a:rPr lang="sr-Latn-RS" sz="2800" dirty="0"/>
              <a:t>( i == 0 ) </a:t>
            </a:r>
            <a:r>
              <a:rPr lang="sr-Latn-RS" sz="2800" dirty="0" smtClean="0"/>
              <a:t>...</a:t>
            </a:r>
          </a:p>
          <a:p>
            <a:r>
              <a:rPr lang="sr-Latn-RS" sz="2800" dirty="0" smtClean="0"/>
              <a:t>I slične stvari koje pri programiranju promaknu</a:t>
            </a:r>
            <a:endParaRPr lang="sr-Latn-RS" sz="2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7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9633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Alati za prevođenje izvornog koda u izvršni kod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/>
              <a:t>Compilers and </a:t>
            </a:r>
            <a:r>
              <a:rPr lang="sr-Latn-RS" sz="2800" b="1" dirty="0" smtClean="0"/>
              <a:t>Linkers</a:t>
            </a:r>
          </a:p>
          <a:p>
            <a:endParaRPr lang="sr-Latn-RS" sz="2800" b="1" dirty="0"/>
          </a:p>
          <a:p>
            <a:r>
              <a:rPr lang="sr-Latn-RS" sz="2400" dirty="0"/>
              <a:t>Kompajleri </a:t>
            </a:r>
            <a:r>
              <a:rPr lang="sr-Latn-RS" sz="2400" dirty="0" smtClean="0"/>
              <a:t>pretvoraju </a:t>
            </a:r>
            <a:r>
              <a:rPr lang="sr-Latn-RS" sz="2400" dirty="0"/>
              <a:t>izvorni kod za izvršni </a:t>
            </a:r>
            <a:r>
              <a:rPr lang="sr-Latn-RS" sz="2400" dirty="0" smtClean="0"/>
              <a:t>kod. </a:t>
            </a:r>
            <a:r>
              <a:rPr lang="sr-Latn-RS" sz="2400" dirty="0"/>
              <a:t>Većina programa su </a:t>
            </a:r>
            <a:r>
              <a:rPr lang="sr-Latn-RS" sz="2400" dirty="0" smtClean="0"/>
              <a:t>napisana tako da se moraju kompajlirati, </a:t>
            </a:r>
            <a:r>
              <a:rPr lang="sr-Latn-RS" sz="2400" dirty="0"/>
              <a:t>iako </a:t>
            </a:r>
            <a:r>
              <a:rPr lang="sr-Latn-RS" sz="2400" dirty="0" smtClean="0"/>
              <a:t>postoje još uvek neki koji ne moraju.</a:t>
            </a:r>
          </a:p>
          <a:p>
            <a:endParaRPr lang="sr-Latn-RS" sz="2400" dirty="0" smtClean="0"/>
          </a:p>
          <a:p>
            <a:r>
              <a:rPr lang="sr-Latn-RS" sz="2800" dirty="0"/>
              <a:t>Standardni </a:t>
            </a:r>
            <a:r>
              <a:rPr lang="sr-Latn-RS" sz="2800" dirty="0" smtClean="0"/>
              <a:t>linker vezuje </a:t>
            </a:r>
            <a:r>
              <a:rPr lang="sr-Latn-RS" sz="2800" dirty="0"/>
              <a:t>jedan ili više objekta </a:t>
            </a:r>
            <a:r>
              <a:rPr lang="sr-Latn-RS" sz="2800" dirty="0" smtClean="0"/>
              <a:t>fajlova, </a:t>
            </a:r>
            <a:r>
              <a:rPr lang="sr-Latn-RS" sz="2800" dirty="0"/>
              <a:t>koji kompajler </a:t>
            </a:r>
            <a:r>
              <a:rPr lang="sr-Latn-RS" sz="2800" dirty="0" smtClean="0"/>
              <a:t>ima i generiše </a:t>
            </a:r>
            <a:r>
              <a:rPr lang="sr-Latn-RS" sz="2800" dirty="0"/>
              <a:t>iz svoje izvorne </a:t>
            </a:r>
            <a:r>
              <a:rPr lang="sr-Latn-RS" sz="2800" dirty="0" smtClean="0"/>
              <a:t>datoteke, </a:t>
            </a:r>
            <a:r>
              <a:rPr lang="sr-Latn-RS" sz="2800" dirty="0"/>
              <a:t>sa standardnom kod potreban da </a:t>
            </a:r>
            <a:r>
              <a:rPr lang="sr-Latn-RS" sz="2800" dirty="0" smtClean="0"/>
              <a:t>bi izvršni </a:t>
            </a:r>
            <a:r>
              <a:rPr lang="sr-Latn-RS" sz="2800" dirty="0"/>
              <a:t>program .</a:t>
            </a:r>
            <a:endParaRPr lang="sr-Latn-RS" sz="26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8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120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729191" cy="1020762"/>
          </a:xfrm>
        </p:spPr>
        <p:txBody>
          <a:bodyPr/>
          <a:lstStyle/>
          <a:p>
            <a:r>
              <a:rPr lang="sr-Latn-RS" dirty="0"/>
              <a:t>Alati za prevođenje izvornog koda u izvršni kod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2599" y="1700808"/>
            <a:ext cx="10001634" cy="3888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 smtClean="0"/>
              <a:t>Make file</a:t>
            </a:r>
          </a:p>
          <a:p>
            <a:endParaRPr lang="sr-Latn-RS" sz="2800" b="1" dirty="0"/>
          </a:p>
          <a:p>
            <a:r>
              <a:rPr lang="sr-Latn-RS" sz="2400" dirty="0" smtClean="0"/>
              <a:t>Make file je obično vezan za Unix i C/C++ jezik.</a:t>
            </a:r>
          </a:p>
          <a:p>
            <a:r>
              <a:rPr lang="sr-Latn-RS" sz="2800" dirty="0"/>
              <a:t>svrha </a:t>
            </a:r>
            <a:r>
              <a:rPr lang="sr-Latn-RS" sz="2800" dirty="0" smtClean="0"/>
              <a:t>je </a:t>
            </a:r>
            <a:r>
              <a:rPr lang="sr-Latn-RS" sz="2800" dirty="0"/>
              <a:t>da se minimizira vreme koje je potrebno da se stvori </a:t>
            </a:r>
            <a:r>
              <a:rPr lang="sr-Latn-RS" sz="2800" dirty="0" smtClean="0"/>
              <a:t>aktuelna verzija svih vaših fajlova.</a:t>
            </a:r>
          </a:p>
          <a:p>
            <a:endParaRPr lang="sr-Latn-RS" sz="2600" b="1" dirty="0" smtClean="0"/>
          </a:p>
          <a:p>
            <a:r>
              <a:rPr lang="sr-Latn-RS" sz="2600" b="1" dirty="0" smtClean="0"/>
              <a:t>Primer:</a:t>
            </a:r>
          </a:p>
          <a:p>
            <a:r>
              <a:rPr lang="sr-Latn-RS" sz="2600" b="1" dirty="0"/>
              <a:t>CC=gcc CFLAGS=-I. </a:t>
            </a:r>
            <a:endParaRPr lang="sr-Latn-RS" sz="2600" b="1" dirty="0" smtClean="0"/>
          </a:p>
          <a:p>
            <a:r>
              <a:rPr lang="sr-Latn-RS" sz="2600" b="1" dirty="0" smtClean="0"/>
              <a:t>hellomake</a:t>
            </a:r>
            <a:r>
              <a:rPr lang="sr-Latn-RS" sz="2600" b="1" dirty="0"/>
              <a:t>: hellomake.o hellofunc.o $(CC) -o hellomake hellomake.o hellofunc.o -I.</a:t>
            </a:r>
            <a:endParaRPr lang="sr-Latn-RS" sz="26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82237" y="6172200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Page 9 of 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568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680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Chalkboard 16x9</vt:lpstr>
      <vt:lpstr>Programming Tools</vt:lpstr>
      <vt:lpstr>Programerski alati</vt:lpstr>
      <vt:lpstr>Alati za dizajn</vt:lpstr>
      <vt:lpstr>Alati za praćenje koda</vt:lpstr>
      <vt:lpstr>Alati za praćenje koda</vt:lpstr>
      <vt:lpstr>Alati za praćenje koda</vt:lpstr>
      <vt:lpstr>Alati za praćenje koda</vt:lpstr>
      <vt:lpstr>Alati za prevođenje izvornog koda u izvršni kod</vt:lpstr>
      <vt:lpstr>Alati za prevođenje izvornog koda u izvršni kod</vt:lpstr>
      <vt:lpstr>Alati za prevođenje izvornog koda u izvršni kod</vt:lpstr>
      <vt:lpstr>Alati za prevođenje izvornog koda u izvršni kod</vt:lpstr>
      <vt:lpstr>Alati za prevođenje izvornog koda u izvršni kod</vt:lpstr>
      <vt:lpstr>Kako napraviti svoj alat za programiranje</vt:lpstr>
      <vt:lpstr>Kako napraviti svoj alat za programiranje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2015-01-18T20:56:19Z</dcterms:created>
  <dcterms:modified xsi:type="dcterms:W3CDTF">2015-02-22T11:34:10Z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