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0080625" cy="7559675"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474" y="-8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Andale Sans UI" pitchFamily="2"/>
              <a:cs typeface="Tahoma"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compatLnSpc="0"/>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Andale Sans UI" pitchFamily="2"/>
              <a:cs typeface="Tahoma"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Andale Sans UI" pitchFamily="2"/>
              <a:cs typeface="Tahoma"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compatLnSpc="0"/>
          <a:lstStyle/>
          <a:p>
            <a:pPr marL="0" marR="0" lvl="0" indent="0" algn="r" rtl="0" hangingPunct="0">
              <a:lnSpc>
                <a:spcPct val="100000"/>
              </a:lnSpc>
              <a:spcBef>
                <a:spcPts val="0"/>
              </a:spcBef>
              <a:spcAft>
                <a:spcPts val="0"/>
              </a:spcAft>
              <a:buNone/>
              <a:tabLst/>
              <a:defRPr sz="1400"/>
            </a:pPr>
            <a:fld id="{E9452856-6CDC-4460-B516-5F3C5B97376B}" type="slidenum">
              <a:t>‹#›</a:t>
            </a:fld>
            <a:endParaRPr lang="en-US" sz="1400" b="0" i="0" u="none" strike="noStrike" kern="1200">
              <a:ln>
                <a:noFill/>
              </a:ln>
              <a:latin typeface="Arial" pitchFamily="18"/>
              <a:ea typeface="Andale Sans UI" pitchFamily="2"/>
              <a:cs typeface="Tahoma" pitchFamily="2"/>
            </a:endParaRPr>
          </a:p>
        </p:txBody>
      </p:sp>
    </p:spTree>
    <p:extLst>
      <p:ext uri="{BB962C8B-B14F-4D97-AF65-F5344CB8AC3E}">
        <p14:creationId xmlns:p14="http://schemas.microsoft.com/office/powerpoint/2010/main" val="91557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x-none"/>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x-none" sz="1400" kern="1200">
                <a:latin typeface="Times New Roman" pitchFamily="18"/>
                <a:ea typeface="Andale Sans UI" pitchFamily="2"/>
                <a:cs typeface="Tahoma" pitchFamily="2"/>
              </a:defRPr>
            </a:lvl1pPr>
          </a:lstStyle>
          <a:p>
            <a:pPr lvl="0"/>
            <a:fld id="{A29897BB-08B8-4E12-91A9-BDC5808D81FD}" type="slidenum">
              <a:t>‹#›</a:t>
            </a:fld>
            <a:endParaRPr lang="x-none"/>
          </a:p>
        </p:txBody>
      </p:sp>
    </p:spTree>
    <p:extLst>
      <p:ext uri="{BB962C8B-B14F-4D97-AF65-F5344CB8AC3E}">
        <p14:creationId xmlns:p14="http://schemas.microsoft.com/office/powerpoint/2010/main" val="961896775"/>
      </p:ext>
    </p:extLst>
  </p:cSld>
  <p:clrMap bg1="lt1" tx1="dk1" bg2="lt2" tx2="dk2" accent1="accent1" accent2="accent2" accent3="accent3" accent4="accent4" accent5="accent5" accent6="accent6" hlink="hlink" folHlink="folHlink"/>
  <p:notesStyle>
    <a:lvl1pPr marL="216000" marR="0" indent="-216000" rtl="0" hangingPunct="0">
      <a:tabLst/>
      <a:defRPr lang="x-none" sz="2000" b="0" i="0" u="none" strike="noStrike" kern="1200">
        <a:ln>
          <a:noFill/>
        </a:ln>
        <a:latin typeface="Arial"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US" sz="2940">
              <a:latin typeface="Liberation Sans" pitchFamily="1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US" sz="2940">
              <a:latin typeface="Liberation Sans" pitchFamily="1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485900" y="900113"/>
            <a:ext cx="4589463" cy="34417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Liberation Sans" pitchFamily="1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399C1011-EC30-40C1-BA59-F2F17CE30DEC}" type="slidenum">
              <a:t>‹#›</a:t>
            </a:fld>
            <a:endParaRPr lang="x-none"/>
          </a:p>
        </p:txBody>
      </p:sp>
    </p:spTree>
    <p:extLst>
      <p:ext uri="{BB962C8B-B14F-4D97-AF65-F5344CB8AC3E}">
        <p14:creationId xmlns:p14="http://schemas.microsoft.com/office/powerpoint/2010/main" val="454976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C1605D8E-5477-42CF-8261-E0C0A2B99FEA}" type="slidenum">
              <a:t>‹#›</a:t>
            </a:fld>
            <a:endParaRPr lang="x-none"/>
          </a:p>
        </p:txBody>
      </p:sp>
    </p:spTree>
    <p:extLst>
      <p:ext uri="{BB962C8B-B14F-4D97-AF65-F5344CB8AC3E}">
        <p14:creationId xmlns:p14="http://schemas.microsoft.com/office/powerpoint/2010/main" val="2782800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F5784EED-D805-4448-B8D2-760B0564ED2B}" type="slidenum">
              <a:t>‹#›</a:t>
            </a:fld>
            <a:endParaRPr lang="x-none"/>
          </a:p>
        </p:txBody>
      </p:sp>
    </p:spTree>
    <p:extLst>
      <p:ext uri="{BB962C8B-B14F-4D97-AF65-F5344CB8AC3E}">
        <p14:creationId xmlns:p14="http://schemas.microsoft.com/office/powerpoint/2010/main" val="4033994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3836B15-9050-4A7F-813D-5FC791F901A0}" type="slidenum">
              <a:t>‹#›</a:t>
            </a:fld>
            <a:endParaRPr lang="en-US"/>
          </a:p>
        </p:txBody>
      </p:sp>
    </p:spTree>
    <p:extLst>
      <p:ext uri="{BB962C8B-B14F-4D97-AF65-F5344CB8AC3E}">
        <p14:creationId xmlns:p14="http://schemas.microsoft.com/office/powerpoint/2010/main" val="3522739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8FF541E-F7CC-4EC1-90DD-9B916ED12123}" type="slidenum">
              <a:t>‹#›</a:t>
            </a:fld>
            <a:endParaRPr lang="en-US"/>
          </a:p>
        </p:txBody>
      </p:sp>
    </p:spTree>
    <p:extLst>
      <p:ext uri="{BB962C8B-B14F-4D97-AF65-F5344CB8AC3E}">
        <p14:creationId xmlns:p14="http://schemas.microsoft.com/office/powerpoint/2010/main" val="899687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5E88490-174F-4B2E-A8B6-87F1D4F268CC}" type="slidenum">
              <a:t>‹#›</a:t>
            </a:fld>
            <a:endParaRPr lang="en-US"/>
          </a:p>
        </p:txBody>
      </p:sp>
    </p:spTree>
    <p:extLst>
      <p:ext uri="{BB962C8B-B14F-4D97-AF65-F5344CB8AC3E}">
        <p14:creationId xmlns:p14="http://schemas.microsoft.com/office/powerpoint/2010/main" val="1108595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24038"/>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824038"/>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EED3AF0-6C67-4247-85D6-BC5BCC321EBA}" type="slidenum">
              <a:t>‹#›</a:t>
            </a:fld>
            <a:endParaRPr lang="en-US"/>
          </a:p>
        </p:txBody>
      </p:sp>
    </p:spTree>
    <p:extLst>
      <p:ext uri="{BB962C8B-B14F-4D97-AF65-F5344CB8AC3E}">
        <p14:creationId xmlns:p14="http://schemas.microsoft.com/office/powerpoint/2010/main" val="41420697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A419BFF1-2E6D-4C81-93B9-FEA218941FBD}" type="slidenum">
              <a:t>‹#›</a:t>
            </a:fld>
            <a:endParaRPr lang="en-US"/>
          </a:p>
        </p:txBody>
      </p:sp>
    </p:spTree>
    <p:extLst>
      <p:ext uri="{BB962C8B-B14F-4D97-AF65-F5344CB8AC3E}">
        <p14:creationId xmlns:p14="http://schemas.microsoft.com/office/powerpoint/2010/main" val="2387393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0F29028-0675-41FA-B6E6-35F0B1EF9210}" type="slidenum">
              <a:t>‹#›</a:t>
            </a:fld>
            <a:endParaRPr lang="en-US"/>
          </a:p>
        </p:txBody>
      </p:sp>
    </p:spTree>
    <p:extLst>
      <p:ext uri="{BB962C8B-B14F-4D97-AF65-F5344CB8AC3E}">
        <p14:creationId xmlns:p14="http://schemas.microsoft.com/office/powerpoint/2010/main" val="2752242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0389530B-97C8-4C5C-9EBC-DFE7015B73C8}" type="slidenum">
              <a:t>‹#›</a:t>
            </a:fld>
            <a:endParaRPr lang="en-US"/>
          </a:p>
        </p:txBody>
      </p:sp>
    </p:spTree>
    <p:extLst>
      <p:ext uri="{BB962C8B-B14F-4D97-AF65-F5344CB8AC3E}">
        <p14:creationId xmlns:p14="http://schemas.microsoft.com/office/powerpoint/2010/main" val="2455517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B958F1E-8D12-4F5B-AA2F-D0833A24FB71}" type="slidenum">
              <a:t>‹#›</a:t>
            </a:fld>
            <a:endParaRPr lang="en-US"/>
          </a:p>
        </p:txBody>
      </p:sp>
    </p:spTree>
    <p:extLst>
      <p:ext uri="{BB962C8B-B14F-4D97-AF65-F5344CB8AC3E}">
        <p14:creationId xmlns:p14="http://schemas.microsoft.com/office/powerpoint/2010/main" val="1214296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EF1DB2C4-6E6E-4F43-8EB0-05157EFC6849}" type="slidenum">
              <a:t>‹#›</a:t>
            </a:fld>
            <a:endParaRPr lang="x-none"/>
          </a:p>
        </p:txBody>
      </p:sp>
    </p:spTree>
    <p:extLst>
      <p:ext uri="{BB962C8B-B14F-4D97-AF65-F5344CB8AC3E}">
        <p14:creationId xmlns:p14="http://schemas.microsoft.com/office/powerpoint/2010/main" val="754922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8C2252C-A476-46C0-899C-1B8E96F96CF3}" type="slidenum">
              <a:t>‹#›</a:t>
            </a:fld>
            <a:endParaRPr lang="en-US"/>
          </a:p>
        </p:txBody>
      </p:sp>
    </p:spTree>
    <p:extLst>
      <p:ext uri="{BB962C8B-B14F-4D97-AF65-F5344CB8AC3E}">
        <p14:creationId xmlns:p14="http://schemas.microsoft.com/office/powerpoint/2010/main" val="4239563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AB0CACF-03A2-41F5-8188-D3451FB4ADDB}" type="slidenum">
              <a:t>‹#›</a:t>
            </a:fld>
            <a:endParaRPr lang="en-US"/>
          </a:p>
        </p:txBody>
      </p:sp>
    </p:spTree>
    <p:extLst>
      <p:ext uri="{BB962C8B-B14F-4D97-AF65-F5344CB8AC3E}">
        <p14:creationId xmlns:p14="http://schemas.microsoft.com/office/powerpoint/2010/main" val="2606519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87338"/>
            <a:ext cx="2266950" cy="5921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287338"/>
            <a:ext cx="6653212" cy="5921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8E6DE7D-387B-41D1-A293-5AFA8CBCC425}" type="slidenum">
              <a:t>‹#›</a:t>
            </a:fld>
            <a:endParaRPr lang="en-US"/>
          </a:p>
        </p:txBody>
      </p:sp>
    </p:spTree>
    <p:extLst>
      <p:ext uri="{BB962C8B-B14F-4D97-AF65-F5344CB8AC3E}">
        <p14:creationId xmlns:p14="http://schemas.microsoft.com/office/powerpoint/2010/main" val="1364618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CCAEDE11-F2B6-4932-89CD-A20D345A275E}" type="slidenum">
              <a:t>‹#›</a:t>
            </a:fld>
            <a:endParaRPr lang="x-none"/>
          </a:p>
        </p:txBody>
      </p:sp>
    </p:spTree>
    <p:extLst>
      <p:ext uri="{BB962C8B-B14F-4D97-AF65-F5344CB8AC3E}">
        <p14:creationId xmlns:p14="http://schemas.microsoft.com/office/powerpoint/2010/main" val="4268070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49DDF41B-14BA-464A-A6AE-05AA865DB79C}" type="slidenum">
              <a:t>‹#›</a:t>
            </a:fld>
            <a:endParaRPr lang="x-none"/>
          </a:p>
        </p:txBody>
      </p:sp>
    </p:spTree>
    <p:extLst>
      <p:ext uri="{BB962C8B-B14F-4D97-AF65-F5344CB8AC3E}">
        <p14:creationId xmlns:p14="http://schemas.microsoft.com/office/powerpoint/2010/main" val="253929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x-none"/>
          </a:p>
        </p:txBody>
      </p:sp>
      <p:sp>
        <p:nvSpPr>
          <p:cNvPr id="8" name="Footer Placeholder 7"/>
          <p:cNvSpPr>
            <a:spLocks noGrp="1"/>
          </p:cNvSpPr>
          <p:nvPr>
            <p:ph type="ftr" sz="quarter" idx="11"/>
          </p:nvPr>
        </p:nvSpPr>
        <p:spPr/>
        <p:txBody>
          <a:bodyPr/>
          <a:lstStyle/>
          <a:p>
            <a:pPr lvl="0"/>
            <a:endParaRPr lang="x-none"/>
          </a:p>
        </p:txBody>
      </p:sp>
      <p:sp>
        <p:nvSpPr>
          <p:cNvPr id="9" name="Slide Number Placeholder 8"/>
          <p:cNvSpPr>
            <a:spLocks noGrp="1"/>
          </p:cNvSpPr>
          <p:nvPr>
            <p:ph type="sldNum" sz="quarter" idx="12"/>
          </p:nvPr>
        </p:nvSpPr>
        <p:spPr/>
        <p:txBody>
          <a:bodyPr/>
          <a:lstStyle/>
          <a:p>
            <a:pPr lvl="0"/>
            <a:fld id="{8DEB13A9-F7F0-48E1-9BB3-7E7FBEB57B99}" type="slidenum">
              <a:t>‹#›</a:t>
            </a:fld>
            <a:endParaRPr lang="x-none"/>
          </a:p>
        </p:txBody>
      </p:sp>
    </p:spTree>
    <p:extLst>
      <p:ext uri="{BB962C8B-B14F-4D97-AF65-F5344CB8AC3E}">
        <p14:creationId xmlns:p14="http://schemas.microsoft.com/office/powerpoint/2010/main" val="332839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x-none"/>
          </a:p>
        </p:txBody>
      </p:sp>
      <p:sp>
        <p:nvSpPr>
          <p:cNvPr id="4" name="Footer Placeholder 3"/>
          <p:cNvSpPr>
            <a:spLocks noGrp="1"/>
          </p:cNvSpPr>
          <p:nvPr>
            <p:ph type="ftr" sz="quarter" idx="11"/>
          </p:nvPr>
        </p:nvSpPr>
        <p:spPr/>
        <p:txBody>
          <a:bodyPr/>
          <a:lstStyle/>
          <a:p>
            <a:pPr lvl="0"/>
            <a:endParaRPr lang="x-none"/>
          </a:p>
        </p:txBody>
      </p:sp>
      <p:sp>
        <p:nvSpPr>
          <p:cNvPr id="5" name="Slide Number Placeholder 4"/>
          <p:cNvSpPr>
            <a:spLocks noGrp="1"/>
          </p:cNvSpPr>
          <p:nvPr>
            <p:ph type="sldNum" sz="quarter" idx="12"/>
          </p:nvPr>
        </p:nvSpPr>
        <p:spPr/>
        <p:txBody>
          <a:bodyPr/>
          <a:lstStyle/>
          <a:p>
            <a:pPr lvl="0"/>
            <a:fld id="{3FB5AD5F-6BD5-4485-A523-AC2B6EDFC08B}" type="slidenum">
              <a:t>‹#›</a:t>
            </a:fld>
            <a:endParaRPr lang="x-none"/>
          </a:p>
        </p:txBody>
      </p:sp>
    </p:spTree>
    <p:extLst>
      <p:ext uri="{BB962C8B-B14F-4D97-AF65-F5344CB8AC3E}">
        <p14:creationId xmlns:p14="http://schemas.microsoft.com/office/powerpoint/2010/main" val="3267847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x-none"/>
          </a:p>
        </p:txBody>
      </p:sp>
      <p:sp>
        <p:nvSpPr>
          <p:cNvPr id="3" name="Footer Placeholder 2"/>
          <p:cNvSpPr>
            <a:spLocks noGrp="1"/>
          </p:cNvSpPr>
          <p:nvPr>
            <p:ph type="ftr" sz="quarter" idx="11"/>
          </p:nvPr>
        </p:nvSpPr>
        <p:spPr/>
        <p:txBody>
          <a:bodyPr/>
          <a:lstStyle/>
          <a:p>
            <a:pPr lvl="0"/>
            <a:endParaRPr lang="x-none"/>
          </a:p>
        </p:txBody>
      </p:sp>
      <p:sp>
        <p:nvSpPr>
          <p:cNvPr id="4" name="Slide Number Placeholder 3"/>
          <p:cNvSpPr>
            <a:spLocks noGrp="1"/>
          </p:cNvSpPr>
          <p:nvPr>
            <p:ph type="sldNum" sz="quarter" idx="12"/>
          </p:nvPr>
        </p:nvSpPr>
        <p:spPr/>
        <p:txBody>
          <a:bodyPr/>
          <a:lstStyle/>
          <a:p>
            <a:pPr lvl="0"/>
            <a:fld id="{EA47C2F9-4B0A-4157-B98D-C799B8A23988}" type="slidenum">
              <a:t>‹#›</a:t>
            </a:fld>
            <a:endParaRPr lang="x-none"/>
          </a:p>
        </p:txBody>
      </p:sp>
    </p:spTree>
    <p:extLst>
      <p:ext uri="{BB962C8B-B14F-4D97-AF65-F5344CB8AC3E}">
        <p14:creationId xmlns:p14="http://schemas.microsoft.com/office/powerpoint/2010/main" val="486148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7635A5DE-CE5A-4DFE-BE52-0A2F1B79BCCC}" type="slidenum">
              <a:t>‹#›</a:t>
            </a:fld>
            <a:endParaRPr lang="x-none"/>
          </a:p>
        </p:txBody>
      </p:sp>
    </p:spTree>
    <p:extLst>
      <p:ext uri="{BB962C8B-B14F-4D97-AF65-F5344CB8AC3E}">
        <p14:creationId xmlns:p14="http://schemas.microsoft.com/office/powerpoint/2010/main" val="3192284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4851C185-8D1F-4A30-B8EB-AEA9F71057F2}" type="slidenum">
              <a:t>‹#›</a:t>
            </a:fld>
            <a:endParaRPr lang="x-none"/>
          </a:p>
        </p:txBody>
      </p:sp>
    </p:spTree>
    <p:extLst>
      <p:ext uri="{BB962C8B-B14F-4D97-AF65-F5344CB8AC3E}">
        <p14:creationId xmlns:p14="http://schemas.microsoft.com/office/powerpoint/2010/main" val="3562266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x-none"/>
          </a:p>
        </p:txBody>
      </p:sp>
      <p:sp>
        <p:nvSpPr>
          <p:cNvPr id="3" name="Text Placeholder 2"/>
          <p:cNvSpPr txBox="1">
            <a:spLocks noGrp="1"/>
          </p:cNvSpPr>
          <p:nvPr>
            <p:ph type="body" idx="1"/>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latin typeface="Arial" pitchFamily="18"/>
                <a:ea typeface="Andale Sans UI" pitchFamily="2"/>
                <a:cs typeface="Tahoma" pitchFamily="2"/>
              </a:defRPr>
            </a:defPPr>
            <a:lvl1pPr marL="432000" lvl="0" indent="-324000">
              <a:spcBef>
                <a:spcPts val="0"/>
              </a:spcBef>
              <a:spcAft>
                <a:spcPts val="1417"/>
              </a:spcAft>
              <a:buSzPct val="45000"/>
              <a:buFont typeface="StarSymbol"/>
              <a:buChar char="●"/>
              <a:defRPr lang="x-none" sz="3200" b="0" i="0" u="none" strike="noStrike" kern="1200">
                <a:ln>
                  <a:noFill/>
                </a:ln>
                <a:latin typeface="Arial" pitchFamily="18"/>
                <a:ea typeface="Andale Sans UI" pitchFamily="2"/>
                <a:cs typeface="Tahoma" pitchFamily="2"/>
              </a:defRPr>
            </a:lvl1pPr>
            <a:lvl2pPr marL="864000" lvl="1" indent="-324000">
              <a:spcBef>
                <a:spcPts val="0"/>
              </a:spcBef>
              <a:spcAft>
                <a:spcPts val="1134"/>
              </a:spcAft>
              <a:buSzPct val="45000"/>
              <a:buFont typeface="StarSymbol"/>
              <a:buChar char="●"/>
              <a:defRPr lang="x-none" sz="2800" b="0" i="0" u="none" strike="noStrike" kern="1200">
                <a:ln>
                  <a:noFill/>
                </a:ln>
                <a:latin typeface="Arial" pitchFamily="18"/>
                <a:ea typeface="Andale Sans UI" pitchFamily="2"/>
                <a:cs typeface="Tahoma" pitchFamily="2"/>
              </a:defRPr>
            </a:lvl2pPr>
            <a:lvl3pPr marL="1295999" lvl="2" indent="-288000">
              <a:spcBef>
                <a:spcPts val="0"/>
              </a:spcBef>
              <a:spcAft>
                <a:spcPts val="850"/>
              </a:spcAft>
              <a:buSzPct val="75000"/>
              <a:buFont typeface="StarSymbol"/>
              <a:buChar char="–"/>
              <a:defRPr lang="x-none" sz="2400" b="0" i="0" u="none" strike="noStrike" kern="1200">
                <a:ln>
                  <a:noFill/>
                </a:ln>
                <a:latin typeface="Arial" pitchFamily="18"/>
                <a:ea typeface="Andale Sans UI" pitchFamily="2"/>
                <a:cs typeface="Tahoma" pitchFamily="2"/>
              </a:defRPr>
            </a:lvl3pPr>
            <a:lvl4pPr marL="1728000" lvl="3" indent="-216000">
              <a:spcBef>
                <a:spcPts val="0"/>
              </a:spcBef>
              <a:spcAft>
                <a:spcPts val="567"/>
              </a:spcAft>
              <a:buSzPct val="45000"/>
              <a:buFont typeface="StarSymbol"/>
              <a:buChar char="●"/>
              <a:defRPr lang="x-none" sz="2000" b="0" i="0" u="none" strike="noStrike" kern="1200">
                <a:ln>
                  <a:noFill/>
                </a:ln>
                <a:latin typeface="Arial" pitchFamily="18"/>
                <a:ea typeface="Andale Sans UI" pitchFamily="2"/>
                <a:cs typeface="Tahoma" pitchFamily="2"/>
              </a:defRPr>
            </a:lvl4pPr>
            <a:lvl5pPr marL="2160000" lvl="4" indent="-216000">
              <a:spcBef>
                <a:spcPts val="0"/>
              </a:spcBef>
              <a:spcAft>
                <a:spcPts val="283"/>
              </a:spcAft>
              <a:buSzPct val="75000"/>
              <a:buFont typeface="StarSymbol"/>
              <a:buChar char="–"/>
              <a:defRPr lang="x-none" sz="2000" b="0" i="0" u="none" strike="noStrike" kern="1200">
                <a:ln>
                  <a:noFill/>
                </a:ln>
                <a:latin typeface="Arial" pitchFamily="18"/>
                <a:ea typeface="Andale Sans UI" pitchFamily="2"/>
                <a:cs typeface="Tahoma" pitchFamily="2"/>
              </a:defRPr>
            </a:lvl5pPr>
            <a:lvl6pPr marL="2592000" lvl="5" indent="-216000">
              <a:spcBef>
                <a:spcPts val="0"/>
              </a:spcBef>
              <a:spcAft>
                <a:spcPts val="283"/>
              </a:spcAft>
              <a:buSzPct val="45000"/>
              <a:buFont typeface="StarSymbol"/>
              <a:buChar char="●"/>
              <a:defRPr lang="x-none" sz="2000" b="0" i="0" u="none" strike="noStrike" kern="1200">
                <a:ln>
                  <a:noFill/>
                </a:ln>
                <a:latin typeface="Arial" pitchFamily="18"/>
                <a:ea typeface="Andale Sans UI" pitchFamily="2"/>
                <a:cs typeface="Tahoma" pitchFamily="2"/>
              </a:defRPr>
            </a:lvl6pPr>
            <a:lvl7pPr marL="3024000" lvl="6" indent="-216000">
              <a:spcBef>
                <a:spcPts val="0"/>
              </a:spcBef>
              <a:spcAft>
                <a:spcPts val="283"/>
              </a:spcAft>
              <a:buSzPct val="45000"/>
              <a:buFont typeface="StarSymbol"/>
              <a:buChar char="●"/>
              <a:defRPr lang="x-none" sz="2000" b="0" i="0" u="none" strike="noStrike" kern="1200">
                <a:ln>
                  <a:noFill/>
                </a:ln>
                <a:latin typeface="Arial" pitchFamily="18"/>
                <a:ea typeface="Andale Sans UI" pitchFamily="2"/>
                <a:cs typeface="Tahoma" pitchFamily="2"/>
              </a:defRPr>
            </a:lvl7pPr>
            <a:lvl8pPr marL="3456000" lvl="7" indent="-216000">
              <a:spcBef>
                <a:spcPts val="0"/>
              </a:spcBef>
              <a:spcAft>
                <a:spcPts val="283"/>
              </a:spcAft>
              <a:buSzPct val="45000"/>
              <a:buFont typeface="StarSymbol"/>
              <a:buChar char="●"/>
              <a:defRPr lang="x-none" sz="2000" b="0" i="0" u="none" strike="noStrike" kern="1200">
                <a:ln>
                  <a:noFill/>
                </a:ln>
                <a:latin typeface="Arial" pitchFamily="18"/>
                <a:ea typeface="Andale Sans UI" pitchFamily="2"/>
                <a:cs typeface="Tahoma" pitchFamily="2"/>
              </a:defRPr>
            </a:lvl8pPr>
            <a:lvl9pPr marL="3887999" lvl="8" indent="-216000">
              <a:spcBef>
                <a:spcPts val="0"/>
              </a:spcBef>
              <a:spcAft>
                <a:spcPts val="283"/>
              </a:spcAft>
              <a:buSzPct val="45000"/>
              <a:buFont typeface="StarSymbol"/>
              <a:buChar char="●"/>
              <a:defRPr lang="x-none" sz="2000" b="0" i="0" u="none" strike="noStrike" kern="1200">
                <a:ln>
                  <a:noFill/>
                </a:ln>
                <a:latin typeface="Arial"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lstStyle>
            <a:lvl1pPr lvl="0" algn="ctr"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lstStyle>
            <a:lvl1pPr lvl="0" algn="r" rtl="0" hangingPunct="0">
              <a:buNone/>
              <a:tabLst/>
              <a:defRPr lang="x-none" sz="1400" kern="1200">
                <a:latin typeface="Times New Roman" pitchFamily="18"/>
                <a:ea typeface="Andale Sans UI" pitchFamily="2"/>
                <a:cs typeface="Tahoma" pitchFamily="2"/>
              </a:defRPr>
            </a:lvl1pPr>
          </a:lstStyle>
          <a:p>
            <a:pPr lvl="0"/>
            <a:fld id="{BC6C31CE-3B5E-4E7F-9099-2CEBDD95CA64}" type="slidenum">
              <a:t>‹#›</a:t>
            </a:fld>
            <a:endParaRPr 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x-none" sz="4400" b="0" i="0" u="none" strike="noStrike" kern="1200">
          <a:ln>
            <a:noFill/>
          </a:ln>
          <a:latin typeface="Arial" pitchFamily="18"/>
          <a:cs typeface="Tahoma" pitchFamily="2"/>
        </a:defRPr>
      </a:lvl1pPr>
    </p:titleStyle>
    <p:bodyStyle>
      <a:lvl1pPr rtl="0" hangingPunct="0">
        <a:spcBef>
          <a:spcPts val="0"/>
        </a:spcBef>
        <a:spcAft>
          <a:spcPts val="1417"/>
        </a:spcAft>
        <a:tabLst/>
        <a:defRPr lang="x-none" sz="3200" b="0" i="0" u="none" strike="noStrike" kern="1200">
          <a:ln>
            <a:noFill/>
          </a:ln>
          <a:latin typeface="Arial" pitchFamily="18"/>
          <a:cs typeface="Tahoma"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88000"/>
            <a:ext cx="9072000" cy="124812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823760"/>
            <a:ext cx="9072000" cy="4384440"/>
          </a:xfrm>
          <a:prstGeom prst="rect">
            <a:avLst/>
          </a:prstGeom>
          <a:noFill/>
          <a:ln>
            <a:noFill/>
          </a:ln>
        </p:spPr>
        <p:txBody>
          <a:bodyPr lIns="0" tIns="0" rIns="0" bIns="0"/>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6440"/>
            <a:ext cx="2348280" cy="520919"/>
          </a:xfrm>
          <a:prstGeom prst="rect">
            <a:avLst/>
          </a:prstGeom>
          <a:noFill/>
          <a:ln>
            <a:noFill/>
          </a:ln>
        </p:spPr>
        <p:txBody>
          <a:bodyPr lIns="0" tIns="0" rIns="0" bIns="0" anchorCtr="0"/>
          <a:lstStyle>
            <a:lvl1pPr lvl="0" rtl="0" hangingPunct="0">
              <a:buNone/>
              <a:tabLst/>
              <a:defRPr lang="en-US" sz="1400" kern="1200">
                <a:latin typeface="Times New Roman" pitchFamily="18"/>
                <a:ea typeface="Andale Sans UI"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000" y="6886440"/>
            <a:ext cx="3195000" cy="520919"/>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Andale Sans UI"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000" y="6886440"/>
            <a:ext cx="2348280" cy="520919"/>
          </a:xfrm>
          <a:prstGeom prst="rect">
            <a:avLst/>
          </a:prstGeom>
          <a:noFill/>
          <a:ln>
            <a:noFill/>
          </a:ln>
        </p:spPr>
        <p:txBody>
          <a:bodyPr lIns="0" tIns="0" rIns="0" bIns="0" anchorCtr="0"/>
          <a:lstStyle>
            <a:lvl1pPr lvl="0" algn="r" rtl="0" hangingPunct="0">
              <a:buNone/>
              <a:tabLst/>
              <a:defRPr lang="en-US" sz="1400" kern="1200">
                <a:latin typeface="Times New Roman" pitchFamily="18"/>
                <a:ea typeface="Andale Sans UI" pitchFamily="2"/>
                <a:cs typeface="Tahoma" pitchFamily="2"/>
              </a:defRPr>
            </a:lvl1pPr>
          </a:lstStyle>
          <a:p>
            <a:pPr lvl="0"/>
            <a:fld id="{90BD08C1-9463-4382-A87E-FDD090F86C20}"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en-US" sz="6340" b="0" i="0" u="none" strike="noStrike" kern="1200">
          <a:ln>
            <a:noFill/>
          </a:ln>
          <a:latin typeface="Liberation Sans" pitchFamily="18"/>
        </a:defRPr>
      </a:lvl1pPr>
    </p:titleStyle>
    <p:bodyStyle>
      <a:lvl1pPr marL="0" marR="0" indent="0" rtl="0" hangingPunct="0">
        <a:spcBef>
          <a:spcPts val="0"/>
        </a:spcBef>
        <a:spcAft>
          <a:spcPts val="2035"/>
        </a:spcAft>
        <a:tabLst/>
        <a:defRPr lang="en-US" sz="4620" b="0" i="0" u="none" strike="noStrike" kern="1200">
          <a:ln>
            <a:noFill/>
          </a:ln>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40000" y="17784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a:t>Razvoj softvera 2</a:t>
            </a:r>
          </a:p>
        </p:txBody>
      </p:sp>
      <p:sp>
        <p:nvSpPr>
          <p:cNvPr id="3" name="Text Placeholder 2"/>
          <p:cNvSpPr txBox="1">
            <a:spLocks noGrp="1"/>
          </p:cNvSpPr>
          <p:nvPr>
            <p:ph type="body" idx="4294967295"/>
          </p:nvPr>
        </p:nvSpPr>
        <p:spPr>
          <a:xfrm>
            <a:off x="503999" y="1823760"/>
            <a:ext cx="9072000" cy="2614320"/>
          </a:xfrm>
        </p:spPr>
        <p:txBody>
          <a:bodyPr>
            <a:spAutoFit/>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lgn="ctr">
              <a:buNone/>
            </a:pPr>
            <a:endParaRPr lang="en-US" sz="5400"/>
          </a:p>
          <a:p>
            <a:pPr lvl="0" algn="ctr">
              <a:buNone/>
            </a:pPr>
            <a:r>
              <a:rPr lang="en-US" sz="5400"/>
              <a:t>Refaktorisanje</a:t>
            </a:r>
          </a:p>
          <a:p>
            <a:pPr lvl="0" algn="ctr">
              <a:buNone/>
            </a:pPr>
            <a:r>
              <a:rPr lang="en-US" sz="4000"/>
              <a:t>(Code Complete)</a:t>
            </a:r>
          </a:p>
        </p:txBody>
      </p:sp>
      <p:sp>
        <p:nvSpPr>
          <p:cNvPr id="4" name="Text Placeholder 3"/>
          <p:cNvSpPr txBox="1">
            <a:spLocks noGrp="1"/>
          </p:cNvSpPr>
          <p:nvPr>
            <p:ph type="body" idx="4294967295"/>
          </p:nvPr>
        </p:nvSpPr>
        <p:spPr>
          <a:xfrm>
            <a:off x="648360" y="5040000"/>
            <a:ext cx="9071640" cy="227484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lgn="r">
              <a:buNone/>
            </a:pPr>
            <a:endParaRPr lang="en-US"/>
          </a:p>
          <a:p>
            <a:pPr lvl="1" algn="r" rtl="0" hangingPunct="0">
              <a:buNone/>
            </a:pPr>
            <a:r>
              <a:rPr lang="en-US"/>
              <a:t>Tijana Jordanov</a:t>
            </a:r>
          </a:p>
          <a:p>
            <a:pPr lvl="1" algn="r" rtl="0" hangingPunct="0">
              <a:buNone/>
            </a:pPr>
            <a:r>
              <a:rPr lang="en-US"/>
              <a:t>1011/2014</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144000" y="108000"/>
            <a:ext cx="9756000" cy="7272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en-US" sz="2600"/>
              <a:t>24. Metod zahteva podešavanje dela koda pre poziva ili brisanje dela koda nakon izvršavanja</a:t>
            </a:r>
          </a:p>
          <a:p>
            <a:pPr marL="0" lvl="2" indent="0" algn="l" rtl="0" hangingPunct="0">
              <a:buClr>
                <a:srgbClr val="000000"/>
              </a:buClr>
              <a:buChar char="•"/>
            </a:pPr>
            <a:r>
              <a:rPr lang="en-US" sz="2600"/>
              <a:t> Metodu prosleđujemo objekat kom treba postaviti sva polja pre poziva metoda</a:t>
            </a:r>
          </a:p>
          <a:p>
            <a:pPr marL="0" lvl="2" indent="0" algn="l" rtl="0" hangingPunct="0">
              <a:buClr>
                <a:srgbClr val="000000"/>
              </a:buClr>
              <a:buChar char="•"/>
            </a:pPr>
            <a:r>
              <a:rPr lang="en-US" sz="2600"/>
              <a:t> Nakon izvršavanja metoda objekat se briše</a:t>
            </a:r>
          </a:p>
          <a:p>
            <a:pPr marL="0" lvl="2" indent="0" algn="l" rtl="0" hangingPunct="0">
              <a:buClr>
                <a:srgbClr val="000000"/>
              </a:buClr>
              <a:buChar char="•"/>
            </a:pPr>
            <a:r>
              <a:rPr lang="en-US" sz="2600"/>
              <a:t> Klasa ima specijalan konstruktor koji kao argumente prima polja koja se koriste u metodu</a:t>
            </a:r>
          </a:p>
          <a:p>
            <a:pPr marL="0" lvl="2" indent="0" algn="l" rtl="0" hangingPunct="0">
              <a:buClr>
                <a:srgbClr val="000000"/>
              </a:buClr>
              <a:buChar char="•"/>
            </a:pPr>
            <a:r>
              <a:rPr lang="en-US" sz="2600"/>
              <a:t> Metodu prosleđujemo više polja jednog objekta umesto ceo objekat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44000" y="1080"/>
            <a:ext cx="9936000" cy="179892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Razlozi protiv refaktorisanja</a:t>
            </a:r>
          </a:p>
        </p:txBody>
      </p:sp>
      <p:sp>
        <p:nvSpPr>
          <p:cNvPr id="3" name="Subtitle 2"/>
          <p:cNvSpPr txBox="1">
            <a:spLocks noGrp="1"/>
          </p:cNvSpPr>
          <p:nvPr>
            <p:ph type="subTitle" idx="4294967295"/>
          </p:nvPr>
        </p:nvSpPr>
        <p:spPr>
          <a:xfrm>
            <a:off x="503999" y="1801800"/>
            <a:ext cx="9072000" cy="53982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en-US" sz="2600"/>
              <a:t>Refaktorisanje se zasniva na pravljenju niza promena. Promene nisu uvek dobre. Da bi refaktorisanje bilo delotvorno treba da se vrše promene sa namenom.</a:t>
            </a:r>
          </a:p>
          <a:p>
            <a:pPr marL="0" lvl="0" indent="0" algn="l">
              <a:buNone/>
            </a:pPr>
            <a:endParaRPr lang="en-US" sz="2600"/>
          </a:p>
          <a:p>
            <a:pPr marL="0" lvl="0" indent="0" algn="l">
              <a:buNone/>
            </a:pPr>
            <a:endParaRPr lang="en-US" sz="2600"/>
          </a:p>
          <a:p>
            <a:pPr marL="0" lvl="0" indent="0" algn="l">
              <a:buNone/>
            </a:pPr>
            <a:r>
              <a:rPr lang="en-US" sz="2600"/>
              <a:t>Ne treba refaktorisati ako:</a:t>
            </a:r>
          </a:p>
          <a:p>
            <a:pPr marL="0" lvl="0" indent="0" algn="l"/>
            <a:r>
              <a:rPr lang="en-US" sz="2600"/>
              <a:t> Postoje višestruki, međusobno zavisni problemi</a:t>
            </a:r>
          </a:p>
          <a:p>
            <a:pPr marL="0" lvl="0" indent="0" algn="l"/>
            <a:r>
              <a:rPr lang="en-US" sz="2600"/>
              <a:t> Ne mogu se primeniti mali koraci u refaktorisanju bez remećenja postojećeg ponašanja koda</a:t>
            </a:r>
          </a:p>
          <a:p>
            <a:pPr marL="0" lvl="0" indent="0" algn="l"/>
            <a:r>
              <a:rPr lang="en-US" sz="2600"/>
              <a:t> Postojeći kod ne radi</a:t>
            </a:r>
          </a:p>
          <a:p>
            <a:pPr marL="0" lvl="0" indent="0" algn="l"/>
            <a:r>
              <a:rPr lang="en-US" sz="2600"/>
              <a:t> Krajnji rokovi su suviše blizu</a:t>
            </a:r>
          </a:p>
          <a:p>
            <a:pPr marL="0" lvl="0" indent="0" algn="l"/>
            <a:r>
              <a:rPr lang="en-US" sz="2600"/>
              <a:t> Važi više navedenih uslova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44000" y="1080"/>
            <a:ext cx="9756000" cy="17989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4. Specifična refaktorisanja</a:t>
            </a:r>
          </a:p>
        </p:txBody>
      </p:sp>
      <p:sp>
        <p:nvSpPr>
          <p:cNvPr id="3" name="Text Placeholder 2"/>
          <p:cNvSpPr txBox="1">
            <a:spLocks noGrp="1"/>
          </p:cNvSpPr>
          <p:nvPr>
            <p:ph type="body" idx="4294967295"/>
          </p:nvPr>
        </p:nvSpPr>
        <p:spPr>
          <a:xfrm>
            <a:off x="503999" y="1823760"/>
            <a:ext cx="9072000" cy="69624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lgn="ctr">
              <a:buNone/>
            </a:pPr>
            <a:r>
              <a:rPr lang="en-US" sz="3200"/>
              <a:t>4.1 Refaktorisanje na nivou podataka</a:t>
            </a:r>
          </a:p>
        </p:txBody>
      </p:sp>
      <p:sp>
        <p:nvSpPr>
          <p:cNvPr id="4" name="Text Placeholder 3"/>
          <p:cNvSpPr txBox="1">
            <a:spLocks noGrp="1"/>
          </p:cNvSpPr>
          <p:nvPr>
            <p:ph type="body" idx="4294967295"/>
          </p:nvPr>
        </p:nvSpPr>
        <p:spPr>
          <a:xfrm>
            <a:off x="180000" y="2520000"/>
            <a:ext cx="9720000" cy="504000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buSzPct val="100000"/>
              <a:buAutoNum type="arabicParenR"/>
            </a:pPr>
            <a:r>
              <a:rPr lang="en-US" sz="2600"/>
              <a:t> Zamena magičnog broja imenovanom konstantom – umesto da svuda pišemo 3.14, treba deklarisati konstrantu PI</a:t>
            </a:r>
          </a:p>
          <a:p>
            <a:pPr lvl="0">
              <a:buSzPct val="100000"/>
              <a:buAutoNum type="arabicParenR"/>
            </a:pPr>
            <a:r>
              <a:rPr lang="en-US" sz="2600"/>
              <a:t> Davanje jasnih i informativnih imena promenljivama – isto važi i za konstante, klase, metode</a:t>
            </a:r>
          </a:p>
          <a:p>
            <a:pPr lvl="0">
              <a:buSzPct val="100000"/>
              <a:buAutoNum type="arabicParenR"/>
            </a:pPr>
            <a:r>
              <a:rPr lang="en-US" sz="2600"/>
              <a:t> Umetanje izraza – umesto da nekoj promenljivoj dodelimo vrednost izraza i koristimo je kao posrednika, bolje je da odmah napišemo izraz tamo gde nam je potreban</a:t>
            </a:r>
          </a:p>
          <a:p>
            <a:pPr lvl="0">
              <a:buSzPct val="100000"/>
              <a:buAutoNum type="arabicParenR"/>
            </a:pPr>
            <a:r>
              <a:rPr lang="en-US" sz="2600"/>
              <a:t> Zamenjivanje izraza metodom – obično da se izraz ne bi ponavljao u kodu</a:t>
            </a:r>
          </a:p>
          <a:p>
            <a:pPr lvl="0">
              <a:buSzPct val="100000"/>
              <a:buAutoNum type="arabicParenR"/>
            </a:pPr>
            <a:r>
              <a:rPr lang="en-US" sz="2600"/>
              <a:t> Korišćenje promenljive kao posrednika – promenljivoj dodeljujemo vrednost izraza, a njeno ime treba da odgovara nameni vrednosti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0" y="44280"/>
            <a:ext cx="10080000" cy="733572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SzPct val="100000"/>
              <a:buAutoNum type="arabicParenR" startAt="6"/>
            </a:pPr>
            <a:r>
              <a:rPr lang="en-US" sz="2600"/>
              <a:t> Zamena promenljive koja se koristi više puta promenljivama koje se koriste jednom – svaka treba da ima odgovarajuće ime</a:t>
            </a:r>
          </a:p>
          <a:p>
            <a:pPr marL="0" lvl="0" indent="0" algn="l">
              <a:buSzPct val="100000"/>
              <a:buAutoNum type="arabicParenR" startAt="6"/>
            </a:pPr>
            <a:r>
              <a:rPr lang="en-US" sz="2600"/>
              <a:t> Za lokalne potrebe treba koristiti lokalnu promenljivu pre nego argument – svaki argument koji je tu samo da bi se koristio kao lokalna promenljiva treba izbaciti</a:t>
            </a:r>
          </a:p>
          <a:p>
            <a:pPr marL="0" lvl="0" indent="0" algn="l">
              <a:buSzPct val="100000"/>
              <a:buAutoNum type="arabicParenR" startAt="6"/>
            </a:pPr>
            <a:r>
              <a:rPr lang="en-US" sz="2600"/>
              <a:t> Konvertovanje primitivnog tipa u klasu – ako za podatke određenog tipa treba da postoji određeno ponašanje, treba napraviti klasu koja implementira to ponašanje</a:t>
            </a:r>
          </a:p>
          <a:p>
            <a:pPr marL="0" lvl="0" indent="0" algn="l">
              <a:buSzPct val="100000"/>
              <a:buAutoNum type="arabicParenR" startAt="6"/>
            </a:pPr>
            <a:r>
              <a:rPr lang="en-US" sz="2600"/>
              <a:t> Konvertovanje grupe kodova u klasu – umesto navođenja samostalne grupe kodova, bolje je smestiti ih u klasu, gde se može omogućiti bolja provera tipova</a:t>
            </a:r>
          </a:p>
          <a:p>
            <a:pPr marL="0" lvl="0" indent="0" algn="l">
              <a:buSzPct val="100000"/>
              <a:buAutoNum type="arabicParenR" startAt="6"/>
            </a:pPr>
            <a:r>
              <a:rPr lang="en-US" sz="2600"/>
              <a:t> Konvertovanje grupe kodova u klasu sa podklasama – ako različiti elementi povezani sa različitim tipovima koda mogu imati različito ponašanje, treba napraviti klasu za tip i napraviti podklase za tipove koda (Screen, File, Printer, OutputType)</a:t>
            </a:r>
          </a:p>
          <a:p>
            <a:pPr marL="0" lvl="0" indent="0" algn="l">
              <a:buSzPct val="100000"/>
              <a:buAutoNum type="arabicParenR" startAt="6"/>
            </a:pPr>
            <a:r>
              <a:rPr lang="en-US" sz="2600"/>
              <a:t> Zamena niza objektom – bolje je koristiti objekat nego niz čiji su elementi različitih tipova. U objektu će svaki element niza biti jedno polje.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9" y="288000"/>
            <a:ext cx="9072000" cy="5787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Clr>
                <a:srgbClr val="000000"/>
              </a:buClr>
              <a:buSzPct val="100000"/>
              <a:buAutoNum type="arabicParenR" startAt="12"/>
            </a:pPr>
            <a:r>
              <a:rPr lang="en-US" sz="2470"/>
              <a:t> Enkapsulacija kolekcije – ako klasa vraća kolekciju, više kolekcija van klase može napraviti problem sinhronizacije. Treba modifikovati klasu da vraća read-only kolekciju, a da se ta kolekcija može menjati odgovarajućim metodima</a:t>
            </a:r>
          </a:p>
          <a:p>
            <a:pPr marL="0" lvl="0" indent="0" algn="l">
              <a:buClr>
                <a:srgbClr val="000000"/>
              </a:buClr>
              <a:buSzPct val="100000"/>
              <a:buAutoNum type="arabicParenR" startAt="12"/>
            </a:pPr>
            <a:r>
              <a:rPr lang="en-US" sz="2470"/>
              <a:t> Zameniti tradicionalni zapis klasom – klasa treba da sadrži sve elemente zapisa i da omogući definisanje obrade greške, istrajnost i druge operacije.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40000" y="-180000"/>
            <a:ext cx="8496000" cy="900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t>4.2 Refaktorisanje na nivou iskaza</a:t>
            </a:r>
          </a:p>
        </p:txBody>
      </p:sp>
      <p:sp>
        <p:nvSpPr>
          <p:cNvPr id="3" name="Subtitle 2"/>
          <p:cNvSpPr txBox="1">
            <a:spLocks noGrp="1"/>
          </p:cNvSpPr>
          <p:nvPr>
            <p:ph type="subTitle" idx="4294967295"/>
          </p:nvPr>
        </p:nvSpPr>
        <p:spPr>
          <a:xfrm>
            <a:off x="180000" y="896399"/>
            <a:ext cx="9720000" cy="66636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SzPct val="100000"/>
              <a:buAutoNum type="arabicParenR"/>
            </a:pPr>
            <a:r>
              <a:rPr lang="en-US" sz="2600"/>
              <a:t> Razlaganje logičkog izraza – pojednostavljivanje logičkog izraza uvođenjem dobro imenovanih posrednih promenljivih</a:t>
            </a:r>
          </a:p>
          <a:p>
            <a:pPr marL="0" lvl="0" indent="0" algn="l">
              <a:buSzPct val="100000"/>
              <a:buAutoNum type="arabicParenR"/>
            </a:pPr>
            <a:r>
              <a:rPr lang="en-US" sz="2600"/>
              <a:t> Izdvajanje logičkog izraza u funkciju – ako je izraz komplikovan, njegovo izdvajanje povećava čitljivost koda. Ako se izraz nalazi na više mesta u programu, ovako se gubi potreba za paralelnim modifikacijama i smanjuje mogućnost greške.</a:t>
            </a:r>
          </a:p>
          <a:p>
            <a:pPr marL="0" lvl="0" indent="0" algn="l">
              <a:buSzPct val="100000"/>
              <a:buAutoNum type="arabicParenR"/>
            </a:pPr>
            <a:r>
              <a:rPr lang="en-US" sz="2600"/>
              <a:t> Objedinjavanje delova koji se ponavljaju na više mesta u uslovu – ako na kraju if bloka imamo isti kod koji se nalazi i na kraju else bloka, treba ga izvući van if-then-else naredbe.</a:t>
            </a:r>
          </a:p>
          <a:p>
            <a:pPr marL="0" lvl="0" indent="0" algn="l">
              <a:buSzPct val="100000"/>
              <a:buAutoNum type="arabicParenR"/>
            </a:pPr>
            <a:r>
              <a:rPr lang="en-US" sz="2600"/>
              <a:t> Break ili return umesto promenljive za kontrolu petlje – promenljive (Done) koje kontrolišu petlju treba eliminisati</a:t>
            </a:r>
          </a:p>
          <a:p>
            <a:pPr marL="0" lvl="0" indent="0" algn="l">
              <a:buSzPct val="100000"/>
              <a:buAutoNum type="arabicParenR"/>
            </a:pPr>
            <a:r>
              <a:rPr lang="en-US" sz="2600"/>
              <a:t> Return umesto logike – treba izaći iz metoda čim se izračuna tražena vrednost, bez stavljanja return naredbe u if-then-else</a:t>
            </a:r>
          </a:p>
          <a:p>
            <a:pPr marL="0" lvl="0" indent="0" algn="l">
              <a:buSzPct val="100000"/>
              <a:buAutoNum type="arabicParenR"/>
            </a:pPr>
            <a:r>
              <a:rPr lang="en-US" sz="2600"/>
              <a:t> Zamena uslova nasleđivanjem (naročito ponovljenih switch naredbi) – umesto da na više mesta u programu menjamo case delove switch naredbe, treba napraviti klasu sa podklasama</a:t>
            </a:r>
          </a:p>
          <a:p>
            <a:pPr marL="0" lvl="0" indent="0" algn="l">
              <a:buSzPct val="100000"/>
              <a:buAutoNum type="arabicParenR"/>
            </a:pPr>
            <a:r>
              <a:rPr lang="en-US" sz="2600"/>
              <a:t> Kreiranje i korišćenje null objekata umesto testiranja da li je null – umesto testiranja, obraditi null slučajeve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t>4.3 Refaktorisanje na nivou metoda</a:t>
            </a:r>
          </a:p>
        </p:txBody>
      </p:sp>
      <p:sp>
        <p:nvSpPr>
          <p:cNvPr id="3" name="Text Placeholder 2"/>
          <p:cNvSpPr txBox="1">
            <a:spLocks noGrp="1"/>
          </p:cNvSpPr>
          <p:nvPr>
            <p:ph type="body" idx="4294967295"/>
          </p:nvPr>
        </p:nvSpPr>
        <p:spPr>
          <a:xfrm>
            <a:off x="144000" y="1620000"/>
            <a:ext cx="9756000" cy="573624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spcAft>
                <a:spcPts val="0"/>
              </a:spcAft>
              <a:buSzPct val="100000"/>
              <a:buAutoNum type="arabicParenR"/>
            </a:pPr>
            <a:r>
              <a:rPr lang="en-US" sz="2600"/>
              <a:t> Raspakivanje metoda – ukoliko u metodu postoji neki složen deo koda koji se nalazi na više mesta, treba ga izdvojiti u poseban metod</a:t>
            </a:r>
          </a:p>
          <a:p>
            <a:pPr lvl="0">
              <a:spcAft>
                <a:spcPts val="0"/>
              </a:spcAft>
              <a:buSzPct val="100000"/>
              <a:buAutoNum type="arabicParenR"/>
            </a:pPr>
            <a:r>
              <a:rPr lang="en-US" sz="2600"/>
              <a:t> Premeštanje koda inline metoda – ako postoji jednostavan metod, treba ga ukloniti i njegov kod premestiti na ona mesta na kojima se koristi</a:t>
            </a:r>
          </a:p>
          <a:p>
            <a:pPr lvl="0">
              <a:spcAft>
                <a:spcPts val="0"/>
              </a:spcAft>
              <a:buSzPct val="100000"/>
              <a:buAutoNum type="arabicParenR"/>
            </a:pPr>
            <a:r>
              <a:rPr lang="en-US" sz="2600"/>
              <a:t> Konvertovanje velikog metoda u klasu – povećava čitljivost</a:t>
            </a:r>
          </a:p>
          <a:p>
            <a:pPr lvl="0">
              <a:spcAft>
                <a:spcPts val="0"/>
              </a:spcAft>
              <a:buSzPct val="100000"/>
              <a:buAutoNum type="arabicParenR"/>
            </a:pPr>
            <a:r>
              <a:rPr lang="en-US" sz="2600"/>
              <a:t> Zamena komplikovanog algoritma jednostavnijim</a:t>
            </a:r>
          </a:p>
          <a:p>
            <a:pPr lvl="0">
              <a:spcAft>
                <a:spcPts val="0"/>
              </a:spcAft>
              <a:buSzPct val="100000"/>
              <a:buAutoNum type="arabicParenR"/>
            </a:pPr>
            <a:r>
              <a:rPr lang="en-US" sz="2600"/>
              <a:t> Dodavanje argumenta metodu – ako je potrebno više informacija od pozivaoca</a:t>
            </a:r>
          </a:p>
          <a:p>
            <a:pPr lvl="0">
              <a:spcAft>
                <a:spcPts val="0"/>
              </a:spcAft>
              <a:buSzPct val="100000"/>
              <a:buAutoNum type="arabicParenR"/>
            </a:pPr>
            <a:r>
              <a:rPr lang="en-US" sz="2600"/>
              <a:t> Uklanjanje argumenta – ako metod više ne koristi taj argument</a:t>
            </a:r>
          </a:p>
          <a:p>
            <a:pPr lvl="0">
              <a:spcAft>
                <a:spcPts val="0"/>
              </a:spcAft>
              <a:buSzPct val="100000"/>
              <a:buAutoNum type="arabicParenR"/>
            </a:pPr>
            <a:r>
              <a:rPr lang="en-US" sz="2600"/>
              <a:t> Razdvajanje upitnih operacija i operacija koje menjaju stanje objekta – ako jedan metod obavlja obe stvari, treba ga rastaviti na dva (getTotals())</a:t>
            </a:r>
          </a:p>
          <a:p>
            <a:pPr lvl="0">
              <a:spcAft>
                <a:spcPts val="0"/>
              </a:spcAft>
              <a:buSzPct val="100000"/>
              <a:buAutoNum type="arabicParenR"/>
            </a:pPr>
            <a:r>
              <a:rPr lang="en-US" sz="2600"/>
              <a:t> Spajanje sličnih metoda – ako se dva metoda razlikuju samo u obradi jedne promenljive, a obavljaju isti posao, treba ih spojiti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9" y="288000"/>
            <a:ext cx="9072000" cy="5787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SzPct val="100000"/>
              <a:buAutoNum type="arabicParenR" startAt="9"/>
            </a:pPr>
            <a:r>
              <a:rPr lang="en-US" sz="2600"/>
              <a:t> Razdvajanje metoda čije ponašanje zavisi od vrednosti argumenata – ako metod izvršava različit deo koda, zavisno od vrednosti argumenta, treba ga podeliti na dva metoda</a:t>
            </a:r>
          </a:p>
          <a:p>
            <a:pPr marL="0" lvl="0" indent="0" algn="l">
              <a:buSzPct val="100000"/>
              <a:buAutoNum type="arabicParenR" startAt="9"/>
            </a:pPr>
            <a:r>
              <a:rPr lang="en-US" sz="2600"/>
              <a:t> Prosleđivanje celog objekta pre nego nekih polja</a:t>
            </a:r>
          </a:p>
          <a:p>
            <a:pPr marL="0" lvl="0" indent="0" algn="l">
              <a:buSzPct val="100000"/>
              <a:buAutoNum type="arabicParenR" startAt="9"/>
            </a:pPr>
            <a:r>
              <a:rPr lang="en-US" sz="2600"/>
              <a:t> Prosleđivanje određenih polja umesto celog objekta – ako pravimo objekat samo da bismo ga prosledili</a:t>
            </a:r>
          </a:p>
          <a:p>
            <a:pPr marL="0" lvl="0" indent="0" algn="l">
              <a:buSzPct val="100000"/>
              <a:buAutoNum type="arabicParenR" startAt="9"/>
            </a:pPr>
            <a:r>
              <a:rPr lang="en-US" sz="2600"/>
              <a:t> Enkapsulacija roditeljskih odnosa - ako metod vraca objekat, treba da vrati što specifičniji tip, naročito ako su u pitanju iteratori, kolekcije, elementi kolekcije...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t>4.4 Refaktorisanje implementacije klase</a:t>
            </a:r>
          </a:p>
        </p:txBody>
      </p:sp>
      <p:sp>
        <p:nvSpPr>
          <p:cNvPr id="3" name="Subtitle 2"/>
          <p:cNvSpPr txBox="1">
            <a:spLocks noGrp="1"/>
          </p:cNvSpPr>
          <p:nvPr>
            <p:ph type="subTitle" idx="4294967295"/>
          </p:nvPr>
        </p:nvSpPr>
        <p:spPr>
          <a:xfrm>
            <a:off x="144000" y="1643760"/>
            <a:ext cx="9936000" cy="555624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SzPct val="100000"/>
              <a:buAutoNum type="arabicParenR"/>
            </a:pPr>
            <a:r>
              <a:rPr lang="en-US" sz="2600"/>
              <a:t> Promeniti vrednosne objekte u referentne – ako se koristi mnogo kopija velikih i složenih objekata, treba promeniti pristup i dozvoliti samo jednu, glavnu kopiju, a sa ostalih mesta omogućiti pristup preko reference</a:t>
            </a:r>
          </a:p>
          <a:p>
            <a:pPr marL="0" lvl="0" indent="0" algn="l">
              <a:buSzPct val="100000"/>
              <a:buAutoNum type="arabicParenR"/>
            </a:pPr>
            <a:r>
              <a:rPr lang="en-US" sz="2600"/>
              <a:t> Promeniti referentne objekte u vrednosne – ako je u pitanju mali ili jednostavan objekat, bolje je koristiti kopije nego pristup preko reference</a:t>
            </a:r>
          </a:p>
          <a:p>
            <a:pPr marL="0" lvl="0" indent="0" algn="l">
              <a:buSzPct val="100000"/>
              <a:buAutoNum type="arabicParenR"/>
            </a:pPr>
            <a:r>
              <a:rPr lang="en-US" sz="2600"/>
              <a:t> Zameniti virtuelne metode inicijalizacijom podataka – ako postoji više metoda koji se razlikuju samo po konstantnoj vrednosti koju vraćaju, zavisno od toga koja podklasa ih poziva, treba sve metode spojiti u jedan u roditeljskoj klasi, a konstantnu vrednost koju vraća inicijalizovati pomoću izvedene klase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9" y="288000"/>
            <a:ext cx="9072000" cy="5787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Clr>
                <a:srgbClr val="000000"/>
              </a:buClr>
              <a:buSzPct val="100000"/>
              <a:buAutoNum type="arabicParenR" startAt="4"/>
            </a:pPr>
            <a:r>
              <a:rPr lang="en-US" sz="2600"/>
              <a:t> Promena metoda ili zamena podataka – prilikom izvođenja klasa postoje saveti koje treba razmotriti kako ne bi došlo do ponavljanja u izvedenoj klasi: smeštanje metoda, polja ili tela konstruktora u nadklasu. Takođe, promene koje podržavaju izvođenje klasa su: smeštanje metoda, polja ili tela konstruktora u podklasu.</a:t>
            </a:r>
          </a:p>
          <a:p>
            <a:pPr marL="0" lvl="0" indent="0" algn="l">
              <a:buClr>
                <a:srgbClr val="000000"/>
              </a:buClr>
              <a:buSzPct val="100000"/>
              <a:buAutoNum type="arabicParenR" startAt="4"/>
            </a:pPr>
            <a:r>
              <a:rPr lang="en-US" sz="2600"/>
              <a:t> Smeštanje specijalizovanog koda u podklasu – ako klasa sadrži kod koji koristi samo deo njenih instanci, treba ga smestiti u posebnu podklasu.</a:t>
            </a:r>
          </a:p>
          <a:p>
            <a:pPr marL="0" lvl="0" indent="0" algn="l">
              <a:buClr>
                <a:srgbClr val="000000"/>
              </a:buClr>
              <a:buSzPct val="100000"/>
              <a:buAutoNum type="arabicParenR" startAt="4"/>
            </a:pPr>
            <a:r>
              <a:rPr lang="en-US" sz="2600"/>
              <a:t> Spajanje sličnih kodova u nadklasi – ako dve podklase imaju sličan deo koda, treba ga izdvojiti i smestiti u nadklasu.</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12600"/>
            <a:ext cx="9072000" cy="17989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1. Filozofija evolucije softvera</a:t>
            </a:r>
          </a:p>
        </p:txBody>
      </p:sp>
      <p:sp>
        <p:nvSpPr>
          <p:cNvPr id="3" name="Text Placeholder 2"/>
          <p:cNvSpPr txBox="1">
            <a:spLocks noGrp="1"/>
          </p:cNvSpPr>
          <p:nvPr>
            <p:ph type="body" idx="4294967295"/>
          </p:nvPr>
        </p:nvSpPr>
        <p:spPr>
          <a:xfrm>
            <a:off x="540000" y="3534120"/>
            <a:ext cx="9180000" cy="155124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lgn="just">
              <a:buNone/>
            </a:pPr>
            <a:r>
              <a:rPr lang="en-US" sz="3200"/>
              <a:t>"There is no code so big, twisted, or complex that maintenance can't make it worse." - Gerald Weinberg</a:t>
            </a:r>
          </a:p>
          <a:p>
            <a:pPr lvl="0" algn="just">
              <a:buNone/>
            </a:pPr>
            <a:endParaRPr lang="en-US" sz="3200"/>
          </a:p>
          <a:p>
            <a:pPr lvl="0" algn="just">
              <a:buNone/>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t>4.5 Refaktorisanje interfejsa klase</a:t>
            </a:r>
          </a:p>
        </p:txBody>
      </p:sp>
      <p:sp>
        <p:nvSpPr>
          <p:cNvPr id="3" name="Subtitle 2"/>
          <p:cNvSpPr txBox="1">
            <a:spLocks noGrp="1"/>
          </p:cNvSpPr>
          <p:nvPr>
            <p:ph type="subTitle" idx="4294967295"/>
          </p:nvPr>
        </p:nvSpPr>
        <p:spPr>
          <a:xfrm>
            <a:off x="144000" y="1643760"/>
            <a:ext cx="9756000" cy="573624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SzPct val="100000"/>
              <a:buAutoNum type="arabicParenR"/>
            </a:pPr>
            <a:r>
              <a:rPr lang="en-US" sz="2600"/>
              <a:t> Premeštanje metoda u drugu klasu – pravi se nov metod u konkretnoj klasi, a stari se premešta u novu klasu i poziva se iz novog metoda. Metod se može koristiti i direktno preko nove klase</a:t>
            </a:r>
          </a:p>
          <a:p>
            <a:pPr marL="0" lvl="0" indent="0" algn="l">
              <a:buSzPct val="100000"/>
              <a:buAutoNum type="arabicParenR"/>
            </a:pPr>
            <a:r>
              <a:rPr lang="en-US" sz="2600"/>
              <a:t> Razlaganje klase na dve nove – ako klasa ima 2 ili više oblasti odgovornosti, poželjno je podeliti je na manje klase td. svaka od njih ima samo jednu odgovornost</a:t>
            </a:r>
          </a:p>
          <a:p>
            <a:pPr marL="0" lvl="0" indent="0" algn="l">
              <a:buSzPct val="100000"/>
              <a:buAutoNum type="arabicParenR"/>
            </a:pPr>
            <a:r>
              <a:rPr lang="en-US" sz="2600"/>
              <a:t> Brisanje klase – ako klasa ne obavlja mnogo poslova, njen kod se može dodati drugoj klasi, a ona se briše</a:t>
            </a:r>
          </a:p>
          <a:p>
            <a:pPr marL="0" lvl="0" indent="0" algn="l">
              <a:buSzPct val="100000"/>
              <a:buAutoNum type="arabicParenR"/>
            </a:pPr>
            <a:r>
              <a:rPr lang="en-US" sz="2600"/>
              <a:t> Sakrivanje delegata – nekada klasa A poziva klasu B i klasu C, a zapravo treba da klasa A poziva B, a klasa B da poziva C. U ovakvim slučajevima treba proveriti redosled pozivanja klasa.</a:t>
            </a:r>
          </a:p>
          <a:p>
            <a:pPr marL="0" lvl="0" indent="0" algn="l">
              <a:buSzPct val="100000"/>
              <a:buAutoNum type="arabicParenR"/>
            </a:pPr>
            <a:r>
              <a:rPr lang="en-US" sz="2600"/>
              <a:t> Zameniti nasleđivanje delegacijom – ako klasa želi da koristi drugu klasu, ali hoće da ima više kontrole nad nejnim interfejsom</a:t>
            </a:r>
          </a:p>
          <a:p>
            <a:pPr marL="0" lvl="0" indent="0" algn="l">
              <a:buSzPct val="100000"/>
              <a:buAutoNum type="arabicParenR"/>
            </a:pPr>
            <a:r>
              <a:rPr lang="en-US" sz="2600"/>
              <a:t> Zameniti delegaciju nasleđivanjem – kada klasa koristi svaki javni metod druge klase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144000" y="36000"/>
            <a:ext cx="9756000" cy="738036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SzPct val="100000"/>
              <a:buAutoNum type="arabicParenR" startAt="7"/>
            </a:pPr>
            <a:r>
              <a:rPr lang="en-US" sz="2600"/>
              <a:t> Uklanjanje posrednika – ako klasa A zove klasu B, a klasa B zove klasu C, nekada  je bolje da klasa A direktno zove klasu C.</a:t>
            </a:r>
          </a:p>
          <a:p>
            <a:pPr marL="0" lvl="0" indent="0" algn="l">
              <a:buSzPct val="100000"/>
              <a:buAutoNum type="arabicParenR" startAt="7"/>
            </a:pPr>
            <a:r>
              <a:rPr lang="en-US" sz="2600"/>
              <a:t> Uvođenje stranog metoda – ako je klasi potreban nov metod koji ne može da obezbedi, možemo taj metod kreirati u nekoj klijent klasi</a:t>
            </a:r>
          </a:p>
          <a:p>
            <a:pPr marL="0" lvl="0" indent="0" algn="l">
              <a:buSzPct val="100000"/>
              <a:buAutoNum type="arabicParenR" startAt="7"/>
            </a:pPr>
            <a:r>
              <a:rPr lang="en-US" sz="2600"/>
              <a:t> Uvođenje klase sa dodacima – ako je klasi potrebno nekoliko metoda čiju funkcionalnost ne može da obezbedi, možemo napraviti novu klasu koja omogućuje implementaciju tih metoda. To se može omogućiti pravljenjem ove klase kao podklase, ili upakivanjem nove klase i izlaganjem potrebnih metoda</a:t>
            </a:r>
          </a:p>
          <a:p>
            <a:pPr marL="0" lvl="0" indent="0" algn="l">
              <a:buSzPct val="100000"/>
              <a:buAutoNum type="arabicParenR" startAt="7"/>
            </a:pPr>
            <a:r>
              <a:rPr lang="en-US" sz="2600"/>
              <a:t> Enkapsulacija izloženih članova promenljive – promena modifikatora promenljive sa public na private i slanje vrednosti promenljive preko metoda</a:t>
            </a:r>
          </a:p>
          <a:p>
            <a:pPr marL="0" lvl="0" indent="0" algn="l">
              <a:buSzPct val="100000"/>
              <a:buAutoNum type="arabicParenR" startAt="7"/>
            </a:pPr>
            <a:r>
              <a:rPr lang="en-US" sz="2600"/>
              <a:t> Odstranjivanje set() metoda za polja koja se ne mogu menjati – ako se vrednost polja može zadati samo pri kreiranju</a:t>
            </a:r>
          </a:p>
          <a:p>
            <a:pPr marL="0" lvl="0" indent="0" algn="l">
              <a:buSzPct val="100000"/>
              <a:buAutoNum type="arabicParenR" startAt="7"/>
            </a:pPr>
            <a:r>
              <a:rPr lang="en-US" sz="2600"/>
              <a:t> Sakrivanje metoda koji ne treba da se koriste van klase</a:t>
            </a:r>
          </a:p>
          <a:p>
            <a:pPr marL="0" lvl="0" indent="0" algn="l">
              <a:buSzPct val="100000"/>
              <a:buAutoNum type="arabicParenR" startAt="7"/>
            </a:pPr>
            <a:r>
              <a:rPr lang="en-US" sz="2600"/>
              <a:t> Enkapsulacija nekorišćenih metoda – ako se koristi samo deo metoda neke klase, one koji se ne koriste treba sakriti</a:t>
            </a:r>
          </a:p>
          <a:p>
            <a:pPr marL="0" lvl="0" indent="0" algn="l">
              <a:buSzPct val="100000"/>
              <a:buAutoNum type="arabicParenR" startAt="7"/>
            </a:pPr>
            <a:r>
              <a:rPr lang="en-US" sz="2600"/>
              <a:t> Spajanje nadklase i podklase ako su im implementacije veoma slične – u podklasi nema mnogo specijalizacije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t>4.6 Refaktorisanje na nivou sistema</a:t>
            </a:r>
          </a:p>
        </p:txBody>
      </p:sp>
      <p:sp>
        <p:nvSpPr>
          <p:cNvPr id="3" name="Subtitle 2"/>
          <p:cNvSpPr txBox="1">
            <a:spLocks noGrp="1"/>
          </p:cNvSpPr>
          <p:nvPr>
            <p:ph type="subTitle" idx="4294967295"/>
          </p:nvPr>
        </p:nvSpPr>
        <p:spPr>
          <a:xfrm>
            <a:off x="144000" y="1800000"/>
            <a:ext cx="9756000" cy="4860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SzPct val="100000"/>
              <a:buAutoNum type="arabicParenR"/>
            </a:pPr>
            <a:r>
              <a:rPr lang="en-US" sz="2600"/>
              <a:t> Zamena jednosmernog odnosa među klasama dvosmernim – ako postoje dve klase koje treba da koriste međusobne elemente, ali samo jedna klasa zna za postojanje druge klase, treba ih promeniti tako da svaka zna za onu drugu.</a:t>
            </a:r>
          </a:p>
          <a:p>
            <a:pPr marL="0" lvl="0" indent="0" algn="l">
              <a:buSzPct val="100000"/>
              <a:buAutoNum type="arabicParenR"/>
            </a:pPr>
            <a:r>
              <a:rPr lang="en-US" sz="2600"/>
              <a:t> Zamena dvosmernog odnosa među klasama u jednosmerni – kada samo jedna klasa koristi delove druge.</a:t>
            </a:r>
          </a:p>
          <a:p>
            <a:pPr marL="0" lvl="0" indent="0" algn="l">
              <a:buSzPct val="100000"/>
              <a:buAutoNum type="arabicParenR"/>
            </a:pPr>
            <a:r>
              <a:rPr lang="en-US" sz="2600"/>
              <a:t> Factory metod pre običnog konstruktora – koristi se kada treba kreirati objekte na osnovu tipa koda ili pri radu sa referencama objekata.</a:t>
            </a:r>
          </a:p>
          <a:p>
            <a:pPr marL="0" lvl="0" indent="0" algn="l">
              <a:buSzPct val="100000"/>
              <a:buAutoNum type="arabicParenR"/>
            </a:pPr>
            <a:r>
              <a:rPr lang="en-US" sz="2600"/>
              <a:t> Zamena koda za grešku izuzetkom i obratno – zavisi od strategije za upravljanje greškama.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5. Sigurno refaktorisanje</a:t>
            </a:r>
          </a:p>
        </p:txBody>
      </p:sp>
      <p:sp>
        <p:nvSpPr>
          <p:cNvPr id="3" name="Text Placeholder 2"/>
          <p:cNvSpPr txBox="1">
            <a:spLocks noGrp="1"/>
          </p:cNvSpPr>
          <p:nvPr>
            <p:ph type="body" idx="4294967295"/>
          </p:nvPr>
        </p:nvSpPr>
        <p:spPr>
          <a:xfrm>
            <a:off x="144000" y="1643760"/>
            <a:ext cx="9936000" cy="591624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spcAft>
                <a:spcPts val="0"/>
              </a:spcAft>
              <a:buSzPct val="100000"/>
              <a:buAutoNum type="arabicParenR"/>
            </a:pPr>
            <a:r>
              <a:rPr lang="en-US" sz="2600"/>
              <a:t> Sačuvati početni kod  - pre nego što se započne sa refaktorisanjem, treba sačuvati kod.</a:t>
            </a:r>
          </a:p>
          <a:p>
            <a:pPr lvl="0">
              <a:spcAft>
                <a:spcPts val="0"/>
              </a:spcAft>
              <a:buSzPct val="100000"/>
              <a:buAutoNum type="arabicParenR"/>
            </a:pPr>
            <a:r>
              <a:rPr lang="en-US" sz="2600"/>
              <a:t> Neka promene budu male – refaktorisanja treba da budu mala i da bude jasno koje promene zašto nastaju i na šta utiču.</a:t>
            </a:r>
          </a:p>
          <a:p>
            <a:pPr lvl="0">
              <a:spcAft>
                <a:spcPts val="0"/>
              </a:spcAft>
              <a:buSzPct val="100000"/>
              <a:buAutoNum type="arabicParenR"/>
            </a:pPr>
            <a:r>
              <a:rPr lang="en-US" sz="2600"/>
              <a:t> Jedna po jedna promena – neke promene su komplikovanije od ostalih. Promene treba izvršavati jednu za drugom. Nakon jedne promene treba ponovo kompajlirati program, pokrenuti testove, pa onda ići dalje.</a:t>
            </a:r>
          </a:p>
          <a:p>
            <a:pPr lvl="0">
              <a:spcAft>
                <a:spcPts val="0"/>
              </a:spcAft>
              <a:buSzPct val="100000"/>
              <a:buAutoNum type="arabicParenR"/>
            </a:pPr>
            <a:r>
              <a:rPr lang="en-US" sz="2600"/>
              <a:t> Napraviti spisak koraka koje treba preuzeti</a:t>
            </a:r>
          </a:p>
          <a:p>
            <a:pPr lvl="0">
              <a:spcAft>
                <a:spcPts val="0"/>
              </a:spcAft>
              <a:buSzPct val="100000"/>
              <a:buAutoNum type="arabicParenR"/>
            </a:pPr>
            <a:r>
              <a:rPr lang="en-US" sz="2600"/>
              <a:t> Napraviti parking mesto – ako se prilikom refaktorisanja uoči da je potrebno izmeniti još nešto, a zatim se ponovo primeti da treba izmeniti još nešto... Za promene koje nisu odmah potrebne pravi se “parking mesto” - lista promena koje treba napraviti u nekom trenutku.</a:t>
            </a:r>
          </a:p>
          <a:p>
            <a:pPr lvl="0">
              <a:spcAft>
                <a:spcPts val="0"/>
              </a:spcAft>
              <a:buSzPct val="100000"/>
              <a:buAutoNum type="arabicParenR"/>
            </a:pPr>
            <a:r>
              <a:rPr lang="en-US" sz="2600"/>
              <a:t> Pravljenje čestih kontrolnih tačaka – lako je pokvariti kod refaktorisanjem. Pre nego što se sa refaktorisanjem počne, treba napraviti niz kontrolnih tačaka.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144000" y="180000"/>
            <a:ext cx="9936000" cy="7272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SzPct val="100000"/>
              <a:buAutoNum type="arabicParenR" startAt="7"/>
            </a:pPr>
            <a:r>
              <a:rPr lang="en-US" sz="2600"/>
              <a:t> Korišćenje upozorenja koja vraća kompajler – treba postaviti podešavanja kompajlera na najosetljivija, tako da i za najmanju sitnicu izbaci upozorenje ili grešku.</a:t>
            </a:r>
          </a:p>
          <a:p>
            <a:pPr marL="0" lvl="0" indent="0" algn="l">
              <a:buSzPct val="100000"/>
              <a:buAutoNum type="arabicParenR" startAt="7"/>
            </a:pPr>
            <a:r>
              <a:rPr lang="en-US" sz="2600"/>
              <a:t> Ponovno testiranje – nakon refaktorisanja kod treba testirati</a:t>
            </a:r>
          </a:p>
          <a:p>
            <a:pPr marL="0" lvl="0" indent="0" algn="l">
              <a:buSzPct val="100000"/>
              <a:buAutoNum type="arabicParenR" startAt="7"/>
            </a:pPr>
            <a:r>
              <a:rPr lang="en-US" sz="2600"/>
              <a:t> Dodavanje test slučajeva – za nove delove koda treba dodati nove test slučajeve</a:t>
            </a:r>
          </a:p>
          <a:p>
            <a:pPr marL="0" lvl="0" indent="0" algn="l">
              <a:buSzPct val="100000"/>
              <a:buAutoNum type="arabicParenR" startAt="7"/>
            </a:pPr>
            <a:r>
              <a:rPr lang="en-US" sz="2600"/>
              <a:t> Provera izmena – kada programer pravi promene u programu, obično je više od 50% šanse da će prvi put napraviti grešku. Međutim, ako programer menja veći deo koda, mogućnost greške se smanjuje. Mogućnost greške raste dok je broj promena 1 do 5 linija koda. Nakon toga, mogućnost greške opada.</a:t>
            </a:r>
          </a:p>
          <a:p>
            <a:pPr marL="0" lvl="0" indent="0" algn="l">
              <a:buSzPct val="100000"/>
              <a:buAutoNum type="arabicParenR" startAt="7"/>
            </a:pPr>
            <a:r>
              <a:rPr lang="en-US" sz="2600"/>
              <a:t> Pristup zavisi od nivoa rizika – neka refaktorisanja su rizičnija od drugih. Kod refaktorisanja niskog rizika, možemo raditi i više odjednom, ali se refaktorisanjima visokog rizika mora oprezno pristupiti. Refaktorisanje niskog rizika: zamena magičnog broja. Refaktorisanja visokog rizika: promena interfejsa klase, metoda.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Kada ne refaktorisati</a:t>
            </a:r>
          </a:p>
        </p:txBody>
      </p:sp>
      <p:sp>
        <p:nvSpPr>
          <p:cNvPr id="3" name="Subtitle 2"/>
          <p:cNvSpPr txBox="1">
            <a:spLocks noGrp="1"/>
          </p:cNvSpPr>
          <p:nvPr>
            <p:ph type="subTitle" idx="4294967295"/>
          </p:nvPr>
        </p:nvSpPr>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r>
              <a:rPr lang="en-US" sz="2600"/>
              <a:t> Ne treba refaktorisati kod koji ne radi kako bi bio popravljen. To nije refaktorisanje jer se ono odnosi na promene koda koji radi koje ne utiču na ponašanje tog koda.</a:t>
            </a:r>
          </a:p>
          <a:p>
            <a:pPr marL="0" lvl="0" indent="0" algn="l"/>
            <a:r>
              <a:rPr lang="en-US" sz="2600"/>
              <a:t> Treba izbegavati refaktorisanje umesto ponovnog pisanja koda. Nekada kod ne zahteva male promene, već brisanje i ponovno pisanje.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6000" y="1080"/>
            <a:ext cx="10296000" cy="17989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6. Strategije u refaktorisanju</a:t>
            </a:r>
          </a:p>
        </p:txBody>
      </p:sp>
      <p:sp>
        <p:nvSpPr>
          <p:cNvPr id="3" name="Text Placeholder 2"/>
          <p:cNvSpPr txBox="1">
            <a:spLocks noGrp="1"/>
          </p:cNvSpPr>
          <p:nvPr>
            <p:ph type="body" idx="4294967295"/>
          </p:nvPr>
        </p:nvSpPr>
        <p:spPr>
          <a:xfrm>
            <a:off x="180000" y="1868760"/>
            <a:ext cx="4426920" cy="209124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buNone/>
            </a:pPr>
            <a:r>
              <a:rPr lang="en-US" sz="2600"/>
              <a:t>Pravilo 80/20: Nakon izvođenja 20% od ukupnog planiranog refaktorisanja, dobit je 80%.</a:t>
            </a:r>
          </a:p>
        </p:txBody>
      </p:sp>
      <p:sp>
        <p:nvSpPr>
          <p:cNvPr id="4" name="Text Placeholder 3"/>
          <p:cNvSpPr txBox="1">
            <a:spLocks noGrp="1"/>
          </p:cNvSpPr>
          <p:nvPr>
            <p:ph type="body" idx="4294967295"/>
          </p:nvPr>
        </p:nvSpPr>
        <p:spPr>
          <a:xfrm>
            <a:off x="180000" y="3960000"/>
            <a:ext cx="4750920" cy="342000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spcAft>
                <a:spcPts val="0"/>
              </a:spcAft>
              <a:buSzPct val="100000"/>
              <a:buAutoNum type="arabicParenR"/>
            </a:pPr>
            <a:r>
              <a:rPr lang="en-US" sz="2600"/>
              <a:t> Refaktorisanje nakon dodavanja metoda</a:t>
            </a:r>
          </a:p>
          <a:p>
            <a:pPr lvl="0">
              <a:spcAft>
                <a:spcPts val="0"/>
              </a:spcAft>
              <a:buSzPct val="100000"/>
              <a:buAutoNum type="arabicParenR"/>
            </a:pPr>
            <a:r>
              <a:rPr lang="en-US" sz="2600"/>
              <a:t> Refaktorisanje nakon dodavanja klase</a:t>
            </a:r>
          </a:p>
          <a:p>
            <a:pPr lvl="0">
              <a:spcAft>
                <a:spcPts val="0"/>
              </a:spcAft>
              <a:buSzPct val="100000"/>
              <a:buAutoNum type="arabicParenR"/>
            </a:pPr>
            <a:r>
              <a:rPr lang="en-US" sz="2600"/>
              <a:t> Refaktorisanje nakon popravljanja bagova</a:t>
            </a:r>
          </a:p>
          <a:p>
            <a:pPr lvl="0">
              <a:spcAft>
                <a:spcPts val="0"/>
              </a:spcAft>
              <a:buSzPct val="100000"/>
              <a:buAutoNum type="arabicParenR"/>
            </a:pPr>
            <a:r>
              <a:rPr lang="en-US" sz="2600"/>
              <a:t> Refaktorisanje modula sklonih greškama</a:t>
            </a:r>
          </a:p>
        </p:txBody>
      </p:sp>
      <p:sp>
        <p:nvSpPr>
          <p:cNvPr id="5" name="Text Placeholder 4"/>
          <p:cNvSpPr txBox="1">
            <a:spLocks noGrp="1"/>
          </p:cNvSpPr>
          <p:nvPr>
            <p:ph type="body" idx="4294967295"/>
          </p:nvPr>
        </p:nvSpPr>
        <p:spPr>
          <a:xfrm>
            <a:off x="5152680" y="1823760"/>
            <a:ext cx="4426920" cy="438444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spcAft>
                <a:spcPts val="0"/>
              </a:spcAft>
              <a:buSzPct val="100000"/>
              <a:buAutoNum type="arabicParenR" startAt="5"/>
            </a:pPr>
            <a:r>
              <a:rPr lang="en-US" sz="2600"/>
              <a:t>Refaktorisanje najkompleksnijih modula</a:t>
            </a:r>
          </a:p>
          <a:p>
            <a:pPr lvl="0">
              <a:spcAft>
                <a:spcPts val="0"/>
              </a:spcAft>
              <a:buSzPct val="100000"/>
              <a:buAutoNum type="arabicParenR" startAt="5"/>
            </a:pPr>
            <a:r>
              <a:rPr lang="en-US" sz="2600"/>
              <a:t> Refaktorisanje tokom rada – ne treba refaktorisati kod koji se ne menja, ali ako se neki kod menja, nakon promena ga treba ostaviti u boljem stanju nego pre</a:t>
            </a:r>
          </a:p>
          <a:p>
            <a:pPr lvl="0">
              <a:spcAft>
                <a:spcPts val="0"/>
              </a:spcAft>
              <a:buSzPct val="100000"/>
              <a:buAutoNum type="arabicParenR" startAt="5"/>
            </a:pPr>
            <a:r>
              <a:rPr lang="en-US" sz="2600"/>
              <a:t> Definisanje granice između čistog i ružnog koda i prevođenje koda preko te granice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9" y="288000"/>
            <a:ext cx="9072000" cy="5787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en-US" sz="6000"/>
              <a:t>Hvala na pažnji!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468000" y="540000"/>
            <a:ext cx="9072000" cy="5787000"/>
          </a:xfrm>
        </p:spPr>
        <p:txBody>
          <a:bodyPr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just"/>
            <a:r>
              <a:rPr lang="en-US" sz="3200"/>
              <a:t>Ako je neophodno izmeniti kod, treba težiti tome da izmene poboljšaju kod tako da buduće izmene budu manje i jednostavnije.</a:t>
            </a:r>
          </a:p>
          <a:p>
            <a:pPr marL="0" lvl="0" indent="0" algn="just"/>
            <a:endParaRPr lang="en-US" sz="3200"/>
          </a:p>
          <a:p>
            <a:pPr marL="0" lvl="0" indent="0" algn="just"/>
            <a:r>
              <a:rPr lang="en-US" sz="3200"/>
              <a:t>Glavno pravilo ravoja softvera (The Cardinal Rule of Software Evolution): Razvoj treba da poboljša unutrašnji kvalitet programa.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2. Refaktorisanje</a:t>
            </a:r>
          </a:p>
        </p:txBody>
      </p:sp>
      <p:sp>
        <p:nvSpPr>
          <p:cNvPr id="3" name="Text Placeholder 2"/>
          <p:cNvSpPr txBox="1">
            <a:spLocks noGrp="1"/>
          </p:cNvSpPr>
          <p:nvPr>
            <p:ph type="body" idx="4294967295"/>
          </p:nvPr>
        </p:nvSpPr>
        <p:spPr>
          <a:xfrm>
            <a:off x="0" y="2003760"/>
            <a:ext cx="9576000" cy="5016240"/>
          </a:xfrm>
        </p:spPr>
        <p:txBody>
          <a:bodyPr/>
          <a:lstStyle>
            <a:defPPr marL="432000" marR="0" lvl="0" indent="-324000">
              <a:spcBef>
                <a:spcPts val="0"/>
              </a:spcBef>
              <a:spcAft>
                <a:spcPts val="2035"/>
              </a:spcAft>
              <a:buSzPct val="45000"/>
              <a:buFont typeface="StarSymbol"/>
              <a:buNone/>
              <a:defRPr lang="en-US" sz="4620" b="0" i="0" u="none" strike="noStrike" kern="1200">
                <a:ln>
                  <a:noFill/>
                </a:ln>
                <a:latin typeface="Liberation Sans" pitchFamily="18"/>
                <a:ea typeface="Droid Sans Fallback" pitchFamily="2"/>
                <a:cs typeface="Lohit Hindi" pitchFamily="2"/>
              </a:defRPr>
            </a:defPPr>
            <a:lvl1pPr marL="432000" marR="0" lvl="0" indent="-324000">
              <a:spcBef>
                <a:spcPts val="0"/>
              </a:spcBef>
              <a:spcAft>
                <a:spcPts val="2035"/>
              </a:spcAft>
              <a:buSzPct val="45000"/>
              <a:buFont typeface="StarSymbol"/>
              <a:buChar char="●"/>
              <a:defRPr lang="en-US" sz="4620" b="0" i="0" u="none" strike="noStrike" kern="1200">
                <a:ln>
                  <a:noFill/>
                </a:ln>
                <a:latin typeface="Liberation Sans" pitchFamily="18"/>
                <a:ea typeface="Droid Sans Fallback" pitchFamily="2"/>
                <a:cs typeface="Lohit Hindi" pitchFamily="2"/>
              </a:defRPr>
            </a:lvl1pPr>
            <a:lvl2pPr marL="864000" marR="0" lvl="1" indent="-324000">
              <a:spcBef>
                <a:spcPts val="0"/>
              </a:spcBef>
              <a:spcAft>
                <a:spcPts val="1630"/>
              </a:spcAft>
              <a:buSzPct val="45000"/>
              <a:buFont typeface="StarSymbol"/>
              <a:buChar char="●"/>
              <a:defRPr lang="en-US" sz="4050" b="0" i="0" u="none" strike="noStrike" kern="1200">
                <a:ln>
                  <a:noFill/>
                </a:ln>
                <a:latin typeface="Liberation Sans" pitchFamily="18"/>
                <a:ea typeface="Droid Sans Fallback" pitchFamily="2"/>
                <a:cs typeface="Lohit Hindi" pitchFamily="2"/>
              </a:defRPr>
            </a:lvl2pPr>
            <a:lvl3pPr marL="1295999" marR="0" lvl="2" indent="-288000">
              <a:spcBef>
                <a:spcPts val="0"/>
              </a:spcBef>
              <a:spcAft>
                <a:spcPts val="1219"/>
              </a:spcAft>
              <a:buSzPct val="75000"/>
              <a:buFont typeface="StarSymbol"/>
              <a:buChar char="–"/>
              <a:defRPr lang="en-US" sz="3470" b="0" i="0" u="none" strike="noStrike" kern="1200">
                <a:ln>
                  <a:noFill/>
                </a:ln>
                <a:latin typeface="Liberation Sans" pitchFamily="18"/>
                <a:ea typeface="Droid Sans Fallback" pitchFamily="2"/>
                <a:cs typeface="Lohit Hindi" pitchFamily="2"/>
              </a:defRPr>
            </a:lvl3pPr>
            <a:lvl4pPr marL="1728000" marR="0" lvl="3" indent="-216000">
              <a:spcBef>
                <a:spcPts val="0"/>
              </a:spcBef>
              <a:spcAft>
                <a:spcPts val="811"/>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4pPr>
            <a:lvl5pPr marL="2160000" marR="0" lvl="4" indent="-216000">
              <a:spcBef>
                <a:spcPts val="0"/>
              </a:spcBef>
              <a:spcAft>
                <a:spcPts val="403"/>
              </a:spcAft>
              <a:buSzPct val="75000"/>
              <a:buFont typeface="StarSymbol"/>
              <a:buChar char="–"/>
              <a:defRPr lang="en-US" sz="2900" b="0" i="0" u="none" strike="noStrike" kern="1200">
                <a:ln>
                  <a:noFill/>
                </a:ln>
                <a:latin typeface="Liberation Sans" pitchFamily="18"/>
                <a:ea typeface="Droid Sans Fallback" pitchFamily="2"/>
                <a:cs typeface="Lohit Hindi" pitchFamily="2"/>
              </a:defRPr>
            </a:lvl5pPr>
            <a:lvl6pPr marL="2592000" marR="0" lvl="5"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6pPr>
            <a:lvl7pPr marL="3024000" marR="0" lvl="6"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7pPr>
            <a:lvl8pPr marL="3456000" marR="0" lvl="7"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8pPr>
            <a:lvl9pPr marL="3887999" marR="0" lvl="8" indent="-216000">
              <a:spcBef>
                <a:spcPts val="0"/>
              </a:spcBef>
              <a:spcAft>
                <a:spcPts val="403"/>
              </a:spcAft>
              <a:buSzPct val="45000"/>
              <a:buFont typeface="StarSymbol"/>
              <a:buChar char="●"/>
              <a:defRPr lang="en-US" sz="2900" b="0" i="0" u="none" strike="noStrike" kern="1200">
                <a:ln>
                  <a:noFill/>
                </a:ln>
                <a:latin typeface="Liberation Sans" pitchFamily="18"/>
                <a:ea typeface="Droid Sans Fallback" pitchFamily="2"/>
                <a:cs typeface="Lohit Hindi" pitchFamily="2"/>
              </a:defRPr>
            </a:lvl9pPr>
          </a:lstStyle>
          <a:p>
            <a:pPr lvl="0">
              <a:buNone/>
            </a:pPr>
            <a:r>
              <a:rPr lang="en-US" sz="2600"/>
              <a:t>Glavna strategija za zadovoljavanje glavnog pravila razvoja softvera je refaktorisanje.</a:t>
            </a:r>
          </a:p>
          <a:p>
            <a:pPr lvl="0">
              <a:buNone/>
            </a:pPr>
            <a:r>
              <a:rPr lang="en-US" sz="2600"/>
              <a:t>Prema jednoj od definicija refaktorisanje je niz promena u unutrašnjoj strukturi programa koje omogućavaju lakše razumevanje i jednostavnije izmene ne utičući na ponašanje programa (Martin Fowler)</a:t>
            </a:r>
          </a:p>
          <a:p>
            <a:pPr lvl="0">
              <a:buNone/>
            </a:pPr>
            <a:r>
              <a:rPr lang="en-US" sz="2600"/>
              <a:t>Reč refaktorisanje (refactoring) nastala je od reči “factoring” koja je u strukturnom programiranju označavala dekomponovanje programa na sastavne delove. (Larry Constantine)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0000" y="-178920"/>
            <a:ext cx="9900000" cy="179892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3. Razlozi za refaktorisanje</a:t>
            </a:r>
          </a:p>
        </p:txBody>
      </p:sp>
      <p:sp>
        <p:nvSpPr>
          <p:cNvPr id="3" name="Subtitle 2"/>
          <p:cNvSpPr txBox="1">
            <a:spLocks noGrp="1"/>
          </p:cNvSpPr>
          <p:nvPr>
            <p:ph type="subTitle" idx="4294967295"/>
          </p:nvPr>
        </p:nvSpPr>
        <p:spPr>
          <a:xfrm>
            <a:off x="144000" y="1260000"/>
            <a:ext cx="10116000" cy="6660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en-US" sz="2400"/>
              <a:t>1. Ponavljanje koda:</a:t>
            </a:r>
          </a:p>
          <a:p>
            <a:pPr marL="0" lvl="1" indent="0" algn="l" rtl="0" hangingPunct="0">
              <a:buClr>
                <a:srgbClr val="000000"/>
              </a:buClr>
              <a:buChar char="•"/>
            </a:pPr>
            <a:r>
              <a:rPr lang="en-US" sz="2400"/>
              <a:t> Moraju se praviti paralelne promene</a:t>
            </a:r>
          </a:p>
          <a:p>
            <a:pPr marL="0" lvl="1" indent="0" algn="l" rtl="0" hangingPunct="0">
              <a:buClr>
                <a:srgbClr val="000000"/>
              </a:buClr>
              <a:buChar char="•"/>
            </a:pPr>
            <a:r>
              <a:rPr lang="en-US" sz="2400"/>
              <a:t>DRY princip – Don't Repeat Yourself</a:t>
            </a:r>
          </a:p>
          <a:p>
            <a:pPr marL="0" lvl="1" indent="0" algn="l" rtl="0" hangingPunct="0">
              <a:buClr>
                <a:srgbClr val="000000"/>
              </a:buClr>
              <a:buChar char="•"/>
            </a:pPr>
            <a:r>
              <a:rPr lang="en-US" sz="2400"/>
              <a:t>“Copy and paste is a design error” (McConnell 1998.)</a:t>
            </a:r>
          </a:p>
          <a:p>
            <a:pPr marL="0" lvl="0" indent="0" algn="l">
              <a:buClr>
                <a:srgbClr val="000000"/>
              </a:buClr>
              <a:buChar char="•"/>
            </a:pPr>
            <a:r>
              <a:rPr lang="en-US" sz="2400"/>
              <a:t>2. Dugačak metod:</a:t>
            </a:r>
          </a:p>
          <a:p>
            <a:pPr marL="0" lvl="1" indent="0" algn="l" rtl="0" hangingPunct="0">
              <a:buClr>
                <a:srgbClr val="000000"/>
              </a:buClr>
              <a:buChar char="•"/>
            </a:pPr>
            <a:r>
              <a:rPr lang="en-US" sz="2400"/>
              <a:t>Retko kada je potreban metod tako dugačak da se ne može ceo prikazati na ekranu, bez skrolovanja</a:t>
            </a:r>
          </a:p>
          <a:p>
            <a:pPr marL="0" lvl="1" indent="0" algn="l" rtl="0" hangingPunct="0">
              <a:buClr>
                <a:srgbClr val="000000"/>
              </a:buClr>
              <a:buChar char="•"/>
            </a:pPr>
            <a:r>
              <a:rPr lang="en-US" sz="2400"/>
              <a:t>Dobar sistem treba da ima više metoda od kojih svaki radi jednu stvar i to dobro.</a:t>
            </a:r>
          </a:p>
          <a:p>
            <a:pPr marL="0" lvl="1" indent="0" algn="l" rtl="0" hangingPunct="0">
              <a:buClr>
                <a:srgbClr val="000000"/>
              </a:buClr>
              <a:buChar char="•"/>
            </a:pPr>
            <a:r>
              <a:rPr lang="en-US" sz="2400"/>
              <a:t>Razlaganje jednog metoda na više poboljšava razumevanje, debagovanje i menjanje koda</a:t>
            </a:r>
          </a:p>
          <a:p>
            <a:pPr marL="0" lvl="0" indent="0" algn="l">
              <a:buClr>
                <a:srgbClr val="000000"/>
              </a:buClr>
              <a:buChar char="•"/>
            </a:pPr>
            <a:r>
              <a:rPr lang="en-US" sz="2400"/>
              <a:t>3. Dugačka ili preduboko ugnježdena petlja:</a:t>
            </a:r>
          </a:p>
          <a:p>
            <a:pPr marL="0" lvl="1" indent="0" algn="l" rtl="0" hangingPunct="0">
              <a:buClr>
                <a:srgbClr val="000000"/>
              </a:buClr>
              <a:buChar char="•"/>
            </a:pPr>
            <a:r>
              <a:rPr lang="en-US" sz="2400"/>
              <a:t>Petlje su dobri kandidati za metode</a:t>
            </a:r>
          </a:p>
          <a:p>
            <a:pPr marL="0" lvl="1" indent="0" algn="l" rtl="0" hangingPunct="0">
              <a:buClr>
                <a:srgbClr val="000000"/>
              </a:buClr>
              <a:buChar char="•"/>
            </a:pPr>
            <a:r>
              <a:rPr lang="en-US" sz="2400"/>
              <a:t>Pravljenje metoda umesto petlje može učiniti kod razumljivijim</a:t>
            </a:r>
          </a:p>
          <a:p>
            <a:pPr marL="0" lvl="0" indent="0" algn="l">
              <a:buClr>
                <a:srgbClr val="000000"/>
              </a:buClr>
              <a:buChar char="•"/>
            </a:pPr>
            <a:r>
              <a:rPr lang="en-US" sz="2400"/>
              <a:t>4. Paralelne hijerarhije nasleđivanja</a:t>
            </a:r>
          </a:p>
          <a:p>
            <a:pPr marL="0" lvl="1" indent="0" algn="l" rtl="0" hangingPunct="0">
              <a:buClr>
                <a:srgbClr val="000000"/>
              </a:buClr>
              <a:buChar char="•"/>
            </a:pPr>
            <a:r>
              <a:rPr lang="en-US" sz="2400"/>
              <a:t>Dve hijerarhije se održavaju paralelno – za svaku klasu jedne hijerarhije postoji odgovarajuća klasa druge</a:t>
            </a:r>
          </a:p>
          <a:p>
            <a:pPr marL="0" lvl="1" indent="0" algn="l" rtl="0" hangingPunct="0">
              <a:buClr>
                <a:srgbClr val="000000"/>
              </a:buClr>
              <a:buChar char="•"/>
            </a:pPr>
            <a:r>
              <a:rPr lang="en-US" sz="2400"/>
              <a:t>Rešenje: premeštanje podataka i metoda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180000" y="-40320"/>
            <a:ext cx="9720000" cy="774936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en-US" sz="2600"/>
              <a:t>5. Siromašna kohezija klase</a:t>
            </a:r>
          </a:p>
          <a:p>
            <a:pPr marL="0" lvl="1" indent="0" algn="l" rtl="0" hangingPunct="0">
              <a:buChar char="•"/>
            </a:pPr>
            <a:r>
              <a:rPr lang="en-US" sz="2600"/>
              <a:t>Ako se pravi mnogo objekata neke klase različite namene, tu klasu treba razdvojiti na više manjih klasa</a:t>
            </a:r>
          </a:p>
          <a:p>
            <a:pPr marL="0" lvl="0" indent="0" algn="l">
              <a:buChar char="•"/>
            </a:pPr>
            <a:r>
              <a:rPr lang="en-US" sz="2600"/>
              <a:t>6. Interfejs klase ne obezbeđuje dosledan nivo apstraktnosti</a:t>
            </a:r>
          </a:p>
          <a:p>
            <a:pPr marL="0" lvl="1" indent="0" algn="l" rtl="0" hangingPunct="0">
              <a:buChar char="•"/>
            </a:pPr>
            <a:r>
              <a:rPr lang="en-US" sz="2600"/>
              <a:t>Usled promena do kojih dolazi tokom vremena interfejs klase se transformiše</a:t>
            </a:r>
          </a:p>
          <a:p>
            <a:pPr marL="0" lvl="0" indent="0" algn="l">
              <a:buChar char="•"/>
            </a:pPr>
            <a:r>
              <a:rPr lang="en-US" sz="2600"/>
              <a:t>7. Dugačka lista argumenata</a:t>
            </a:r>
          </a:p>
          <a:p>
            <a:pPr marL="0" lvl="1" indent="0" algn="l" rtl="0" hangingPunct="0">
              <a:buChar char="•"/>
            </a:pPr>
            <a:r>
              <a:rPr lang="en-US" sz="2600"/>
              <a:t>Bolje je imati više malih, dobro definisanih metoda koji nemaju dugačku listu argumenata</a:t>
            </a:r>
          </a:p>
          <a:p>
            <a:pPr marL="0" lvl="0" indent="0" algn="l">
              <a:buChar char="•"/>
            </a:pPr>
            <a:r>
              <a:rPr lang="en-US" sz="2600"/>
              <a:t>8. Divergentne promene</a:t>
            </a:r>
          </a:p>
          <a:p>
            <a:pPr marL="0" lvl="1" indent="0" algn="l" rtl="0" hangingPunct="0">
              <a:buChar char="•"/>
            </a:pPr>
            <a:r>
              <a:rPr lang="en-US" sz="2600"/>
              <a:t>Klasa se menja iz više različitih razloga</a:t>
            </a:r>
          </a:p>
          <a:p>
            <a:pPr marL="0" lvl="1" indent="0" algn="l" rtl="0" hangingPunct="0">
              <a:buChar char="•"/>
            </a:pPr>
            <a:r>
              <a:rPr lang="en-US" sz="2600"/>
              <a:t>Tada se prilikom promene klase menja samo jedan njen deo, retko oba</a:t>
            </a:r>
          </a:p>
          <a:p>
            <a:pPr marL="0" lvl="1" indent="0" algn="l" rtl="0" hangingPunct="0">
              <a:buChar char="•"/>
            </a:pPr>
            <a:r>
              <a:rPr lang="en-US" sz="2600"/>
              <a:t>Ovo je znak da klasu treba podeliti bar na 2 klase različitih odgovornosti</a:t>
            </a:r>
          </a:p>
          <a:p>
            <a:pPr marL="0" lvl="0" indent="0" algn="l">
              <a:buChar char="•"/>
            </a:pPr>
            <a:r>
              <a:rPr lang="en-US" sz="2600"/>
              <a:t>9. Distribuirana apstrakcija</a:t>
            </a:r>
          </a:p>
          <a:p>
            <a:pPr marL="0" lvl="1" indent="0" algn="l" rtl="0" hangingPunct="0">
              <a:buChar char="•"/>
            </a:pPr>
            <a:r>
              <a:rPr lang="en-US" sz="2600"/>
              <a:t>Kada jedna vrsta promene utiče na isti skup klasa, potrebno je reorganizovati te klase td. jedna promena utiče na jednu klasu</a:t>
            </a:r>
          </a:p>
          <a:p>
            <a:pPr marL="0" lvl="1" indent="0" algn="l" rtl="0" hangingPunct="0">
              <a:buClr>
                <a:srgbClr val="000000"/>
              </a:buClr>
              <a:buChar char="•"/>
            </a:pPr>
            <a:r>
              <a:rPr lang="en-US" sz="2600"/>
              <a:t>Primer: dodavanje novog izlaza zahteva menjanje 15 klasa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144000" y="108360"/>
            <a:ext cx="9756000" cy="7272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endParaRPr lang="en-US" sz="2600"/>
          </a:p>
          <a:p>
            <a:pPr marL="0" lvl="0" indent="0" algn="l">
              <a:buNone/>
            </a:pPr>
            <a:r>
              <a:rPr lang="en-US" sz="2600"/>
              <a:t>10. Switch naredba</a:t>
            </a:r>
          </a:p>
          <a:p>
            <a:pPr marL="0" lvl="2" indent="0" algn="l" rtl="0" hangingPunct="0">
              <a:buChar char="•"/>
            </a:pPr>
            <a:r>
              <a:rPr lang="en-US" sz="2600"/>
              <a:t>Problem nastaje ako imamo više switch naredbi u jednoj klasi i svaki put kada menjamo jednu case granu jedne switch naredbe, moramo je promeniti i u ostalim switch naredbama u toj klasi</a:t>
            </a:r>
          </a:p>
          <a:p>
            <a:pPr marL="0" lvl="2" indent="0" algn="l" rtl="0" hangingPunct="0">
              <a:buChar char="•"/>
            </a:pPr>
            <a:r>
              <a:rPr lang="en-US" sz="2600"/>
              <a:t>Ovo se rešava hijerarhijom klasa</a:t>
            </a:r>
          </a:p>
          <a:p>
            <a:pPr marL="0" lvl="0" indent="0" algn="l">
              <a:buNone/>
            </a:pPr>
            <a:r>
              <a:rPr lang="en-US" sz="2600"/>
              <a:t>11. Povezani podaci koji se zajedno(istovremeno) koriste nisu organizovani u klasu</a:t>
            </a:r>
          </a:p>
          <a:p>
            <a:pPr marL="0" lvl="2" indent="0" algn="l" rtl="0" hangingPunct="0">
              <a:buChar char="•"/>
            </a:pPr>
            <a:r>
              <a:rPr lang="en-US" sz="2600"/>
              <a:t>Ako se konstantno koristi ista grupa podataka, treba razmotriti njihovo smeštanje u klasu</a:t>
            </a:r>
          </a:p>
          <a:p>
            <a:pPr marL="0" lvl="0" indent="0" algn="l">
              <a:buNone/>
            </a:pPr>
            <a:r>
              <a:rPr lang="en-US" sz="2600"/>
              <a:t>12. Metod  više koristi delove neke druge klase nego svoje</a:t>
            </a:r>
          </a:p>
          <a:p>
            <a:pPr marL="0" lvl="2" indent="0" algn="l" rtl="0" hangingPunct="0">
              <a:buChar char="•"/>
            </a:pPr>
            <a:r>
              <a:rPr lang="en-US" sz="2600"/>
              <a:t>Ovo sugeriše da metod treba premestiti u tu drugu klasu i pozvati ga iz stare klase</a:t>
            </a:r>
          </a:p>
          <a:p>
            <a:pPr marL="0" lvl="0" indent="0" algn="l">
              <a:buNone/>
            </a:pPr>
            <a:r>
              <a:rPr lang="en-US" sz="2600"/>
              <a:t>13. Poplava primitivnih podataka</a:t>
            </a:r>
          </a:p>
          <a:p>
            <a:pPr marL="0" lvl="2" indent="0" algn="l" rtl="0" hangingPunct="0">
              <a:buChar char="•"/>
            </a:pPr>
            <a:r>
              <a:rPr lang="en-US" sz="2600"/>
              <a:t>Nekada je bolje umesto korišćenjna primitivnog tipa napraviti klasu</a:t>
            </a:r>
          </a:p>
          <a:p>
            <a:pPr marL="0" lvl="2" indent="0" algn="l" rtl="0" hangingPunct="0">
              <a:buChar char="•"/>
            </a:pPr>
            <a:r>
              <a:rPr lang="en-US" sz="2600"/>
              <a:t>Primer: Money, Temperature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144000" y="54000"/>
            <a:ext cx="9576000" cy="738036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en-US" sz="2600"/>
              <a:t>14. Lenja klasa</a:t>
            </a:r>
          </a:p>
          <a:p>
            <a:pPr marL="0" lvl="2" indent="0" algn="l" rtl="0" hangingPunct="0">
              <a:buClr>
                <a:srgbClr val="000000"/>
              </a:buClr>
              <a:buChar char="•"/>
            </a:pPr>
            <a:r>
              <a:rPr lang="en-US" sz="2600"/>
              <a:t>Nekada nakon refaktorisanja dobijemo klasu koja nema značajnu funkciju. Tada treba razmotriti dodeljivanje njenih funkcionalnosti nekoj drugoj klasi i njeno brisanje</a:t>
            </a:r>
          </a:p>
          <a:p>
            <a:pPr marL="0" lvl="0" indent="0" algn="l">
              <a:buNone/>
            </a:pPr>
            <a:r>
              <a:rPr lang="en-US" sz="2600"/>
              <a:t>15. Lanac poruka</a:t>
            </a:r>
          </a:p>
          <a:p>
            <a:pPr marL="0" lvl="2" indent="0" algn="l" rtl="0" hangingPunct="0">
              <a:buClr>
                <a:srgbClr val="000000"/>
              </a:buClr>
              <a:buChar char="•"/>
            </a:pPr>
            <a:r>
              <a:rPr lang="en-US" sz="2600"/>
              <a:t>Neki metodi samo prosledjuju podatke drugim metodima</a:t>
            </a:r>
          </a:p>
          <a:p>
            <a:pPr marL="0" lvl="2" indent="0" algn="l" rtl="0" hangingPunct="0">
              <a:buClr>
                <a:srgbClr val="000000"/>
              </a:buClr>
              <a:buChar char="•"/>
            </a:pPr>
            <a:r>
              <a:rPr lang="en-US" sz="2600"/>
              <a:t>Treba razmotriti uklanjanje metoda posrednika</a:t>
            </a:r>
          </a:p>
          <a:p>
            <a:pPr marL="0" lvl="0" indent="0" algn="l">
              <a:buNone/>
            </a:pPr>
            <a:r>
              <a:rPr lang="en-US" sz="2600"/>
              <a:t>16. Posrednik</a:t>
            </a:r>
          </a:p>
          <a:p>
            <a:pPr marL="0" lvl="2" indent="0" algn="l" rtl="0" hangingPunct="0">
              <a:buClr>
                <a:srgbClr val="000000"/>
              </a:buClr>
              <a:buChar char="•"/>
            </a:pPr>
            <a:r>
              <a:rPr lang="en-US" sz="2600"/>
              <a:t> Ako je jedina uloga klase da poziva metode drugih klasa,</a:t>
            </a:r>
          </a:p>
          <a:p>
            <a:pPr marL="0" lvl="2" indent="0" algn="l" rtl="0" hangingPunct="0">
              <a:buClr>
                <a:srgbClr val="000000"/>
              </a:buClr>
              <a:buChar char="•"/>
            </a:pPr>
            <a:r>
              <a:rPr lang="en-US" sz="2600"/>
              <a:t> Treba razmotriti njeno uklanjanje</a:t>
            </a:r>
          </a:p>
          <a:p>
            <a:pPr marL="0" lvl="0" indent="0" algn="l">
              <a:buClr>
                <a:srgbClr val="000000"/>
              </a:buClr>
              <a:buChar char="•"/>
            </a:pPr>
            <a:r>
              <a:rPr lang="en-US" sz="2600"/>
              <a:t>17. Nepoželjna bliskost</a:t>
            </a:r>
          </a:p>
          <a:p>
            <a:pPr marL="0" lvl="2" indent="0" algn="l" rtl="0" hangingPunct="0">
              <a:buClr>
                <a:srgbClr val="000000"/>
              </a:buClr>
              <a:buChar char="•"/>
            </a:pPr>
            <a:r>
              <a:rPr lang="en-US" sz="2600"/>
              <a:t> Neka klasa suviše često pristupa privatnim delovima druge klase</a:t>
            </a:r>
          </a:p>
          <a:p>
            <a:pPr marL="0" lvl="0" indent="0" algn="l">
              <a:buClr>
                <a:srgbClr val="000000"/>
              </a:buClr>
              <a:buChar char="•"/>
            </a:pPr>
            <a:r>
              <a:rPr lang="en-US" sz="2600"/>
              <a:t>18. Metod ima neodgovarajuće ime</a:t>
            </a:r>
          </a:p>
          <a:p>
            <a:pPr marL="0" lvl="2" indent="0" algn="l" rtl="0" hangingPunct="0">
              <a:buClr>
                <a:srgbClr val="000000"/>
              </a:buClr>
              <a:buChar char="•"/>
            </a:pPr>
            <a:r>
              <a:rPr lang="en-US" sz="2600"/>
              <a:t> U ovom slučaju treba promeniti ime metoda tamo gde je definisan i svuda odakle se poziva</a:t>
            </a:r>
          </a:p>
          <a:p>
            <a:pPr marL="0" lvl="0" indent="0" algn="l">
              <a:buClr>
                <a:srgbClr val="000000"/>
              </a:buClr>
              <a:buChar char="•"/>
            </a:pPr>
            <a:r>
              <a:rPr lang="en-US" sz="2600"/>
              <a:t>19. Podaci koji su public</a:t>
            </a:r>
          </a:p>
          <a:p>
            <a:pPr marL="0" lvl="2" indent="0" algn="l" rtl="0" hangingPunct="0">
              <a:buClr>
                <a:srgbClr val="000000"/>
              </a:buClr>
              <a:buChar char="•"/>
            </a:pPr>
            <a:r>
              <a:rPr lang="en-US" sz="2600"/>
              <a:t> Ako klasa ima public podatke, to narušava enkapsulaciju i treba ih sakriti</a:t>
            </a:r>
          </a:p>
          <a:p>
            <a:pPr marL="0" lvl="0" indent="0" algn="l">
              <a:buNone/>
            </a:pPr>
            <a:endParaRPr lang="en-US" sz="2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90720" y="20160"/>
            <a:ext cx="9900000" cy="738036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en-US" sz="2600"/>
              <a:t>20. Podklasa koristi samo mali deo metoda roditeljske kalse</a:t>
            </a:r>
          </a:p>
          <a:p>
            <a:pPr marL="0" lvl="2" indent="0" algn="l" rtl="0" hangingPunct="0">
              <a:buClr>
                <a:srgbClr val="000000"/>
              </a:buClr>
              <a:buChar char="•"/>
            </a:pPr>
            <a:r>
              <a:rPr lang="en-US" sz="2600"/>
              <a:t> Ovo ukazuje da veza između klasa postoji jer su podklasi potrebni metodi roditeljske klase, ne zato što ona logički zavisi od nadklase</a:t>
            </a:r>
          </a:p>
          <a:p>
            <a:pPr marL="0" lvl="2" indent="0" algn="l" rtl="0" hangingPunct="0">
              <a:buClr>
                <a:srgbClr val="000000"/>
              </a:buClr>
              <a:buChar char="•"/>
            </a:pPr>
            <a:r>
              <a:rPr lang="en-US" sz="2600"/>
              <a:t> Bolja enkapsulacija se može postići ako klasa koja je bila potomak sadrži instancu bivše roditeljske klase</a:t>
            </a:r>
          </a:p>
          <a:p>
            <a:pPr marL="0" lvl="0" indent="0" algn="l">
              <a:buNone/>
            </a:pPr>
            <a:r>
              <a:rPr lang="en-US" sz="2600"/>
              <a:t>21. Komentari služe da pojasne komplikovan deo koda</a:t>
            </a:r>
          </a:p>
          <a:p>
            <a:pPr marL="0" lvl="2" indent="0" algn="l" rtl="0" hangingPunct="0">
              <a:buClr>
                <a:srgbClr val="000000"/>
              </a:buClr>
              <a:buChar char="•"/>
            </a:pPr>
            <a:r>
              <a:rPr lang="en-US" sz="2600"/>
              <a:t> Komentare ne treba koristiti za pojašnjavanje loše napisanog koda</a:t>
            </a:r>
          </a:p>
          <a:p>
            <a:pPr marL="0" lvl="2" indent="0" algn="l" rtl="0" hangingPunct="0">
              <a:buClr>
                <a:srgbClr val="000000"/>
              </a:buClr>
              <a:buChar char="•"/>
            </a:pPr>
            <a:r>
              <a:rPr lang="en-US" sz="2600"/>
              <a:t> “Don't document bad code – rewrite it” (Kernighan and Plauer 1978)</a:t>
            </a:r>
          </a:p>
          <a:p>
            <a:pPr marL="0" lvl="0" indent="0" algn="l">
              <a:buNone/>
            </a:pPr>
            <a:r>
              <a:rPr lang="en-US" sz="2600"/>
              <a:t>22. Koriste se globalne promenljive</a:t>
            </a:r>
          </a:p>
          <a:p>
            <a:pPr marL="0" lvl="2" indent="0" algn="l" rtl="0" hangingPunct="0">
              <a:buClr>
                <a:srgbClr val="000000"/>
              </a:buClr>
              <a:buChar char="•"/>
            </a:pPr>
            <a:r>
              <a:rPr lang="en-US" sz="2600"/>
              <a:t> Treba izbegavati korišćenje globalnih promenljivih</a:t>
            </a:r>
          </a:p>
          <a:p>
            <a:pPr marL="0" lvl="2" indent="0" algn="l" rtl="0" hangingPunct="0">
              <a:buClr>
                <a:srgbClr val="000000"/>
              </a:buClr>
              <a:buChar char="•"/>
            </a:pPr>
            <a:r>
              <a:rPr lang="en-US" sz="2600"/>
              <a:t> One se mogu zameniti pristupnim metodima</a:t>
            </a:r>
          </a:p>
          <a:p>
            <a:pPr marL="0" lvl="0" indent="0" algn="l">
              <a:buNone/>
            </a:pPr>
            <a:r>
              <a:rPr lang="en-US" sz="2600"/>
              <a:t>23.Program sadrži kod koji će možda nekad zatrebati</a:t>
            </a:r>
          </a:p>
          <a:p>
            <a:pPr marL="0" lvl="2" indent="0" algn="l" rtl="0" hangingPunct="0">
              <a:buClr>
                <a:srgbClr val="000000"/>
              </a:buClr>
              <a:buChar char="•"/>
            </a:pPr>
            <a:r>
              <a:rPr lang="en-US" sz="2600"/>
              <a:t> Treba izbegavati pisanje ovakvog koda.</a:t>
            </a:r>
          </a:p>
          <a:p>
            <a:pPr marL="0" lvl="2" indent="0" algn="l" rtl="0" hangingPunct="0">
              <a:buClr>
                <a:srgbClr val="000000"/>
              </a:buClr>
              <a:buChar char="•"/>
            </a:pPr>
            <a:r>
              <a:rPr lang="en-US" sz="2600"/>
              <a:t> Trenutni programer teško može napraviti tačnu procenu zahteva koje će taj kod trebati da ispuni</a:t>
            </a:r>
          </a:p>
          <a:p>
            <a:pPr marL="0" lvl="2" indent="0" algn="l" rtl="0" hangingPunct="0">
              <a:buClr>
                <a:srgbClr val="000000"/>
              </a:buClr>
              <a:buChar char="•"/>
            </a:pPr>
            <a:r>
              <a:rPr lang="en-US" sz="2600"/>
              <a:t> Budući programeri mogu misliti da kod radi mnogo bolje nego što je slučaj</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bstractG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2823</Words>
  <Application>Microsoft Office PowerPoint</Application>
  <PresentationFormat>On-screen Show (4:3)</PresentationFormat>
  <Paragraphs>185</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Default</vt:lpstr>
      <vt:lpstr>AbstractGreen</vt:lpstr>
      <vt:lpstr>Razvoj softvera 2</vt:lpstr>
      <vt:lpstr>1. Filozofija evolucije softvera</vt:lpstr>
      <vt:lpstr>PowerPoint Presentation</vt:lpstr>
      <vt:lpstr>2. Refaktorisanje</vt:lpstr>
      <vt:lpstr>3. Razlozi za refaktorisanje</vt:lpstr>
      <vt:lpstr>PowerPoint Presentation</vt:lpstr>
      <vt:lpstr>PowerPoint Presentation</vt:lpstr>
      <vt:lpstr>PowerPoint Presentation</vt:lpstr>
      <vt:lpstr>PowerPoint Presentation</vt:lpstr>
      <vt:lpstr>PowerPoint Presentation</vt:lpstr>
      <vt:lpstr>Razlozi protiv refaktorisanja</vt:lpstr>
      <vt:lpstr>4. Specifična refaktorisanja</vt:lpstr>
      <vt:lpstr>PowerPoint Presentation</vt:lpstr>
      <vt:lpstr>PowerPoint Presentation</vt:lpstr>
      <vt:lpstr>4.2 Refaktorisanje na nivou iskaza</vt:lpstr>
      <vt:lpstr>4.3 Refaktorisanje na nivou metoda</vt:lpstr>
      <vt:lpstr>PowerPoint Presentation</vt:lpstr>
      <vt:lpstr>4.4 Refaktorisanje implementacije klase</vt:lpstr>
      <vt:lpstr>PowerPoint Presentation</vt:lpstr>
      <vt:lpstr>4.5 Refaktorisanje interfejsa klase</vt:lpstr>
      <vt:lpstr>PowerPoint Presentation</vt:lpstr>
      <vt:lpstr>4.6 Refaktorisanje na nivou sistema</vt:lpstr>
      <vt:lpstr>5. Sigurno refaktorisanje</vt:lpstr>
      <vt:lpstr>PowerPoint Presentation</vt:lpstr>
      <vt:lpstr>Kada ne refaktorisati</vt:lpstr>
      <vt:lpstr>6. Strategije u refaktorisanju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Razvoj softvera 2</dc:title>
  <dc:creator>Vladimir Filipovic</dc:creator>
  <cp:lastModifiedBy>Vladimir Filipovic</cp:lastModifiedBy>
  <cp:revision>101</cp:revision>
  <dcterms:created xsi:type="dcterms:W3CDTF">2009-04-16T11:32:32Z</dcterms:created>
  <dcterms:modified xsi:type="dcterms:W3CDTF">2015-02-22T11:25:44Z</dcterms:modified>
</cp:coreProperties>
</file>