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262" y="34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48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AFD91EE-C25E-4790-B425-5779C6269C1E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Kako veličina programa utiče na razvoj softvera?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"/>
            </a:pPr>
            <a:endParaRPr/>
          </a:p>
          <a:p>
            <a:pPr algn="ctr"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Razvoj softvera 2 - seminarski</a:t>
            </a:r>
            <a:endParaRPr/>
          </a:p>
          <a:p>
            <a:pPr algn="ctr"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Matematički fakultet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Đorđe Rakonjac, 1135/2013 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rakonjac.djordje@gmail.com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Uticaj veličine projekta na greške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32440" y="91836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Sa veličinom projekta raste i broj greska u </a:t>
            </a:r>
            <a:r>
              <a:rPr lang="en-US" sz="2800" b="1">
                <a:latin typeface="Arial"/>
              </a:rPr>
              <a:t>dizajnu</a:t>
            </a:r>
            <a:r>
              <a:rPr lang="en-US" sz="2800">
                <a:latin typeface="Arial"/>
              </a:rPr>
              <a:t> i </a:t>
            </a:r>
            <a:r>
              <a:rPr lang="en-US" sz="2800" b="1">
                <a:latin typeface="Arial"/>
              </a:rPr>
              <a:t>zahtevima</a:t>
            </a:r>
            <a:r>
              <a:rPr lang="en-US" sz="2800">
                <a:latin typeface="Arial"/>
              </a:rPr>
              <a:t>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</p:txBody>
      </p:sp>
      <p:pic>
        <p:nvPicPr>
          <p:cNvPr id="62" name="Picture 61"/>
          <p:cNvPicPr/>
          <p:nvPr/>
        </p:nvPicPr>
        <p:blipFill>
          <a:blip r:embed="rId2"/>
          <a:stretch>
            <a:fillRect/>
          </a:stretch>
        </p:blipFill>
        <p:spPr>
          <a:xfrm>
            <a:off x="867600" y="3017520"/>
            <a:ext cx="8367840" cy="426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Uticaj veličine projekta na greške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457200" y="1686240"/>
            <a:ext cx="9068760" cy="51717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Treba imati u vidu da se sa veličinom projekta i gustina grešaka povećava.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To znači da ukoliko radimo na većim projektima </a:t>
            </a:r>
            <a:r>
              <a:rPr lang="en-US" sz="2800" b="1">
                <a:latin typeface="Arial"/>
              </a:rPr>
              <a:t>broj grešaka po liniji koda</a:t>
            </a:r>
            <a:r>
              <a:rPr lang="en-US" sz="2800">
                <a:latin typeface="Arial"/>
              </a:rPr>
              <a:t> se povećava (u proseku).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Dakle ukoliko je naš projekat duplo veći broj gresaka će verovatno biti faktora &gt; 2 (</a:t>
            </a:r>
            <a:r>
              <a:rPr lang="en-US" sz="2800" b="1">
                <a:latin typeface="Arial"/>
              </a:rPr>
              <a:t>strogo</a:t>
            </a:r>
            <a:r>
              <a:rPr lang="en-US" sz="2800">
                <a:latin typeface="Arial"/>
              </a:rPr>
              <a:t>) puta veći.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Na narednoj tabeli ilustrujemo podatke koji govore u prilog ovoj hipotezi. 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(Gustina greške se povećava sa porastom projekta.)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Uticaj veličine projekta na greške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457200" y="5577840"/>
            <a:ext cx="9068760" cy="88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600">
                <a:latin typeface="Arial"/>
              </a:rPr>
              <a:t>Vidimo da se sa povećanjem dimenzije projekta gustina grešaka povećava do 4 puta.</a:t>
            </a:r>
            <a:endParaRPr/>
          </a:p>
        </p:txBody>
      </p:sp>
      <p:pic>
        <p:nvPicPr>
          <p:cNvPr id="67" name="Picture 66"/>
          <p:cNvPicPr/>
          <p:nvPr/>
        </p:nvPicPr>
        <p:blipFill>
          <a:blip r:embed="rId2"/>
          <a:stretch>
            <a:fillRect/>
          </a:stretch>
        </p:blipFill>
        <p:spPr>
          <a:xfrm>
            <a:off x="1014840" y="2134440"/>
            <a:ext cx="8037720" cy="335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600">
                <a:latin typeface="Arial"/>
              </a:rPr>
              <a:t>Uticaj veličine projekta na produktivnost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457200" y="207936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Produktivnost zavisi od mnogo faktora, među kojima su: kompleksnost softvera koji se razvija, kvalitet programera, programski jezik, metodologija, programersko okruženje, podrška programerskih alata, kako se broje linije koda po godini itd … 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Pored svega ovoga postoji generalni trend da sto je </a:t>
            </a:r>
            <a:r>
              <a:rPr lang="en-US" sz="2800" b="1">
                <a:latin typeface="Arial"/>
              </a:rPr>
              <a:t>projekat obimniji</a:t>
            </a:r>
            <a:r>
              <a:rPr lang="en-US" sz="2800">
                <a:latin typeface="Arial"/>
              </a:rPr>
              <a:t>, to je </a:t>
            </a:r>
            <a:r>
              <a:rPr lang="en-US" sz="2800" b="1">
                <a:latin typeface="Arial"/>
              </a:rPr>
              <a:t>manja produktivnost</a:t>
            </a:r>
            <a:r>
              <a:rPr lang="en-US" sz="2800">
                <a:latin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600">
                <a:latin typeface="Arial"/>
              </a:rPr>
              <a:t>Uticaj veličine projekta na produktivnost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457200" y="207936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Zašto je manja produktivnost kada su u pitanju veći projekti?</a:t>
            </a:r>
            <a:r>
              <a:rPr lang="en-US" sz="28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200">
                <a:latin typeface="Arial"/>
              </a:rPr>
              <a:t>Nemanje kompletne slike sistema *kompleksnost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200">
                <a:latin typeface="Arial"/>
              </a:rPr>
              <a:t>Otežana komunikacija 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200">
                <a:latin typeface="Arial"/>
              </a:rPr>
              <a:t>Zamena članova tima i uvođenje u posao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200">
                <a:latin typeface="Arial"/>
              </a:rPr>
              <a:t>Konflikti u zahtevima 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200">
                <a:latin typeface="Arial"/>
              </a:rPr>
              <a:t>Lose radno okruzenje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200">
                <a:latin typeface="Arial"/>
              </a:rPr>
              <a:t>Lenjost (Ne radim ja ovo za sebe) 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200">
                <a:latin typeface="Arial"/>
              </a:rPr>
              <a:t>Poželjna diskusija u toku ili nakon prezentacije.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Uticaj veličine projekta na razvojne aktivnosti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457200" y="64008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Sa povećanjem veličine projekta </a:t>
            </a:r>
            <a:r>
              <a:rPr lang="en-US" sz="2800" b="1">
                <a:latin typeface="Arial"/>
              </a:rPr>
              <a:t>arhitektura, testiranje i integracija</a:t>
            </a:r>
            <a:r>
              <a:rPr lang="en-US" sz="2800">
                <a:latin typeface="Arial"/>
              </a:rPr>
              <a:t> igraju sve značajniju ulogu.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 (Implementacija ima linearan trend rasta za razliku od pomenutih koje rastu brže od linearne funkcije.)</a:t>
            </a:r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2011680" y="4297680"/>
            <a:ext cx="5789880" cy="276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Uticaj veličine projekta na razvojne aktivnosti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57200" y="1645920"/>
            <a:ext cx="9068760" cy="49676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Ostale aktivnosti koje sa povećanjem veličine projekta rastu brže nego linearno.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Komunikacija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Planiranje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Menadžment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Razvoj zahteva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Funkcionalni dizajn sistema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Dizajn interfejsa i specifikacija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Arhitektura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Integracija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Otklanjanje greški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Testiranje sistema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Proizvođenje dokumentacije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Program, proizvod, sistem i sistem proizvoda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93716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Dodatno, u toku razvoja softvera važno je razlikovati program od gotovog proizvoda.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Naime proizvod je softver koji konzumiraju potrošači čiji obrazovni “background” najverovatnije nije programerski. S tim u vezi program treba dodatno “ispolirati” da bi bio upotrebljiv za potrošača.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Postoji procena da za razvoj proizvoda treba </a:t>
            </a:r>
            <a:r>
              <a:rPr lang="en-US" sz="2800" b="1">
                <a:latin typeface="Arial"/>
              </a:rPr>
              <a:t>3 puta</a:t>
            </a:r>
            <a:r>
              <a:rPr lang="en-US" sz="2800">
                <a:latin typeface="Arial"/>
              </a:rPr>
              <a:t> više ulaganja u odnosu na razvoj samog programa.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Program, proizvod, sistem i sistem proizvoda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372680"/>
            <a:ext cx="9068760" cy="55148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Naredni nivo apstrakcije je sistem programa i sistem proizvoda.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Sistem programa predstavlja nekoliko logički razdvojenih celina softvera koji omogućuju rad određenoj ciljnoj grupi. (Nisu ispolirani i dobro integrisani da “sarađuju”.)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Sistem proizvoda bi bio lepo upakovan gotov sistem programa koji nazivamo sistem proizvoda upotrebljiv za potrošače.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Primer: Microsoft Office paket (Sadrži više različitog softvera generalno poslovne namene koji je dobro integrisan i međusobno kompatibilan.)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Program, proizvod, sistem i sistem proizvoda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93752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Cena izrade sistema proizvoda je 3 puta veća od cene samo sistema programa, tako da razlika između programa do sistema proizvoda može da varira i preko 9 puta.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Kako veličina programa utiče na razvoj softvera?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Komunikacija i veličina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Raspon veličine projekata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Uticaj veličine projekta na greške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Uticaj veličine projekta na produktivnost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Uticaj veličine projekta na razvojne aktivnosti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Metodologije i veličina projekta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797840"/>
            <a:ext cx="9068760" cy="46645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Na kraju ćemo pomenuti metodologije u odnosu na veličinu projekta. 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U slučaju manjih projekata rigorozna metodologija nije neophodna, međutim sa većim projektima i obavezom da se usmerava veći broj ljudi formalnije metodologije jesu važne.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Dakle, ne postoji savršena metodologija razvoja, samo postoji metodologija koja se pokazala dobra u praksi za određenu veličinu projekta i tim ljudi koji učestvuju u izradi.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Metodologije i veličina projekta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93752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Dodatno stručnjaci savetuju da se metodologija sve rigoroznije primenjuje kako veličina projekta raste. Sa jedne strane ovim ćemo izbeći gubljenje vremena na formalnosti u početku a sa druge kada nam zaista zatreba, po potrebi ćemo se sve više pridržavati metodologije. Za ovo se preporučuju agilne (fleksibilne) metodologije razvoja.</a:t>
            </a: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695520" y="6164280"/>
            <a:ext cx="590184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3600">
                <a:latin typeface="Arial"/>
              </a:rPr>
              <a:t>Dakle: Skaliranje po potrebi.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Ključne stavke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93752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Sa povećanjem veličine projekta potrebno je rešiti problem komunikacije.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Produktivnost opada sa porastom projekta.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Veliki projekti imaju veću gustinu grešaka (po liniji koda)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Implementacija postaje manje dominantna sa veličinom projekta.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Upotreba dobre metodologije za veličinu projekta je od ključnog značaja.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Hvala na pažnji!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93752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Pitanja i sugestije na: 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400">
                <a:latin typeface="Arial"/>
              </a:rPr>
              <a:t>rakonjac.djordje@gmail.com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Komunikacija i veličina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Sa </a:t>
            </a:r>
            <a:r>
              <a:rPr lang="en-US" sz="3200" b="1">
                <a:latin typeface="Arial"/>
              </a:rPr>
              <a:t>porastom broja programera</a:t>
            </a:r>
            <a:r>
              <a:rPr lang="en-US" sz="3200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(osoba koje učestvuju u razvoju) 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Raste i broj mogućih </a:t>
            </a:r>
            <a:r>
              <a:rPr lang="en-US" sz="3200" b="1">
                <a:latin typeface="Arial"/>
              </a:rPr>
              <a:t>komunikacionih puteva</a:t>
            </a:r>
            <a:r>
              <a:rPr lang="en-US" sz="3200">
                <a:latin typeface="Arial"/>
              </a:rPr>
              <a:t> među osobama. Taj porast je kvadratna funkcija broja ucesnika kao što se vidi na narednoj slici.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Komunikacija i veličina</a:t>
            </a:r>
            <a:endParaRPr/>
          </a:p>
        </p:txBody>
      </p:sp>
      <p:pic>
        <p:nvPicPr>
          <p:cNvPr id="46" name="Picture 45"/>
          <p:cNvPicPr/>
          <p:nvPr/>
        </p:nvPicPr>
        <p:blipFill>
          <a:blip r:embed="rId2"/>
          <a:stretch>
            <a:fillRect/>
          </a:stretch>
        </p:blipFill>
        <p:spPr>
          <a:xfrm>
            <a:off x="1986120" y="1940760"/>
            <a:ext cx="6145560" cy="370728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914400" y="6675120"/>
            <a:ext cx="222444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Formula: (n(n-1)) /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Komunikacija i veličina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3640" y="1683000"/>
            <a:ext cx="9068760" cy="45579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Ako na određenom projektu radi </a:t>
            </a:r>
            <a:r>
              <a:rPr lang="en-US" sz="3200" b="1">
                <a:latin typeface="Arial"/>
              </a:rPr>
              <a:t>50 ljudi</a:t>
            </a:r>
            <a:r>
              <a:rPr lang="en-US" sz="3200">
                <a:latin typeface="Arial"/>
              </a:rPr>
              <a:t> onda broj mogućih komunikacionih puteva iznosi  </a:t>
            </a:r>
            <a:r>
              <a:rPr lang="en-US" sz="3200" b="1">
                <a:latin typeface="Arial"/>
              </a:rPr>
              <a:t>1225.</a:t>
            </a:r>
            <a:r>
              <a:rPr lang="en-US" sz="3200">
                <a:latin typeface="Arial"/>
              </a:rPr>
              <a:t> Samim tim kod velikih projekata prostor za gresku u komunikaciji je ogroman.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3200">
                <a:latin typeface="Arial"/>
              </a:rPr>
              <a:t>Da bi se izbegao problem u komunikaciji ljudi su izmislili razne vrste metodologija koje uspešno minimizuju grešku komunikacije.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3200" b="1">
                <a:latin typeface="Arial"/>
              </a:rPr>
              <a:t>Ključ:</a:t>
            </a:r>
            <a:r>
              <a:rPr lang="en-US" sz="3200">
                <a:latin typeface="Arial"/>
              </a:rPr>
              <a:t> Organizovano pisanje dokumentacije.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Raspon veličine projekata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Jedan način kategorizacije </a:t>
            </a:r>
            <a:r>
              <a:rPr lang="en-US" sz="2800" b="1">
                <a:latin typeface="Arial"/>
              </a:rPr>
              <a:t>veličine projekata</a:t>
            </a:r>
            <a:r>
              <a:rPr lang="en-US" sz="2800">
                <a:latin typeface="Arial"/>
              </a:rPr>
              <a:t> je na osnovu </a:t>
            </a:r>
            <a:r>
              <a:rPr lang="en-US" sz="2800" b="1">
                <a:latin typeface="Arial"/>
              </a:rPr>
              <a:t>veličine timova</a:t>
            </a:r>
            <a:r>
              <a:rPr lang="en-US" sz="2800">
                <a:latin typeface="Arial"/>
              </a:rPr>
              <a:t> koji učestvuju u istom.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Drugi aspekt je broj linija funkcionalnog koda.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</p:txBody>
      </p:sp>
      <p:pic>
        <p:nvPicPr>
          <p:cNvPr id="52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677160" y="4480560"/>
            <a:ext cx="8192520" cy="296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Raspon veličine projekata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3640" y="64404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Gledano sa aspekta broj programera zaposlenih na projektima iako </a:t>
            </a:r>
            <a:r>
              <a:rPr lang="en-US" sz="2800" b="1">
                <a:latin typeface="Arial"/>
              </a:rPr>
              <a:t>velikih projekata ima malo</a:t>
            </a:r>
            <a:r>
              <a:rPr lang="en-US" sz="2800">
                <a:latin typeface="Arial"/>
              </a:rPr>
              <a:t> mogu da uposle</a:t>
            </a:r>
            <a:r>
              <a:rPr lang="en-US" sz="2800" b="1">
                <a:latin typeface="Arial"/>
              </a:rPr>
              <a:t> veliki broj programera</a:t>
            </a:r>
            <a:r>
              <a:rPr lang="en-US" sz="2800">
                <a:latin typeface="Arial"/>
              </a:rPr>
              <a:t> na svetskom nivou. Tabela na osnovu istog izvora kao prethodna slika.</a:t>
            </a:r>
            <a:endParaRPr/>
          </a:p>
        </p:txBody>
      </p:sp>
      <p:pic>
        <p:nvPicPr>
          <p:cNvPr id="55" name="Picture 54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" y="4565160"/>
            <a:ext cx="8532720" cy="24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Raspon veličine projekata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32440" y="192024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800" b="1">
                <a:latin typeface="Arial"/>
              </a:rPr>
              <a:t>Zaključak:</a:t>
            </a:r>
            <a:r>
              <a:rPr lang="en-US" sz="2800">
                <a:latin typeface="Arial"/>
              </a:rPr>
              <a:t> Najviše ima </a:t>
            </a:r>
            <a:r>
              <a:rPr lang="en-US" sz="2800" b="1">
                <a:latin typeface="Arial"/>
              </a:rPr>
              <a:t>malih projekata</a:t>
            </a:r>
            <a:r>
              <a:rPr lang="en-US" sz="2800">
                <a:latin typeface="Arial"/>
              </a:rPr>
              <a:t> međutim gledano od ukupnog broja programera, naviše ljudi radi na </a:t>
            </a:r>
            <a:r>
              <a:rPr lang="en-US" sz="2800" b="1">
                <a:latin typeface="Arial"/>
              </a:rPr>
              <a:t>velikim projektima</a:t>
            </a:r>
            <a:r>
              <a:rPr lang="en-US" sz="2800">
                <a:latin typeface="Arial"/>
              </a:rPr>
              <a:t>. 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U daljem toku prezentacije dosta ćemo se pozivati na veličinu projekta kao važnom aspektu razvoja softvera. U smislu </a:t>
            </a:r>
            <a:r>
              <a:rPr lang="en-US" sz="2800" b="1">
                <a:latin typeface="Arial"/>
              </a:rPr>
              <a:t>veličine projekta</a:t>
            </a:r>
            <a:r>
              <a:rPr lang="en-US" sz="2800">
                <a:latin typeface="Arial"/>
              </a:rPr>
              <a:t> kao parametar uzimamo </a:t>
            </a:r>
            <a:r>
              <a:rPr lang="en-US" sz="2800" b="1">
                <a:latin typeface="Arial"/>
              </a:rPr>
              <a:t>broj linija koda</a:t>
            </a:r>
            <a:r>
              <a:rPr lang="en-US" sz="2800">
                <a:latin typeface="Arial"/>
              </a:rPr>
              <a:t> u hiljadama.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Uticaj veličine projekta na greške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32440" y="1920240"/>
            <a:ext cx="906876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I kvantitet i vrste greški su uslovljene veličinom projekta.</a:t>
            </a:r>
            <a:endParaRPr/>
          </a:p>
          <a:p>
            <a:pPr>
              <a:buSzPct val="45000"/>
              <a:buFont typeface="StarSymbol"/>
              <a:buChar char=""/>
            </a:pPr>
            <a:endParaRPr/>
          </a:p>
          <a:p>
            <a:pPr>
              <a:buSzPct val="45000"/>
              <a:buFont typeface="StarSymbol"/>
              <a:buChar char=""/>
            </a:pPr>
            <a:r>
              <a:rPr lang="en-US" sz="2800">
                <a:latin typeface="Arial"/>
              </a:rPr>
              <a:t>Treba imati u vidu da sa veličinom projekta </a:t>
            </a:r>
            <a:r>
              <a:rPr lang="en-US" sz="2800" b="1">
                <a:latin typeface="Arial"/>
              </a:rPr>
              <a:t>rastu</a:t>
            </a:r>
            <a:r>
              <a:rPr lang="en-US" sz="2800">
                <a:latin typeface="Arial"/>
              </a:rPr>
              <a:t> greške koje se odnose na </a:t>
            </a:r>
            <a:r>
              <a:rPr lang="en-US" sz="2800" b="1">
                <a:latin typeface="Arial"/>
              </a:rPr>
              <a:t>greške u dizajnu</a:t>
            </a:r>
            <a:r>
              <a:rPr lang="en-US" sz="2800">
                <a:latin typeface="Arial"/>
              </a:rPr>
              <a:t> i </a:t>
            </a:r>
            <a:r>
              <a:rPr lang="en-US" sz="2800" b="1">
                <a:latin typeface="Arial"/>
              </a:rPr>
              <a:t>greske u zahtevima</a:t>
            </a:r>
            <a:r>
              <a:rPr lang="en-US" sz="2800">
                <a:latin typeface="Arial"/>
              </a:rPr>
              <a:t> za razliku od malih projekata gde dominiraju </a:t>
            </a:r>
            <a:r>
              <a:rPr lang="en-US" sz="2800" b="1">
                <a:latin typeface="Arial"/>
              </a:rPr>
              <a:t>greške implementacije</a:t>
            </a:r>
            <a:r>
              <a:rPr lang="en-US" sz="2800">
                <a:latin typeface="Arial"/>
              </a:rPr>
              <a:t> samog koda (izrade).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Custom</PresentationFormat>
  <Paragraphs>131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Filipovic</dc:creator>
  <cp:lastModifiedBy>Vladimir Filipovic</cp:lastModifiedBy>
  <cp:revision>1</cp:revision>
  <dcterms:modified xsi:type="dcterms:W3CDTF">2015-02-22T11:35:51Z</dcterms:modified>
</cp:coreProperties>
</file>