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-91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RS" sz="2400" dirty="0" smtClean="0"/>
              <a:t>Faktor</a:t>
            </a:r>
            <a:r>
              <a:rPr lang="sr-Latn-RS" sz="2400" baseline="0" dirty="0" smtClean="0"/>
              <a:t> okruženja</a:t>
            </a:r>
            <a:endParaRPr lang="sr-Latn-RS" sz="24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Radni prostor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sa uloženih 25% sredstava</c:v>
                </c:pt>
                <c:pt idx="1">
                  <c:v>25% sredstava manje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0.78</c:v>
                </c:pt>
                <c:pt idx="1">
                  <c:v>0.46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Tišina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sa uloženih 25% sredstava</c:v>
                </c:pt>
                <c:pt idx="1">
                  <c:v>25% sredstava manje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0.56999999999999995</c:v>
                </c:pt>
                <c:pt idx="1">
                  <c:v>0.28999999999999998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Privatnost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sa uloženih 25% sredstava</c:v>
                </c:pt>
                <c:pt idx="1">
                  <c:v>25% sredstava manje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0.62</c:v>
                </c:pt>
                <c:pt idx="1">
                  <c:v>0.19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Utišavanje razgovora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sa uloženih 25% sredstava</c:v>
                </c:pt>
                <c:pt idx="1">
                  <c:v>25% sredstava manje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0.52</c:v>
                </c:pt>
                <c:pt idx="1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Preusmeravanje poziva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sa uloženih 25% sredstava</c:v>
                </c:pt>
                <c:pt idx="1">
                  <c:v>25% sredstava manje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0.76</c:v>
                </c:pt>
                <c:pt idx="1">
                  <c:v>0.19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Ometanja u radu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sa uloženih 25% sredstava</c:v>
                </c:pt>
                <c:pt idx="1">
                  <c:v>25% sredstava manje</c:v>
                </c:pt>
              </c:strCache>
            </c:strRef>
          </c:cat>
          <c:val>
            <c:numRef>
              <c:f>Sheet1!$G$2:$G$5</c:f>
              <c:numCache>
                <c:formatCode>0%</c:formatCode>
                <c:ptCount val="4"/>
                <c:pt idx="0">
                  <c:v>0.38</c:v>
                </c:pt>
                <c:pt idx="1">
                  <c:v>0.76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Ugodan i lep radni prostor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sa uloženih 25% sredstava</c:v>
                </c:pt>
                <c:pt idx="1">
                  <c:v>25% sredstava manje</c:v>
                </c:pt>
              </c:strCache>
            </c:strRef>
          </c:cat>
          <c:val>
            <c:numRef>
              <c:f>Sheet1!$H$2:$H$5</c:f>
              <c:numCache>
                <c:formatCode>0%</c:formatCode>
                <c:ptCount val="4"/>
                <c:pt idx="0">
                  <c:v>0.56999999999999995</c:v>
                </c:pt>
                <c:pt idx="1">
                  <c:v>0.28999999999999998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2893440"/>
        <c:axId val="142894976"/>
        <c:axId val="0"/>
      </c:bar3DChart>
      <c:catAx>
        <c:axId val="142893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2894976"/>
        <c:crosses val="autoZero"/>
        <c:auto val="1"/>
        <c:lblAlgn val="ctr"/>
        <c:lblOffset val="100"/>
        <c:noMultiLvlLbl val="0"/>
      </c:catAx>
      <c:valAx>
        <c:axId val="14289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9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571939510448665E-2"/>
          <c:y val="0.87844269214747317"/>
          <c:w val="0.84597656890754347"/>
          <c:h val="0.100749293326238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0.09243</cdr:x>
      <cdr:y>0.83675</cdr:y>
    </cdr:from>
    <cdr:to>
      <cdr:x>0.28568</cdr:x>
      <cdr:y>0.88285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08367" y="4085630"/>
          <a:ext cx="1899138" cy="2250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r-Latn-RS" dirty="0" smtClean="0">
              <a:solidFill>
                <a:schemeClr val="tx1"/>
              </a:solidFill>
            </a:rPr>
            <a:t>25% veći učinak u radu</a:t>
          </a:r>
          <a:endParaRPr lang="sr-Latn-RS" sz="11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0.31887</cdr:x>
      <cdr:y>0.83537</cdr:y>
    </cdr:from>
    <cdr:to>
      <cdr:x>0.5</cdr:x>
      <cdr:y>0.87757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133638" y="4078893"/>
          <a:ext cx="1780004" cy="2060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r-Latn-RS" dirty="0" smtClean="0">
              <a:solidFill>
                <a:schemeClr val="tx1"/>
              </a:solidFill>
            </a:rPr>
            <a:t>25% slabijij učinak</a:t>
          </a:r>
          <a:endParaRPr lang="sr-Latn-RS" sz="1100" dirty="0">
            <a:solidFill>
              <a:schemeClr val="tx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075" y="1151587"/>
            <a:ext cx="8825658" cy="3329581"/>
          </a:xfrm>
        </p:spPr>
        <p:txBody>
          <a:bodyPr/>
          <a:lstStyle/>
          <a:p>
            <a:r>
              <a:rPr lang="sr-Latn-RS" sz="6000" dirty="0" smtClean="0"/>
              <a:t>Upravljanje konstru</a:t>
            </a:r>
            <a:r>
              <a:rPr lang="en-US" sz="6000" dirty="0" err="1" smtClean="0"/>
              <a:t>kcijom</a:t>
            </a:r>
            <a:r>
              <a:rPr lang="en-US" sz="6000" dirty="0" smtClean="0"/>
              <a:t> </a:t>
            </a:r>
            <a:r>
              <a:rPr lang="en-US" sz="6000" dirty="0" err="1" smtClean="0"/>
              <a:t>softvera</a:t>
            </a:r>
            <a:endParaRPr lang="sr-Latn-R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sr-Latn-RS" sz="1800" dirty="0" smtClean="0"/>
              <a:t>Samostalni Projekat iz predmeta  </a:t>
            </a:r>
            <a:r>
              <a:rPr lang="sr-Latn-RS" sz="1800" dirty="0"/>
              <a:t>„</a:t>
            </a:r>
            <a:r>
              <a:rPr lang="sr-Latn-RS" sz="1800" dirty="0" smtClean="0"/>
              <a:t>Razvoj </a:t>
            </a:r>
            <a:r>
              <a:rPr lang="sr-Latn-RS" sz="1800" dirty="0"/>
              <a:t>softvera 2</a:t>
            </a:r>
            <a:r>
              <a:rPr lang="en-US" sz="1800" dirty="0" smtClean="0"/>
              <a:t>’’</a:t>
            </a:r>
            <a:r>
              <a:rPr lang="sr-Latn-RS" sz="1800" dirty="0" smtClean="0"/>
              <a:t> </a:t>
            </a:r>
            <a:br>
              <a:rPr lang="sr-Latn-RS" sz="1800" dirty="0" smtClean="0"/>
            </a:br>
            <a:r>
              <a:rPr lang="sr-Latn-RS" sz="1800" dirty="0" smtClean="0"/>
              <a:t>Nemanaja  subotić</a:t>
            </a:r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22324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151" y="1083782"/>
            <a:ext cx="9728862" cy="1400530"/>
          </a:xfrm>
        </p:spPr>
        <p:txBody>
          <a:bodyPr/>
          <a:lstStyle/>
          <a:p>
            <a:r>
              <a:rPr lang="sr-Latn-RS" b="1" dirty="0" smtClean="0"/>
              <a:t>3.</a:t>
            </a:r>
            <a:r>
              <a:rPr lang="sr-Latn-RS" sz="4400" b="1" dirty="0" smtClean="0"/>
              <a:t>Procenjivanje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3600" u="sng" dirty="0" smtClean="0"/>
              <a:t>Pristup proceni</a:t>
            </a:r>
          </a:p>
          <a:p>
            <a:pPr lvl="1"/>
            <a:r>
              <a:rPr lang="sr-Latn-RS" sz="2400" dirty="0" smtClean="0"/>
              <a:t>Ustanovite ciljeve</a:t>
            </a:r>
          </a:p>
          <a:p>
            <a:pPr lvl="1"/>
            <a:r>
              <a:rPr lang="sr-Latn-RS" sz="2400" dirty="0" smtClean="0"/>
              <a:t>Odvojite vreme za procene</a:t>
            </a:r>
          </a:p>
          <a:p>
            <a:pPr lvl="1"/>
            <a:r>
              <a:rPr lang="sr-Latn-RS" sz="2400" dirty="0" smtClean="0"/>
              <a:t>Ustanovite zahteve projekta</a:t>
            </a:r>
          </a:p>
          <a:p>
            <a:pPr lvl="1"/>
            <a:r>
              <a:rPr lang="sr-Latn-RS" sz="2400" dirty="0" smtClean="0"/>
              <a:t>Procenite detalje</a:t>
            </a:r>
          </a:p>
          <a:p>
            <a:pPr lvl="1"/>
            <a:r>
              <a:rPr lang="sr-Latn-RS" sz="2400" dirty="0" smtClean="0"/>
              <a:t>Procenite sve različitim metodama, uporedite rezultate</a:t>
            </a:r>
          </a:p>
          <a:p>
            <a:pPr lvl="1"/>
            <a:r>
              <a:rPr lang="sr-Latn-RS" sz="2400" dirty="0" smtClean="0"/>
              <a:t>Blagovremeno ponovite procene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8176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59" y="270456"/>
            <a:ext cx="9354394" cy="6246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3600" u="sng" dirty="0" smtClean="0"/>
              <a:t>Procena količine konstrukcije</a:t>
            </a:r>
          </a:p>
          <a:p>
            <a:r>
              <a:rPr lang="sr-Latn-RS" sz="2800" dirty="0" smtClean="0"/>
              <a:t>Počnite sa prethodnim iskustvom. Koliko vremena je bilo potrebno u prošlim projektima?</a:t>
            </a:r>
          </a:p>
          <a:p>
            <a:r>
              <a:rPr lang="sr-Latn-RS" sz="2800" dirty="0" smtClean="0"/>
              <a:t>Zabeležite nova iskustva za buduće projekte.</a:t>
            </a:r>
          </a:p>
          <a:p>
            <a:r>
              <a:rPr lang="sr-Latn-RS" sz="2800" dirty="0" smtClean="0"/>
              <a:t>Treba uspostaviti kontrolu, a ne predviđanje</a:t>
            </a:r>
          </a:p>
          <a:p>
            <a:pPr marL="0" indent="0">
              <a:buNone/>
            </a:pPr>
            <a:endParaRPr lang="sr-Latn-RS" sz="2800" dirty="0" smtClean="0"/>
          </a:p>
          <a:p>
            <a:endParaRPr lang="sr-Latn-RS" sz="2800" dirty="0"/>
          </a:p>
          <a:p>
            <a:pPr marL="0" indent="0">
              <a:buNone/>
            </a:pPr>
            <a:r>
              <a:rPr lang="sr-Latn-RS" sz="2800" dirty="0" smtClean="0"/>
              <a:t/>
            </a:r>
            <a:br>
              <a:rPr lang="sr-Latn-RS" sz="2800" dirty="0" smtClean="0"/>
            </a:br>
            <a:endParaRPr lang="sr-Latn-RS" sz="2800" dirty="0"/>
          </a:p>
        </p:txBody>
      </p:sp>
      <p:pic>
        <p:nvPicPr>
          <p:cNvPr id="1026" name="Picture 2" descr="C:\Users\Jovana\Desktop\diag_es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62" y="3265714"/>
            <a:ext cx="5638876" cy="306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9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781" y="1624697"/>
            <a:ext cx="9404723" cy="1400530"/>
          </a:xfrm>
        </p:spPr>
        <p:txBody>
          <a:bodyPr/>
          <a:lstStyle/>
          <a:p>
            <a:pPr algn="ctr"/>
            <a:r>
              <a:rPr lang="sr-Latn-RS" sz="3600" u="sng" dirty="0" smtClean="0"/>
              <a:t>Šta ako kasnite?</a:t>
            </a:r>
            <a:endParaRPr lang="sr-Latn-R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992" y="2653047"/>
            <a:ext cx="9403742" cy="5050664"/>
          </a:xfrm>
        </p:spPr>
        <p:txBody>
          <a:bodyPr>
            <a:normAutofit/>
          </a:bodyPr>
          <a:lstStyle/>
          <a:p>
            <a:pPr algn="ctr"/>
            <a:r>
              <a:rPr lang="sr-Latn-RS" sz="2800" dirty="0" smtClean="0"/>
              <a:t>Ostanite pozitivni!</a:t>
            </a:r>
          </a:p>
          <a:p>
            <a:pPr algn="ctr"/>
            <a:r>
              <a:rPr lang="sr-Latn-RS" sz="2800" dirty="0" smtClean="0"/>
              <a:t>Proširite tim</a:t>
            </a:r>
          </a:p>
          <a:p>
            <a:pPr algn="ctr"/>
            <a:r>
              <a:rPr lang="sr-Latn-RS" sz="2800" dirty="0" smtClean="0"/>
              <a:t>Suzite obim projekta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5014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135298"/>
            <a:ext cx="9404723" cy="1400530"/>
          </a:xfrm>
        </p:spPr>
        <p:txBody>
          <a:bodyPr/>
          <a:lstStyle/>
          <a:p>
            <a:r>
              <a:rPr lang="sr-Latn-RS" sz="4400" b="1" dirty="0" smtClean="0"/>
              <a:t>4.Merenja</a:t>
            </a:r>
            <a:endParaRPr lang="sr-Latn-R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94161"/>
            <a:ext cx="8946541" cy="4195481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Svaki merljivi aspekt projekta treba odmeriti</a:t>
            </a:r>
          </a:p>
          <a:p>
            <a:r>
              <a:rPr lang="en-US" sz="2800" dirty="0" err="1" smtClean="0"/>
              <a:t>Treba</a:t>
            </a:r>
            <a:r>
              <a:rPr lang="en-US" sz="2800" dirty="0"/>
              <a:t> </a:t>
            </a:r>
            <a:r>
              <a:rPr lang="en-US" sz="2800" dirty="0" err="1" smtClean="0"/>
              <a:t>biti</a:t>
            </a:r>
            <a:r>
              <a:rPr lang="en-US" sz="2800" dirty="0" smtClean="0"/>
              <a:t> </a:t>
            </a:r>
            <a:r>
              <a:rPr lang="en-US" sz="2800" dirty="0" err="1" smtClean="0"/>
              <a:t>svestan</a:t>
            </a:r>
            <a:r>
              <a:rPr lang="en-US" sz="2800" dirty="0" smtClean="0"/>
              <a:t> </a:t>
            </a:r>
            <a:r>
              <a:rPr lang="en-US" sz="2800" dirty="0" err="1" smtClean="0"/>
              <a:t>bo</a:t>
            </a:r>
            <a:r>
              <a:rPr lang="sr-Latn-RS" sz="2800" dirty="0" smtClean="0"/>
              <a:t>čnih efekata</a:t>
            </a:r>
          </a:p>
          <a:p>
            <a:r>
              <a:rPr lang="sr-Latn-RS" sz="2800" dirty="0" smtClean="0"/>
              <a:t>Merenje je neizostavno!</a:t>
            </a:r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42559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36" y="426959"/>
            <a:ext cx="9404723" cy="1400530"/>
          </a:xfrm>
        </p:spPr>
        <p:txBody>
          <a:bodyPr/>
          <a:lstStyle/>
          <a:p>
            <a:r>
              <a:rPr lang="sr-Latn-RS" sz="3600" u="sng" dirty="0" smtClean="0"/>
              <a:t>Korisna merenja u razvoju softvera</a:t>
            </a:r>
            <a:endParaRPr lang="sr-Latn-RS" sz="360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1785258"/>
            <a:ext cx="8946541" cy="4463142"/>
          </a:xfrm>
        </p:spPr>
        <p:txBody>
          <a:bodyPr>
            <a:normAutofit/>
          </a:bodyPr>
          <a:lstStyle/>
          <a:p>
            <a:endParaRPr lang="sr-Latn-RS" sz="2800" dirty="0"/>
          </a:p>
        </p:txBody>
      </p:sp>
      <p:pic>
        <p:nvPicPr>
          <p:cNvPr id="2054" name="Picture 6" descr="C:\Users\Jovana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77" y="1133341"/>
            <a:ext cx="6947612" cy="546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75" y="548483"/>
            <a:ext cx="9404723" cy="1400530"/>
          </a:xfrm>
        </p:spPr>
        <p:txBody>
          <a:bodyPr/>
          <a:lstStyle/>
          <a:p>
            <a:pPr algn="ctr"/>
            <a:r>
              <a:rPr lang="sr-Latn-RS" sz="4400" b="1" dirty="0" smtClean="0"/>
              <a:t>5. I programeri su ljudi!</a:t>
            </a:r>
            <a:endParaRPr lang="sr-Latn-R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562647"/>
            <a:ext cx="6176175" cy="4582722"/>
          </a:xfrm>
        </p:spPr>
      </p:pic>
    </p:spTree>
    <p:extLst>
      <p:ext uri="{BB962C8B-B14F-4D97-AF65-F5344CB8AC3E}">
        <p14:creationId xmlns:p14="http://schemas.microsoft.com/office/powerpoint/2010/main" val="12031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84" y="1215793"/>
            <a:ext cx="9521819" cy="5249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800" dirty="0" smtClean="0"/>
              <a:t>Kako programeri provode vreme?</a:t>
            </a:r>
          </a:p>
        </p:txBody>
      </p:sp>
      <p:pic>
        <p:nvPicPr>
          <p:cNvPr id="3075" name="Picture 3" descr="C:\Users\Jovana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69" y="2189408"/>
            <a:ext cx="9935920" cy="400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01" y="1064142"/>
            <a:ext cx="9404723" cy="1400530"/>
          </a:xfrm>
        </p:spPr>
        <p:txBody>
          <a:bodyPr/>
          <a:lstStyle/>
          <a:p>
            <a:r>
              <a:rPr lang="sr-Latn-RS" sz="3600" u="sng" dirty="0" smtClean="0"/>
              <a:t>Različitosti</a:t>
            </a:r>
            <a:endParaRPr lang="sr-Latn-R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582" y="1949518"/>
            <a:ext cx="9403742" cy="5024906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Razlike u učinku i kvalitetu</a:t>
            </a:r>
          </a:p>
          <a:p>
            <a:r>
              <a:rPr lang="sr-Latn-RS" sz="2800" dirty="0" smtClean="0"/>
              <a:t>Lične razlačitosti</a:t>
            </a:r>
          </a:p>
          <a:p>
            <a:r>
              <a:rPr lang="sr-Latn-RS" sz="2800" dirty="0" smtClean="0"/>
              <a:t>Timske razlike</a:t>
            </a:r>
          </a:p>
        </p:txBody>
      </p:sp>
    </p:spTree>
    <p:extLst>
      <p:ext uri="{BB962C8B-B14F-4D97-AF65-F5344CB8AC3E}">
        <p14:creationId xmlns:p14="http://schemas.microsoft.com/office/powerpoint/2010/main" val="29427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86" y="1083783"/>
            <a:ext cx="9404723" cy="796533"/>
          </a:xfrm>
        </p:spPr>
        <p:txBody>
          <a:bodyPr/>
          <a:lstStyle/>
          <a:p>
            <a:r>
              <a:rPr lang="sr-Latn-RS" dirty="0" smtClean="0"/>
              <a:t>Okruženje</a:t>
            </a:r>
            <a:endParaRPr lang="sr-Latn-R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52" y="2126724"/>
            <a:ext cx="5810250" cy="317182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27" y="2126724"/>
            <a:ext cx="3906699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773141"/>
              </p:ext>
            </p:extLst>
          </p:nvPr>
        </p:nvGraphicFramePr>
        <p:xfrm>
          <a:off x="1258058" y="1124171"/>
          <a:ext cx="9827284" cy="4882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62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66" y="796778"/>
            <a:ext cx="8383613" cy="49682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sz="3200" dirty="0" smtClean="0"/>
              <a:t>Podsticanje dobrog kodiranja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sz="3200" dirty="0" smtClean="0"/>
              <a:t>Menadžment konfiguracije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sz="3200" dirty="0" smtClean="0"/>
              <a:t>Procena rasporeda konstruisanja</a:t>
            </a:r>
            <a:endParaRPr lang="sr-Latn-RS" sz="3200" dirty="0"/>
          </a:p>
          <a:p>
            <a:pPr marL="514350" indent="-514350">
              <a:buFont typeface="+mj-lt"/>
              <a:buAutoNum type="arabicPeriod"/>
            </a:pPr>
            <a:r>
              <a:rPr lang="sr-Latn-RS" sz="3200" dirty="0" smtClean="0"/>
              <a:t>Merenja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sz="3200" dirty="0" smtClean="0"/>
              <a:t>I progrmeri su ljudi!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sz="3200" dirty="0" smtClean="0"/>
              <a:t>Upravljanje menadžerom</a:t>
            </a:r>
            <a:endParaRPr lang="sr-Latn-RS" sz="3200" dirty="0"/>
          </a:p>
        </p:txBody>
      </p:sp>
      <p:sp>
        <p:nvSpPr>
          <p:cNvPr id="4" name="Oval 3"/>
          <p:cNvSpPr/>
          <p:nvPr/>
        </p:nvSpPr>
        <p:spPr>
          <a:xfrm>
            <a:off x="7666892" y="2954215"/>
            <a:ext cx="4132385" cy="353450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val 4"/>
          <p:cNvSpPr/>
          <p:nvPr/>
        </p:nvSpPr>
        <p:spPr>
          <a:xfrm>
            <a:off x="8154743" y="4160124"/>
            <a:ext cx="2105881" cy="156503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Oval 5"/>
          <p:cNvSpPr/>
          <p:nvPr/>
        </p:nvSpPr>
        <p:spPr>
          <a:xfrm>
            <a:off x="8695898" y="4694306"/>
            <a:ext cx="681034" cy="6325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TextBox 6"/>
          <p:cNvSpPr txBox="1"/>
          <p:nvPr/>
        </p:nvSpPr>
        <p:spPr>
          <a:xfrm>
            <a:off x="9086974" y="3280898"/>
            <a:ext cx="202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Generalno upravljanje</a:t>
            </a:r>
            <a:endParaRPr lang="sr-Latn-R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733084" y="4593097"/>
            <a:ext cx="18066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19205" y="4296309"/>
            <a:ext cx="167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Upravljanje softverom</a:t>
            </a:r>
            <a:endParaRPr lang="sr-Latn-R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8963881" y="5042681"/>
            <a:ext cx="934245" cy="4326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78268" y="5400233"/>
            <a:ext cx="173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Upravljanje konstrukcijom</a:t>
            </a:r>
            <a:endParaRPr lang="sr-Latn-R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096662"/>
            <a:ext cx="9404723" cy="1400530"/>
          </a:xfrm>
        </p:spPr>
        <p:txBody>
          <a:bodyPr/>
          <a:lstStyle/>
          <a:p>
            <a:r>
              <a:rPr lang="sr-Latn-RS" sz="4400" b="1" dirty="0" smtClean="0"/>
              <a:t>6. Upravljanje menadžerom</a:t>
            </a:r>
            <a:endParaRPr lang="sr-Latn-R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Tehnički kompetentni menadžeri su retki</a:t>
            </a:r>
          </a:p>
          <a:p>
            <a:r>
              <a:rPr lang="sr-Latn-RS" sz="2800" dirty="0" smtClean="0"/>
              <a:t>Pripremire ideje za </a:t>
            </a:r>
            <a:r>
              <a:rPr lang="en-US" sz="2800" dirty="0" smtClean="0"/>
              <a:t>brainstorm</a:t>
            </a:r>
            <a:r>
              <a:rPr lang="sr-Latn-RS" sz="2800" dirty="0" smtClean="0"/>
              <a:t>ing</a:t>
            </a:r>
          </a:p>
          <a:p>
            <a:r>
              <a:rPr lang="sr-Latn-RS" sz="2800" dirty="0" smtClean="0"/>
              <a:t>Podučavajte svog menadžera</a:t>
            </a:r>
          </a:p>
          <a:p>
            <a:r>
              <a:rPr lang="sr-Latn-RS" sz="2800" dirty="0" smtClean="0"/>
              <a:t>Radite svoj posao na pravi način</a:t>
            </a:r>
            <a:endParaRPr lang="sr-Latn-RS" sz="2800" dirty="0"/>
          </a:p>
          <a:p>
            <a:r>
              <a:rPr lang="sr-Latn-RS" sz="2800" dirty="0" smtClean="0"/>
              <a:t>Nađite drugi posao</a:t>
            </a:r>
            <a:endParaRPr lang="sr-Latn-RS" sz="2800" dirty="0"/>
          </a:p>
          <a:p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16238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861" y="2297616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800" i="1" dirty="0"/>
              <a:t>„Programeri i menadžeri su ljudi, i najbolje rade kada su najbolje tretirani.“</a:t>
            </a:r>
          </a:p>
          <a:p>
            <a:pPr marL="0" indent="0">
              <a:buNone/>
            </a:pPr>
            <a:r>
              <a:rPr lang="sr-Latn-RS" sz="2800" i="1" dirty="0"/>
              <a:t>                                                      Stiv Mek Konel,</a:t>
            </a:r>
            <a:br>
              <a:rPr lang="sr-Latn-RS" sz="2800" i="1" dirty="0"/>
            </a:br>
            <a:r>
              <a:rPr lang="sr-Latn-RS" sz="2800" i="1" dirty="0"/>
              <a:t>                                                     „Kopletan kod“</a:t>
            </a:r>
          </a:p>
          <a:p>
            <a:pPr marL="0" indent="0" algn="ctr">
              <a:buNone/>
            </a:pP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128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24" y="3103808"/>
            <a:ext cx="5889916" cy="203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4800" dirty="0" smtClean="0"/>
              <a:t>HVALA NA PAŽNJI!</a:t>
            </a:r>
            <a:endParaRPr lang="en-US" sz="4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238" y="1006438"/>
            <a:ext cx="9404723" cy="1400530"/>
          </a:xfrm>
        </p:spPr>
        <p:txBody>
          <a:bodyPr/>
          <a:lstStyle/>
          <a:p>
            <a:pPr marL="742950" indent="-742950" algn="ctr">
              <a:buFont typeface="+mj-lt"/>
              <a:buAutoNum type="arabicPeriod"/>
            </a:pPr>
            <a:r>
              <a:rPr lang="sr-Latn-RS" sz="4000" b="1" dirty="0" smtClean="0"/>
              <a:t>  </a:t>
            </a:r>
            <a:r>
              <a:rPr lang="sr-Latn-RS" sz="4400" b="1" dirty="0" smtClean="0"/>
              <a:t>Podsticanje dobrog kodiranja</a:t>
            </a:r>
            <a:endParaRPr lang="sr-Latn-R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9358" y="2540001"/>
            <a:ext cx="6717373" cy="1463040"/>
          </a:xfrm>
        </p:spPr>
        <p:txBody>
          <a:bodyPr>
            <a:noAutofit/>
          </a:bodyPr>
          <a:lstStyle/>
          <a:p>
            <a:pPr algn="ctr"/>
            <a:r>
              <a:rPr lang="sr-Latn-RS" sz="4000" dirty="0" smtClean="0"/>
              <a:t>Utvrđivanje standard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Podsticajne</a:t>
            </a:r>
            <a:r>
              <a:rPr lang="en-US" sz="4000" dirty="0" smtClean="0"/>
              <a:t> </a:t>
            </a:r>
            <a:r>
              <a:rPr lang="en-US" sz="4000" dirty="0" err="1" smtClean="0"/>
              <a:t>tehnike</a:t>
            </a:r>
            <a:endParaRPr lang="en-US" sz="4000" dirty="0"/>
          </a:p>
          <a:p>
            <a:pPr algn="ctr"/>
            <a:endParaRPr lang="en-US" sz="4000" dirty="0" smtClean="0"/>
          </a:p>
          <a:p>
            <a:pPr marL="0" indent="0" algn="ctr">
              <a:buNone/>
            </a:pPr>
            <a:endParaRPr lang="sr-Latn-RS" sz="4000" dirty="0" smtClean="0"/>
          </a:p>
        </p:txBody>
      </p:sp>
    </p:spTree>
    <p:extLst>
      <p:ext uri="{BB962C8B-B14F-4D97-AF65-F5344CB8AC3E}">
        <p14:creationId xmlns:p14="http://schemas.microsoft.com/office/powerpoint/2010/main" val="10795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734071"/>
            <a:ext cx="9404723" cy="1400530"/>
          </a:xfrm>
        </p:spPr>
        <p:txBody>
          <a:bodyPr/>
          <a:lstStyle/>
          <a:p>
            <a:r>
              <a:rPr lang="sr-Latn-RS" sz="3600" dirty="0" smtClean="0"/>
              <a:t>   </a:t>
            </a:r>
            <a:r>
              <a:rPr lang="sr-Latn-RS" sz="3600" u="sng" dirty="0" smtClean="0"/>
              <a:t>Podsticajne tehnika dobrog kodiranja</a:t>
            </a:r>
            <a:endParaRPr lang="sr-Latn-R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00496"/>
            <a:ext cx="9224357" cy="5602630"/>
          </a:xfrm>
        </p:spPr>
        <p:txBody>
          <a:bodyPr>
            <a:normAutofit lnSpcReduction="10000"/>
          </a:bodyPr>
          <a:lstStyle/>
          <a:p>
            <a:r>
              <a:rPr lang="sr-Latn-RS" sz="2800" dirty="0" smtClean="0"/>
              <a:t>Pravilo „rad u paru“</a:t>
            </a:r>
          </a:p>
          <a:p>
            <a:r>
              <a:rPr lang="sr-Latn-RS" sz="2800" dirty="0" smtClean="0"/>
              <a:t>Pregled svake linije koda</a:t>
            </a:r>
          </a:p>
          <a:p>
            <a:r>
              <a:rPr lang="sr-Latn-RS" sz="2800" dirty="0" smtClean="0"/>
              <a:t>Code sign-offs (potpisivanje od stane seniora)</a:t>
            </a:r>
          </a:p>
          <a:p>
            <a:r>
              <a:rPr lang="sr-Latn-RS" sz="2800" dirty="0" smtClean="0"/>
              <a:t>Razgovarajte o dobrim primerima prakse</a:t>
            </a:r>
          </a:p>
          <a:p>
            <a:r>
              <a:rPr lang="sr-Latn-RS" sz="2800" dirty="0" smtClean="0"/>
              <a:t>Kodovi nisu privatno vlasništvo</a:t>
            </a:r>
          </a:p>
          <a:p>
            <a:r>
              <a:rPr lang="sr-Latn-RS" sz="2800" dirty="0" smtClean="0"/>
              <a:t>Nagrađujte dobre kodove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sz="2400" dirty="0" smtClean="0"/>
              <a:t>Zaslužena nagrada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sz="2400" dirty="0" smtClean="0"/>
              <a:t>Vredna nagrada</a:t>
            </a:r>
          </a:p>
          <a:p>
            <a:pPr marL="514350" indent="-457200"/>
            <a:r>
              <a:rPr lang="sr-Latn-RS" sz="2800" dirty="0" smtClean="0"/>
              <a:t>Jedan jednostavan standard</a:t>
            </a:r>
            <a:r>
              <a:rPr lang="sr-Latn-RS" sz="2600" dirty="0" smtClean="0"/>
              <a:t/>
            </a:r>
            <a:br>
              <a:rPr lang="sr-Latn-RS" sz="2600" dirty="0" smtClean="0"/>
            </a:br>
            <a:r>
              <a:rPr lang="sr-Latn-RS" sz="2600" dirty="0" smtClean="0"/>
              <a:t/>
            </a:r>
            <a:br>
              <a:rPr lang="sr-Latn-RS" sz="2600" dirty="0" smtClean="0"/>
            </a:br>
            <a:endParaRPr lang="sr-Latn-RS" sz="2600" dirty="0" smtClean="0"/>
          </a:p>
          <a:p>
            <a:endParaRPr lang="sr-Latn-RS" sz="3200" dirty="0" smtClean="0"/>
          </a:p>
          <a:p>
            <a:endParaRPr lang="sr-Latn-RS" sz="3200" dirty="0"/>
          </a:p>
        </p:txBody>
      </p:sp>
    </p:spTree>
    <p:extLst>
      <p:ext uri="{BB962C8B-B14F-4D97-AF65-F5344CB8AC3E}">
        <p14:creationId xmlns:p14="http://schemas.microsoft.com/office/powerpoint/2010/main" val="42233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85" y="1074419"/>
            <a:ext cx="9404723" cy="1400530"/>
          </a:xfrm>
        </p:spPr>
        <p:txBody>
          <a:bodyPr/>
          <a:lstStyle/>
          <a:p>
            <a:r>
              <a:rPr lang="sr-Latn-RS" sz="4400" b="1" dirty="0" smtClean="0"/>
              <a:t>2. Upravljanje konfiguracijom </a:t>
            </a:r>
            <a:endParaRPr lang="sr-Latn-R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00165"/>
            <a:ext cx="8946541" cy="4195481"/>
          </a:xfrm>
        </p:spPr>
        <p:txBody>
          <a:bodyPr>
            <a:normAutofit/>
          </a:bodyPr>
          <a:lstStyle/>
          <a:p>
            <a:pPr algn="ctr"/>
            <a:endParaRPr lang="sr-Latn-RS" sz="3600" dirty="0" smtClean="0"/>
          </a:p>
          <a:p>
            <a:pPr algn="ctr"/>
            <a:r>
              <a:rPr lang="sr-Latn-RS" sz="3200" dirty="0" smtClean="0"/>
              <a:t>Sistematsko obrađivanje izmena</a:t>
            </a:r>
            <a:br>
              <a:rPr lang="sr-Latn-RS" sz="3200" dirty="0" smtClean="0"/>
            </a:br>
            <a:endParaRPr lang="sr-Latn-RS" sz="3200" dirty="0" smtClean="0"/>
          </a:p>
          <a:p>
            <a:pPr algn="ctr"/>
            <a:r>
              <a:rPr lang="sr-Latn-RS" sz="3200" b="1" dirty="0" smtClean="0"/>
              <a:t>SCM</a:t>
            </a:r>
            <a:r>
              <a:rPr lang="sr-Latn-RS" sz="3200" dirty="0"/>
              <a:t>(„Software Configuration Menagement“)</a:t>
            </a:r>
          </a:p>
          <a:p>
            <a:pPr algn="ctr"/>
            <a:endParaRPr lang="sr-Latn-R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2721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65" y="652388"/>
            <a:ext cx="9404723" cy="1400530"/>
          </a:xfrm>
        </p:spPr>
        <p:txBody>
          <a:bodyPr/>
          <a:lstStyle/>
          <a:p>
            <a:r>
              <a:rPr lang="sr-Latn-RS" sz="3600" u="sng" dirty="0" smtClean="0"/>
              <a:t>Zahtevi i promene dizajna</a:t>
            </a:r>
            <a:endParaRPr lang="sr-Latn-R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Pratiti sistematsku proceduru </a:t>
            </a:r>
          </a:p>
          <a:p>
            <a:r>
              <a:rPr lang="sr-Latn-RS" sz="2800" dirty="0" smtClean="0"/>
              <a:t>Grupno obrađivanje promena</a:t>
            </a:r>
          </a:p>
          <a:p>
            <a:r>
              <a:rPr lang="sr-Latn-RS" sz="2800" dirty="0" smtClean="0"/>
              <a:t>Procena svake promene</a:t>
            </a:r>
          </a:p>
          <a:p>
            <a:r>
              <a:rPr lang="sr-Latn-RS" sz="2800" dirty="0" smtClean="0"/>
              <a:t>Alarmantan broj promena!</a:t>
            </a:r>
          </a:p>
          <a:p>
            <a:r>
              <a:rPr lang="sr-Latn-RS" sz="2800" dirty="0" smtClean="0"/>
              <a:t>Komisija za praćenje promena</a:t>
            </a:r>
          </a:p>
        </p:txBody>
      </p:sp>
    </p:spTree>
    <p:extLst>
      <p:ext uri="{BB962C8B-B14F-4D97-AF65-F5344CB8AC3E}">
        <p14:creationId xmlns:p14="http://schemas.microsoft.com/office/powerpoint/2010/main" val="26538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404" y="652388"/>
            <a:ext cx="9404723" cy="1400530"/>
          </a:xfrm>
        </p:spPr>
        <p:txBody>
          <a:bodyPr/>
          <a:lstStyle/>
          <a:p>
            <a:r>
              <a:rPr lang="sr-Latn-RS" sz="3600" u="sng" dirty="0" smtClean="0"/>
              <a:t>Softverske promene u kodu</a:t>
            </a:r>
            <a:endParaRPr lang="sr-Latn-R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Softver za kontrolu verzija</a:t>
            </a:r>
          </a:p>
          <a:p>
            <a:pPr marL="1314450" lvl="2" indent="-514350">
              <a:buFont typeface="+mj-lt"/>
              <a:buAutoNum type="arabicPeriod"/>
            </a:pPr>
            <a:r>
              <a:rPr lang="sr-Latn-RS" sz="2400" dirty="0" smtClean="0"/>
              <a:t>Nema uzaludnog, istovremenog rada</a:t>
            </a:r>
          </a:p>
          <a:p>
            <a:pPr marL="1314450" lvl="2" indent="-514350">
              <a:buFont typeface="+mj-lt"/>
              <a:buAutoNum type="arabicPeriod"/>
            </a:pPr>
            <a:r>
              <a:rPr lang="sr-Latn-RS" sz="2400" dirty="0" smtClean="0"/>
              <a:t>Jednostavno </a:t>
            </a:r>
            <a:r>
              <a:rPr lang="en-US" sz="2400" dirty="0" smtClean="0"/>
              <a:t>a</a:t>
            </a:r>
            <a:r>
              <a:rPr lang="sr-Latn-RS" sz="2400" dirty="0" smtClean="0"/>
              <a:t>žuriranje</a:t>
            </a:r>
          </a:p>
          <a:p>
            <a:pPr marL="1314450" lvl="2" indent="-514350">
              <a:buFont typeface="+mj-lt"/>
              <a:buAutoNum type="arabicPeriod"/>
            </a:pPr>
            <a:r>
              <a:rPr lang="sr-Latn-RS" sz="2400" dirty="0" smtClean="0"/>
              <a:t>Pregled svih prijvljenih verzija</a:t>
            </a:r>
          </a:p>
          <a:p>
            <a:pPr marL="1314450" lvl="2" indent="-514350">
              <a:buFont typeface="+mj-lt"/>
              <a:buAutoNum type="arabicPeriod"/>
            </a:pPr>
            <a:r>
              <a:rPr lang="sr-Latn-RS" sz="2400" dirty="0" smtClean="0"/>
              <a:t>Spisak svih izmena u verzijama</a:t>
            </a:r>
          </a:p>
          <a:p>
            <a:pPr marL="1314450" lvl="2" indent="-514350">
              <a:buFont typeface="+mj-lt"/>
              <a:buAutoNum type="arabicPeriod"/>
            </a:pPr>
            <a:r>
              <a:rPr lang="sr-Latn-RS" sz="2400" dirty="0" smtClean="0"/>
              <a:t>Sigurnost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6312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139" y="1605776"/>
            <a:ext cx="9840522" cy="6122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3600" u="sng" dirty="0" smtClean="0"/>
              <a:t>Verzije alata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2400" dirty="0" smtClean="0"/>
              <a:t>Da li sistem  za controlu verzija olakšava upravljanje configuracijom?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2400" dirty="0" smtClean="0"/>
              <a:t>Da li </a:t>
            </a:r>
            <a:r>
              <a:rPr lang="sr-Latn-RS" sz="2400" dirty="0"/>
              <a:t>sistem za controlu verzija olakšavanja </a:t>
            </a:r>
            <a:r>
              <a:rPr lang="sr-Latn-RS" sz="2400" dirty="0" smtClean="0"/>
              <a:t>tismkog rad?</a:t>
            </a:r>
          </a:p>
          <a:p>
            <a:pPr marL="0" indent="0">
              <a:buNone/>
            </a:pPr>
            <a:r>
              <a:rPr lang="sr-Latn-RS" sz="3600" u="sng" dirty="0" smtClean="0"/>
              <a:t>Plan 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2400" dirty="0" smtClean="0"/>
              <a:t>Blagovremeno  bekapujete materijale u projektima?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2400" dirty="0" smtClean="0"/>
              <a:t>Da li ih povremeno šaljete u odvojeno skladiše?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2400" dirty="0" smtClean="0"/>
              <a:t>Da li su baš sve informacije od značaja –bekapovane-?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2400" dirty="0" smtClean="0"/>
              <a:t>Da li ste isprobali –bekap- sistemski oporavak?</a:t>
            </a:r>
            <a:endParaRPr lang="sr-Latn-RS" sz="3600" dirty="0" smtClean="0"/>
          </a:p>
          <a:p>
            <a:pPr marL="0" indent="0">
              <a:buNone/>
            </a:pPr>
            <a:endParaRPr lang="sr-Latn-RS" sz="3600" u="sn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83877" y="509954"/>
            <a:ext cx="5205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400" dirty="0" smtClean="0"/>
              <a:t>Ček-lista</a:t>
            </a:r>
            <a:endParaRPr lang="sr-Latn-RS" sz="4400" dirty="0"/>
          </a:p>
        </p:txBody>
      </p:sp>
    </p:spTree>
    <p:extLst>
      <p:ext uri="{BB962C8B-B14F-4D97-AF65-F5344CB8AC3E}">
        <p14:creationId xmlns:p14="http://schemas.microsoft.com/office/powerpoint/2010/main" val="5814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475020"/>
            <a:ext cx="9404723" cy="1400530"/>
          </a:xfrm>
        </p:spPr>
        <p:txBody>
          <a:bodyPr/>
          <a:lstStyle/>
          <a:p>
            <a:pPr algn="ctr"/>
            <a:r>
              <a:rPr lang="sr-Latn-RS" sz="4400" dirty="0"/>
              <a:t>Ček-lista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3600" u="sng" dirty="0" smtClean="0"/>
              <a:t>Upravljanje</a:t>
            </a:r>
            <a:r>
              <a:rPr lang="sr-Latn-RS" sz="2800" u="sng" dirty="0" smtClean="0"/>
              <a:t> </a:t>
            </a:r>
            <a:r>
              <a:rPr lang="sr-Latn-RS" sz="3600" u="sng" dirty="0" smtClean="0"/>
              <a:t>konfiguracijom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2400" dirty="0" smtClean="0"/>
              <a:t>Da li vaš softver za upravljanje konfiguracijjom olakšava posao programerima?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2400" dirty="0" smtClean="0"/>
              <a:t> Da li timski radite na izmenama ili imate odbor za kontrolu izmena kao više sistematski pristup?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2400" dirty="0" smtClean="0"/>
              <a:t>Da li sistematski procenjujete cenu, vreme, raspored i kvalitet izmena</a:t>
            </a:r>
            <a:r>
              <a:rPr lang="en-US" sz="2400" dirty="0" smtClean="0"/>
              <a:t>?</a:t>
            </a:r>
            <a:endParaRPr lang="sr-Latn-RS" sz="2400" dirty="0" smtClean="0"/>
          </a:p>
        </p:txBody>
      </p:sp>
    </p:spTree>
    <p:extLst>
      <p:ext uri="{BB962C8B-B14F-4D97-AF65-F5344CB8AC3E}">
        <p14:creationId xmlns:p14="http://schemas.microsoft.com/office/powerpoint/2010/main" val="25063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559</TotalTime>
  <Words>418</Words>
  <Application>Microsoft Office PowerPoint</Application>
  <PresentationFormat>Custom</PresentationFormat>
  <Paragraphs>98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Ion</vt:lpstr>
      <vt:lpstr>Upravljanje konstrukcijom softvera</vt:lpstr>
      <vt:lpstr>PowerPoint Presentation</vt:lpstr>
      <vt:lpstr>  Podsticanje dobrog kodiranja</vt:lpstr>
      <vt:lpstr>   Podsticajne tehnika dobrog kodiranja</vt:lpstr>
      <vt:lpstr>2. Upravljanje konfiguracijom </vt:lpstr>
      <vt:lpstr>Zahtevi i promene dizajna</vt:lpstr>
      <vt:lpstr>Softverske promene u kodu</vt:lpstr>
      <vt:lpstr>PowerPoint Presentation</vt:lpstr>
      <vt:lpstr>Ček-lista</vt:lpstr>
      <vt:lpstr>3.Procenjivanje</vt:lpstr>
      <vt:lpstr>PowerPoint Presentation</vt:lpstr>
      <vt:lpstr>Šta ako kasnite?</vt:lpstr>
      <vt:lpstr>4.Merenja</vt:lpstr>
      <vt:lpstr>Korisna merenja u razvoju softvera</vt:lpstr>
      <vt:lpstr>5. I programeri su ljudi!</vt:lpstr>
      <vt:lpstr>PowerPoint Presentation</vt:lpstr>
      <vt:lpstr>Različitosti</vt:lpstr>
      <vt:lpstr>Okruženje</vt:lpstr>
      <vt:lpstr>PowerPoint Presentation</vt:lpstr>
      <vt:lpstr>6. Upravljanje menadžerom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Održavanje konstrukcije</dc:title>
  <dc:creator>Danica</dc:creator>
  <cp:lastModifiedBy>Vladimir Filipovic</cp:lastModifiedBy>
  <cp:revision>57</cp:revision>
  <dcterms:created xsi:type="dcterms:W3CDTF">2016-09-27T15:07:33Z</dcterms:created>
  <dcterms:modified xsi:type="dcterms:W3CDTF">2016-10-01T10:12:01Z</dcterms:modified>
</cp:coreProperties>
</file>