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09BCFE4-5D74-4785-B7CC-311DBC159A82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54C3E7-7443-4321-86D8-15F48CA33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6400800" cy="995354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Profesor</a:t>
            </a:r>
            <a:r>
              <a:rPr lang="en-US" dirty="0" smtClean="0"/>
              <a:t>: Vladimir </a:t>
            </a:r>
            <a:r>
              <a:rPr lang="en-US" dirty="0" err="1" smtClean="0"/>
              <a:t>Filipovi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Student: Marija Ševković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Alati za razvoj softvera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Refaktorisanje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Refaktori</a:t>
            </a:r>
          </a:p>
          <a:p>
            <a:pPr lvl="1"/>
            <a:r>
              <a:rPr lang="en-US" dirty="0" smtClean="0"/>
              <a:t>R</a:t>
            </a:r>
            <a:r>
              <a:rPr lang="sr-Latn-RS" dirty="0" smtClean="0"/>
              <a:t>efaktorišu kod kao odvojeni programi ili integrisani u neki IDE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romene koda su brze i manje podložne greškama</a:t>
            </a:r>
          </a:p>
          <a:p>
            <a:r>
              <a:rPr lang="sr-Latn-RS" dirty="0" smtClean="0"/>
              <a:t>Rekonstruktori</a:t>
            </a:r>
          </a:p>
          <a:p>
            <a:pPr lvl="1"/>
            <a:r>
              <a:rPr lang="sr-Latn-RS" dirty="0" smtClean="0"/>
              <a:t>Eliminišu goto naredbe iz špageti koda</a:t>
            </a:r>
          </a:p>
          <a:p>
            <a:r>
              <a:rPr lang="sr-Latn-RS" dirty="0" smtClean="0"/>
              <a:t>Prevodioci koda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revode kod na drugi jezik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verzija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Version Control System (VCS)</a:t>
            </a:r>
          </a:p>
          <a:p>
            <a:pPr lvl="1"/>
            <a:r>
              <a:rPr lang="sr-Latn-RS" dirty="0" smtClean="0"/>
              <a:t>Sistem za praćenje promena(revizija) nad fajlovima u projektu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ogućnost vraćanja fajla na prethodnu reviziju</a:t>
            </a:r>
          </a:p>
          <a:p>
            <a:pPr lvl="1">
              <a:buNone/>
            </a:pPr>
            <a:endParaRPr lang="sr-Latn-RS" dirty="0" smtClean="0"/>
          </a:p>
          <a:p>
            <a:pPr lvl="1">
              <a:buFont typeface="Wingdings" pitchFamily="2" charset="2"/>
              <a:buChar char="v"/>
            </a:pPr>
            <a:r>
              <a:rPr lang="sr-Latn-RS" dirty="0" smtClean="0"/>
              <a:t>GIT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/>
              <a:t>SVN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/>
              <a:t>Mercurial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manipulaciju izvršnog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Kompajleri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linkeri</a:t>
            </a:r>
            <a:endParaRPr lang="sr-Latn-RS" dirty="0" smtClean="0"/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ompajleri prevode izvorni kod u izvršni</a:t>
            </a:r>
          </a:p>
          <a:p>
            <a:pPr lvl="1"/>
            <a:r>
              <a:rPr lang="en-US" dirty="0" smtClean="0"/>
              <a:t>L</a:t>
            </a:r>
            <a:r>
              <a:rPr lang="sr-Latn-RS" dirty="0" smtClean="0"/>
              <a:t>inkeri povezuju objektne fajlove generisane od strane kompajlera sa kodom potrebnim da se napravi izvršni fajl</a:t>
            </a:r>
          </a:p>
          <a:p>
            <a:pPr lvl="1"/>
            <a:r>
              <a:rPr lang="sr-Latn-RS" dirty="0" smtClean="0"/>
              <a:t>Linkeri mogu da naprave izvršne fajlove koji učitavaju samo deo sebe u memoriju dok je ostalo na disku dok ne zatreba</a:t>
            </a:r>
          </a:p>
          <a:p>
            <a:r>
              <a:rPr lang="sr-Latn-RS" dirty="0" smtClean="0"/>
              <a:t>Make</a:t>
            </a:r>
          </a:p>
          <a:p>
            <a:pPr lvl="1"/>
            <a:r>
              <a:rPr lang="en-US" dirty="0" smtClean="0"/>
              <a:t>V</a:t>
            </a:r>
            <a:r>
              <a:rPr lang="sr-Latn-RS" dirty="0" smtClean="0"/>
              <a:t>ezuje se za Unix i C,C++ jezike</a:t>
            </a:r>
          </a:p>
          <a:p>
            <a:pPr lvl="1"/>
            <a:r>
              <a:rPr lang="en-US" dirty="0" smtClean="0"/>
              <a:t>S</a:t>
            </a:r>
            <a:r>
              <a:rPr lang="sr-Latn-RS" dirty="0" smtClean="0"/>
              <a:t>adrži uputstva za kompilaciju programa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manipulaciju izvršnog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Biblioteke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mogućavaju pisanje kvalitetnog koda za kratko vreme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ogu se naći biblioteke raznih funkcionalnosti:</a:t>
            </a:r>
          </a:p>
          <a:p>
            <a:pPr lvl="2"/>
            <a:r>
              <a:rPr lang="sr-Latn-RS" dirty="0" smtClean="0"/>
              <a:t>Ko</a:t>
            </a:r>
            <a:r>
              <a:rPr lang="en-US" dirty="0" err="1" smtClean="0"/>
              <a:t>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 smtClean="0"/>
          </a:p>
          <a:p>
            <a:pPr lvl="2"/>
            <a:r>
              <a:rPr lang="sr-Latn-RS" dirty="0" smtClean="0"/>
              <a:t>Matematičke operacije</a:t>
            </a:r>
          </a:p>
          <a:p>
            <a:pPr lvl="2"/>
            <a:r>
              <a:rPr lang="sr-Latn-RS" dirty="0" smtClean="0"/>
              <a:t>Obrada slika</a:t>
            </a:r>
          </a:p>
          <a:p>
            <a:pPr lvl="2"/>
            <a:r>
              <a:rPr lang="sr-Latn-RS" dirty="0" smtClean="0"/>
              <a:t>Sigurnost i enkripcija , ...</a:t>
            </a:r>
          </a:p>
          <a:p>
            <a:r>
              <a:rPr lang="sr-Latn-RS" dirty="0" smtClean="0"/>
              <a:t>Code Generation Wizards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oriste se najviše kod aplikacija za rad sa bazama podataka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orisni su i za pravljenje prototipova koda </a:t>
            </a:r>
          </a:p>
          <a:p>
            <a:endParaRPr lang="sr-Latn-RS" dirty="0" smtClean="0"/>
          </a:p>
          <a:p>
            <a:r>
              <a:rPr lang="sr-Latn-RS" dirty="0" smtClean="0"/>
              <a:t>Debagovanje i testiranje koda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manipulaciju izvršnog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Profajleri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nalizitaju kod dok se izvršava</a:t>
            </a:r>
          </a:p>
          <a:p>
            <a:pPr lvl="1"/>
            <a:r>
              <a:rPr lang="en-US" dirty="0" smtClean="0"/>
              <a:t>Z</a:t>
            </a:r>
            <a:r>
              <a:rPr lang="sr-Latn-RS" dirty="0" smtClean="0"/>
              <a:t>a svaku stavku se zna koliko puta se izvršila i koliko vremena se izvršavala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aju uvid u kritične tačke programa</a:t>
            </a:r>
          </a:p>
          <a:p>
            <a:r>
              <a:rPr lang="en-US" dirty="0" smtClean="0"/>
              <a:t>Assembler Listings and </a:t>
            </a:r>
            <a:r>
              <a:rPr lang="en-US" dirty="0" err="1" smtClean="0"/>
              <a:t>Disassemblers</a:t>
            </a:r>
            <a:endParaRPr lang="sr-Latn-RS" dirty="0" smtClean="0"/>
          </a:p>
          <a:p>
            <a:pPr lvl="1"/>
            <a:r>
              <a:rPr lang="en-US" dirty="0" smtClean="0"/>
              <a:t>N</a:t>
            </a:r>
            <a:r>
              <a:rPr lang="sr-Latn-RS" dirty="0" smtClean="0"/>
              <a:t>eki kompajleri proizvode assembler listings</a:t>
            </a:r>
          </a:p>
          <a:p>
            <a:pPr lvl="1"/>
            <a:r>
              <a:rPr lang="sr-Latn-RS" dirty="0" smtClean="0"/>
              <a:t>Disassemblers rekonstruišu asemblerski kod iz mašinskog</a:t>
            </a:r>
          </a:p>
          <a:p>
            <a:pPr lvl="1"/>
            <a:r>
              <a:rPr lang="sr-Latn-RS" dirty="0" smtClean="0"/>
              <a:t>Asemblerski kod nam govori koliko efikasno kompajler prevodi  kod višeg programskog jezika u mašinski kod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Alatno-orijentisana okruženja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Vezuju se za Unix </a:t>
            </a:r>
          </a:p>
          <a:p>
            <a:r>
              <a:rPr lang="sr-Latn-RS" dirty="0" smtClean="0"/>
              <a:t>Unix okruženje je poznato po kolekciji malih alata koji zajedno dobro rade i lako se mogu sastavljati da izvrsavaju slozenije funkcije</a:t>
            </a:r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rep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iff</a:t>
            </a:r>
          </a:p>
          <a:p>
            <a:pPr lvl="1"/>
            <a:r>
              <a:rPr lang="en-US" dirty="0" smtClean="0"/>
              <a:t>S</a:t>
            </a:r>
            <a:r>
              <a:rPr lang="sr-Latn-RS" dirty="0" smtClean="0"/>
              <a:t>ort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ake</a:t>
            </a:r>
          </a:p>
          <a:p>
            <a:pPr lvl="1"/>
            <a:r>
              <a:rPr lang="en-US" dirty="0" smtClean="0"/>
              <a:t>T</a:t>
            </a:r>
            <a:r>
              <a:rPr lang="sr-Latn-RS" dirty="0" smtClean="0"/>
              <a:t>ar, ...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Izrada razvojnih alata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Skoro svaka veća kompanija(preko 1000 programera) ima svoje alate i grupe za podršku</a:t>
            </a:r>
          </a:p>
          <a:p>
            <a:r>
              <a:rPr lang="sr-Latn-RS" dirty="0" smtClean="0"/>
              <a:t>Alati specifični za projekat</a:t>
            </a:r>
          </a:p>
          <a:p>
            <a:pPr lvl="1"/>
            <a:r>
              <a:rPr lang="en-US" dirty="0" smtClean="0"/>
              <a:t>V</a:t>
            </a:r>
            <a:r>
              <a:rPr lang="sr-Latn-RS" dirty="0" smtClean="0"/>
              <a:t>eći projekti zahtevaju alate jedinstvene za njih:</a:t>
            </a:r>
          </a:p>
          <a:p>
            <a:pPr lvl="2"/>
            <a:r>
              <a:rPr lang="en-US" dirty="0" smtClean="0"/>
              <a:t>G</a:t>
            </a:r>
            <a:r>
              <a:rPr lang="sr-Latn-RS" dirty="0" smtClean="0"/>
              <a:t>enerisanje specijalnih testova</a:t>
            </a:r>
          </a:p>
          <a:p>
            <a:pPr lvl="2"/>
            <a:r>
              <a:rPr lang="en-US" dirty="0" smtClean="0"/>
              <a:t>S</a:t>
            </a:r>
            <a:r>
              <a:rPr lang="sr-Latn-RS" dirty="0" smtClean="0"/>
              <a:t>imulacija hardvera koji nije dostupan</a:t>
            </a:r>
          </a:p>
          <a:p>
            <a:r>
              <a:rPr lang="sr-Latn-RS" dirty="0" smtClean="0"/>
              <a:t>Skripte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lati koji izvršavaju listu naredbi sekvencijalno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bično su to compile-link sekvence  ili bilo koje komande sa puno parametara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Tool Fantasyland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sr-Latn-RS" dirty="0" smtClean="0"/>
              <a:t> prethodnim decenijama pojavljivali su se alati koji su navodno eliminisali potrebu za programiranjem</a:t>
            </a:r>
          </a:p>
          <a:p>
            <a:pPr lvl="1"/>
            <a:r>
              <a:rPr lang="sr-Latn-RS" dirty="0" smtClean="0"/>
              <a:t>Jezici 3.i 4.  generacije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utomatsko programiranje</a:t>
            </a:r>
          </a:p>
          <a:p>
            <a:pPr lvl="1"/>
            <a:r>
              <a:rPr lang="sr-Latn-RS" dirty="0" smtClean="0"/>
              <a:t>Vizuelno programiranje</a:t>
            </a:r>
          </a:p>
          <a:p>
            <a:endParaRPr lang="sr-Latn-RS" dirty="0" smtClean="0"/>
          </a:p>
          <a:p>
            <a:r>
              <a:rPr lang="sr-Latn-RS" dirty="0" smtClean="0"/>
              <a:t>Nijedan nije uspeo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Dobri alati mogu vam olakšati život</a:t>
            </a:r>
          </a:p>
          <a:p>
            <a:r>
              <a:rPr lang="en-US" dirty="0" smtClean="0"/>
              <a:t>M</a:t>
            </a:r>
            <a:r>
              <a:rPr lang="sr-Latn-RS" dirty="0" smtClean="0"/>
              <a:t>ožete napraviti alate za specifične svrhe</a:t>
            </a:r>
          </a:p>
          <a:p>
            <a:r>
              <a:rPr lang="sr-Latn-RS" dirty="0" smtClean="0"/>
              <a:t>Dobri alati mogu olakšati naporne aspekte programiranja ali ne mogu eliminisati potrebu za programiranjem, mada mogu menjati pojam programiranja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Alati za dizajniranje (Design Tools)</a:t>
            </a:r>
          </a:p>
          <a:p>
            <a:r>
              <a:rPr lang="sr-Latn-RS" dirty="0" smtClean="0"/>
              <a:t>Alati za manipulaciju izvornog koda (Source-Code Tools)</a:t>
            </a:r>
          </a:p>
          <a:p>
            <a:r>
              <a:rPr lang="sr-Latn-RS" dirty="0" smtClean="0"/>
              <a:t>Alati za manipulaciju izvršnog koda (Executable-Code Tools)</a:t>
            </a:r>
          </a:p>
          <a:p>
            <a:r>
              <a:rPr lang="sr-Latn-RS" dirty="0" smtClean="0"/>
              <a:t>Alatno-orijentisana okruženja (Tool-oriented Environments)</a:t>
            </a:r>
          </a:p>
          <a:p>
            <a:r>
              <a:rPr lang="sr-Latn-RS" dirty="0" smtClean="0"/>
              <a:t>Izrada razvojnih alata</a:t>
            </a:r>
          </a:p>
          <a:p>
            <a:r>
              <a:rPr lang="sr-Latn-RS" dirty="0" smtClean="0"/>
              <a:t>Tool Fantasyland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dizajniranje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Sastoje se uglavnom od grafičkih alata za crtanje dijagrama</a:t>
            </a:r>
          </a:p>
          <a:p>
            <a:r>
              <a:rPr lang="sr-Latn-RS" sz="2000" dirty="0" smtClean="0"/>
              <a:t>Za realizaciju dizajna koriste standardne grafičke notacije:</a:t>
            </a:r>
          </a:p>
          <a:p>
            <a:pPr lvl="1">
              <a:buFont typeface="Wingdings" pitchFamily="2" charset="2"/>
              <a:buChar char="§"/>
            </a:pPr>
            <a:r>
              <a:rPr lang="sr-Latn-RS" sz="1500" dirty="0" smtClean="0"/>
              <a:t>UML</a:t>
            </a:r>
          </a:p>
          <a:p>
            <a:pPr lvl="1">
              <a:buFont typeface="Wingdings" pitchFamily="2" charset="2"/>
              <a:buChar char="§"/>
            </a:pPr>
            <a:r>
              <a:rPr lang="sr-Latn-RS" sz="1500" dirty="0" smtClean="0"/>
              <a:t>ER diagrams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A</a:t>
            </a:r>
            <a:r>
              <a:rPr lang="sr-Latn-RS" sz="1500" dirty="0" smtClean="0"/>
              <a:t>rchitecture block diagrams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H</a:t>
            </a:r>
            <a:r>
              <a:rPr lang="sr-Latn-RS" sz="1500" dirty="0" smtClean="0"/>
              <a:t>ierarchy charts, etc...</a:t>
            </a:r>
          </a:p>
          <a:p>
            <a:r>
              <a:rPr lang="sr-Latn-RS" sz="2000" dirty="0" smtClean="0"/>
              <a:t>Sve što se može nacrtati ovim alatima, može se i ručno nacrtati</a:t>
            </a:r>
          </a:p>
          <a:p>
            <a:r>
              <a:rPr lang="sr-Latn-RS" sz="2000" dirty="0" smtClean="0"/>
              <a:t>Alati dosta pojednostavljuju stvari, pogotovu kod prepravki dizajna</a:t>
            </a:r>
          </a:p>
          <a:p>
            <a:r>
              <a:rPr lang="sr-Latn-RS" sz="2000" dirty="0" smtClean="0"/>
              <a:t>Neki od alata mogu izvesti kod direktno iz dizajna</a:t>
            </a:r>
          </a:p>
          <a:p>
            <a:pPr>
              <a:buNone/>
            </a:pPr>
            <a:endParaRPr lang="sr-Latn-RS" sz="2000" dirty="0" smtClean="0"/>
          </a:p>
          <a:p>
            <a:pPr>
              <a:buFont typeface="Wingdings" pitchFamily="2" charset="2"/>
              <a:buChar char="v"/>
            </a:pPr>
            <a:r>
              <a:rPr lang="sr-Latn-RS" sz="2000" dirty="0" smtClean="0"/>
              <a:t>Visual Paradigm</a:t>
            </a:r>
          </a:p>
          <a:p>
            <a:pPr>
              <a:buFont typeface="Wingdings" pitchFamily="2" charset="2"/>
              <a:buChar char="v"/>
            </a:pPr>
            <a:r>
              <a:rPr lang="sr-Latn-RS" sz="2000" dirty="0" smtClean="0"/>
              <a:t>MySQL Workbench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manipulaciju izvornog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Editovanje izvornog koda</a:t>
            </a:r>
          </a:p>
          <a:p>
            <a:endParaRPr lang="sr-Latn-RS" dirty="0" smtClean="0"/>
          </a:p>
          <a:p>
            <a:r>
              <a:rPr lang="sr-Latn-RS" dirty="0" smtClean="0"/>
              <a:t>Analiza kvaliteta </a:t>
            </a:r>
          </a:p>
          <a:p>
            <a:endParaRPr lang="sr-Latn-RS" dirty="0" smtClean="0"/>
          </a:p>
          <a:p>
            <a:r>
              <a:rPr lang="sr-Latn-RS" dirty="0" smtClean="0"/>
              <a:t>Refaktorisanje</a:t>
            </a:r>
          </a:p>
          <a:p>
            <a:endParaRPr lang="sr-Latn-RS" dirty="0" smtClean="0"/>
          </a:p>
          <a:p>
            <a:r>
              <a:rPr lang="sr-Latn-RS" dirty="0" smtClean="0"/>
              <a:t>Kontrola verzija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Editovanje izvornog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Integrisana razvojna okruženja (IDEs)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rednosti:</a:t>
            </a:r>
          </a:p>
          <a:p>
            <a:pPr lvl="1"/>
            <a:r>
              <a:rPr lang="sr-Latn-RS" dirty="0" smtClean="0"/>
              <a:t>Kompilacija i detekcija grešaka iz editora</a:t>
            </a:r>
          </a:p>
          <a:p>
            <a:pPr lvl="1"/>
            <a:r>
              <a:rPr lang="sr-Latn-RS" dirty="0" smtClean="0"/>
              <a:t>Dobar pregled strukture programa</a:t>
            </a:r>
          </a:p>
          <a:p>
            <a:pPr lvl="1"/>
            <a:r>
              <a:rPr lang="sr-Latn-RS" dirty="0" smtClean="0"/>
              <a:t>Brza pretraga klasa, paketa i ostalih delova projekta</a:t>
            </a:r>
          </a:p>
          <a:p>
            <a:pPr lvl="1"/>
            <a:r>
              <a:rPr lang="sr-Latn-RS" dirty="0" smtClean="0"/>
              <a:t>Formatiranje koda</a:t>
            </a:r>
          </a:p>
          <a:p>
            <a:pPr lvl="1"/>
            <a:r>
              <a:rPr lang="sr-Latn-RS" dirty="0" smtClean="0"/>
              <a:t>Napredna pretraga (regularni izrazi, memory strings)</a:t>
            </a:r>
          </a:p>
          <a:p>
            <a:pPr lvl="1"/>
            <a:r>
              <a:rPr lang="sr-Latn-RS" dirty="0" smtClean="0"/>
              <a:t>Search and replace kroz fajlove</a:t>
            </a:r>
          </a:p>
          <a:p>
            <a:pPr lvl="1"/>
            <a:r>
              <a:rPr lang="en-US" dirty="0" smtClean="0"/>
              <a:t>…….</a:t>
            </a:r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sz="2000" dirty="0" smtClean="0"/>
              <a:t>Eclipse</a:t>
            </a:r>
          </a:p>
          <a:p>
            <a:pPr>
              <a:buFont typeface="Wingdings" pitchFamily="2" charset="2"/>
              <a:buChar char="v"/>
            </a:pPr>
            <a:r>
              <a:rPr lang="sr-Latn-RS" sz="2000" dirty="0" smtClean="0"/>
              <a:t>Visual Studio</a:t>
            </a:r>
          </a:p>
          <a:p>
            <a:pPr>
              <a:buFont typeface="Wingdings" pitchFamily="2" charset="2"/>
              <a:buChar char="v"/>
            </a:pPr>
            <a:r>
              <a:rPr lang="sr-Latn-RS" sz="2000" dirty="0" smtClean="0"/>
              <a:t>IntelliJ IDEA</a:t>
            </a:r>
          </a:p>
          <a:p>
            <a:pPr>
              <a:buFont typeface="Wingdings" pitchFamily="2" charset="2"/>
              <a:buChar char="v"/>
            </a:pPr>
            <a:r>
              <a:rPr lang="sr-Latn-RS" sz="2000" dirty="0" smtClean="0"/>
              <a:t>MonoDevelop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Editovanje izvornog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Diff Tools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va funkcionalnost je obično deo sistema za kontrolu verzija</a:t>
            </a:r>
          </a:p>
          <a:p>
            <a:pPr lvl="1"/>
            <a:r>
              <a:rPr lang="sr-Latn-RS" dirty="0" smtClean="0"/>
              <a:t>Pravi poredjenje trenutne verzije fajla sa poslednjom verzijom fajla na kojoj je radjeno i označava razlike</a:t>
            </a:r>
          </a:p>
          <a:p>
            <a:r>
              <a:rPr lang="sr-Latn-RS" dirty="0" smtClean="0"/>
              <a:t>Merge Tools</a:t>
            </a:r>
          </a:p>
          <a:p>
            <a:pPr marL="731520" lvl="1" indent="-457200">
              <a:buFont typeface="+mj-lt"/>
              <a:buAutoNum type="arabicPeriod"/>
            </a:pPr>
            <a:r>
              <a:rPr lang="sr-Latn-RS" dirty="0" smtClean="0"/>
              <a:t>Zaključava resurs tako da samo jedna osoba može da modifikuje fajl u odredjenom trenutku</a:t>
            </a:r>
          </a:p>
          <a:p>
            <a:pPr marL="731520" lvl="1" indent="-457200">
              <a:buFont typeface="+mj-lt"/>
              <a:buAutoNum type="arabicPeriod"/>
            </a:pPr>
            <a:r>
              <a:rPr lang="sr-Latn-RS" dirty="0" smtClean="0"/>
              <a:t>Dozvoljava da više ljudi simultano radi sa fajlom. Jednostavna spajanja se vrše automatski, dok konfliktna mora da razreši korisnik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Editovanje izvornog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Source-Code Beautifiers</a:t>
            </a:r>
          </a:p>
          <a:p>
            <a:pPr lvl="1"/>
            <a:r>
              <a:rPr lang="en-US" dirty="0" smtClean="0"/>
              <a:t>F</a:t>
            </a:r>
            <a:r>
              <a:rPr lang="sr-Latn-RS" dirty="0" smtClean="0"/>
              <a:t>ormatiraju kod tako da izgleda konzistentno</a:t>
            </a:r>
          </a:p>
          <a:p>
            <a:pPr lvl="1"/>
            <a:r>
              <a:rPr lang="sr-Latn-RS" dirty="0" smtClean="0"/>
              <a:t>Dva tipa formatiranja: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sr-Latn-RS" dirty="0" smtClean="0"/>
              <a:t>ormatiranje bez menjanja originalnog koda</a:t>
            </a:r>
          </a:p>
          <a:p>
            <a:pPr marL="731520" lvl="1" indent="-457200">
              <a:buFont typeface="+mj-lt"/>
              <a:buAutoNum type="arabicPeriod"/>
            </a:pPr>
            <a:r>
              <a:rPr lang="sr-Latn-RS" dirty="0" smtClean="0"/>
              <a:t>Formatiranje koje menja kod (formatiranje liste parametara) korisno kada se radi sa legacy code</a:t>
            </a:r>
          </a:p>
          <a:p>
            <a:pPr marL="457200" indent="-457200"/>
            <a:r>
              <a:rPr lang="sr-Latn-RS" dirty="0" smtClean="0"/>
              <a:t>Interface Documentation Tools</a:t>
            </a:r>
          </a:p>
          <a:p>
            <a:pPr marL="731520" lvl="1" indent="-457200"/>
            <a:r>
              <a:rPr lang="en-US" dirty="0" smtClean="0"/>
              <a:t>I</a:t>
            </a:r>
            <a:r>
              <a:rPr lang="sr-Latn-RS" dirty="0" smtClean="0"/>
              <a:t>zdvajaju dokumentaciju iz koda</a:t>
            </a:r>
          </a:p>
          <a:p>
            <a:pPr marL="731520" lvl="1" indent="-457200"/>
            <a:r>
              <a:rPr lang="sr-Latn-RS" dirty="0" smtClean="0"/>
              <a:t>JavaDoc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Editovanje izvornog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Templates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odstiču konzistentan stil kodiranja i pravljenja dokumentacije</a:t>
            </a:r>
          </a:p>
          <a:p>
            <a:r>
              <a:rPr lang="sr-Latn-RS" dirty="0" smtClean="0"/>
              <a:t>Cross-Reference Tools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zlistavaju varijable i sva mesta na kojima se koriste(web strane)</a:t>
            </a:r>
          </a:p>
          <a:p>
            <a:r>
              <a:rPr lang="sr-Latn-RS" dirty="0" smtClean="0"/>
              <a:t>Class Hierarchy Generators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roizvode informacije o stablu </a:t>
            </a:r>
            <a:r>
              <a:rPr lang="sr-Latn-RS" dirty="0" smtClean="0"/>
              <a:t>nasledjivanja</a:t>
            </a:r>
            <a:endParaRPr lang="en-US" dirty="0" smtClean="0"/>
          </a:p>
          <a:p>
            <a:pPr lvl="1"/>
            <a:r>
              <a:rPr lang="en-US" dirty="0" err="1" smtClean="0"/>
              <a:t>Korisni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analizu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err="1" smtClean="0"/>
              <a:t>Dostupni</a:t>
            </a:r>
            <a:r>
              <a:rPr lang="en-US" dirty="0" smtClean="0"/>
              <a:t> u </a:t>
            </a:r>
            <a:r>
              <a:rPr lang="en-US" dirty="0" err="1" smtClean="0"/>
              <a:t>nekim</a:t>
            </a:r>
            <a:r>
              <a:rPr lang="en-US" dirty="0" smtClean="0"/>
              <a:t> 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kvaliteta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Sintaksni i semantički analizatori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etaljnije proučavaju kod od kompajlera</a:t>
            </a:r>
          </a:p>
          <a:p>
            <a:pPr lvl="1"/>
            <a:r>
              <a:rPr lang="sr-Latn-RS" dirty="0" smtClean="0"/>
              <a:t>while(i = 0)   ,    while(i == 0)</a:t>
            </a:r>
          </a:p>
          <a:p>
            <a:endParaRPr lang="sr-Latn-RS" dirty="0" smtClean="0"/>
          </a:p>
          <a:p>
            <a:r>
              <a:rPr lang="sr-Latn-RS" dirty="0" smtClean="0"/>
              <a:t>Metrički analizatori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naliziraju i ocenjuju kvalitet koda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rate anomalije i korekcije koda i povezuju ih sa programerima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269</TotalTime>
  <Words>810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Alati za razvoj softvera</vt:lpstr>
      <vt:lpstr>Sadržaj</vt:lpstr>
      <vt:lpstr>Alati za dizajniranje</vt:lpstr>
      <vt:lpstr>Alati za manipulaciju izvornog koda</vt:lpstr>
      <vt:lpstr>Editovanje izvornog koda</vt:lpstr>
      <vt:lpstr>Editovanje izvornog koda</vt:lpstr>
      <vt:lpstr>Editovanje izvornog koda</vt:lpstr>
      <vt:lpstr>Editovanje izvornog koda</vt:lpstr>
      <vt:lpstr>Analiza kvaliteta</vt:lpstr>
      <vt:lpstr>Refaktorisanje</vt:lpstr>
      <vt:lpstr>Kontrola verzija</vt:lpstr>
      <vt:lpstr>Alati za manipulaciju izvršnog koda</vt:lpstr>
      <vt:lpstr>Alati za manipulaciju izvršnog koda</vt:lpstr>
      <vt:lpstr>Alati za manipulaciju izvršnog koda</vt:lpstr>
      <vt:lpstr>Alatno-orijentisana okruženja</vt:lpstr>
      <vt:lpstr>Izrada razvojnih alata</vt:lpstr>
      <vt:lpstr>Tool Fantasyland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maksi</dc:creator>
  <cp:lastModifiedBy>maksi</cp:lastModifiedBy>
  <cp:revision>41</cp:revision>
  <dcterms:created xsi:type="dcterms:W3CDTF">2015-02-20T19:46:46Z</dcterms:created>
  <dcterms:modified xsi:type="dcterms:W3CDTF">2015-02-21T09:51:07Z</dcterms:modified>
</cp:coreProperties>
</file>