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3" r:id="rId4"/>
    <p:sldId id="258" r:id="rId5"/>
    <p:sldId id="259" r:id="rId6"/>
    <p:sldId id="265" r:id="rId7"/>
    <p:sldId id="261" r:id="rId8"/>
    <p:sldId id="260" r:id="rId9"/>
    <p:sldId id="270" r:id="rId10"/>
    <p:sldId id="271" r:id="rId11"/>
    <p:sldId id="273" r:id="rId12"/>
    <p:sldId id="274" r:id="rId13"/>
    <p:sldId id="275" r:id="rId14"/>
    <p:sldId id="286" r:id="rId15"/>
    <p:sldId id="276" r:id="rId16"/>
    <p:sldId id="287" r:id="rId17"/>
    <p:sldId id="281" r:id="rId18"/>
    <p:sldId id="285" r:id="rId19"/>
    <p:sldId id="284" r:id="rId20"/>
    <p:sldId id="288" r:id="rId21"/>
    <p:sldId id="280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8" autoAdjust="0"/>
    <p:restoredTop sz="94660"/>
  </p:normalViewPr>
  <p:slideViewPr>
    <p:cSldViewPr>
      <p:cViewPr varScale="1">
        <p:scale>
          <a:sx n="69" d="100"/>
          <a:sy n="69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0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EE404-7A1E-47D1-B1A4-5D339801D72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85745-9E2C-497C-A5BA-358705B1C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2C43B-2EEB-4B40-AA77-91DC5D3D37B5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B9E1E-D0A7-41FB-AC53-2A93B48F3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B9E1E-D0A7-41FB-AC53-2A93B48F3A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B9E1E-D0A7-41FB-AC53-2A93B48F3A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D924-BD6D-43FF-99BB-F8EC6F70718B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5712-66F5-4416-9401-68FC0B704C46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4CE-DB60-4197-AEDD-CB6B276686EF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0AAC-B18B-4EAB-956F-62C1A5B21F9A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37E-8E90-4773-B235-6ED0F47F6C1D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79ED-F70B-4492-9F83-8C39FE168CC8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7875-07AD-4B03-B9FE-A29B030C3669}" type="datetime1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24F5-4345-4F9A-A3B1-B8C588278AB7}" type="datetime1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BFCB-FB00-49D0-B716-D0D27BE12B47}" type="datetime1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139F-E7CF-4225-8BC2-51EF19CD77E6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78D6-09B8-4053-9C7B-2BE7DA31B636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F782-182A-44E1-9560-35A0B395B7D6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Gde pronaći više informacija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533400"/>
          </a:xfrm>
        </p:spPr>
        <p:txBody>
          <a:bodyPr>
            <a:normAutofit fontScale="92500" lnSpcReduction="20000"/>
          </a:bodyPr>
          <a:lstStyle/>
          <a:p>
            <a:r>
              <a:rPr lang="sr-Latn-RS" sz="1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Nikola Milojević</a:t>
            </a:r>
          </a:p>
          <a:p>
            <a:r>
              <a:rPr lang="sr-Latn-RS" sz="1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n.milojevic@hotmail.rs</a:t>
            </a:r>
          </a:p>
          <a:p>
            <a:endParaRPr lang="en-US" dirty="0"/>
          </a:p>
        </p:txBody>
      </p:sp>
      <p:pic>
        <p:nvPicPr>
          <p:cNvPr id="4" name="Picture 3" descr="logo-blank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3. Casopisi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>
                <a:solidFill>
                  <a:schemeClr val="tx2">
                    <a:lumMod val="75000"/>
                  </a:schemeClr>
                </a:solidFill>
              </a:rPr>
              <a:t>Svet kompjutera</a:t>
            </a:r>
          </a:p>
          <a:p>
            <a:r>
              <a:rPr lang="sr-Latn-RS" sz="2800" dirty="0" smtClean="0">
                <a:solidFill>
                  <a:schemeClr val="tx2">
                    <a:lumMod val="75000"/>
                  </a:schemeClr>
                </a:solidFill>
              </a:rPr>
              <a:t>PC pres</a:t>
            </a:r>
          </a:p>
          <a:p>
            <a:r>
              <a:rPr lang="sr-Latn-RS" sz="2800" dirty="0" smtClean="0">
                <a:solidFill>
                  <a:schemeClr val="tx2">
                    <a:lumMod val="75000"/>
                  </a:schemeClr>
                </a:solidFill>
              </a:rPr>
              <a:t>Mikro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PCPress-182-cover_thum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021353">
            <a:off x="1993671" y="2928781"/>
            <a:ext cx="2232000" cy="3150841"/>
          </a:xfrm>
          <a:prstGeom prst="rect">
            <a:avLst/>
          </a:prstGeom>
        </p:spPr>
      </p:pic>
      <p:pic>
        <p:nvPicPr>
          <p:cNvPr id="6" name="Picture 5" descr="svet_kompjutera_2012_-_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2743200"/>
            <a:ext cx="2232000" cy="3081667"/>
          </a:xfrm>
          <a:prstGeom prst="rect">
            <a:avLst/>
          </a:prstGeom>
        </p:spPr>
      </p:pic>
      <p:pic>
        <p:nvPicPr>
          <p:cNvPr id="7" name="Picture 6" descr="421811_10150519591188388_135959951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716403">
            <a:off x="4227511" y="3540111"/>
            <a:ext cx="2232000" cy="2964096"/>
          </a:xfrm>
          <a:prstGeom prst="rect">
            <a:avLst/>
          </a:prstGeom>
        </p:spPr>
      </p:pic>
      <p:pic>
        <p:nvPicPr>
          <p:cNvPr id="8" name="Picture 7" descr="logo-blank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elektronskoj formi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Benchmark</a:t>
            </a:r>
          </a:p>
          <a:p>
            <a:r>
              <a:rPr lang="sr-Latn-RS" sz="2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Digital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  <p:pic>
        <p:nvPicPr>
          <p:cNvPr id="6" name="Picture 5" descr="Screenshot 2015-01-20 20.15.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819400"/>
            <a:ext cx="3420000" cy="3414059"/>
          </a:xfrm>
          <a:prstGeom prst="rect">
            <a:avLst/>
          </a:prstGeom>
        </p:spPr>
      </p:pic>
      <p:pic>
        <p:nvPicPr>
          <p:cNvPr id="7" name="Picture 6" descr="Screenshot 2015-01-20 20.15.1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2819400"/>
            <a:ext cx="3420000" cy="34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4. Sajtovi zajednice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400" dirty="0" smtClean="0">
                <a:latin typeface="Arial" pitchFamily="34" charset="0"/>
                <a:cs typeface="Arial" pitchFamily="34" charset="0"/>
              </a:rPr>
              <a:t>Ključno je da kad se nađete u bezizlaznim situacijama, dođete do rešenja sto brže i efikasnije.</a:t>
            </a:r>
          </a:p>
          <a:p>
            <a:endParaRPr lang="sr-Latn-R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400" dirty="0" smtClean="0">
                <a:latin typeface="Arial" pitchFamily="34" charset="0"/>
                <a:cs typeface="Arial" pitchFamily="34" charset="0"/>
              </a:rPr>
              <a:t>Programerska zajednica nam to i omogućava, uglavnom se neko pre Vas susreo sa istim problemom i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rešio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ga.</a:t>
            </a:r>
          </a:p>
          <a:p>
            <a:endParaRPr lang="sr-Latn-R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400" dirty="0" smtClean="0">
                <a:latin typeface="Arial" pitchFamily="34" charset="0"/>
                <a:cs typeface="Arial" pitchFamily="34" charset="0"/>
              </a:rPr>
              <a:t>Zato je jako bitno da znate gde do tih rešenja možete doći, gde možete postaviti pitanje vezano za problem?</a:t>
            </a:r>
          </a:p>
          <a:p>
            <a:endParaRPr lang="sr-Latn-RS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400" i="1" dirty="0" smtClean="0">
                <a:latin typeface="Arial" pitchFamily="34" charset="0"/>
                <a:cs typeface="Arial" pitchFamily="34" charset="0"/>
              </a:rPr>
              <a:t>“Vreme je novac!”</a:t>
            </a:r>
          </a:p>
          <a:p>
            <a:r>
              <a:rPr lang="sr-Latn-RS" sz="2400" dirty="0" smtClean="0">
                <a:latin typeface="Arial" pitchFamily="34" charset="0"/>
                <a:cs typeface="Arial" pitchFamily="34" charset="0"/>
              </a:rPr>
              <a:t>Najbolji sajtovi zajednice</a:t>
            </a:r>
            <a:r>
              <a:rPr lang="sr-Latn-RS" sz="2400" i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sr-Latn-R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Stack Overflow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>
                <a:latin typeface="Arial" pitchFamily="34" charset="0"/>
                <a:cs typeface="Arial" pitchFamily="34" charset="0"/>
              </a:rPr>
              <a:t>Poseduje odgovore i pitanja za široki spektar programerskih tema.</a:t>
            </a:r>
          </a:p>
          <a:p>
            <a:r>
              <a:rPr lang="vi-VN" sz="2400" dirty="0" smtClean="0">
                <a:latin typeface="Arial" pitchFamily="34" charset="0"/>
                <a:cs typeface="Arial" pitchFamily="34" charset="0"/>
              </a:rPr>
              <a:t>Sajt služi kao platforma za korisnike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 koji mogu da odgovore ili postave pitanje, da glasaju za odgovore i piranja i da ih uredjuju na sličan način kao na Vikipediji.</a:t>
            </a:r>
          </a:p>
          <a:p>
            <a:r>
              <a:rPr lang="vi-VN" sz="2400" dirty="0" smtClean="0">
                <a:latin typeface="Arial" pitchFamily="34" charset="0"/>
                <a:cs typeface="Arial" pitchFamily="34" charset="0"/>
              </a:rPr>
              <a:t>Od aprila 2014. , Stack Overflo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ima preko 2.700.000 registrovanih korisnika i više od 7,100,000 pitanja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Na osnovu vrste tagova dodeljenih pitanj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ima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, među prvih osam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najpopularnijih tema na sajtu su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: Java, JavaScript, C#, PHP, Android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jQ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ue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ry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thon i HTML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Stack Overflow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Screenshot 2015-01-20 22.25.4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36698"/>
            <a:ext cx="8229600" cy="39846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logo-blank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Code Project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400" dirty="0" smtClean="0">
                <a:latin typeface="Arial" pitchFamily="34" charset="0"/>
                <a:cs typeface="Arial" pitchFamily="34" charset="0"/>
              </a:rPr>
              <a:t>Code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Project sajt osnovan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je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1999. godine , sa člancima za programere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zajednic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om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u kojoj članovi st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iču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reputaciju i mogu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 da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imati uticaj na sadrža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sajta.</a:t>
            </a:r>
            <a:br>
              <a:rPr lang="vi-VN" sz="2400" dirty="0" smtClean="0">
                <a:latin typeface="Arial" pitchFamily="34" charset="0"/>
                <a:cs typeface="Arial" pitchFamily="34" charset="0"/>
              </a:rPr>
            </a:br>
            <a:endParaRPr lang="sr-Latn-R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vi-VN" sz="2400" dirty="0" smtClean="0">
                <a:latin typeface="Arial" pitchFamily="34" charset="0"/>
                <a:cs typeface="Arial" pitchFamily="34" charset="0"/>
              </a:rPr>
              <a:t>Članci mogu biti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vezi sa opšt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im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programiranje, GUI dizajn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om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, algori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im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a ili saradnji. Većina članaka su postavljeni od strane posetilaca i ne dolaze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od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spoljnih izvora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. Skoro svaki članak je praće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izvornim kodom i primer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ima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koji se mogu preuzeti.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Code Project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Screenshot 2015-01-20 22.34.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64910"/>
            <a:ext cx="8229600" cy="39281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logo-blank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5.Elektronsko ucenje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 smtClean="0">
                <a:latin typeface="Arial" pitchFamily="34" charset="0"/>
                <a:cs typeface="Arial" pitchFamily="34" charset="0"/>
              </a:rPr>
              <a:t>Za savladavanje bilo koje nepoznate tehnologije na internetu se moze naći veliki broj materijala, bilo da su oni u pisanoj ili video formi.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Prelazak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elektronsko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učenje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nikako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znači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odbacivanje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postojećeg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sadržaja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podučavanje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obučavanje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već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samo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poboljšanje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postojećeg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obrazovnog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materijala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odnosno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njegovo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osavremenjavanje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sr-Latn-R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r-Latn-R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400" dirty="0" smtClean="0">
                <a:latin typeface="Arial" pitchFamily="34" charset="0"/>
                <a:cs typeface="Arial" pitchFamily="34" charset="0"/>
              </a:rPr>
              <a:t>Neki od najboljih sajtova za elektronsko ucenje: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Cursera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Screenshot 2015-01-20 22.53.5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12779"/>
            <a:ext cx="8229600" cy="40324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logo-blank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Code academy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Screenshot 2015-01-20 22.51.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12901"/>
            <a:ext cx="8229600" cy="40321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logo-blank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Teme: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Informacije o softverskoj konstrukciji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Teme van konstrukcije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Časopisi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Sajtovi zajednice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Elektronsko učenje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>Pristupanje profesionalnim organizacijama</a:t>
            </a:r>
          </a:p>
        </p:txBody>
      </p:sp>
      <p:pic>
        <p:nvPicPr>
          <p:cNvPr id="7" name="Picture 6" descr="logo-blank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Lynda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 descr="Screenshot 2015-01-20 22.53.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89970"/>
            <a:ext cx="8229600" cy="4078061"/>
          </a:xfrm>
        </p:spPr>
      </p:pic>
      <p:pic>
        <p:nvPicPr>
          <p:cNvPr id="8" name="Picture 7" descr="logo-blank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6.Pristupanje profesionalnim organizacijama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400" dirty="0" smtClean="0">
                <a:latin typeface="Arial" pitchFamily="34" charset="0"/>
                <a:cs typeface="Arial" pitchFamily="34" charset="0"/>
              </a:rPr>
              <a:t>Jedan od najboljih načina da saznate više o programiranju je da stupi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te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u kontakt sa drugim programerima koji su posvećen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profesiji kao i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i. Lokalne grupe korisnika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specifičn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ih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jezika i hardvera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su jedna vrsta grupe . </a:t>
            </a:r>
            <a:endParaRPr lang="sr-Latn-R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vi-VN" sz="2400" dirty="0" smtClean="0">
                <a:latin typeface="Arial" pitchFamily="34" charset="0"/>
                <a:cs typeface="Arial" pitchFamily="34" charset="0"/>
              </a:rPr>
              <a:t>Druge vrste su nacionalne i međunarodne stručne organizacije . </a:t>
            </a:r>
            <a:endParaRPr lang="sr-Latn-R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400" dirty="0" smtClean="0">
                <a:latin typeface="Arial" pitchFamily="34" charset="0"/>
                <a:cs typeface="Arial" pitchFamily="34" charset="0"/>
              </a:rPr>
              <a:t>Najveća praktično-orijentisana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organizacija je Computer Societ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of the IEEE 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Institute of Electrical and Electronics Engineers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) . </a:t>
            </a:r>
            <a:endParaRPr lang="sr-Latn-R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vi-VN" sz="2400" dirty="0" smtClean="0">
                <a:latin typeface="Arial" pitchFamily="34" charset="0"/>
                <a:cs typeface="Arial" pitchFamily="34" charset="0"/>
              </a:rPr>
              <a:t>IEEE Computer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Societ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objavljuje IEEE Computer i IEEE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Soft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časopise 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r-Latn-RS" sz="4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Hvala na pažnji!</a:t>
            </a:r>
          </a:p>
          <a:p>
            <a:pPr algn="ctr">
              <a:buNone/>
            </a:pPr>
            <a:r>
              <a:rPr lang="sr-Latn-RS" sz="4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Pitanja?!</a:t>
            </a:r>
          </a:p>
          <a:p>
            <a:pPr algn="ctr">
              <a:buNone/>
            </a:pPr>
            <a:endParaRPr lang="sr-Latn-RS" dirty="0" smtClean="0"/>
          </a:p>
          <a:p>
            <a:pPr algn="ctr">
              <a:buNone/>
            </a:pPr>
            <a:endParaRPr lang="sr-Latn-RS" dirty="0" smtClean="0"/>
          </a:p>
          <a:p>
            <a:pPr algn="ctr">
              <a:buNone/>
            </a:pPr>
            <a:endParaRPr lang="sr-Latn-RS" dirty="0" smtClean="0"/>
          </a:p>
          <a:p>
            <a:pPr algn="ctr">
              <a:buNone/>
            </a:pPr>
            <a:endParaRPr lang="sr-Latn-RS" dirty="0" smtClean="0"/>
          </a:p>
          <a:p>
            <a:pPr algn="ctr">
              <a:buNone/>
            </a:pPr>
            <a:endParaRPr lang="sr-Latn-RS" dirty="0" smtClean="0"/>
          </a:p>
          <a:p>
            <a:pPr algn="ctr">
              <a:buNone/>
            </a:pP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znak-pitanj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0000" y="2667000"/>
            <a:ext cx="2664000" cy="2895600"/>
          </a:xfrm>
          <a:prstGeom prst="rect">
            <a:avLst/>
          </a:prstGeom>
        </p:spPr>
      </p:pic>
      <p:pic>
        <p:nvPicPr>
          <p:cNvPr id="6" name="Picture 5" descr="logo-blank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Uvod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</a:rPr>
              <a:t>Mnogo više informacija je dostupno nego </a:t>
            </a:r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</a:rPr>
              <a:t>š</a:t>
            </a:r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</a:rPr>
              <a:t>to </a:t>
            </a:r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</a:rPr>
              <a:t>većina ljudi shvata.</a:t>
            </a:r>
          </a:p>
          <a:p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</a:rPr>
              <a:t>Bilo koj problem sa kojim se susretnemo, velika verovatnoća je da se neko susreo sa njim pre nas i uspeo da ga </a:t>
            </a:r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</a:rPr>
              <a:t>reši</a:t>
            </a:r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</a:rPr>
              <a:t>.  Zato je pogodno da se provere sve informacije o problemu, umesto da sami smišljamo novu verziju rešenja</a:t>
            </a:r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sr-Latn-R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</a:rPr>
              <a:t> Postavlja </a:t>
            </a:r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</a:rPr>
              <a:t>se pitanje šta prvo čitati?</a:t>
            </a:r>
          </a:p>
          <a:p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</a:rPr>
              <a:t>Odakle krenuti?</a:t>
            </a:r>
          </a:p>
          <a:p>
            <a:endParaRPr lang="sr-Latn-RS" sz="20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sr-Latn-R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1. Informacije o softverskoj </a:t>
            </a:r>
            <a:b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konstrukciji</a:t>
            </a:r>
            <a: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sr-Latn-RS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Pragmatic Programmer (</a:t>
            </a:r>
            <a:r>
              <a:rPr lang="sr-Latn-R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Hunt and Thomas, 2000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sr-Latn-RS" sz="2400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fokusira se uglavnom na aktivnosti usko povezane sa kodiranjem uključujući testiranje, debagovanje... Ne ulazi u srž koda ali sadrži principe kako pisati dobar kod.</a:t>
            </a: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Programming Pearls (Jon Bentley, 2d Ed, 2000) </a:t>
            </a:r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ukratko objašnjava umetnost i nauku softverskog dizajna. Knjiga je organizovana kao niz vrlo dobro napisanih eseja koji objasnjavaju efikasne tehnike konstrukcije.</a:t>
            </a:r>
          </a:p>
          <a:p>
            <a:endParaRPr lang="sr-Latn-R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Writing Solid Code – Microsoft’s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Techniques for Developing Bug-Free C Software (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Steve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Maguire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1993)</a:t>
            </a:r>
            <a:r>
              <a:rPr lang="sr-Latn-RS" sz="2400" i="1" dirty="0" smtClean="0">
                <a:latin typeface="Arial" pitchFamily="34" charset="0"/>
                <a:cs typeface="Arial" pitchFamily="34" charset="0"/>
              </a:rPr>
              <a:t>  -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Fokusira se na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konstrukcijskim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primerima za kvalitetnu komercijalnu aplikaciju, uglavnom na osnovu autorovog iskustva zasnovanom na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razvoju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Microsoft Office aplikacije. </a:t>
            </a:r>
            <a:br>
              <a:rPr lang="sr-Latn-RS" sz="2400" dirty="0" smtClean="0">
                <a:latin typeface="Arial" pitchFamily="34" charset="0"/>
                <a:cs typeface="Arial" pitchFamily="34" charset="0"/>
              </a:rPr>
            </a:br>
            <a:r>
              <a:rPr lang="sr-Latn-RS" sz="2400" dirty="0" smtClean="0">
                <a:latin typeface="Arial" pitchFamily="34" charset="0"/>
                <a:cs typeface="Arial" pitchFamily="34" charset="0"/>
              </a:rPr>
              <a:t>Fokusira se na tehnike primenljive u C-u. </a:t>
            </a:r>
          </a:p>
          <a:p>
            <a:endParaRPr lang="sr-Latn-R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Practice of Programming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 Brian Kernighan and Rob Pike, 1999 )</a:t>
            </a:r>
            <a:r>
              <a:rPr lang="sr-Latn-RS" sz="2400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Knjiga se fokusira na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praktičnim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aspektima programiranja, spajajuci akademsko znanje sa prakticnim radom.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Sadrži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odluke o stilu programiranja, dizajnu, debagovanju i  testiranju. Srodno sa C/C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++.</a:t>
            </a:r>
            <a:endParaRPr lang="sr-Latn-RS" sz="2400" dirty="0" smtClean="0">
              <a:latin typeface="Arial" pitchFamily="34" charset="0"/>
              <a:cs typeface="Arial" pitchFamily="34" charset="0"/>
            </a:endParaRPr>
          </a:p>
          <a:p>
            <a:endParaRPr lang="sr-Latn-RS" sz="2400" i="1" dirty="0" smtClean="0">
              <a:latin typeface="Arial" pitchFamily="34" charset="0"/>
              <a:cs typeface="Arial" pitchFamily="34" charset="0"/>
            </a:endParaRPr>
          </a:p>
          <a:p>
            <a:endParaRPr lang="en-US" sz="24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Extreme Programming Explained: Embrace Change (</a:t>
            </a:r>
            <a:r>
              <a:rPr lang="sr-Latn-R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Kent Beck, 2000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sr-Latn-RS" sz="2400" i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Definise konstrukciju kao centralni pristup razvoja softvera.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Objašnjava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tvrdnje iz knjige o ekon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omičnosti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ekstremnog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programiranja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, mnogi saveti su korisni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tokom konstrukcije,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bilo da se tim odlucio za ekstremno programiranje ili neki drugi pristup.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Teme van konstrukcije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r-Latn-R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Facts and Fallacies of Software Engineering (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Robert L. Glass,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2003)</a:t>
            </a:r>
            <a:r>
              <a:rPr lang="sr-Latn-RS" sz="2400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sz="2400" i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pruža čitljiv uvod u konvencijalne mudrosti softverskog razvoja. Knjiga pruža brojne reference na dodatne resurse</a:t>
            </a:r>
            <a:r>
              <a:rPr lang="sr-Latn-RS" sz="24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sr-Latn-RS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Swebok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Guide to the Software Engineering Body of Knowledge (</a:t>
            </a:r>
            <a:r>
              <a:rPr lang="en-US" sz="24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Abran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2001)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sz="2400" b="1" i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pruža detaljnu dekompoziciju znanja softverskog inžinjerstva. Knjiga je podeljena na detalje softverske konstrukcije. </a:t>
            </a:r>
            <a:endParaRPr lang="en-US" sz="24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Psychology of Computer Programming (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Gerald Weinberg,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1998)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– upakovana sa fantastičnim anegdotama vezanim za programiranje. </a:t>
            </a:r>
          </a:p>
          <a:p>
            <a:endParaRPr lang="sr-Latn-RS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 Creativity (Glass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1995)</a:t>
            </a:r>
            <a:r>
              <a:rPr lang="sr-Latn-R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sz="2400" b="1" i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odličan pregled problema u softverskom razovju. Diskusije između kreativnosti i discipline, teorije i prakse, heuristike i metodologije, procesa i produkta... Izuzetne preporuke od strane autora Code Complete</a:t>
            </a:r>
            <a:r>
              <a:rPr lang="sr-Latn-RS" sz="2400" b="1" i="1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" name="Picture 6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2550" algn="l"/>
              </a:tabLst>
            </a:pP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 Engineering: A Practitioner’s Approach, 6th Ed.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sr-Latn-R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Roger S.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Pressman 2004)</a:t>
            </a:r>
            <a:r>
              <a:rPr lang="sr-Latn-R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sz="24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je balansiran tretman između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zahteva, dizajna, validacije </a:t>
            </a:r>
            <a:r>
              <a:rPr lang="sr-Latn-RS" sz="2400" dirty="0" smtClean="0">
                <a:latin typeface="Arial" pitchFamily="34" charset="0"/>
                <a:cs typeface="Arial" pitchFamily="34" charset="0"/>
              </a:rPr>
              <a:t>kvaliteta i menadžmenta.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logo-blan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52400"/>
            <a:ext cx="1080000" cy="120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816</Words>
  <Application>Microsoft Office PowerPoint</Application>
  <PresentationFormat>On-screen Show (4:3)</PresentationFormat>
  <Paragraphs>100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Gde pronaći više informacija</vt:lpstr>
      <vt:lpstr>Teme:</vt:lpstr>
      <vt:lpstr>Uvod</vt:lpstr>
      <vt:lpstr> 1. Informacije o softverskoj  konstrukciji </vt:lpstr>
      <vt:lpstr>Slide 5</vt:lpstr>
      <vt:lpstr>Slide 6</vt:lpstr>
      <vt:lpstr>2. Teme van konstrukcije</vt:lpstr>
      <vt:lpstr>Slide 8</vt:lpstr>
      <vt:lpstr>Slide 9</vt:lpstr>
      <vt:lpstr>3. Casopisi</vt:lpstr>
      <vt:lpstr>U elektronskoj formi</vt:lpstr>
      <vt:lpstr>4. Sajtovi zajednice</vt:lpstr>
      <vt:lpstr>Stack Overflow</vt:lpstr>
      <vt:lpstr>Stack Overflow</vt:lpstr>
      <vt:lpstr>Code Project</vt:lpstr>
      <vt:lpstr>Code Project</vt:lpstr>
      <vt:lpstr>5.Elektronsko ucenje</vt:lpstr>
      <vt:lpstr>Cursera</vt:lpstr>
      <vt:lpstr>Code academy</vt:lpstr>
      <vt:lpstr>Lynda</vt:lpstr>
      <vt:lpstr>6.Pristupanje profesionalnim organizacijama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Nikola Milojevic</dc:creator>
  <cp:lastModifiedBy>Nikola Milojevic</cp:lastModifiedBy>
  <cp:revision>178</cp:revision>
  <dcterms:created xsi:type="dcterms:W3CDTF">2006-08-16T00:00:00Z</dcterms:created>
  <dcterms:modified xsi:type="dcterms:W3CDTF">2015-01-21T23:28:18Z</dcterms:modified>
</cp:coreProperties>
</file>