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65" r:id="rId3"/>
    <p:sldId id="261" r:id="rId4"/>
    <p:sldId id="275" r:id="rId5"/>
    <p:sldId id="276" r:id="rId6"/>
    <p:sldId id="277" r:id="rId7"/>
    <p:sldId id="266" r:id="rId8"/>
    <p:sldId id="262" r:id="rId9"/>
    <p:sldId id="278" r:id="rId10"/>
    <p:sldId id="279" r:id="rId11"/>
    <p:sldId id="280" r:id="rId12"/>
    <p:sldId id="281" r:id="rId13"/>
    <p:sldId id="282" r:id="rId14"/>
    <p:sldId id="267" r:id="rId15"/>
    <p:sldId id="263" r:id="rId16"/>
    <p:sldId id="283" r:id="rId17"/>
    <p:sldId id="268" r:id="rId18"/>
    <p:sldId id="264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269" r:id="rId43"/>
    <p:sldId id="272" r:id="rId44"/>
    <p:sldId id="307" r:id="rId45"/>
    <p:sldId id="270" r:id="rId46"/>
    <p:sldId id="273" r:id="rId47"/>
    <p:sldId id="308" r:id="rId48"/>
    <p:sldId id="271" r:id="rId49"/>
    <p:sldId id="274" r:id="rId50"/>
    <p:sldId id="309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865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60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262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10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204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74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8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48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6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6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56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67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r-Latn-BA" sz="4800" dirty="0"/>
              <a:t>Odabir modela životnog ciklusa razvoja softvera: posledice na način upravljanja</a:t>
            </a:r>
            <a:endParaRPr lang="sr-Cyrl-R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79" y="3606618"/>
            <a:ext cx="8637072" cy="2200293"/>
          </a:xfrm>
        </p:spPr>
        <p:txBody>
          <a:bodyPr>
            <a:normAutofit/>
          </a:bodyPr>
          <a:lstStyle/>
          <a:p>
            <a:r>
              <a:rPr lang="sr-Latn-RS" dirty="0"/>
              <a:t>Matematički fakultet, Univerzitet u Beogradu</a:t>
            </a:r>
          </a:p>
          <a:p>
            <a:r>
              <a:rPr lang="en-US" dirty="0"/>
              <a:t>PROFESOR: </a:t>
            </a:r>
            <a:r>
              <a:rPr lang="sr-Latn-RS" dirty="0"/>
              <a:t>Prof.</a:t>
            </a:r>
            <a:r>
              <a:rPr lang="en-US" dirty="0"/>
              <a:t> Dr. </a:t>
            </a:r>
            <a:r>
              <a:rPr lang="sr-Latn-RS" dirty="0"/>
              <a:t>Vladimir Filipović</a:t>
            </a:r>
          </a:p>
          <a:p>
            <a:r>
              <a:rPr lang="sr-Latn-RS" dirty="0"/>
              <a:t>Student: Božidar Radivojević</a:t>
            </a:r>
          </a:p>
          <a:p>
            <a:r>
              <a:rPr lang="sr-Latn-RS" dirty="0"/>
              <a:t>Beograd, 22.09.2016.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620631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Razvoj softvera posmatran kao proces</a:t>
            </a:r>
            <a:endParaRPr lang="sr-Cyrl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1093" y="1921857"/>
            <a:ext cx="6104246" cy="4120724"/>
          </a:xfrm>
        </p:spPr>
      </p:pic>
    </p:spTree>
    <p:extLst>
      <p:ext uri="{BB962C8B-B14F-4D97-AF65-F5344CB8AC3E}">
        <p14:creationId xmlns:p14="http://schemas.microsoft.com/office/powerpoint/2010/main" val="3415023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Razvoj softvera posmatran kao proces</a:t>
            </a:r>
            <a:endParaRPr lang="sr-Cyrl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079" y="1940710"/>
            <a:ext cx="6334274" cy="4101069"/>
          </a:xfrm>
        </p:spPr>
      </p:pic>
    </p:spTree>
    <p:extLst>
      <p:ext uri="{BB962C8B-B14F-4D97-AF65-F5344CB8AC3E}">
        <p14:creationId xmlns:p14="http://schemas.microsoft.com/office/powerpoint/2010/main" val="3106376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Razvoj softvera posmatran kao proces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Svaka od četiri navedene aktivnosti ima važnu ulogu u procesu razvoja softvera</a:t>
            </a:r>
          </a:p>
          <a:p>
            <a:r>
              <a:rPr lang="sr-Latn-RS" dirty="0"/>
              <a:t>Bitan </a:t>
            </a:r>
            <a:r>
              <a:rPr lang="en-US" dirty="0"/>
              <a:t>segment </a:t>
            </a:r>
            <a:r>
              <a:rPr lang="sr-Latn-RS" dirty="0"/>
              <a:t>četvrte celine </a:t>
            </a:r>
            <a:r>
              <a:rPr lang="en-US" dirty="0"/>
              <a:t>– </a:t>
            </a:r>
            <a:r>
              <a:rPr lang="en-US" i="1" dirty="0"/>
              <a:t>postpartum</a:t>
            </a:r>
            <a:r>
              <a:rPr lang="en-US" dirty="0"/>
              <a:t> (</a:t>
            </a:r>
            <a:r>
              <a:rPr lang="en-US" i="1" dirty="0"/>
              <a:t>postmortem</a:t>
            </a:r>
            <a:r>
              <a:rPr lang="en-US" dirty="0"/>
              <a:t>) </a:t>
            </a:r>
            <a:r>
              <a:rPr lang="sr-Latn-RS" dirty="0"/>
              <a:t>sastanci</a:t>
            </a:r>
          </a:p>
          <a:p>
            <a:r>
              <a:rPr lang="sr-Latn-RS" dirty="0"/>
              <a:t>Bez obzira da li je u pitanju „pobeda“ ili „poraz“, analiza rezultata je neophodna</a:t>
            </a:r>
          </a:p>
          <a:p>
            <a:r>
              <a:rPr lang="sr-Latn-RS" dirty="0"/>
              <a:t>Zamka oslanjanja na ključne osobe, umesto na pouzdane timove</a:t>
            </a:r>
          </a:p>
          <a:p>
            <a:r>
              <a:rPr lang="sr-Latn-RS" dirty="0"/>
              <a:t>„Nemamo vremena sada da se bavimo tim problemom, možda kasnije, kada se druge stvari slegnu, ali sada svakako ne“ </a:t>
            </a:r>
            <a:r>
              <a:rPr lang="en-US" dirty="0"/>
              <a:t>– </a:t>
            </a:r>
            <a:r>
              <a:rPr lang="sr-Latn-RS" dirty="0"/>
              <a:t>samo jedno u nizu samoispunjavajućih proročanstava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19712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Razvoj softvera posmatran kao proces</a:t>
            </a:r>
            <a:endParaRPr lang="sr-Cyrl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6273" y="1853754"/>
            <a:ext cx="6493886" cy="4205423"/>
          </a:xfrm>
        </p:spPr>
      </p:pic>
    </p:spTree>
    <p:extLst>
      <p:ext uri="{BB962C8B-B14F-4D97-AF65-F5344CB8AC3E}">
        <p14:creationId xmlns:p14="http://schemas.microsoft.com/office/powerpoint/2010/main" val="230990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Modelovanje procesa</a:t>
            </a:r>
            <a:endParaRPr lang="sr-Cyrl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(Jer procesi moraju biti savršenstvo bez mane)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49024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MODELOVANJE </a:t>
            </a:r>
            <a:r>
              <a:rPr lang="sr-Latn-RS" dirty="0"/>
              <a:t>procesa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Procesi su vremenski usklađeni skupovi aktivnosti, koji su usmereni ka cilju ili nekoj vrsti ishoda</a:t>
            </a:r>
          </a:p>
          <a:p>
            <a:r>
              <a:rPr lang="sr-Latn-RS" dirty="0"/>
              <a:t>Procesi se ne mogu smatrati apsolutnim algoritmima, receptima za uspeh, već ih treba posmatrati kao smernice</a:t>
            </a:r>
          </a:p>
          <a:p>
            <a:r>
              <a:rPr lang="sr-Latn-RS" dirty="0"/>
              <a:t>Razvoj softvera kao delatnost nosi mnogo nepoznanica, te je stoga nemoguće napraviti jasno određen plan koji pri svakoj primeni daje isti rezultat, pa čak ni jednako zadovoljavajući</a:t>
            </a:r>
          </a:p>
          <a:p>
            <a:r>
              <a:rPr lang="sr-Latn-RS" dirty="0"/>
              <a:t>Ideja modelovanja procesa, nastala je početkom XX veka</a:t>
            </a:r>
          </a:p>
          <a:p>
            <a:r>
              <a:rPr lang="sr-Latn-RS" dirty="0"/>
              <a:t>Primer dobre optimizacije proizvodnog procesa: Fordov „Model T“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18970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Modelovanje procesa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Efikasni modeli procesa omogućavaju otkrivanje nekoliko klasa problema:</a:t>
            </a:r>
          </a:p>
          <a:p>
            <a:endParaRPr lang="sr-Latn-RS" dirty="0"/>
          </a:p>
          <a:p>
            <a:pPr lvl="1"/>
            <a:r>
              <a:rPr lang="sr-Latn-RS" dirty="0"/>
              <a:t>Neefikasnosti u procesu, poput povratnih puteva i nepotrebnog ponavljanja posla</a:t>
            </a:r>
          </a:p>
          <a:p>
            <a:pPr lvl="1"/>
            <a:endParaRPr lang="sr-Latn-RS" dirty="0"/>
          </a:p>
          <a:p>
            <a:pPr lvl="1"/>
            <a:r>
              <a:rPr lang="sr-Latn-RS" dirty="0"/>
              <a:t>Tačaka zagušenja, koje mogu da uspore ili zaustave procese koji od njih zavise</a:t>
            </a:r>
          </a:p>
          <a:p>
            <a:pPr lvl="1"/>
            <a:endParaRPr lang="sr-Latn-RS" dirty="0"/>
          </a:p>
          <a:p>
            <a:pPr lvl="1"/>
            <a:r>
              <a:rPr lang="sr-Latn-RS" dirty="0"/>
              <a:t>Neiskorišćenih mogućnosti za konsolidaciju koraka, koja bi mogla pojednostaviti proces</a:t>
            </a:r>
          </a:p>
          <a:p>
            <a:pPr lvl="1"/>
            <a:endParaRPr lang="sr-Latn-RS" dirty="0"/>
          </a:p>
          <a:p>
            <a:pPr lvl="1"/>
            <a:r>
              <a:rPr lang="sr-Latn-RS" dirty="0"/>
              <a:t>Krupnih previda, poput izostavljanja neophodne aktivnosti (ili skupa aktivnosti)</a:t>
            </a:r>
          </a:p>
        </p:txBody>
      </p:sp>
    </p:spTree>
    <p:extLst>
      <p:ext uri="{BB962C8B-B14F-4D97-AF65-F5344CB8AC3E}">
        <p14:creationId xmlns:p14="http://schemas.microsoft.com/office/powerpoint/2010/main" val="1320954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životnog ciklusa</a:t>
            </a:r>
            <a:endParaRPr lang="sr-Cyrl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(Kako se zove ono što ste već morali da usvojite na prirodan način, ako već niste dobili otkaz)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90096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M</a:t>
            </a:r>
            <a:r>
              <a:rPr lang="en-US" dirty="0" err="1"/>
              <a:t>odeli</a:t>
            </a:r>
            <a:r>
              <a:rPr lang="en-US" dirty="0"/>
              <a:t> </a:t>
            </a:r>
            <a:r>
              <a:rPr lang="sr-Latn-RS" dirty="0"/>
              <a:t>životnog ciklusa - osnove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Ideja svih modela životnog ciklusa jeste da izbegnu ili preduprede pojavljivanje nekog od klasičnih, dobro opisanih teškoća, koje se javljaju u procesu razvoja softvera</a:t>
            </a:r>
          </a:p>
          <a:p>
            <a:r>
              <a:rPr lang="sr-Latn-RS" dirty="0"/>
              <a:t>Najčešći problemi: neumereni troškovi, nepostojanje funkcionalnosti, neprihvatanje od korisnika, loša mogućnost održavanja, loša pouzdanost, zakasnela isporuka.</a:t>
            </a:r>
          </a:p>
          <a:p>
            <a:r>
              <a:rPr lang="sr-Latn-RS" dirty="0"/>
              <a:t>Nijedan model životnog ciklusa ne predstavlja univerzalno rešenje, iako se tako često predstavlja</a:t>
            </a:r>
          </a:p>
          <a:p>
            <a:r>
              <a:rPr lang="sr-Latn-RS" dirty="0"/>
              <a:t>Nekada „ljudski“ deo jednačine može da prevagne, i da i pored lošeg ili nepostojećeg modela, uspe da isporuči dobar rezultat – no ovo je više izuzetak nego pravilo</a:t>
            </a:r>
          </a:p>
          <a:p>
            <a:pPr marL="0" indent="0">
              <a:buNone/>
            </a:pP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71389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životnog ciklusa – osnovni tipovi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Postoje tri osnovna tipa modela životnog ciklusa:</a:t>
            </a:r>
          </a:p>
          <a:p>
            <a:pPr lvl="1"/>
            <a:endParaRPr lang="sr-Latn-RS" dirty="0"/>
          </a:p>
          <a:p>
            <a:pPr lvl="1"/>
            <a:r>
              <a:rPr lang="sr-Latn-RS" dirty="0"/>
              <a:t>Klasični fazni</a:t>
            </a:r>
          </a:p>
          <a:p>
            <a:pPr lvl="1"/>
            <a:endParaRPr lang="sr-Latn-RS" dirty="0"/>
          </a:p>
          <a:p>
            <a:pPr lvl="1"/>
            <a:r>
              <a:rPr lang="sr-Latn-RS" dirty="0"/>
              <a:t>Evolucioni</a:t>
            </a:r>
          </a:p>
          <a:p>
            <a:pPr lvl="1"/>
            <a:endParaRPr lang="sr-Latn-RS" dirty="0"/>
          </a:p>
          <a:p>
            <a:pPr lvl="1"/>
            <a:r>
              <a:rPr lang="sr-Latn-RS" dirty="0"/>
              <a:t>Bezoblični</a:t>
            </a:r>
          </a:p>
        </p:txBody>
      </p:sp>
    </p:spTree>
    <p:extLst>
      <p:ext uri="{BB962C8B-B14F-4D97-AF65-F5344CB8AC3E}">
        <p14:creationId xmlns:p14="http://schemas.microsoft.com/office/powerpoint/2010/main" val="38988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  <a:endParaRPr lang="sr-Cyrl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(Jer od nečega valja uvek početi)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785106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životnog ciklusa – klasični fazni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Klasični fazni</a:t>
            </a:r>
          </a:p>
          <a:p>
            <a:endParaRPr lang="sr-Latn-RS" dirty="0"/>
          </a:p>
          <a:p>
            <a:pPr lvl="1"/>
            <a:r>
              <a:rPr lang="sr-Latn-RS" dirty="0"/>
              <a:t>Prate tradicionalni pristup razvoju, po ključnim, serijalizovanim fazama</a:t>
            </a:r>
          </a:p>
          <a:p>
            <a:pPr lvl="1"/>
            <a:endParaRPr lang="sr-Latn-RS" dirty="0"/>
          </a:p>
          <a:p>
            <a:pPr lvl="1"/>
            <a:r>
              <a:rPr lang="sr-Latn-RS" dirty="0"/>
              <a:t>Ni naručioci, ni razvijaoci softvera ne vide krajnji proizvod sve do poslednje faze</a:t>
            </a:r>
          </a:p>
          <a:p>
            <a:pPr lvl="1"/>
            <a:endParaRPr lang="sr-Latn-RS" dirty="0"/>
          </a:p>
          <a:p>
            <a:pPr lvl="1"/>
            <a:r>
              <a:rPr lang="sr-Latn-RS" dirty="0"/>
              <a:t>Big bang, odnosno big boom sindrom</a:t>
            </a:r>
          </a:p>
        </p:txBody>
      </p:sp>
    </p:spTree>
    <p:extLst>
      <p:ext uri="{BB962C8B-B14F-4D97-AF65-F5344CB8AC3E}">
        <p14:creationId xmlns:p14="http://schemas.microsoft.com/office/powerpoint/2010/main" val="165468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životnog ciklusa – EVOLUCIONI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Evolucioni</a:t>
            </a:r>
          </a:p>
          <a:p>
            <a:endParaRPr lang="sr-Latn-RS" dirty="0"/>
          </a:p>
          <a:p>
            <a:pPr lvl="1"/>
            <a:r>
              <a:rPr lang="sr-Latn-RS" dirty="0"/>
              <a:t>Zasnovani na principu da će zahtevi evoluirati u toku razvoja softvera</a:t>
            </a:r>
          </a:p>
          <a:p>
            <a:pPr lvl="1"/>
            <a:endParaRPr lang="sr-Latn-RS" dirty="0"/>
          </a:p>
          <a:p>
            <a:pPr lvl="1"/>
            <a:r>
              <a:rPr lang="sr-Latn-RS" dirty="0"/>
              <a:t>Brzo kreirati svedeni set funkcionalnosti, a onda širiti postepeno opseg rada</a:t>
            </a:r>
          </a:p>
          <a:p>
            <a:pPr lvl="1"/>
            <a:endParaRPr lang="sr-Latn-RS" dirty="0"/>
          </a:p>
          <a:p>
            <a:pPr lvl="1"/>
            <a:r>
              <a:rPr lang="sr-Latn-RS" dirty="0"/>
              <a:t>Neophodan je blizak nadzor od strane upravnika projekta, radi sprečavanja sindroma odbeglog koda</a:t>
            </a:r>
          </a:p>
          <a:p>
            <a:pPr lvl="1"/>
            <a:endParaRPr lang="sr-Latn-RS" dirty="0"/>
          </a:p>
          <a:p>
            <a:pPr lvl="1"/>
            <a:r>
              <a:rPr lang="sr-Latn-RS" dirty="0"/>
              <a:t>Kada je proces gotov?</a:t>
            </a:r>
          </a:p>
          <a:p>
            <a:pPr lvl="2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96164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životnog ciklusa – EVOLUCIONI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Bezoblični</a:t>
            </a:r>
          </a:p>
          <a:p>
            <a:pPr lvl="1"/>
            <a:r>
              <a:rPr lang="sr-Latn-RS" dirty="0"/>
              <a:t>Malo struktuirani, ili čak potpuno nestruktuirani</a:t>
            </a:r>
          </a:p>
          <a:p>
            <a:pPr lvl="1"/>
            <a:r>
              <a:rPr lang="sr-Latn-RS" dirty="0"/>
              <a:t>Oslanjaju se na napore kvalitetnih pojedinaca</a:t>
            </a:r>
          </a:p>
          <a:p>
            <a:pPr lvl="1"/>
            <a:r>
              <a:rPr lang="sr-Latn-RS" dirty="0"/>
              <a:t>Teško je uspostavljanje kontrole, koja se uglavnom svodi na postavljanje rokova i limita za završetak projekta</a:t>
            </a:r>
          </a:p>
          <a:p>
            <a:pPr lvl="1"/>
            <a:r>
              <a:rPr lang="sr-Latn-RS" dirty="0"/>
              <a:t>„Sreća prati one koji je ne uključuju u svoje planove“ - Zuma</a:t>
            </a:r>
          </a:p>
        </p:txBody>
      </p:sp>
    </p:spTree>
    <p:extLst>
      <p:ext uri="{BB962C8B-B14F-4D97-AF65-F5344CB8AC3E}">
        <p14:creationId xmlns:p14="http://schemas.microsoft.com/office/powerpoint/2010/main" val="888626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životnog ciklusa – opšti oblik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Opšti oblik svih modela životnog ciklusa čini napredovanje od problema do rešenja, upotrebom neke sheme zasnovane na postepenom napretku</a:t>
            </a:r>
          </a:p>
          <a:p>
            <a:r>
              <a:rPr lang="sr-Latn-RS" dirty="0"/>
              <a:t>Model životnog ciklusa je proces koji upravlja tokom aktivnosti, artefkata,  i rezultata, od početka do kraja, u hronološkom redosledu</a:t>
            </a:r>
          </a:p>
          <a:p>
            <a:r>
              <a:rPr lang="sr-Latn-RS" dirty="0"/>
              <a:t>Iako je popularnost nekih od navedenih modela životnog ciklusa, od njih praksi stvorila industrijske standarde delovanja, ne postoji tako nešto poput „standardnog“ životnog ciklusa razvoja softvera</a:t>
            </a:r>
          </a:p>
        </p:txBody>
      </p:sp>
    </p:spTree>
    <p:extLst>
      <p:ext uri="{BB962C8B-B14F-4D97-AF65-F5344CB8AC3E}">
        <p14:creationId xmlns:p14="http://schemas.microsoft.com/office/powerpoint/2010/main" val="2888745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životnog ciklusa – PREGLED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Model slapa (W</a:t>
            </a:r>
            <a:r>
              <a:rPr lang="en-US" dirty="0" err="1"/>
              <a:t>aterfall</a:t>
            </a:r>
            <a:r>
              <a:rPr lang="sr-Latn-RS" dirty="0"/>
              <a:t>)</a:t>
            </a:r>
            <a:endParaRPr lang="en-US" dirty="0"/>
          </a:p>
          <a:p>
            <a:r>
              <a:rPr lang="sr-Latn-RS" dirty="0"/>
              <a:t>Zakucavanje</a:t>
            </a:r>
            <a:r>
              <a:rPr lang="en-US" dirty="0"/>
              <a:t> (</a:t>
            </a:r>
            <a:r>
              <a:rPr lang="sr-Latn-RS" dirty="0"/>
              <a:t>S</a:t>
            </a:r>
            <a:r>
              <a:rPr lang="en-US" dirty="0"/>
              <a:t>lam dunk)</a:t>
            </a:r>
            <a:endParaRPr lang="sr-Latn-RS" dirty="0"/>
          </a:p>
          <a:p>
            <a:r>
              <a:rPr lang="sr-Latn-RS" dirty="0"/>
              <a:t>Spiralni model</a:t>
            </a:r>
          </a:p>
          <a:p>
            <a:r>
              <a:rPr lang="sr-Latn-RS" dirty="0"/>
              <a:t>Evolucioni model</a:t>
            </a:r>
          </a:p>
          <a:p>
            <a:r>
              <a:rPr lang="sr-Latn-RS" dirty="0"/>
              <a:t>Etape sa kapijama (Stage gate)</a:t>
            </a:r>
          </a:p>
          <a:p>
            <a:r>
              <a:rPr lang="sr-Latn-RS" dirty="0"/>
              <a:t>Brzo prototipovanje (Rapid prototyping)</a:t>
            </a:r>
          </a:p>
          <a:p>
            <a:r>
              <a:rPr lang="sr-Latn-RS" dirty="0"/>
              <a:t>Agilno programiranje</a:t>
            </a:r>
          </a:p>
          <a:p>
            <a:r>
              <a:rPr lang="sr-Latn-RS" dirty="0"/>
              <a:t>Usklađivanje i stabilizacija (Synchronization and stabilization)</a:t>
            </a:r>
          </a:p>
        </p:txBody>
      </p:sp>
    </p:spTree>
    <p:extLst>
      <p:ext uri="{BB962C8B-B14F-4D97-AF65-F5344CB8AC3E}">
        <p14:creationId xmlns:p14="http://schemas.microsoft.com/office/powerpoint/2010/main" val="3584175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životnog ciklusa – model slapa</a:t>
            </a:r>
            <a:endParaRPr lang="sr-Cyrl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480" y="1975042"/>
            <a:ext cx="8135472" cy="4042259"/>
          </a:xfrm>
        </p:spPr>
      </p:pic>
    </p:spTree>
    <p:extLst>
      <p:ext uri="{BB962C8B-B14F-4D97-AF65-F5344CB8AC3E}">
        <p14:creationId xmlns:p14="http://schemas.microsoft.com/office/powerpoint/2010/main" val="1009251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životnog ciklusa – model slapa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Rezultati iz jedne etape ciklusa se „prelivaju“ u sledeću</a:t>
            </a:r>
          </a:p>
          <a:p>
            <a:r>
              <a:rPr lang="sr-Latn-RS" dirty="0"/>
              <a:t>Tek pred kraj celog projekta (u smislu novca i vremena) moguće je videti prve rezultate</a:t>
            </a:r>
          </a:p>
          <a:p>
            <a:r>
              <a:rPr lang="sr-Latn-RS" dirty="0"/>
              <a:t>Lako praćenje i dokumentovanje procesa</a:t>
            </a:r>
          </a:p>
          <a:p>
            <a:r>
              <a:rPr lang="sr-Latn-RS" dirty="0"/>
              <a:t>Neki eksperti smatraju da je ovaj model čest uzročnik problema</a:t>
            </a:r>
          </a:p>
          <a:p>
            <a:r>
              <a:rPr lang="sr-Latn-RS" dirty="0"/>
              <a:t>Postoji mnogo varijacija na temu ovog modela, koje se zasnivaju na uvođenju „podslapova“ i ublažavanju efekta velikog praska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148031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životnog ciklusa – Zakucavanje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Slično kao i u košarci, rešite da date koš, i onda zakucate u velikom stilu i uz gromki aplauz publike.</a:t>
            </a:r>
          </a:p>
          <a:p>
            <a:r>
              <a:rPr lang="sr-Latn-RS" dirty="0"/>
              <a:t>Svi učesnici projekta imaju blagu ideju kako bi šta trebalo da izgleda, pristup stvaranju proizvoda se zasniva na pokušaju i grešci</a:t>
            </a:r>
          </a:p>
          <a:p>
            <a:r>
              <a:rPr lang="sr-Latn-RS" dirty="0"/>
              <a:t>Smatra se modelom, samo zato što ga neki smatraju mogućim, i što se javlja u praksi</a:t>
            </a:r>
          </a:p>
          <a:p>
            <a:r>
              <a:rPr lang="sr-Latn-RS" dirty="0"/>
              <a:t>Uglavnom ne vodi do stvaranja upotrebljivog proizvoda</a:t>
            </a:r>
          </a:p>
        </p:txBody>
      </p:sp>
    </p:spTree>
    <p:extLst>
      <p:ext uri="{BB962C8B-B14F-4D97-AF65-F5344CB8AC3E}">
        <p14:creationId xmlns:p14="http://schemas.microsoft.com/office/powerpoint/2010/main" val="696582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životnog ciklusa – spiralni model</a:t>
            </a:r>
            <a:endParaRPr lang="sr-Cyrl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023" y="1853755"/>
            <a:ext cx="6734385" cy="5004246"/>
          </a:xfrm>
        </p:spPr>
      </p:pic>
    </p:spTree>
    <p:extLst>
      <p:ext uri="{BB962C8B-B14F-4D97-AF65-F5344CB8AC3E}">
        <p14:creationId xmlns:p14="http://schemas.microsoft.com/office/powerpoint/2010/main" val="3707374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životnog ciklusa – spiralni model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Originalno razvijen od strane Barija Boema (Barry Boehm, 1988)</a:t>
            </a:r>
          </a:p>
          <a:p>
            <a:r>
              <a:rPr lang="sr-Latn-RS" dirty="0"/>
              <a:t>Uglavnom prilagođen velikim projektima</a:t>
            </a:r>
          </a:p>
          <a:p>
            <a:r>
              <a:rPr lang="sr-Latn-RS" dirty="0"/>
              <a:t>Osnovna ideja je rano otkrivanje i kontrola rizika, tokom celog toka projekta</a:t>
            </a:r>
          </a:p>
          <a:p>
            <a:r>
              <a:rPr lang="sr-Latn-RS" dirty="0"/>
              <a:t>Sa svakim prolaskom kroz spiralu, uvećavaju se troškovi, ali se pre prelaska u sledeću fazu pravi procena rizika, kao i operacioni prototip, koji bi u tome trebalo da pomogne</a:t>
            </a:r>
          </a:p>
          <a:p>
            <a:r>
              <a:rPr lang="sr-Latn-RS" dirty="0"/>
              <a:t>Implicitno se podrazumeva da, ukoliko je procenjeni rizik pri prelasku u sledeću fazu preveliki, može doći do reorganizacije ili ukidanja projekta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3574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i="1" dirty="0"/>
              <a:t>„Uspeh u softverskom inženjerstvu je rezultat postojanja sistema </a:t>
            </a:r>
            <a:r>
              <a:rPr lang="en-US" i="1" dirty="0"/>
              <a:t>– ne </a:t>
            </a:r>
            <a:r>
              <a:rPr lang="en-US" i="1" dirty="0" err="1"/>
              <a:t>tajni</a:t>
            </a:r>
            <a:r>
              <a:rPr lang="en-US" i="1" dirty="0"/>
              <a:t>” </a:t>
            </a:r>
            <a:r>
              <a:rPr lang="en-US" dirty="0"/>
              <a:t>(L. Peters)</a:t>
            </a:r>
            <a:endParaRPr lang="sr-Latn-RS" dirty="0"/>
          </a:p>
          <a:p>
            <a:r>
              <a:rPr lang="sr-Latn-RS" dirty="0"/>
              <a:t>Pod </a:t>
            </a:r>
            <a:r>
              <a:rPr lang="sr-Latn-RS" i="1" dirty="0"/>
              <a:t>životnim ciklusom </a:t>
            </a:r>
            <a:r>
              <a:rPr lang="sr-Latn-RS" dirty="0"/>
              <a:t>u industriji se podrazumeva inženjerski model rada na projektu koji se sprovodi</a:t>
            </a:r>
          </a:p>
          <a:p>
            <a:r>
              <a:rPr lang="sr-Latn-RS" dirty="0"/>
              <a:t>U softverskoj industriji, vlada uverenje da postoji magičan, pravi, nenadmašan, univerzalan tip životnog ciklusa</a:t>
            </a:r>
          </a:p>
          <a:p>
            <a:r>
              <a:rPr lang="sr-Latn-RS" dirty="0"/>
              <a:t>Softversko inženjerstvo je veoma srodno inženjerstvu u „klasičnom smislu“, te se koreni različitih modela životnih ciklusa nalaze u praksama starim hiljadama godina</a:t>
            </a:r>
          </a:p>
          <a:p>
            <a:r>
              <a:rPr lang="sr-Latn-RS" dirty="0"/>
              <a:t>Nakon ovog kratkog predavanja, mističan i neuhvatiljiv pojam životnog ciklusa razvoja softvera, trebalo bi da bude nešto bliži.</a:t>
            </a:r>
          </a:p>
          <a:p>
            <a:endParaRPr lang="en-US" i="1" dirty="0"/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774394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životnog ciklusa – Evolucioni model</a:t>
            </a:r>
            <a:endParaRPr lang="sr-Cyrl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9084" y="1853754"/>
            <a:ext cx="5288263" cy="4213460"/>
          </a:xfrm>
        </p:spPr>
      </p:pic>
    </p:spTree>
    <p:extLst>
      <p:ext uri="{BB962C8B-B14F-4D97-AF65-F5344CB8AC3E}">
        <p14:creationId xmlns:p14="http://schemas.microsoft.com/office/powerpoint/2010/main" val="118095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životnog ciklusa – Evolucioni model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Ideja evolucionog modela životnog ciklusa je, kao što i ime sugeriše, postepen, evolucioni razvoj proizvoda, od ideje, do uspešne realizacije pune različitih funkcionalnosti, bez mnoštva grešaka</a:t>
            </a:r>
          </a:p>
          <a:p>
            <a:r>
              <a:rPr lang="sr-Latn-RS" dirty="0"/>
              <a:t>Malo gradi, malo testiraj, ponovi</a:t>
            </a:r>
          </a:p>
          <a:p>
            <a:r>
              <a:rPr lang="sr-Latn-RS" dirty="0"/>
              <a:t>Rafinisana i unapređena verzija ovog modela, poznatija je kao agilno programiranje</a:t>
            </a:r>
          </a:p>
          <a:p>
            <a:r>
              <a:rPr lang="sr-Latn-RS" dirty="0"/>
              <a:t>Dobar model, kada je potrebno izgraditi timski duh i kompetencije članova tima koji nemaju mnogo iskustva</a:t>
            </a:r>
          </a:p>
          <a:p>
            <a:r>
              <a:rPr lang="sr-Latn-RS" dirty="0"/>
              <a:t>Nekada je dobro kombinovati ovaj model, sa čvrstom arhitekturom važnih i rizičnih celina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154742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životnog ciklusa – etape sa kapijama</a:t>
            </a:r>
            <a:endParaRPr lang="sr-Cyrl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132" y="1931284"/>
            <a:ext cx="7808167" cy="4227352"/>
          </a:xfrm>
        </p:spPr>
      </p:pic>
    </p:spTree>
    <p:extLst>
      <p:ext uri="{BB962C8B-B14F-4D97-AF65-F5344CB8AC3E}">
        <p14:creationId xmlns:p14="http://schemas.microsoft.com/office/powerpoint/2010/main" val="4144737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životnog ciklusa – etape sa kapijama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Iako na osnovu ilustracije može delovati da je ovakav model u praksi neprimenjiv, zato što su faze u potpunosti serijalizovane, i zahteva se visok stepen pedantnosti izrade, rezultati u praksi su drugačiji</a:t>
            </a:r>
          </a:p>
          <a:p>
            <a:r>
              <a:rPr lang="sr-Latn-RS" dirty="0"/>
              <a:t>Dosta posla može biti paralelizovano, a čist i temeljno testiran kod smanjuje vreme potrebno za popravljanje manjkavosti i grešaka u kodu</a:t>
            </a:r>
          </a:p>
          <a:p>
            <a:r>
              <a:rPr lang="sr-Latn-RS" dirty="0"/>
              <a:t>Izazovi ovog pristupa: ljudski faktor i potrebna infrastruktura za efikasnu primenu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414465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životnog ciklusa – brzo prototipovanje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Prototip je sredstvo stvaranja razvojne specifikacije</a:t>
            </a:r>
          </a:p>
          <a:p>
            <a:r>
              <a:rPr lang="sr-Latn-RS" dirty="0"/>
              <a:t>Fokus ovog pristupa je na klijentu, kojem se u kratkom vremenskom roku obezbeđuje uvid u to kako će proizvod izgledati, kada postane funkcionalan</a:t>
            </a:r>
          </a:p>
          <a:p>
            <a:r>
              <a:rPr lang="sr-Latn-RS" dirty="0"/>
              <a:t>Smanjuje se nepoznanica, da li će proizvod biti prihvaćen</a:t>
            </a:r>
          </a:p>
          <a:p>
            <a:r>
              <a:rPr lang="sr-Latn-RS" dirty="0"/>
              <a:t>Postoji značajan rizik od stvaranja fenomena odbeglog koda, kao i od usvajanja prototipa kao funkcionalnog proizovoda, zbog nerazumevanja ili nedisciplinovanosti klijenta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715911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životnog ciklusa – agilno programiranje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Agilno programiranje nije jedna metodologija, nego je zapravo skup različitih metodologija i dobrih praksi koje vode ka istom cilju – pouzdanom i brzo dostupnom proizvodu, i zadovoljnim klijentima i razvijaocima softvera.</a:t>
            </a:r>
          </a:p>
          <a:p>
            <a:r>
              <a:rPr lang="sr-Latn-RS" dirty="0"/>
              <a:t>Jedan je od najdetaljnije opisanih modela, sa mnoštvom literature i primera iz prakse</a:t>
            </a:r>
          </a:p>
          <a:p>
            <a:r>
              <a:rPr lang="sr-Latn-RS" dirty="0"/>
              <a:t>Posao se deli na „priče“ od kojih svaka nosi određen broj poena, u zavisnosti od obimnosti i težine</a:t>
            </a:r>
          </a:p>
          <a:p>
            <a:r>
              <a:rPr lang="sr-Latn-RS" dirty="0"/>
              <a:t>U svakom ciklusu, procenjuje se koliko koja od osoba može da isporuči poena</a:t>
            </a:r>
          </a:p>
          <a:p>
            <a:r>
              <a:rPr lang="sr-Latn-RS" dirty="0"/>
              <a:t>Ukoliko je očigledno da će rokovi biti probijeni, na naručiocu je da odluči da li će se odreći neke funkcionalnosti završnog proizvoda, ili roka isporuke</a:t>
            </a:r>
          </a:p>
        </p:txBody>
      </p:sp>
    </p:spTree>
    <p:extLst>
      <p:ext uri="{BB962C8B-B14F-4D97-AF65-F5344CB8AC3E}">
        <p14:creationId xmlns:p14="http://schemas.microsoft.com/office/powerpoint/2010/main" val="796578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životnog ciklusa – agilno programiranje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Ovaj model podstiče stvaranje poverenja i transparentnost</a:t>
            </a:r>
          </a:p>
          <a:p>
            <a:endParaRPr lang="sr-Latn-RS" dirty="0"/>
          </a:p>
          <a:p>
            <a:r>
              <a:rPr lang="sr-Latn-RS" dirty="0"/>
              <a:t>Jedna od glavnih mana predstavlja nedostatak stabilnosti – česte promene i dodavanje funkcionalnost onemogućavaju praćenje šire slike</a:t>
            </a:r>
          </a:p>
          <a:p>
            <a:endParaRPr lang="sr-Latn-RS" dirty="0"/>
          </a:p>
          <a:p>
            <a:r>
              <a:rPr lang="sr-Latn-RS" dirty="0"/>
              <a:t>Kao i svi ostali modeli, nije univerzalno primenjiv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88039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životnog ciklusa – agilno programiranje</a:t>
            </a:r>
            <a:endParaRPr lang="sr-Cyrl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816" y="2016125"/>
            <a:ext cx="7906693" cy="3449638"/>
          </a:xfrm>
        </p:spPr>
      </p:pic>
    </p:spTree>
    <p:extLst>
      <p:ext uri="{BB962C8B-B14F-4D97-AF65-F5344CB8AC3E}">
        <p14:creationId xmlns:p14="http://schemas.microsoft.com/office/powerpoint/2010/main" val="2074950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životnog ciklusa – agilno programiranje</a:t>
            </a:r>
            <a:endParaRPr lang="sr-Cyrl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625" y="2315295"/>
            <a:ext cx="8249074" cy="2851297"/>
          </a:xfrm>
        </p:spPr>
      </p:pic>
    </p:spTree>
    <p:extLst>
      <p:ext uri="{BB962C8B-B14F-4D97-AF65-F5344CB8AC3E}">
        <p14:creationId xmlns:p14="http://schemas.microsoft.com/office/powerpoint/2010/main" val="246808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životnog ciklusa – agilno programiranje</a:t>
            </a:r>
            <a:endParaRPr lang="sr-Cyrl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275" y="2143837"/>
            <a:ext cx="8261775" cy="3194214"/>
          </a:xfrm>
        </p:spPr>
      </p:pic>
    </p:spTree>
    <p:extLst>
      <p:ext uri="{BB962C8B-B14F-4D97-AF65-F5344CB8AC3E}">
        <p14:creationId xmlns:p14="http://schemas.microsoft.com/office/powerpoint/2010/main" val="116808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Životni ciklus kvaliteta softvera</a:t>
            </a:r>
            <a:endParaRPr lang="sr-Cyrl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(Dva loša ubiše pouzdanost programa)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494492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životnog ciklusa – usklađivanje i stabilizacija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Ovaj model se koristi u Microsoft-u, kao i, moguće u drugim kompanijama</a:t>
            </a:r>
          </a:p>
          <a:p>
            <a:r>
              <a:rPr lang="sr-Latn-RS" dirty="0"/>
              <a:t>Počevši od osnovnih zahteva projekta, tim stvara specifikacije, postavlja prioritete i deli projekat u četiri etape</a:t>
            </a:r>
          </a:p>
          <a:p>
            <a:r>
              <a:rPr lang="sr-Latn-RS" dirty="0"/>
              <a:t>Etape: RC1,RC2, RC3, RTM</a:t>
            </a:r>
          </a:p>
          <a:p>
            <a:r>
              <a:rPr lang="sr-Latn-RS" dirty="0"/>
              <a:t>U svakoj od narednih etapa, povećava se prag potreban za dozvolu izmene koda, smanjuje se brzina dodavanja novih funkcionalnosti i smanjuje se broj manjkavosti i grešaka</a:t>
            </a:r>
          </a:p>
          <a:p>
            <a:r>
              <a:rPr lang="sr-Latn-RS" dirty="0"/>
              <a:t>Glavna ideja ovog modela jeste postizanje stabilnosti i zrelosti konačnog proizvoda</a:t>
            </a:r>
          </a:p>
        </p:txBody>
      </p:sp>
    </p:spTree>
    <p:extLst>
      <p:ext uri="{BB962C8B-B14F-4D97-AF65-F5344CB8AC3E}">
        <p14:creationId xmlns:p14="http://schemas.microsoft.com/office/powerpoint/2010/main" val="4251809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Modeli životnog ciklusa – usklađivanje i stabilizacija</a:t>
            </a:r>
            <a:endParaRPr lang="sr-Cyrl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190" y="2102560"/>
            <a:ext cx="6705945" cy="3276768"/>
          </a:xfrm>
        </p:spPr>
      </p:pic>
    </p:spTree>
    <p:extLst>
      <p:ext uri="{BB962C8B-B14F-4D97-AF65-F5344CB8AC3E}">
        <p14:creationId xmlns:p14="http://schemas.microsoft.com/office/powerpoint/2010/main" val="2746791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Poređenje osobina različitih modela životnog ciklusa</a:t>
            </a:r>
            <a:endParaRPr lang="sr-Cyrl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(Ovi mali krompiri i nisu nešto veliki, a ovi veliki, nisu baš preterano mali)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350533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Poređenje osobina različitih modela životnog ciklusa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Različiti modeli imaju različite osobine, nijedan nije univerzalno primenjiv</a:t>
            </a:r>
          </a:p>
          <a:p>
            <a:endParaRPr lang="sr-Latn-RS" dirty="0"/>
          </a:p>
          <a:p>
            <a:r>
              <a:rPr lang="sr-Latn-RS" dirty="0"/>
              <a:t>Neki modeli imaju osobine koje odgovaraju manjim timovima, manje iskusnih ljudi, dok su drugi prilagođeni tako, da omogućavaju dobijanje maksimuma od iskusnih pojedinaca</a:t>
            </a:r>
          </a:p>
          <a:p>
            <a:endParaRPr lang="sr-Latn-RS" dirty="0"/>
          </a:p>
          <a:p>
            <a:r>
              <a:rPr lang="sr-Latn-RS" dirty="0"/>
              <a:t>Nijedan od modela nije „uklesan u kamenu“ – moguće su i poželjne, modifikacije i kombinacije različitih modela u različitim fazama projekta ili različitim podtimovima</a:t>
            </a:r>
          </a:p>
        </p:txBody>
      </p:sp>
    </p:spTree>
    <p:extLst>
      <p:ext uri="{BB962C8B-B14F-4D97-AF65-F5344CB8AC3E}">
        <p14:creationId xmlns:p14="http://schemas.microsoft.com/office/powerpoint/2010/main" val="2851903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759" y="-28891"/>
            <a:ext cx="9603275" cy="1049235"/>
          </a:xfrm>
        </p:spPr>
        <p:txBody>
          <a:bodyPr/>
          <a:lstStyle/>
          <a:p>
            <a:r>
              <a:rPr lang="sr-Latn-RS" dirty="0"/>
              <a:t>Poređenje osobina različitih modela životnog ciklusa</a:t>
            </a:r>
            <a:endParaRPr lang="sr-Cyrl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9954" y="1020344"/>
            <a:ext cx="5938887" cy="5837656"/>
          </a:xfrm>
        </p:spPr>
      </p:pic>
    </p:spTree>
    <p:extLst>
      <p:ext uri="{BB962C8B-B14F-4D97-AF65-F5344CB8AC3E}">
        <p14:creationId xmlns:p14="http://schemas.microsoft.com/office/powerpoint/2010/main" val="2789993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Odabir životnog ciklusa razvoja softvera</a:t>
            </a:r>
            <a:endParaRPr lang="sr-Cyrl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(Ako odaberete, bićete nezadovoljni, ako ne odaberete, bićete nezadovoljni)</a:t>
            </a:r>
            <a:endParaRPr lang="sr-Cyrl-RS" dirty="0"/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675234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Odabir životnog ciklusa razvoja softvera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Kao što sami modeli nisu nepromenjivi, tako i odabir modela ne mora biti konačna odluka pri započinjanju projekta – model može biti promenjen više puta, dok se ne nađe oblik koji najviše doprinosi kvalitetnom i pouzdanom radu na projektu</a:t>
            </a:r>
          </a:p>
          <a:p>
            <a:r>
              <a:rPr lang="sr-Latn-RS" dirty="0"/>
              <a:t>Neke od ključnih tačaka koje doprinose uspehu:</a:t>
            </a:r>
          </a:p>
          <a:p>
            <a:pPr lvl="1"/>
            <a:r>
              <a:rPr lang="sr-Latn-RS" dirty="0"/>
              <a:t>Omogućavanje da karakter projekta bude taj koji diktira koji plan treba da bude upotrebljen</a:t>
            </a:r>
          </a:p>
          <a:p>
            <a:pPr lvl="1"/>
            <a:r>
              <a:rPr lang="sr-Latn-RS" dirty="0"/>
              <a:t>Izbegavanje paničnog okretanja modelu Zakucavanje, već odvajanje dovoljno vremena za analizu sledećih koraka</a:t>
            </a:r>
          </a:p>
          <a:p>
            <a:pPr lvl="1"/>
            <a:r>
              <a:rPr lang="sr-Latn-RS" dirty="0"/>
              <a:t>Praćenje koliko se dobro izvršava usvojeni plan</a:t>
            </a:r>
          </a:p>
          <a:p>
            <a:pPr lvl="1"/>
            <a:r>
              <a:rPr lang="sr-Latn-RS" dirty="0"/>
              <a:t>Postojanje dovoljnog stepena fleksibilnosti, koji dozvoljava neprekidno ponovno planiranje, radi prilagođavanja nepredviđenim okolnostima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001526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Odabir životnog ciklusa razvoja softvera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Pogrešno je misliti da neophodna fluidnost planova znači da planovi nisu potrebni</a:t>
            </a:r>
          </a:p>
          <a:p>
            <a:endParaRPr lang="sr-Latn-RS" dirty="0"/>
          </a:p>
          <a:p>
            <a:r>
              <a:rPr lang="sr-Latn-RS" dirty="0"/>
              <a:t>Nepostojanje planova zahteva stepen poverenja između naručioca i razvijaoca, koji nije moguć</a:t>
            </a:r>
          </a:p>
          <a:p>
            <a:endParaRPr lang="sr-Latn-RS" dirty="0"/>
          </a:p>
          <a:p>
            <a:r>
              <a:rPr lang="sr-Latn-RS" dirty="0"/>
              <a:t>Koji god da je model životnog ciklusa odabran, treba ga se disciplinovano držati</a:t>
            </a: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3609978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  <a:endParaRPr lang="sr-Cyrl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(Ako je neka dobra duša ostala da sluša izlaganja radova)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475171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Svaki od modela životnog ciklusa predstavlja teoretsku idealizaciju, te stoga treba da bude korišćen kao polazna osnova, a ne kao konačna definicija modela za upotrebu u praksi</a:t>
            </a:r>
          </a:p>
          <a:p>
            <a:r>
              <a:rPr lang="sr-Latn-RS" dirty="0"/>
              <a:t>Iskustvo pokazuje da postoje uspešni projekti koji su „radili sve pogrešno“ i neuspešni projekti koji su „radili sve ispravno“ kada je odabri modela životnog ciklusa u pitanju</a:t>
            </a:r>
          </a:p>
          <a:p>
            <a:r>
              <a:rPr lang="sr-Latn-RS" dirty="0"/>
              <a:t>Osnov uspešnog rada jeste fleksibilnost koja prati činjenice – a do činjenica se dolazi merenjem, posmatranjem i komunikacijom</a:t>
            </a:r>
          </a:p>
          <a:p>
            <a:r>
              <a:rPr lang="sr-Latn-RS" dirty="0"/>
              <a:t>Pitanje odabira modela životnog ciklusa razvoja softvera je zapravo minorno, u poređenju sa važnosti koju imaju prilagodljivost izazovnom i uvek promenljivom tehničkom i poslovnom okruženju, kao i disciplina i posvećenost kvalitetu izrade proizvoda</a:t>
            </a:r>
          </a:p>
        </p:txBody>
      </p:sp>
    </p:spTree>
    <p:extLst>
      <p:ext uri="{BB962C8B-B14F-4D97-AF65-F5344CB8AC3E}">
        <p14:creationId xmlns:p14="http://schemas.microsoft.com/office/powerpoint/2010/main" val="381141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Životni ciklus kvaliteta softvera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Najveći na</a:t>
            </a:r>
            <a:r>
              <a:rPr lang="en-US" dirty="0" err="1"/>
              <a:t>predak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polju</a:t>
            </a:r>
            <a:r>
              <a:rPr lang="en-US" dirty="0"/>
              <a:t> </a:t>
            </a:r>
            <a:r>
              <a:rPr lang="en-US" dirty="0" err="1"/>
              <a:t>pobolj</a:t>
            </a:r>
            <a:r>
              <a:rPr lang="sr-Latn-RS" dirty="0"/>
              <a:t>š</a:t>
            </a:r>
            <a:r>
              <a:rPr lang="en-US" dirty="0" err="1"/>
              <a:t>anja</a:t>
            </a:r>
            <a:r>
              <a:rPr lang="sr-Latn-RS" dirty="0"/>
              <a:t> kvaliteta i pouzdanosti softvera, učinjen je u okviru softvera sa visokim stepenom dostupnosti</a:t>
            </a:r>
          </a:p>
          <a:p>
            <a:r>
              <a:rPr lang="sr-Latn-RS" dirty="0"/>
              <a:t>Životni ciklus kvaliteta softvera </a:t>
            </a:r>
            <a:r>
              <a:rPr lang="en-US" dirty="0"/>
              <a:t>– </a:t>
            </a:r>
            <a:r>
              <a:rPr lang="sr-Latn-RS" dirty="0"/>
              <a:t>ideja Deutsch</a:t>
            </a:r>
            <a:r>
              <a:rPr lang="en-US" dirty="0"/>
              <a:t>-a </a:t>
            </a:r>
            <a:r>
              <a:rPr lang="sr-Latn-RS" dirty="0"/>
              <a:t>i </a:t>
            </a:r>
            <a:r>
              <a:rPr lang="en-US" dirty="0"/>
              <a:t>Willis-a, 1998.</a:t>
            </a:r>
          </a:p>
          <a:p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softverski</a:t>
            </a:r>
            <a:r>
              <a:rPr lang="en-US" dirty="0"/>
              <a:t> </a:t>
            </a:r>
            <a:r>
              <a:rPr lang="sr-Latn-RS" dirty="0"/>
              <a:t>sistem postaje prožet kvalitetom?</a:t>
            </a:r>
          </a:p>
          <a:p>
            <a:r>
              <a:rPr lang="sr-Latn-RS" dirty="0"/>
              <a:t>Manjkavost, ili greška? Razlika između dva pojma</a:t>
            </a:r>
          </a:p>
          <a:p>
            <a:r>
              <a:rPr lang="sr-Latn-RS" dirty="0"/>
              <a:t>Principi životnog ciklusa kvaliteta softvera ne zamenjuju životni ciklus razvoja softvera, već ga upotpunjavaju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028362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HVALA VAM NA PAŽNJI</a:t>
            </a:r>
            <a:endParaRPr lang="sr-Cyrl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(Ima li pitanja?)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80715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Životni ciklus kvaliteta softvera</a:t>
            </a:r>
            <a:endParaRPr lang="sr-Cyrl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711" y="1853754"/>
            <a:ext cx="6539010" cy="4149655"/>
          </a:xfrm>
        </p:spPr>
      </p:pic>
    </p:spTree>
    <p:extLst>
      <p:ext uri="{BB962C8B-B14F-4D97-AF65-F5344CB8AC3E}">
        <p14:creationId xmlns:p14="http://schemas.microsoft.com/office/powerpoint/2010/main" val="162138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Razvoj softvera posmatran kao proces</a:t>
            </a:r>
            <a:endParaRPr lang="sr-Cyrl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(Zato što je Kafkinim romanima potreban veći broj pogodaka u pretraživaču)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76730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</a:t>
            </a:r>
            <a:r>
              <a:rPr lang="sr-Latn-RS" dirty="0"/>
              <a:t>posmatran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proces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Razvoj softvera je u grubim crtama sličan ostalim inženjerski orijentisanim disciplinama</a:t>
            </a:r>
          </a:p>
          <a:p>
            <a:endParaRPr lang="sr-Latn-RS" dirty="0"/>
          </a:p>
          <a:p>
            <a:r>
              <a:rPr lang="sr-Latn-RS" dirty="0"/>
              <a:t>Za projektnim zahtevom sledi razvoj nacrta, sprovođenja nacrta u konkretan proizvod, testiranje i ispravki stvorenog proizvoda, isporuke proizvoda klijentu.</a:t>
            </a:r>
          </a:p>
          <a:p>
            <a:endParaRPr lang="sr-Latn-RS" dirty="0"/>
          </a:p>
          <a:p>
            <a:r>
              <a:rPr lang="sr-Latn-RS" dirty="0"/>
              <a:t>Bez obzira na vrstu završnog proizvoda, u svim inženjerskim disciplinama se počinje sa izvesnim problemom ili konceptom, koji je potrebno dovesti do faze sazrevanja </a:t>
            </a:r>
            <a:r>
              <a:rPr lang="en-US" dirty="0"/>
              <a:t>– </a:t>
            </a:r>
            <a:r>
              <a:rPr lang="en-US" dirty="0" err="1"/>
              <a:t>pretvaranja</a:t>
            </a:r>
            <a:r>
              <a:rPr lang="en-US" dirty="0"/>
              <a:t> </a:t>
            </a:r>
            <a:r>
              <a:rPr lang="sr-Latn-RS" dirty="0"/>
              <a:t>u proizvod ili proces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10649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Razvoj softvera posmatran kao proces</a:t>
            </a:r>
            <a:endParaRPr lang="sr-Cyrl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175" y="1968990"/>
            <a:ext cx="5436081" cy="4104583"/>
          </a:xfrm>
        </p:spPr>
      </p:pic>
    </p:spTree>
    <p:extLst>
      <p:ext uri="{BB962C8B-B14F-4D97-AF65-F5344CB8AC3E}">
        <p14:creationId xmlns:p14="http://schemas.microsoft.com/office/powerpoint/2010/main" val="3526027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269</TotalTime>
  <Words>2140</Words>
  <Application>Microsoft Office PowerPoint</Application>
  <PresentationFormat>Widescreen</PresentationFormat>
  <Paragraphs>201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Gill Sans MT</vt:lpstr>
      <vt:lpstr>Gallery</vt:lpstr>
      <vt:lpstr>Odabir modela životnog ciklusa razvoja softvera: posledice na način upravljanja</vt:lpstr>
      <vt:lpstr>uvod</vt:lpstr>
      <vt:lpstr>UVOD</vt:lpstr>
      <vt:lpstr>Životni ciklus kvaliteta softvera</vt:lpstr>
      <vt:lpstr>Životni ciklus kvaliteta softvera</vt:lpstr>
      <vt:lpstr>Životni ciklus kvaliteta softvera</vt:lpstr>
      <vt:lpstr>Razvoj softvera posmatran kao proces</vt:lpstr>
      <vt:lpstr>Razvoj softvera posmatran kao proces</vt:lpstr>
      <vt:lpstr>Razvoj softvera posmatran kao proces</vt:lpstr>
      <vt:lpstr>Razvoj softvera posmatran kao proces</vt:lpstr>
      <vt:lpstr>Razvoj softvera posmatran kao proces</vt:lpstr>
      <vt:lpstr>Razvoj softvera posmatran kao proces</vt:lpstr>
      <vt:lpstr>Razvoj softvera posmatran kao proces</vt:lpstr>
      <vt:lpstr>Modelovanje procesa</vt:lpstr>
      <vt:lpstr>MODELOVANJE procesa</vt:lpstr>
      <vt:lpstr>Modelovanje procesa</vt:lpstr>
      <vt:lpstr>Modeli životnog ciklusa</vt:lpstr>
      <vt:lpstr>Modeli životnog ciklusa - osnove</vt:lpstr>
      <vt:lpstr>Modeli životnog ciklusa – osnovni tipovi</vt:lpstr>
      <vt:lpstr>Modeli životnog ciklusa – klasični fazni</vt:lpstr>
      <vt:lpstr>Modeli životnog ciklusa – EVOLUCIONI</vt:lpstr>
      <vt:lpstr>Modeli životnog ciklusa – EVOLUCIONI</vt:lpstr>
      <vt:lpstr>Modeli životnog ciklusa – opšti oblik</vt:lpstr>
      <vt:lpstr>Modeli životnog ciklusa – PREGLED</vt:lpstr>
      <vt:lpstr>Modeli životnog ciklusa – model slapa</vt:lpstr>
      <vt:lpstr>Modeli životnog ciklusa – model slapa</vt:lpstr>
      <vt:lpstr>Modeli životnog ciklusa – Zakucavanje</vt:lpstr>
      <vt:lpstr>Modeli životnog ciklusa – spiralni model</vt:lpstr>
      <vt:lpstr>Modeli životnog ciklusa – spiralni model</vt:lpstr>
      <vt:lpstr>Modeli životnog ciklusa – Evolucioni model</vt:lpstr>
      <vt:lpstr>Modeli životnog ciklusa – Evolucioni model</vt:lpstr>
      <vt:lpstr>Modeli životnog ciklusa – etape sa kapijama</vt:lpstr>
      <vt:lpstr>Modeli životnog ciklusa – etape sa kapijama</vt:lpstr>
      <vt:lpstr>Modeli životnog ciklusa – brzo prototipovanje</vt:lpstr>
      <vt:lpstr>Modeli životnog ciklusa – agilno programiranje</vt:lpstr>
      <vt:lpstr>Modeli životnog ciklusa – agilno programiranje</vt:lpstr>
      <vt:lpstr>Modeli životnog ciklusa – agilno programiranje</vt:lpstr>
      <vt:lpstr>Modeli životnog ciklusa – agilno programiranje</vt:lpstr>
      <vt:lpstr>Modeli životnog ciklusa – agilno programiranje</vt:lpstr>
      <vt:lpstr>Modeli životnog ciklusa – usklađivanje i stabilizacija</vt:lpstr>
      <vt:lpstr>Modeli životnog ciklusa – usklađivanje i stabilizacija</vt:lpstr>
      <vt:lpstr>Poređenje osobina različitih modela životnog ciklusa</vt:lpstr>
      <vt:lpstr>Poređenje osobina različitih modela životnog ciklusa</vt:lpstr>
      <vt:lpstr>Poređenje osobina različitih modela životnog ciklusa</vt:lpstr>
      <vt:lpstr>Odabir životnog ciklusa razvoja softvera</vt:lpstr>
      <vt:lpstr>Odabir životnog ciklusa razvoja softvera</vt:lpstr>
      <vt:lpstr>Odabir životnog ciklusa razvoja softvera</vt:lpstr>
      <vt:lpstr>Zaključak</vt:lpstr>
      <vt:lpstr>Zaključak</vt:lpstr>
      <vt:lpstr>HVALA VAM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Odabir modela životnog ciklusa razvoja softvera: posledice na način upravljanja</dc:title>
  <dc:creator>Bozidar Radivojevic (E-Search)</dc:creator>
  <cp:lastModifiedBy>Bozidar Radivojevic (E-Search)</cp:lastModifiedBy>
  <cp:revision>69</cp:revision>
  <dcterms:created xsi:type="dcterms:W3CDTF">2016-09-21T20:42:08Z</dcterms:created>
  <dcterms:modified xsi:type="dcterms:W3CDTF">2016-09-22T01:11:44Z</dcterms:modified>
</cp:coreProperties>
</file>