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242A-9DC8-4674-847F-C2605996FC5C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9ED3A-9B6E-4B56-94C3-13A119D8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9ED3A-9B6E-4B56-94C3-13A119D81D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D27C1F-D60C-438A-A67E-D6851E348A0D}" type="datetime1">
              <a:rPr lang="en-US" smtClean="0"/>
              <a:t>9/22/2016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EA80E5-8F21-48A3-A7EB-0AA1F196D211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32D216-EEBF-4164-A63C-B06C19940080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2274-2EE5-4CDE-A860-52F9C9C05040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199B16-E957-464F-9653-7B0BEA128F76}" type="datetime1">
              <a:rPr lang="en-US" smtClean="0"/>
              <a:t>9/22/2016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DDAA9D-CA0E-4208-8F00-CADCDB1FD252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EB674-5A4F-4590-95AF-4CF3B209D317}" type="datetime1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64D903-A5E2-4C85-8058-3E133A00E197}" type="datetime1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5F142-071B-4C03-B68B-1B1CE1C95F2C}" type="datetime1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2DC579B-BBC0-4493-B2E1-0C2F7767D086}" type="datetime1">
              <a:rPr lang="en-US" smtClean="0"/>
              <a:t>9/22/2016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2327C99-BE60-4E9F-AB57-3FF7FB8AD567}" type="datetime1">
              <a:rPr lang="en-US" smtClean="0"/>
              <a:t>9/22/2016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1012C7C-C2A1-44A8-946F-AE40958CB318}" type="datetime1">
              <a:rPr lang="en-US" smtClean="0"/>
              <a:t>9/22/2016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F5F3E3-101E-49FD-849C-A828DA768F7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Cambria" panose="02040503050406030204" pitchFamily="18" charset="0"/>
              </a:rPr>
              <a:t>Softverski</a:t>
            </a:r>
            <a:r>
              <a:rPr lang="en-US" sz="6000" dirty="0" smtClean="0">
                <a:latin typeface="Cambria" panose="02040503050406030204" pitchFamily="18" charset="0"/>
              </a:rPr>
              <a:t> </a:t>
            </a:r>
            <a:r>
              <a:rPr lang="en-US" sz="6000" dirty="0" err="1" smtClean="0">
                <a:latin typeface="Cambria" panose="02040503050406030204" pitchFamily="18" charset="0"/>
              </a:rPr>
              <a:t>procesi</a:t>
            </a:r>
            <a:endParaRPr lang="en-US" sz="60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560234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Jana 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Proti</a:t>
            </a:r>
            <a:r>
              <a:rPr lang="sr-Latn-R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ć  1090/2015</a:t>
            </a:r>
          </a:p>
          <a:p>
            <a:pPr>
              <a:spcAft>
                <a:spcPts val="600"/>
              </a:spcAft>
            </a:pPr>
            <a:r>
              <a:rPr lang="sr-Latn-R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Razvoj softvera 2 ~ Vladimir Filipović</a:t>
            </a:r>
          </a:p>
        </p:txBody>
      </p:sp>
    </p:spTree>
    <p:extLst>
      <p:ext uri="{BB962C8B-B14F-4D97-AF65-F5344CB8AC3E}">
        <p14:creationId xmlns:p14="http://schemas.microsoft.com/office/powerpoint/2010/main" val="34616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Inkrementalni razvoj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324600" cy="3237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Inkrementalni razvoj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Prvo najbitnije funkcionalnosti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Prednosti u odnosu na model vodopada: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jeftina promena zahteva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povratne informacije od korisnika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isporuka programa može da bude ranije</a:t>
            </a:r>
          </a:p>
          <a:p>
            <a:pPr marL="914400" lvl="1" indent="-514350">
              <a:buFont typeface="+mj-lt"/>
              <a:buAutoNum type="arabicPeriod"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pPr marL="457200" indent="-457200"/>
            <a:r>
              <a:rPr lang="sr-Latn-RS" sz="2800" dirty="0" smtClean="0">
                <a:latin typeface="Cambria" panose="02040503050406030204" pitchFamily="18" charset="0"/>
              </a:rPr>
              <a:t>Najčešće korišćen</a:t>
            </a:r>
          </a:p>
          <a:p>
            <a:pPr marL="457200" indent="-457200"/>
            <a:endParaRPr lang="sr-Latn-RS" sz="2800" dirty="0" smtClean="0">
              <a:latin typeface="Cambria" panose="02040503050406030204" pitchFamily="18" charset="0"/>
            </a:endParaRPr>
          </a:p>
          <a:p>
            <a:pPr marL="457200" indent="-457200"/>
            <a:r>
              <a:rPr lang="sr-Latn-RS" sz="2800" dirty="0" smtClean="0">
                <a:latin typeface="Cambria" panose="02040503050406030204" pitchFamily="18" charset="0"/>
              </a:rPr>
              <a:t>Može biti vođen planom, agilan, najčešće kombinacija ova dva 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Inkrementalni razvoj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r-Latn-RS" sz="2800" dirty="0" smtClean="0">
                <a:latin typeface="Cambria" panose="02040503050406030204" pitchFamily="18" charset="0"/>
              </a:rPr>
              <a:t>Problemi: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ne vidi se jasno progres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novim inkrementima se urušava struktura</a:t>
            </a:r>
          </a:p>
          <a:p>
            <a:pPr marL="914400" lvl="1" indent="-514350">
              <a:buFont typeface="+mj-lt"/>
              <a:buAutoNum type="arabicPeriod"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Nije pogodan za dugačke projekte gde različiti timovi različite delove održavaju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Model ponovne primene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Javlja se sve češće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Velika baza ovakvih komponenti kao i podrška framework-ova za pravljenje istih</a:t>
            </a:r>
          </a:p>
          <a:p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Između </a:t>
            </a:r>
            <a:r>
              <a:rPr lang="en-US" sz="2800" dirty="0" err="1" smtClean="0">
                <a:latin typeface="Cambria" panose="02040503050406030204" pitchFamily="18" charset="0"/>
              </a:rPr>
              <a:t>osnovne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dve</a:t>
            </a:r>
            <a:r>
              <a:rPr lang="en-US" sz="2800" dirty="0" smtClean="0">
                <a:latin typeface="Cambria" panose="02040503050406030204" pitchFamily="18" charset="0"/>
              </a:rPr>
              <a:t> faze </a:t>
            </a:r>
            <a:r>
              <a:rPr lang="sr-Latn-RS" sz="2800" dirty="0" smtClean="0">
                <a:latin typeface="Cambria" panose="02040503050406030204" pitchFamily="18" charset="0"/>
              </a:rPr>
              <a:t>(specifikacije zahteva i validacije sistema)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sr-Latn-RS" sz="2800" dirty="0" smtClean="0">
                <a:latin typeface="Cambria" panose="02040503050406030204" pitchFamily="18" charset="0"/>
              </a:rPr>
              <a:t>postoje</a:t>
            </a:r>
            <a:r>
              <a:rPr lang="en-US" sz="2800" dirty="0" smtClean="0">
                <a:latin typeface="Cambria" panose="02040503050406030204" pitchFamily="18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analiza komponenti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modifikacija zahteva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dizajn sistema sa ponovnim korišćenjem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razvoj i integracija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mbria" panose="02040503050406030204" pitchFamily="18" charset="0"/>
              </a:rPr>
              <a:t>Model ponovne primene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075" name="Picture 3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515676" cy="167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mbria" panose="02040503050406030204" pitchFamily="18" charset="0"/>
              </a:rPr>
              <a:t>Model ponovne primene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Tri </a:t>
            </a:r>
            <a:r>
              <a:rPr lang="en-US" sz="2800" dirty="0" err="1" smtClean="0">
                <a:latin typeface="Cambria" panose="02040503050406030204" pitchFamily="18" charset="0"/>
              </a:rPr>
              <a:t>tipa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komponenti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koje</a:t>
            </a:r>
            <a:r>
              <a:rPr lang="en-US" sz="2800" dirty="0" smtClean="0">
                <a:latin typeface="Cambria" panose="02040503050406030204" pitchFamily="18" charset="0"/>
              </a:rPr>
              <a:t> se </a:t>
            </a:r>
            <a:r>
              <a:rPr lang="en-US" sz="2800" dirty="0" err="1" smtClean="0">
                <a:latin typeface="Cambria" panose="02040503050406030204" pitchFamily="18" charset="0"/>
              </a:rPr>
              <a:t>ovde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koriste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su</a:t>
            </a:r>
            <a:r>
              <a:rPr lang="en-US" sz="2800" dirty="0" smtClean="0">
                <a:latin typeface="Cambria" panose="02040503050406030204" pitchFamily="18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web servisi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paketi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stand-alone sistemi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457200" indent="-457200"/>
            <a:r>
              <a:rPr lang="sr-Latn-RS" sz="2800" dirty="0" smtClean="0">
                <a:latin typeface="Cambria" panose="02040503050406030204" pitchFamily="18" charset="0"/>
              </a:rPr>
              <a:t>Prednosti i mane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anose="02040503050406030204" pitchFamily="18" charset="0"/>
              </a:rPr>
              <a:t>Aktivnosti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procesa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mbria" panose="02040503050406030204" pitchFamily="18" charset="0"/>
              </a:rPr>
              <a:t>Specifikacija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softvera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1"/>
            <a:r>
              <a:rPr lang="sr-Latn-RS" sz="2400" dirty="0" err="1">
                <a:latin typeface="Cambria" panose="02040503050406030204" pitchFamily="18" charset="0"/>
              </a:rPr>
              <a:t>s</a:t>
            </a:r>
            <a:r>
              <a:rPr lang="en-US" sz="2400" dirty="0" err="1" smtClean="0">
                <a:latin typeface="Cambria" panose="02040503050406030204" pitchFamily="18" charset="0"/>
              </a:rPr>
              <a:t>tudija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izvodljivosti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u</a:t>
            </a:r>
            <a:r>
              <a:rPr lang="en-US" sz="2400" dirty="0" err="1" smtClean="0">
                <a:latin typeface="Cambria" panose="02040503050406030204" pitchFamily="18" charset="0"/>
              </a:rPr>
              <a:t>vo</a:t>
            </a:r>
            <a:r>
              <a:rPr lang="sr-Latn-RS" sz="2400" dirty="0" smtClean="0">
                <a:latin typeface="Cambria" panose="02040503050406030204" pitchFamily="18" charset="0"/>
              </a:rPr>
              <a:t>đenje zahteva i njihova analiza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specifikacija zahteva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validacija zahteva</a:t>
            </a:r>
          </a:p>
          <a:p>
            <a:pPr lvl="1"/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Dizajn softvera i implementacija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dizajn arhitekture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dizajn interfejsa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dizajn komponenti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dizajn baze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</a:rPr>
              <a:t>Aktivnosti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procesa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r-Latn-RS" sz="2800" dirty="0" smtClean="0">
                <a:latin typeface="Cambria" panose="02040503050406030204" pitchFamily="18" charset="0"/>
              </a:rPr>
              <a:t>Validacija softvera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razvojno testiranje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sistemsko testiranje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testiranje prihvatljivosti programa</a:t>
            </a:r>
          </a:p>
          <a:p>
            <a:pPr lvl="1"/>
            <a:endParaRPr lang="sr-Latn-RS" sz="2400" dirty="0">
              <a:latin typeface="Cambria" panose="02040503050406030204" pitchFamily="18" charset="0"/>
            </a:endParaRPr>
          </a:p>
          <a:p>
            <a:pPr marL="577850" indent="-514350">
              <a:buFont typeface="+mj-lt"/>
              <a:buAutoNum type="arabicPeriod" startAt="3"/>
            </a:pPr>
            <a:r>
              <a:rPr lang="sr-Latn-RS" sz="2800" dirty="0" smtClean="0">
                <a:latin typeface="Cambria" panose="02040503050406030204" pitchFamily="18" charset="0"/>
              </a:rPr>
              <a:t>Evolucija softvera</a:t>
            </a:r>
            <a:endParaRPr lang="sr-Latn-RS" sz="2800" dirty="0">
              <a:latin typeface="Cambria" panose="02040503050406030204" pitchFamily="18" charset="0"/>
            </a:endParaRPr>
          </a:p>
          <a:p>
            <a:pPr lvl="1"/>
            <a:endParaRPr lang="sr-Latn-R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Suočavanje sa promenama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Dva pristupa promenama: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Izbegavanje promena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Tolerancija na promene</a:t>
            </a:r>
          </a:p>
          <a:p>
            <a:pPr lvl="1"/>
            <a:endParaRPr lang="sr-Latn-RS" sz="2400" dirty="0" smtClean="0">
              <a:latin typeface="Cambria" panose="02040503050406030204" pitchFamily="18" charset="0"/>
            </a:endParaRPr>
          </a:p>
          <a:p>
            <a:r>
              <a:rPr lang="en-US" sz="2800" smtClean="0">
                <a:latin typeface="Cambria" panose="02040503050406030204" pitchFamily="18" charset="0"/>
              </a:rPr>
              <a:t>Par </a:t>
            </a:r>
            <a:r>
              <a:rPr lang="sr-Latn-RS" sz="2800" smtClean="0">
                <a:latin typeface="Cambria" panose="02040503050406030204" pitchFamily="18" charset="0"/>
              </a:rPr>
              <a:t>načina </a:t>
            </a:r>
            <a:r>
              <a:rPr lang="sr-Latn-RS" sz="2800" dirty="0" smtClean="0">
                <a:latin typeface="Cambria" panose="02040503050406030204" pitchFamily="18" charset="0"/>
              </a:rPr>
              <a:t>suočavanja sa promenama: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Pravljenje prototipa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Inkrementalno isporučivanje</a:t>
            </a:r>
          </a:p>
          <a:p>
            <a:pPr lvl="1"/>
            <a:r>
              <a:rPr lang="sr-Latn-RS" sz="2400" dirty="0" smtClean="0">
                <a:latin typeface="Cambria" panose="02040503050406030204" pitchFamily="18" charset="0"/>
              </a:rPr>
              <a:t>Spiralni model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Pravljenje prototipova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098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909494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Pregled ciljeva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115117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Softverski procesi kao koncept i njihovi modeli</a:t>
            </a:r>
          </a:p>
          <a:p>
            <a:endParaRPr lang="sr-Latn-RS" sz="2800" dirty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Tri modela i kada se koriste</a:t>
            </a:r>
          </a:p>
          <a:p>
            <a:endParaRPr lang="sr-Latn-RS" sz="2800" dirty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Izmene u zahtevima</a:t>
            </a:r>
          </a:p>
          <a:p>
            <a:endParaRPr lang="sr-Latn-RS" sz="2800" dirty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RUP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Inkrementalno isporučivanje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122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79" y="2569676"/>
            <a:ext cx="5867400" cy="22637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Spiralni model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146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828800"/>
            <a:ext cx="5768975" cy="4101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RUP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170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370512" cy="1443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9756" y="3886200"/>
            <a:ext cx="8249444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inkrementalan razvoj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pažnja na zahtevima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koristiti arhitekture koje se sastoje iz komponenti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vizuelni model softvera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verifikacija kvaliteta softvera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800" dirty="0" smtClean="0">
                <a:latin typeface="Cambria" panose="02040503050406030204" pitchFamily="18" charset="0"/>
              </a:rPr>
              <a:t>kontrola promena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352799"/>
            <a:ext cx="7848600" cy="5232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Bitno: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Zaključak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6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400" dirty="0" smtClean="0">
                <a:latin typeface="Cambria" panose="02040503050406030204" pitchFamily="18" charset="0"/>
              </a:rPr>
              <a:t>Koji je najbolji model za pravljenje softvera?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90500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>
                <a:latin typeface="Cambria" panose="02040503050406030204" pitchFamily="18" charset="0"/>
              </a:rPr>
              <a:t>Hvala  na  pažnji!</a:t>
            </a:r>
            <a:br>
              <a:rPr lang="sr-Latn-RS" dirty="0" smtClean="0">
                <a:latin typeface="Cambria" panose="02040503050406030204" pitchFamily="18" charset="0"/>
              </a:rPr>
            </a:br>
            <a:r>
              <a:rPr lang="sr-Latn-RS" dirty="0" smtClean="0"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Uvod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Šta je softverski proces?</a:t>
            </a:r>
          </a:p>
          <a:p>
            <a:r>
              <a:rPr lang="sr-Latn-RS" sz="2800" dirty="0" smtClean="0">
                <a:latin typeface="Cambria" panose="02040503050406030204" pitchFamily="18" charset="0"/>
              </a:rPr>
              <a:t>Sastoji se iz: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specifikacije softvera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dizajn i implementacija softvera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validacija softvera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evolucija softvera</a:t>
            </a:r>
          </a:p>
          <a:p>
            <a:pPr marL="914400" lvl="1" indent="-514350">
              <a:buFont typeface="+mj-lt"/>
              <a:buAutoNum type="arabicPeriod"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Takođe sadrže i: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proizvode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uloge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pred- i post- uslovi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mbria" panose="02040503050406030204" pitchFamily="18" charset="0"/>
              </a:rPr>
              <a:t>Uvod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Koji je idealan proces?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Dve vrste: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planski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agilni</a:t>
            </a:r>
          </a:p>
          <a:p>
            <a:pPr marL="914400" lvl="1" indent="-514350">
              <a:buFont typeface="+mj-lt"/>
              <a:buAutoNum type="arabicPeriod"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pPr marL="457200" indent="-457200"/>
            <a:r>
              <a:rPr lang="sr-Latn-RS" sz="2800" dirty="0" smtClean="0">
                <a:latin typeface="Cambria" panose="02040503050406030204" pitchFamily="18" charset="0"/>
              </a:rPr>
              <a:t>Standardizacija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Procesni modeli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>
                <a:latin typeface="Cambria" panose="02040503050406030204" pitchFamily="18" charset="0"/>
              </a:rPr>
              <a:t>Š</a:t>
            </a:r>
            <a:r>
              <a:rPr lang="sr-Latn-RS" sz="2800" dirty="0" smtClean="0">
                <a:latin typeface="Cambria" panose="02040503050406030204" pitchFamily="18" charset="0"/>
              </a:rPr>
              <a:t>ta </a:t>
            </a:r>
            <a:r>
              <a:rPr lang="sr-Latn-RS" sz="2800" dirty="0">
                <a:latin typeface="Cambria" panose="02040503050406030204" pitchFamily="18" charset="0"/>
              </a:rPr>
              <a:t>je </a:t>
            </a:r>
            <a:r>
              <a:rPr lang="sr-Latn-RS" sz="2800" dirty="0" smtClean="0">
                <a:latin typeface="Cambria" panose="02040503050406030204" pitchFamily="18" charset="0"/>
              </a:rPr>
              <a:t>procesni </a:t>
            </a:r>
            <a:r>
              <a:rPr lang="sr-Latn-RS" sz="2800" dirty="0">
                <a:latin typeface="Cambria" panose="02040503050406030204" pitchFamily="18" charset="0"/>
              </a:rPr>
              <a:t>model?</a:t>
            </a:r>
            <a:endParaRPr lang="en-US" sz="2800" dirty="0" smtClean="0">
              <a:latin typeface="Cambria" panose="02040503050406030204" pitchFamily="18" charset="0"/>
            </a:endParaRP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Neki od njih su: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Model vodopada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Inkrementalni razvoj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400" dirty="0" smtClean="0">
                <a:latin typeface="Cambria" panose="02040503050406030204" pitchFamily="18" charset="0"/>
              </a:rPr>
              <a:t>Model ponovne primene</a:t>
            </a:r>
            <a:endParaRPr lang="sr-Latn-RS" sz="2400" dirty="0"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endParaRPr lang="sr-Latn-RS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Model vodopada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Royce, 1970.</a:t>
            </a:r>
            <a:endParaRPr lang="en-US" sz="2800" dirty="0" smtClean="0">
              <a:latin typeface="Cambria" panose="02040503050406030204" pitchFamily="18" charset="0"/>
            </a:endParaRP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Vođen planom</a:t>
            </a:r>
            <a:endParaRPr lang="en-US" sz="2800" dirty="0" smtClean="0">
              <a:latin typeface="Cambria" panose="02040503050406030204" pitchFamily="18" charset="0"/>
            </a:endParaRP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5 faza: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" panose="02040503050406030204" pitchFamily="18" charset="0"/>
              </a:rPr>
              <a:t>definicija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analiza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zahteva</a:t>
            </a:r>
            <a:endParaRPr lang="sr-Latn-R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" panose="02040503050406030204" pitchFamily="18" charset="0"/>
              </a:rPr>
              <a:t>dizajn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sistema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softvera</a:t>
            </a:r>
            <a:endParaRPr lang="sr-Latn-R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" panose="02040503050406030204" pitchFamily="18" charset="0"/>
              </a:rPr>
              <a:t>implementacija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atin typeface="Cambria" panose="02040503050406030204" pitchFamily="18" charset="0"/>
              </a:rPr>
              <a:t> test </a:t>
            </a:r>
            <a:r>
              <a:rPr lang="en-US" sz="2400" dirty="0" err="1" smtClean="0">
                <a:latin typeface="Cambria" panose="02040503050406030204" pitchFamily="18" charset="0"/>
              </a:rPr>
              <a:t>jedinica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koda</a:t>
            </a:r>
            <a:endParaRPr lang="sr-Latn-R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" panose="02040503050406030204" pitchFamily="18" charset="0"/>
              </a:rPr>
              <a:t>integracijski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sistemski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testovi</a:t>
            </a:r>
            <a:endParaRPr lang="sr-Latn-RS" sz="2400" dirty="0" smtClean="0">
              <a:latin typeface="Cambria" panose="020405030504060302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" panose="02040503050406030204" pitchFamily="18" charset="0"/>
              </a:rPr>
              <a:t>rukovanje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odr</a:t>
            </a:r>
            <a:r>
              <a:rPr lang="sr-Latn-RS" sz="2400" dirty="0" smtClean="0">
                <a:latin typeface="Cambria" panose="02040503050406030204" pitchFamily="18" charset="0"/>
              </a:rPr>
              <a:t>žavanje</a:t>
            </a:r>
          </a:p>
          <a:p>
            <a:pPr marL="400050" lvl="1" indent="0">
              <a:buNone/>
            </a:pPr>
            <a:endParaRPr lang="sr-Latn-RS" sz="2400" dirty="0" smtClean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Model vodopada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C:\Users\J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68374"/>
            <a:ext cx="6299200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Model vodopada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Produkti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Preklapanja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Freeze code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Dokumentacija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Kada ga koristiti?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mbria" panose="02040503050406030204" pitchFamily="18" charset="0"/>
              </a:rPr>
              <a:t>Inkrementalni razvoj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Cambria" panose="02040503050406030204" pitchFamily="18" charset="0"/>
              </a:rPr>
              <a:t>Ideja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Agilni pristup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Isprepletane faze</a:t>
            </a:r>
          </a:p>
          <a:p>
            <a:endParaRPr lang="sr-Latn-RS" sz="2800" dirty="0" smtClean="0">
              <a:latin typeface="Cambria" panose="02040503050406030204" pitchFamily="18" charset="0"/>
            </a:endParaRPr>
          </a:p>
          <a:p>
            <a:r>
              <a:rPr lang="sr-Latn-RS" sz="2800" dirty="0" smtClean="0">
                <a:latin typeface="Cambria" panose="02040503050406030204" pitchFamily="18" charset="0"/>
              </a:rPr>
              <a:t>Najsličniji normalnom pristupu problemu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F3E3-101E-49FD-849C-A828DA768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452</TotalTime>
  <Words>412</Words>
  <Application>Microsoft Office PowerPoint</Application>
  <PresentationFormat>On-screen Show (4:3)</PresentationFormat>
  <Paragraphs>170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Foundry</vt:lpstr>
      <vt:lpstr>Softverski procesi</vt:lpstr>
      <vt:lpstr>Pregled ciljeva</vt:lpstr>
      <vt:lpstr>Uvod</vt:lpstr>
      <vt:lpstr>Uvod</vt:lpstr>
      <vt:lpstr>Procesni modeli</vt:lpstr>
      <vt:lpstr>Model vodopada</vt:lpstr>
      <vt:lpstr>Model vodopada</vt:lpstr>
      <vt:lpstr>Model vodopada</vt:lpstr>
      <vt:lpstr>Inkrementalni razvoj</vt:lpstr>
      <vt:lpstr>Inkrementalni razvoj</vt:lpstr>
      <vt:lpstr>Inkrementalni razvoj</vt:lpstr>
      <vt:lpstr>Inkrementalni razvoj</vt:lpstr>
      <vt:lpstr>Model ponovne primene</vt:lpstr>
      <vt:lpstr>Model ponovne primene</vt:lpstr>
      <vt:lpstr>Model ponovne primene</vt:lpstr>
      <vt:lpstr>Aktivnosti procesa</vt:lpstr>
      <vt:lpstr>Aktivnosti procesa</vt:lpstr>
      <vt:lpstr>Suočavanje sa promenama</vt:lpstr>
      <vt:lpstr>Pravljenje prototipova</vt:lpstr>
      <vt:lpstr>Inkrementalno isporučivanje</vt:lpstr>
      <vt:lpstr>Spiralni model</vt:lpstr>
      <vt:lpstr>RUP</vt:lpstr>
      <vt:lpstr>Zaključak</vt:lpstr>
      <vt:lpstr>Hvala  na  pažnji!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2016-09-20T13:11:00Z</dcterms:created>
  <dcterms:modified xsi:type="dcterms:W3CDTF">2016-09-22T12:34:37Z</dcterms:modified>
</cp:coreProperties>
</file>