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-571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15135-59B1-42A1-9C86-9D7D3AA80B94}" type="datetimeFigureOut">
              <a:rPr lang="en-US"/>
              <a:t>2/22/2015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4497B-04ED-4143-A8C4-E6BB4BD14B2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497B-04ED-4143-A8C4-E6BB4BD14B2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10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497B-04ED-4143-A8C4-E6BB4BD14B2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67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497B-04ED-4143-A8C4-E6BB4BD14B2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48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497B-04ED-4143-A8C4-E6BB4BD14B2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80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497B-04ED-4143-A8C4-E6BB4BD14B2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6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497B-04ED-4143-A8C4-E6BB4BD14B21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13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497B-04ED-4143-A8C4-E6BB4BD14B21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4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497B-04ED-4143-A8C4-E6BB4BD14B21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61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497B-04ED-4143-A8C4-E6BB4BD14B21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89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497B-04ED-4143-A8C4-E6BB4BD14B21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27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497B-04ED-4143-A8C4-E6BB4BD14B21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497B-04ED-4143-A8C4-E6BB4BD14B2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72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497B-04ED-4143-A8C4-E6BB4BD14B21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497B-04ED-4143-A8C4-E6BB4BD14B2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497B-04ED-4143-A8C4-E6BB4BD14B2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26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497B-04ED-4143-A8C4-E6BB4BD14B2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30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497B-04ED-4143-A8C4-E6BB4BD14B2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00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497B-04ED-4143-A8C4-E6BB4BD14B2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79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497B-04ED-4143-A8C4-E6BB4BD14B2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97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497B-04ED-4143-A8C4-E6BB4BD14B2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4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rgbClr val="A8D08D"/>
                </a:solidFill>
                <a:latin typeface="Courier New"/>
                <a:cs typeface="Courier New"/>
              </a:rPr>
              <a:t>Dizajn u razvoju software-a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562102" cy="3183853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                                                           </a:t>
            </a:r>
          </a:p>
          <a:p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                                                                 </a:t>
            </a:r>
          </a:p>
          <a:p>
            <a:pPr algn="r"/>
            <a:r>
              <a:rPr lang="en-US">
                <a:solidFill>
                  <a:srgbClr val="1E4E79"/>
                </a:solidFill>
                <a:latin typeface="Courier New"/>
                <a:cs typeface="Courier New"/>
              </a:rPr>
              <a:t>                                                                                      </a:t>
            </a:r>
          </a:p>
          <a:p>
            <a:pPr algn="r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Mujagić Vladimir 1038/2012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b="1" u="sng">
                <a:solidFill>
                  <a:srgbClr val="A8D08D"/>
                </a:solidFill>
                <a:latin typeface="Courier New"/>
                <a:cs typeface="Courier New"/>
              </a:rPr>
              <a:t>Pojam apstrakcije u kontekstu OO dizajna</a:t>
            </a:r>
            <a:endParaRPr lang="en-US" sz="3200" b="1" u="sng">
              <a:solidFill>
                <a:srgbClr val="A8D08D"/>
              </a:solidFill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52276" cy="4931276"/>
          </a:xfrm>
        </p:spPr>
        <p:txBody>
          <a:bodyPr>
            <a:normAutofit fontScale="92500" lnSpcReduction="10000"/>
          </a:bodyPr>
          <a:lstStyle/>
          <a:p>
            <a:r>
              <a:rPr lang="pl-PL" sz="2400">
                <a:solidFill>
                  <a:srgbClr val="2E75B5"/>
                </a:solidFill>
                <a:latin typeface="Courier New"/>
                <a:cs typeface="Courier New"/>
              </a:rPr>
              <a:t>Generalizacija u smislu klase</a:t>
            </a:r>
          </a:p>
          <a:p>
            <a:r>
              <a:rPr lang="pl-PL" sz="2400">
                <a:solidFill>
                  <a:srgbClr val="2E75B5"/>
                </a:solidFill>
                <a:latin typeface="Courier New"/>
                <a:cs typeface="Courier New"/>
              </a:rPr>
              <a:t>Specijalizacija u smislu objekta</a:t>
            </a:r>
          </a:p>
          <a:p>
            <a:r>
              <a:rPr lang="pl-PL" sz="2400">
                <a:solidFill>
                  <a:srgbClr val="2E75B5"/>
                </a:solidFill>
                <a:latin typeface="Courier New"/>
                <a:cs typeface="Courier New"/>
              </a:rPr>
              <a:t>Nedostaci lošeg apstrahovanja</a:t>
            </a:r>
          </a:p>
          <a:p>
            <a:r>
              <a:rPr lang="pl-PL" sz="2400">
                <a:solidFill>
                  <a:srgbClr val="2E75B5"/>
                </a:solidFill>
                <a:latin typeface="Courier New"/>
                <a:cs typeface="Courier New"/>
              </a:rPr>
              <a:t>Pozitivan učinak kvalitetnog apstrahovanja</a:t>
            </a:r>
          </a:p>
          <a:p>
            <a:endParaRPr lang="pl-PL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pl-PL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pl-PL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pl-PL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pPr marL="0" indent="0" algn="r">
              <a:buNone/>
            </a:pPr>
            <a:r>
              <a:rPr lang="pl-PL" sz="2400">
                <a:solidFill>
                  <a:srgbClr val="2E75B5"/>
                </a:solidFill>
                <a:latin typeface="Courier New"/>
                <a:cs typeface="Courier New"/>
              </a:rPr>
              <a:t>                                                        </a:t>
            </a:r>
          </a:p>
          <a:p>
            <a:pPr marL="0" indent="0" algn="r">
              <a:buNone/>
            </a:pPr>
            <a:r>
              <a:rPr lang="pl-PL" sz="2400" b="1">
                <a:solidFill>
                  <a:srgbClr val="2E75B5"/>
                </a:solidFill>
                <a:latin typeface="Courier New"/>
                <a:cs typeface="Courier New"/>
              </a:rPr>
              <a:t>9</a:t>
            </a:r>
            <a:r>
              <a:rPr lang="pl-PL" sz="2400">
                <a:solidFill>
                  <a:srgbClr val="2E75B5"/>
                </a:solidFill>
                <a:latin typeface="Courier New"/>
                <a:cs typeface="Courier New"/>
              </a:rPr>
              <a:t>/19</a:t>
            </a:r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5743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solidFill>
                  <a:srgbClr val="A8D08D"/>
                </a:solidFill>
                <a:latin typeface="Courier New"/>
                <a:cs typeface="Courier New"/>
              </a:rPr>
              <a:t>Pojam enkapsulacije u kontekstu OO dizajna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52276" cy="4940481"/>
          </a:xfrm>
        </p:spPr>
        <p:txBody>
          <a:bodyPr>
            <a:normAutofit fontScale="92500"/>
          </a:bodyPr>
          <a:lstStyle/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Definicija enkapsulacije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Zašto koristit enkapsulaciju (dobit)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Da li postoji alternativa</a:t>
            </a:r>
          </a:p>
          <a:p>
            <a:endParaRPr lang="en-US"/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pPr marL="0" indent="0" algn="r">
              <a:buNone/>
            </a:pPr>
            <a:r>
              <a:rPr lang="en-US" sz="2400" b="1">
                <a:solidFill>
                  <a:srgbClr val="2E75B5"/>
                </a:solidFill>
              </a:rPr>
              <a:t>                                                                                                                                                                 </a:t>
            </a:r>
            <a:r>
              <a:rPr lang="en-US" sz="2400" b="1">
                <a:solidFill>
                  <a:srgbClr val="2E75B5"/>
                </a:solidFill>
                <a:latin typeface="Courier New"/>
                <a:cs typeface="Courier New"/>
              </a:rPr>
              <a:t>10</a:t>
            </a:r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313980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b="1" u="sng">
                <a:solidFill>
                  <a:srgbClr val="A8D08D"/>
                </a:solidFill>
                <a:latin typeface="Courier New"/>
                <a:cs typeface="Courier New"/>
              </a:rPr>
              <a:t>Pojam nasledjivanja u kontekstu OO dizajna</a:t>
            </a:r>
            <a:endParaRPr lang="en-US" sz="3200" b="1" u="sng">
              <a:solidFill>
                <a:srgbClr val="A8D08D"/>
              </a:solidFill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4651" cy="4940481"/>
          </a:xfrm>
        </p:spPr>
        <p:txBody>
          <a:bodyPr>
            <a:normAutofit fontScale="92500" lnSpcReduction="10000"/>
          </a:bodyPr>
          <a:lstStyle/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Šta je to nasledjivanje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Zašto i kada koristiti nasledjivanje</a:t>
            </a: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pPr marL="0" indent="0" algn="r">
              <a:buNone/>
            </a:pPr>
            <a:r>
              <a:rPr lang="en-US" sz="2400" b="1">
                <a:solidFill>
                  <a:srgbClr val="2E75B5"/>
                </a:solidFill>
                <a:latin typeface="Courier New"/>
                <a:cs typeface="Courier New"/>
              </a:rPr>
              <a:t>                                                       </a:t>
            </a:r>
          </a:p>
          <a:p>
            <a:pPr marL="0" indent="0" algn="r">
              <a:buNone/>
            </a:pPr>
            <a:r>
              <a:rPr lang="en-US" sz="2400" b="1">
                <a:solidFill>
                  <a:srgbClr val="2E75B5"/>
                </a:solidFill>
                <a:latin typeface="Courier New"/>
                <a:cs typeface="Courier New"/>
              </a:rPr>
              <a:t>11</a:t>
            </a:r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212888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solidFill>
                  <a:srgbClr val="A8D08D"/>
                </a:solidFill>
                <a:latin typeface="Courier New"/>
                <a:cs typeface="Courier New"/>
              </a:rPr>
              <a:t>Pojam sakrivanja informacija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43068" cy="4949686"/>
          </a:xfrm>
        </p:spPr>
        <p:txBody>
          <a:bodyPr>
            <a:normAutofit fontScale="92500"/>
          </a:bodyPr>
          <a:lstStyle/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Tajnost i pravo na privatnost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Dobit i nedostatci sakrivanja informacija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Tipovi tajni: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Sakrivanje kompleksnosti sa svrhom da implementator ne mora da birne o detaljima prilikom implementacije na višem nivou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Sakrivanje izvora promena sa svrhom da kada do promene dodje njeni efekti budu lokalizovani</a:t>
            </a:r>
          </a:p>
          <a:p>
            <a:pPr lvl="1"/>
            <a:endParaRPr lang="en-US">
              <a:solidFill>
                <a:srgbClr val="2E75B5"/>
              </a:solidFill>
              <a:latin typeface="Courier New"/>
              <a:cs typeface="Courier New"/>
            </a:endParaRPr>
          </a:p>
          <a:p>
            <a:pPr lvl="1"/>
            <a:endParaRPr lang="en-US">
              <a:solidFill>
                <a:srgbClr val="2E75B5"/>
              </a:solidFill>
              <a:latin typeface="Courier New"/>
              <a:cs typeface="Courier New"/>
            </a:endParaRPr>
          </a:p>
          <a:p>
            <a:pPr lvl="1"/>
            <a:endParaRPr lang="en-US">
              <a:solidFill>
                <a:srgbClr val="2E75B5"/>
              </a:solidFill>
              <a:latin typeface="Courier New"/>
              <a:cs typeface="Courier New"/>
            </a:endParaRPr>
          </a:p>
          <a:p>
            <a:pPr lvl="1"/>
            <a:endParaRPr lang="en-US">
              <a:solidFill>
                <a:srgbClr val="2E75B5"/>
              </a:solidFill>
              <a:latin typeface="Courier New"/>
              <a:cs typeface="Courier New"/>
            </a:endParaRPr>
          </a:p>
          <a:p>
            <a:pPr lvl="1"/>
            <a:endParaRPr lang="en-US">
              <a:solidFill>
                <a:srgbClr val="2E75B5"/>
              </a:solidFill>
              <a:latin typeface="Courier New"/>
              <a:cs typeface="Courier New"/>
            </a:endParaRPr>
          </a:p>
          <a:p>
            <a:pPr marL="457200" lvl="1" indent="0" algn="r">
              <a:buNone/>
            </a:pPr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                                                         </a:t>
            </a:r>
            <a:r>
              <a:rPr lang="en-US" b="1">
                <a:solidFill>
                  <a:srgbClr val="2E75B5"/>
                </a:solidFill>
                <a:latin typeface="Courier New"/>
                <a:cs typeface="Courier New"/>
              </a:rPr>
              <a:t>12</a:t>
            </a:r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12155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solidFill>
                  <a:srgbClr val="A8D08D"/>
                </a:solidFill>
                <a:latin typeface="Courier New"/>
                <a:cs typeface="Courier New"/>
              </a:rPr>
              <a:t>Identifikovanje oblasti koje su podložne promenama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3859" cy="4912865"/>
          </a:xfrm>
        </p:spPr>
        <p:txBody>
          <a:bodyPr>
            <a:normAutofit fontScale="85000" lnSpcReduction="20000"/>
          </a:bodyPr>
          <a:lstStyle/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Pojam promenljivosti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Heuristika: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Identifikovati elemente </a:t>
            </a:r>
            <a:r>
              <a:rPr lang="pt-BR">
                <a:solidFill>
                  <a:srgbClr val="2E75B5"/>
                </a:solidFill>
                <a:latin typeface="Courier New"/>
                <a:cs typeface="Courier New"/>
              </a:rPr>
              <a:t>koji imaju tendenciju da se menjaju</a:t>
            </a:r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. </a:t>
            </a:r>
            <a:r>
              <a:rPr lang="pl-PL">
                <a:solidFill>
                  <a:srgbClr val="2E75B5"/>
                </a:solidFill>
                <a:latin typeface="Courier New"/>
                <a:cs typeface="Courier New"/>
              </a:rPr>
              <a:t>Ukoliko je dokumentacija dovoljno iscrpna u njoj će se </a:t>
            </a:r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nalaziti elementi koji su podložni promena kao njihove verovatnoće. U </a:t>
            </a:r>
            <a:r>
              <a:rPr lang="pl-PL">
                <a:solidFill>
                  <a:srgbClr val="2E75B5"/>
                </a:solidFill>
                <a:latin typeface="Courier New"/>
                <a:cs typeface="Courier New"/>
              </a:rPr>
              <a:t>ovom slučaju prvi korak se lako realizuje, u suprotnom </a:t>
            </a:r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videti sledeće korake.</a:t>
            </a:r>
            <a:endParaRPr lang="pl-PL">
              <a:solidFill>
                <a:srgbClr val="2E75B5"/>
              </a:solidFill>
              <a:latin typeface="Courier New"/>
              <a:cs typeface="Courier New"/>
            </a:endParaRP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Razdvojiti postojeće elemente na elemente koji su skloni promenama po određenom kriterijumu. Grupisati prepoznate elemente u pojedinačne klase ili ako je to potrebno grupisati više promenljivih elemenata sa istim tipom i tendencijom promene u jednu klasu.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Izolovati identifikovane elemente. Dizajnirati inter-klasni interface tako da bude neosetljiv na potencijalne promene. Dizajnirati interface tako da promene imaju uticaj samo na unutrašnjost </a:t>
            </a:r>
            <a:r>
              <a:rPr lang="sv-SE">
                <a:solidFill>
                  <a:srgbClr val="2E75B5"/>
                </a:solidFill>
                <a:latin typeface="Courier New"/>
                <a:cs typeface="Courier New"/>
              </a:rPr>
              <a:t>klase</a:t>
            </a:r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, interakcija klase</a:t>
            </a:r>
            <a:r>
              <a:rPr lang="sv-SE">
                <a:solidFill>
                  <a:srgbClr val="2E75B5"/>
                </a:solidFill>
                <a:latin typeface="Courier New"/>
                <a:cs typeface="Courier New"/>
              </a:rPr>
              <a:t> sa spoljašnjim </a:t>
            </a:r>
            <a:r>
              <a:rPr lang="it-IT">
                <a:solidFill>
                  <a:srgbClr val="2E75B5"/>
                </a:solidFill>
                <a:latin typeface="Courier New"/>
                <a:cs typeface="Courier New"/>
              </a:rPr>
              <a:t>svetom ne sme trpeti posledice promena. </a:t>
            </a:r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Svaka druga klasa koja komunicira sa klasom </a:t>
            </a:r>
            <a:r>
              <a:rPr lang="it-IT">
                <a:solidFill>
                  <a:srgbClr val="2E75B5"/>
                </a:solidFill>
                <a:latin typeface="Courier New"/>
                <a:cs typeface="Courier New"/>
              </a:rPr>
              <a:t>koja je podložna promena ne sme da trpi </a:t>
            </a:r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posledice njenih promena.</a:t>
            </a:r>
          </a:p>
          <a:p>
            <a:pPr lvl="1"/>
            <a:endParaRPr lang="en-US">
              <a:solidFill>
                <a:srgbClr val="2E75B5"/>
              </a:solidFill>
              <a:latin typeface="Courier New"/>
              <a:cs typeface="Courier New"/>
            </a:endParaRPr>
          </a:p>
          <a:p>
            <a:pPr marL="457200" lvl="1" indent="0" algn="r">
              <a:buNone/>
            </a:pPr>
            <a:endParaRPr lang="en-US" b="1">
              <a:solidFill>
                <a:srgbClr val="2E75B5"/>
              </a:solidFill>
              <a:latin typeface="Courier New"/>
              <a:cs typeface="Courier New"/>
            </a:endParaRPr>
          </a:p>
          <a:p>
            <a:pPr marL="457200" lvl="1" indent="0" algn="r">
              <a:buNone/>
            </a:pPr>
            <a:r>
              <a:rPr lang="en-US" b="1">
                <a:solidFill>
                  <a:srgbClr val="2E75B5"/>
                </a:solidFill>
                <a:latin typeface="Courier New"/>
                <a:cs typeface="Courier New"/>
              </a:rPr>
              <a:t>13</a:t>
            </a:r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/19</a:t>
            </a:r>
          </a:p>
          <a:p>
            <a:pPr lvl="1"/>
            <a:endParaRPr lang="en-US">
              <a:solidFill>
                <a:srgbClr val="2E75B5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3834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solidFill>
                  <a:srgbClr val="A8D08D"/>
                </a:solidFill>
                <a:latin typeface="Courier New"/>
                <a:cs typeface="Courier New"/>
              </a:rPr>
              <a:t>Identifikovanje oblasti koje su podložne promenama - nastavak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52276" cy="4940481"/>
          </a:xfrm>
        </p:spPr>
        <p:txBody>
          <a:bodyPr>
            <a:normAutofit fontScale="92500"/>
          </a:bodyPr>
          <a:lstStyle/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Oblasti podložne promenama: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Poslovna logika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Hardware-ske zavisnosti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Ulazno/Izlazni podsistemi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Nestandardne jezičke mogućnosti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Oblasti koje je bilo teško dizajnirati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Statusne promenljive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Ograničenja veličine podataka</a:t>
            </a:r>
          </a:p>
          <a:p>
            <a:pPr lvl="1"/>
            <a:endParaRPr lang="en-US">
              <a:solidFill>
                <a:srgbClr val="2E75B5"/>
              </a:solidFill>
              <a:latin typeface="Courier New"/>
              <a:cs typeface="Courier New"/>
            </a:endParaRPr>
          </a:p>
          <a:p>
            <a:pPr lvl="1"/>
            <a:endParaRPr lang="en-US">
              <a:solidFill>
                <a:srgbClr val="2E75B5"/>
              </a:solidFill>
              <a:latin typeface="Courier New"/>
              <a:cs typeface="Courier New"/>
            </a:endParaRPr>
          </a:p>
          <a:p>
            <a:pPr lvl="1"/>
            <a:endParaRPr lang="en-US">
              <a:solidFill>
                <a:srgbClr val="2E75B5"/>
              </a:solidFill>
              <a:latin typeface="Courier New"/>
              <a:cs typeface="Courier New"/>
            </a:endParaRPr>
          </a:p>
          <a:p>
            <a:pPr lvl="1"/>
            <a:endParaRPr lang="en-US">
              <a:solidFill>
                <a:srgbClr val="2E75B5"/>
              </a:solidFill>
              <a:latin typeface="Courier New"/>
              <a:cs typeface="Courier New"/>
            </a:endParaRPr>
          </a:p>
          <a:p>
            <a:pPr marL="457200" lvl="1" indent="0" algn="r">
              <a:buNone/>
            </a:pPr>
            <a:r>
              <a:rPr lang="en-US" b="1">
                <a:solidFill>
                  <a:srgbClr val="2E75B5"/>
                </a:solidFill>
                <a:latin typeface="Courier New"/>
                <a:cs typeface="Courier New"/>
              </a:rPr>
              <a:t>                                                         14</a:t>
            </a:r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8542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solidFill>
                  <a:srgbClr val="A8D08D"/>
                </a:solidFill>
                <a:latin typeface="Courier New"/>
                <a:cs typeface="Courier New"/>
              </a:rPr>
              <a:t>Uvezivanje (coupling)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3859" cy="4949686"/>
          </a:xfrm>
        </p:spPr>
        <p:txBody>
          <a:bodyPr>
            <a:normAutofit fontScale="92500" lnSpcReduction="20000"/>
          </a:bodyPr>
          <a:lstStyle/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Pojam uvezivanja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Ukoliko je moguće treba nastoajti da se koristi slabo uvezivanje (loose coupling)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Kriterijumi uvezivanja: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Veličina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Vidljivost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Fleksibilnost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Tipovi uvezivanja: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Uvezivenaje zasnovano parametrima podataka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Objektno uvezivanje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Objektno-parametarsko uvezivanje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Semantičko uvezivanje</a:t>
            </a:r>
          </a:p>
          <a:p>
            <a:pPr lvl="1"/>
            <a:endParaRPr lang="en-US"/>
          </a:p>
          <a:p>
            <a:pPr lvl="1"/>
            <a:endParaRPr lang="en-US">
              <a:solidFill>
                <a:srgbClr val="2E75B5"/>
              </a:solidFill>
              <a:latin typeface="Courier New"/>
              <a:cs typeface="Courier New"/>
            </a:endParaRPr>
          </a:p>
          <a:p>
            <a:pPr marL="457200" lvl="1" indent="0" algn="r">
              <a:buNone/>
            </a:pPr>
            <a:r>
              <a:rPr lang="en-US" b="1">
                <a:solidFill>
                  <a:srgbClr val="2E75B5"/>
                </a:solidFill>
                <a:latin typeface="Courier New"/>
                <a:cs typeface="Courier New"/>
              </a:rPr>
              <a:t>15</a:t>
            </a:r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/19</a:t>
            </a:r>
          </a:p>
          <a:p>
            <a:pPr marL="457200" lvl="1" indent="0">
              <a:buNone/>
            </a:pPr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19631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solidFill>
                  <a:srgbClr val="A8D08D"/>
                </a:solidFill>
                <a:latin typeface="Courier New"/>
                <a:cs typeface="Courier New"/>
              </a:rPr>
              <a:t>Projektni uzorci (Design patterns)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43068" cy="4958892"/>
          </a:xfrm>
        </p:spPr>
        <p:txBody>
          <a:bodyPr>
            <a:normAutofit fontScale="92500"/>
          </a:bodyPr>
          <a:lstStyle/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Definicija projektnog uzorka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Pozitivne karakteristike projektnih uzoraka: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Redukovanje kompleksnosti korišćenjem već postojećih mehanizama apstrakcije</a:t>
            </a:r>
          </a:p>
          <a:p>
            <a:pPr lvl="1"/>
            <a:r>
              <a:rPr lang="it-IT">
                <a:solidFill>
                  <a:srgbClr val="2E75B5"/>
                </a:solidFill>
                <a:latin typeface="Courier New"/>
                <a:cs typeface="Courier New"/>
              </a:rPr>
              <a:t>Smanjenje mogućnosti da se napravi greška, </a:t>
            </a:r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projektni uzorci su provereni jer su nastali kao posledica da se reše </a:t>
            </a:r>
            <a:r>
              <a:rPr lang="pl-PL">
                <a:solidFill>
                  <a:srgbClr val="2E75B5"/>
                </a:solidFill>
                <a:latin typeface="Courier New"/>
                <a:cs typeface="Courier New"/>
              </a:rPr>
              <a:t>česti problemi u dizajnu (predstavljaju </a:t>
            </a:r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uglavnom </a:t>
            </a:r>
            <a:r>
              <a:rPr lang="pl-PL">
                <a:solidFill>
                  <a:srgbClr val="2E75B5"/>
                </a:solidFill>
                <a:latin typeface="Courier New"/>
                <a:cs typeface="Courier New"/>
              </a:rPr>
              <a:t>najbolje rešenje za česte kako strukturne tako i funkcijonalne zahteve)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Projektni uzorci pružaju heurističku vrednost time </a:t>
            </a:r>
            <a:r>
              <a:rPr lang="pt-BR">
                <a:solidFill>
                  <a:srgbClr val="2E75B5"/>
                </a:solidFill>
                <a:latin typeface="Courier New"/>
                <a:cs typeface="Courier New"/>
              </a:rPr>
              <a:t>što sugerišu postojeća rešenja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Ukoliko se koriste olakšavaju komunikaciju medju projektatnima</a:t>
            </a:r>
          </a:p>
          <a:p>
            <a:pPr lvl="1"/>
            <a:endParaRPr lang="en-US">
              <a:solidFill>
                <a:srgbClr val="2E75B5"/>
              </a:solidFill>
              <a:latin typeface="Courier New"/>
              <a:cs typeface="Courier New"/>
            </a:endParaRPr>
          </a:p>
          <a:p>
            <a:pPr marL="457200" lvl="1" indent="0" algn="r">
              <a:buNone/>
            </a:pPr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                                                       </a:t>
            </a:r>
            <a:r>
              <a:rPr lang="en-US" b="1">
                <a:solidFill>
                  <a:srgbClr val="2E75B5"/>
                </a:solidFill>
                <a:latin typeface="Courier New"/>
                <a:cs typeface="Courier New"/>
              </a:rPr>
              <a:t>16</a:t>
            </a:r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886299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solidFill>
                  <a:srgbClr val="A8D08D"/>
                </a:solidFill>
                <a:latin typeface="Courier New"/>
                <a:cs typeface="Courier New"/>
              </a:rPr>
              <a:t>Lista </a:t>
            </a:r>
            <a:r>
              <a:rPr lang="fi-FI" sz="3200" b="1" u="sng">
                <a:solidFill>
                  <a:srgbClr val="A8D08D"/>
                </a:solidFill>
                <a:latin typeface="Courier New"/>
                <a:cs typeface="Courier New"/>
              </a:rPr>
              <a:t>projektnih uzoraka koji se često koriste</a:t>
            </a:r>
            <a:endParaRPr lang="en-US" sz="3200" b="1" u="sng">
              <a:solidFill>
                <a:srgbClr val="A8D08D"/>
              </a:solidFill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61485" cy="4940481"/>
          </a:xfrm>
        </p:spPr>
        <p:txBody>
          <a:bodyPr>
            <a:normAutofit fontScale="92500" lnSpcReduction="20000"/>
          </a:bodyPr>
          <a:lstStyle/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Abstract Factory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Adapter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Bridge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Composite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Decorator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Singleton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Iterator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Template Method</a:t>
            </a: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pPr marL="0" indent="0" algn="r">
              <a:buNone/>
            </a:pPr>
            <a:r>
              <a:rPr lang="en-US" sz="2400" b="1">
                <a:solidFill>
                  <a:srgbClr val="2E75B5"/>
                </a:solidFill>
                <a:latin typeface="Courier New"/>
                <a:cs typeface="Courier New"/>
              </a:rPr>
              <a:t>                                                                 17</a:t>
            </a:r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599817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solidFill>
                  <a:srgbClr val="A8D08D"/>
                </a:solidFill>
                <a:latin typeface="Courier New"/>
                <a:cs typeface="Courier New"/>
              </a:rPr>
              <a:t>Još neke heuristike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4651" cy="4940481"/>
          </a:xfrm>
        </p:spPr>
        <p:txBody>
          <a:bodyPr>
            <a:normAutofit fontScale="92500" lnSpcReduction="20000"/>
          </a:bodyPr>
          <a:lstStyle/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Ostvarivati što je moguće veću spregnutost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Izgradnja hierarhija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Posmatrati interface-e kao ugovor klase sa ostatkom sistema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Dodeljivanje odgovornosti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Dizajnirati sistem da bude testabilan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Pažljivo birati vreme vezivanja vrednosti za variable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Praviti centralne kontrolne tačke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Razmatrati korišćenje grube sile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Praviti dijagrame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Ostvariti što je moguće veću modularnost</a:t>
            </a: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pPr marL="0" indent="0" algn="r">
              <a:buNone/>
            </a:pPr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                                                             </a:t>
            </a:r>
            <a:r>
              <a:rPr lang="en-US" sz="2400" b="1">
                <a:solidFill>
                  <a:srgbClr val="2E75B5"/>
                </a:solidFill>
                <a:latin typeface="Courier New"/>
                <a:cs typeface="Courier New"/>
              </a:rPr>
              <a:t>18</a:t>
            </a:r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313575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solidFill>
                  <a:srgbClr val="A8D08D"/>
                </a:solidFill>
                <a:latin typeface="Courier New"/>
                <a:cs typeface="Courier New"/>
              </a:rPr>
              <a:t>Izazovi prilikom dizajniranja software-a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52276" cy="4968097"/>
          </a:xfrm>
        </p:spPr>
        <p:txBody>
          <a:bodyPr>
            <a:normAutofit/>
          </a:bodyPr>
          <a:lstStyle/>
          <a:p>
            <a:r>
              <a:rPr lang="pl-PL" sz="2400">
                <a:solidFill>
                  <a:srgbClr val="2E75B5"/>
                </a:solidFill>
                <a:latin typeface="Courier New"/>
                <a:cs typeface="Courier New"/>
              </a:rPr>
              <a:t>Definicija dizajna u razvoju software-a</a:t>
            </a:r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r>
              <a:rPr lang="pl-PL" sz="2400">
                <a:solidFill>
                  <a:srgbClr val="2E75B5"/>
                </a:solidFill>
                <a:latin typeface="Courier New"/>
                <a:cs typeface="Courier New"/>
              </a:rPr>
              <a:t>Dizajn software-a je težak problem</a:t>
            </a:r>
          </a:p>
          <a:p>
            <a:r>
              <a:rPr lang="pl-PL" sz="2400">
                <a:solidFill>
                  <a:srgbClr val="2E75B5"/>
                </a:solidFill>
                <a:latin typeface="Courier New"/>
                <a:cs typeface="Courier New"/>
              </a:rPr>
              <a:t>Dizajn software-a je neuredan proces</a:t>
            </a:r>
          </a:p>
          <a:p>
            <a:r>
              <a:rPr lang="pl-PL" sz="2400">
                <a:solidFill>
                  <a:srgbClr val="2E75B5"/>
                </a:solidFill>
                <a:latin typeface="Courier New"/>
                <a:cs typeface="Courier New"/>
              </a:rPr>
              <a:t>Dizajn software-a </a:t>
            </a:r>
            <a:r>
              <a:rPr lang="it-IT" sz="2400">
                <a:solidFill>
                  <a:srgbClr val="2E75B5"/>
                </a:solidFill>
                <a:latin typeface="Courier New"/>
                <a:cs typeface="Courier New"/>
              </a:rPr>
              <a:t>zahteva kompromise i prioritete</a:t>
            </a:r>
          </a:p>
          <a:p>
            <a:r>
              <a:rPr lang="pl-PL" sz="2400">
                <a:solidFill>
                  <a:srgbClr val="2E75B5"/>
                </a:solidFill>
                <a:latin typeface="Courier New"/>
                <a:cs typeface="Courier New"/>
              </a:rPr>
              <a:t>Dizajn software-a uključuje restrikcije kao </a:t>
            </a:r>
            <a:r>
              <a:rPr lang="it-IT" sz="2400">
                <a:solidFill>
                  <a:srgbClr val="2E75B5"/>
                </a:solidFill>
                <a:latin typeface="Courier New"/>
                <a:cs typeface="Courier New"/>
              </a:rPr>
              <a:t>sastavni deo svog procesa</a:t>
            </a:r>
            <a:endParaRPr lang="pl-PL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r>
              <a:rPr lang="it-IT" sz="2400">
                <a:solidFill>
                  <a:srgbClr val="2E75B5"/>
                </a:solidFill>
                <a:latin typeface="Courier New"/>
                <a:cs typeface="Courier New"/>
              </a:rPr>
              <a:t>Dizajn </a:t>
            </a:r>
            <a:r>
              <a:rPr lang="pl-PL" sz="2400">
                <a:solidFill>
                  <a:srgbClr val="2E75B5"/>
                </a:solidFill>
                <a:latin typeface="Courier New"/>
                <a:cs typeface="Courier New"/>
              </a:rPr>
              <a:t>software-a nije deterministički proces</a:t>
            </a:r>
          </a:p>
          <a:p>
            <a:r>
              <a:rPr lang="pl-PL" sz="2400">
                <a:solidFill>
                  <a:srgbClr val="2E75B5"/>
                </a:solidFill>
                <a:latin typeface="Courier New"/>
                <a:cs typeface="Courier New"/>
              </a:rPr>
              <a:t>Dizajn software-a je pojavni proces (emergent)</a:t>
            </a:r>
          </a:p>
          <a:p>
            <a:endParaRPr lang="pl-PL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pPr marL="0" indent="0" algn="just">
              <a:buNone/>
            </a:pPr>
            <a:r>
              <a:rPr lang="pl-PL" sz="2400">
                <a:solidFill>
                  <a:srgbClr val="2E75B5"/>
                </a:solidFill>
                <a:latin typeface="Courier New"/>
                <a:cs typeface="Courier New"/>
              </a:rPr>
              <a:t>                                                </a:t>
            </a:r>
          </a:p>
          <a:p>
            <a:pPr marL="0" indent="0" algn="just">
              <a:buNone/>
            </a:pPr>
            <a:r>
              <a:rPr lang="pl-PL" sz="2400">
                <a:solidFill>
                  <a:srgbClr val="2E75B5"/>
                </a:solidFill>
                <a:latin typeface="Courier New"/>
                <a:cs typeface="Courier New"/>
              </a:rPr>
              <a:t>                                                       </a:t>
            </a:r>
            <a:r>
              <a:rPr lang="pl-PL" sz="2400" b="1">
                <a:solidFill>
                  <a:srgbClr val="2E75B5"/>
                </a:solidFill>
                <a:latin typeface="Courier New"/>
                <a:cs typeface="Courier New"/>
              </a:rPr>
              <a:t>1</a:t>
            </a:r>
            <a:r>
              <a:rPr lang="pl-PL" sz="2400">
                <a:solidFill>
                  <a:srgbClr val="2E75B5"/>
                </a:solidFill>
                <a:latin typeface="Courier New"/>
                <a:cs typeface="Courier New"/>
              </a:rPr>
              <a:t>/19</a:t>
            </a:r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83110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solidFill>
                  <a:srgbClr val="A8D08D"/>
                </a:solidFill>
                <a:latin typeface="Courier New"/>
                <a:cs typeface="Courier New"/>
              </a:rPr>
              <a:t>Prakse u dizajnu software-a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3859" cy="4949686"/>
          </a:xfrm>
        </p:spPr>
        <p:txBody>
          <a:bodyPr>
            <a:normAutofit lnSpcReduction="10000"/>
          </a:bodyPr>
          <a:lstStyle/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Iterativno napredovanje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Zavadi pa vladaj (divide and conquer)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Top-down pristup (najčešće)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Bottom-up pristup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Eksperimentalno pravljenje prototipova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Kolaborativni dizajn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Praćenje dopunjavanje i ažuriranje projektne dokumentacije</a:t>
            </a: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pPr marL="0" indent="0" algn="r">
              <a:buNone/>
            </a:pPr>
            <a:r>
              <a:rPr lang="en-US" sz="2400" b="1">
                <a:solidFill>
                  <a:srgbClr val="2E75B5"/>
                </a:solidFill>
                <a:latin typeface="Courier New"/>
                <a:cs typeface="Courier New"/>
              </a:rPr>
              <a:t>                                                     19</a:t>
            </a:r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310516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solidFill>
                  <a:srgbClr val="A8D08D"/>
                </a:solidFill>
                <a:latin typeface="Courier New"/>
                <a:cs typeface="Courier New"/>
              </a:rPr>
              <a:t>Ključni koncepti u dizajnu softwer-a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43068" cy="4949686"/>
          </a:xfrm>
        </p:spPr>
        <p:txBody>
          <a:bodyPr>
            <a:normAutofit fontScale="92500" lnSpcReduction="10000"/>
          </a:bodyPr>
          <a:lstStyle/>
          <a:p>
            <a:r>
              <a:rPr lang="pl-PL" sz="2400">
                <a:solidFill>
                  <a:srgbClr val="2E75B5"/>
                </a:solidFill>
                <a:latin typeface="Courier New"/>
                <a:cs typeface="Courier New"/>
              </a:rPr>
              <a:t>Slučajni i esencijalni problemi (osobine) prilikom razvoja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Tehnički imperativ: upravljanje kompleksnošću</a:t>
            </a:r>
            <a:endParaRPr lang="pl-PL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>
              <a:latin typeface="Calibri" charset="0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l-PL" sz="2400">
                <a:latin typeface="Calibri" charset="0"/>
              </a:rPr>
              <a:t>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pl-PL" sz="2400">
                <a:latin typeface="Calibri" charset="0"/>
              </a:rPr>
              <a:t>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pl-PL" sz="2400" b="1">
                <a:solidFill>
                  <a:srgbClr val="2E75B5"/>
                </a:solidFill>
                <a:latin typeface="Courier New"/>
                <a:cs typeface="Courier New"/>
              </a:rPr>
              <a:t>                                                            2</a:t>
            </a:r>
            <a:r>
              <a:rPr lang="pl-PL" sz="2400">
                <a:solidFill>
                  <a:srgbClr val="2E75B5"/>
                </a:solidFill>
                <a:latin typeface="Courier New"/>
                <a:cs typeface="Courier New"/>
              </a:rPr>
              <a:t>/19</a:t>
            </a:r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765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solidFill>
                  <a:srgbClr val="A8D08D"/>
                </a:solidFill>
                <a:latin typeface="Courier New"/>
                <a:cs typeface="Courier New"/>
              </a:rPr>
              <a:t>Slučajni i esencijalni problemi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70693" cy="4977303"/>
          </a:xfrm>
        </p:spPr>
        <p:txBody>
          <a:bodyPr>
            <a:normAutofit fontScale="92500" lnSpcReduction="10000"/>
          </a:bodyPr>
          <a:lstStyle/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Pojam slučajnog (opcionog) u kontekstu entiteta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Pojam esencijalnog (suštinskog) u kontekstu entiteta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Terminologija i samo razmišljanje datira iz vremena Aristotela</a:t>
            </a: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                                                       </a:t>
            </a:r>
          </a:p>
          <a:p>
            <a:pPr marL="0" indent="0" algn="just">
              <a:buNone/>
            </a:pPr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                                                            </a:t>
            </a:r>
            <a:r>
              <a:rPr lang="en-US" sz="2400" b="1">
                <a:solidFill>
                  <a:srgbClr val="2E75B5"/>
                </a:solidFill>
                <a:latin typeface="Courier New"/>
                <a:cs typeface="Courier New"/>
              </a:rPr>
              <a:t>3</a:t>
            </a:r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67464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solidFill>
                  <a:srgbClr val="A8D08D"/>
                </a:solidFill>
                <a:latin typeface="Courier New"/>
                <a:cs typeface="Courier New"/>
              </a:rPr>
              <a:t>Upravljanje kompleksnošću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52276" cy="4931276"/>
          </a:xfrm>
        </p:spPr>
        <p:txBody>
          <a:bodyPr>
            <a:normAutofit fontScale="92500" lnSpcReduction="10000"/>
          </a:bodyPr>
          <a:lstStyle/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Značaj upravljanja kompleksnošću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Tipovi problema koji proističu iz skupog i neefektivnog dizajna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Kompleksno rešenje trivijalnog problema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Trivijalno neispravno rešenje kompleksnog problema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Neodgovarajuće kompleksno rešenje kompleksnog problema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Načini upravljanja kompleksnošću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Minimizovati količinu esencijalne kompleksnosti o kojoj bilo ko mora da razmišlja u bilo koje vreme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Nedozvoliti da se slučajna kompleksnost nepotrebno usložnjava</a:t>
            </a:r>
          </a:p>
          <a:p>
            <a:pPr lvl="1"/>
            <a:endParaRPr lang="en-US">
              <a:solidFill>
                <a:srgbClr val="2E75B5"/>
              </a:solidFill>
              <a:latin typeface="Courier New"/>
              <a:cs typeface="Courier New"/>
            </a:endParaRPr>
          </a:p>
          <a:p>
            <a:pPr lvl="1"/>
            <a:endParaRPr lang="en-US">
              <a:solidFill>
                <a:srgbClr val="2E75B5"/>
              </a:solidFill>
              <a:latin typeface="Courier New"/>
              <a:cs typeface="Courier New"/>
            </a:endParaRPr>
          </a:p>
          <a:p>
            <a:pPr lvl="1"/>
            <a:endParaRPr lang="en-US">
              <a:solidFill>
                <a:srgbClr val="2E75B5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                                                          </a:t>
            </a:r>
          </a:p>
          <a:p>
            <a:pPr marL="457200" lvl="1" indent="0">
              <a:buNone/>
            </a:pPr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                                                         </a:t>
            </a:r>
            <a:r>
              <a:rPr lang="en-US" b="1">
                <a:solidFill>
                  <a:srgbClr val="2E75B5"/>
                </a:solidFill>
                <a:latin typeface="Courier New"/>
                <a:cs typeface="Courier New"/>
              </a:rPr>
              <a:t>4</a:t>
            </a:r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36901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solidFill>
                  <a:srgbClr val="A8D08D"/>
                </a:solidFill>
                <a:latin typeface="Courier New"/>
                <a:cs typeface="Courier New"/>
              </a:rPr>
              <a:t>Osobine kvalitetnog dizajna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7817" cy="4885249"/>
          </a:xfrm>
        </p:spPr>
        <p:txBody>
          <a:bodyPr>
            <a:normAutofit fontScale="85000" lnSpcReduction="10000"/>
          </a:bodyPr>
          <a:lstStyle/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Minimalna potrebna kompleksnost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Pristupačno i lako održavanje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Minimalna povezanost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Proširivost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Ponovna upotreba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Visok fan-in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Nizak-srednji fan-out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Portabilnost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Skromnost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Stratifikacija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Korišćenje standardnih dobro utemeljenih tehnologija</a:t>
            </a: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2E75B5"/>
                </a:solidFill>
                <a:latin typeface="Courier New"/>
                <a:cs typeface="Courier New"/>
              </a:rPr>
              <a:t>                                                                    5</a:t>
            </a:r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00513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solidFill>
                  <a:srgbClr val="A8D08D"/>
                </a:solidFill>
                <a:latin typeface="Courier New"/>
                <a:cs typeface="Courier New"/>
              </a:rPr>
              <a:t>Nivoi dizajna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43068" cy="4949686"/>
          </a:xfrm>
        </p:spPr>
        <p:txBody>
          <a:bodyPr>
            <a:normAutofit fontScale="92500"/>
          </a:bodyPr>
          <a:lstStyle/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Nivo sistema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Nivo podsistema (software-skih paketa)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Česte forme podsistema:</a:t>
            </a:r>
          </a:p>
          <a:p>
            <a:pPr lvl="2"/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Poslovna logika</a:t>
            </a:r>
          </a:p>
          <a:p>
            <a:pPr lvl="2"/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Korisnički interface</a:t>
            </a:r>
          </a:p>
          <a:p>
            <a:pPr lvl="2"/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Pristup bazi podataka</a:t>
            </a:r>
          </a:p>
          <a:p>
            <a:pPr lvl="2"/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Sistemske zavisnosti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Podela na klase unutar podsistema 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Podela podataka i rutina unutar klasa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Interni dizajn rutina</a:t>
            </a:r>
          </a:p>
          <a:p>
            <a:endParaRPr lang="en-US" sz="2400">
              <a:solidFill>
                <a:srgbClr val="2E75B5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2E75B5"/>
                </a:solidFill>
              </a:rPr>
              <a:t>                                                                                                                                                                   </a:t>
            </a:r>
            <a:r>
              <a:rPr lang="en-US" sz="2400" b="1">
                <a:solidFill>
                  <a:srgbClr val="2E75B5"/>
                </a:solidFill>
                <a:latin typeface="Courier New"/>
                <a:cs typeface="Courier New"/>
              </a:rPr>
              <a:t>6</a:t>
            </a:r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337877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u="sng">
                <a:solidFill>
                  <a:srgbClr val="A8D08D"/>
                </a:solidFill>
                <a:latin typeface="Courier New"/>
                <a:cs typeface="Courier New"/>
              </a:rPr>
              <a:t>Osnovni gradivni elementi dizajna - heuristike</a:t>
            </a:r>
            <a:endParaRPr lang="en-US" sz="3200" b="1" u="sng">
              <a:solidFill>
                <a:srgbClr val="A8D08D"/>
              </a:solidFill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4651" cy="4940481"/>
          </a:xfrm>
        </p:spPr>
        <p:txBody>
          <a:bodyPr>
            <a:normAutofit fontScale="92500" lnSpcReduction="10000"/>
          </a:bodyPr>
          <a:lstStyle/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Pravilo nedeterminisanosti</a:t>
            </a:r>
          </a:p>
          <a:p>
            <a:r>
              <a:rPr lang="de-DE" sz="2400">
                <a:solidFill>
                  <a:srgbClr val="2E75B5"/>
                </a:solidFill>
                <a:latin typeface="Courier New"/>
                <a:cs typeface="Courier New"/>
              </a:rPr>
              <a:t>Pojam heuristike u dizajnu software-a</a:t>
            </a:r>
          </a:p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Pokušaji i greške kao način rešavanja problema</a:t>
            </a: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pPr marL="0" indent="0" algn="r">
              <a:buNone/>
            </a:pPr>
            <a:r>
              <a:rPr lang="en-US" sz="2400" b="1">
                <a:solidFill>
                  <a:srgbClr val="2E75B5"/>
                </a:solidFill>
                <a:latin typeface="Courier New"/>
                <a:cs typeface="Courier New"/>
              </a:rPr>
              <a:t>                                                      </a:t>
            </a:r>
          </a:p>
          <a:p>
            <a:pPr marL="0" indent="0" algn="r">
              <a:buNone/>
            </a:pPr>
            <a:r>
              <a:rPr lang="en-US" sz="2400" b="1">
                <a:solidFill>
                  <a:srgbClr val="2E75B5"/>
                </a:solidFill>
                <a:latin typeface="Courier New"/>
                <a:cs typeface="Courier New"/>
              </a:rPr>
              <a:t>7</a:t>
            </a:r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401530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solidFill>
                  <a:srgbClr val="A8D08D"/>
                </a:solidFill>
                <a:latin typeface="Courier New"/>
                <a:cs typeface="Courier New"/>
              </a:rPr>
              <a:t>Objektno orijentisani pristup - heuristika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4651" cy="4931276"/>
          </a:xfrm>
        </p:spPr>
        <p:txBody>
          <a:bodyPr>
            <a:normAutofit fontScale="92500" lnSpcReduction="10000"/>
          </a:bodyPr>
          <a:lstStyle/>
          <a:p>
            <a:r>
              <a:rPr lang="en-US" sz="2400">
                <a:solidFill>
                  <a:srgbClr val="2E75B5"/>
                </a:solidFill>
                <a:latin typeface="Courier New"/>
                <a:cs typeface="Courier New"/>
              </a:rPr>
              <a:t>Standardni </a:t>
            </a:r>
            <a:r>
              <a:rPr lang="it-IT" sz="2400">
                <a:solidFill>
                  <a:srgbClr val="2E75B5"/>
                </a:solidFill>
                <a:latin typeface="Courier New"/>
                <a:cs typeface="Courier New"/>
              </a:rPr>
              <a:t>koraci:</a:t>
            </a:r>
            <a:endParaRPr lang="en-US" sz="2400">
              <a:solidFill>
                <a:srgbClr val="2E75B5"/>
              </a:solidFill>
              <a:latin typeface="Courier New"/>
              <a:cs typeface="Courier New"/>
            </a:endParaRPr>
          </a:p>
          <a:p>
            <a:pPr lvl="1"/>
            <a:r>
              <a:rPr lang="it-IT">
                <a:solidFill>
                  <a:srgbClr val="2E75B5"/>
                </a:solidFill>
                <a:latin typeface="Courier New"/>
                <a:cs typeface="Courier New"/>
              </a:rPr>
              <a:t>Identifikovati entitete i njihove osobine</a:t>
            </a:r>
            <a:endParaRPr lang="en-US">
              <a:solidFill>
                <a:srgbClr val="2E75B5"/>
              </a:solidFill>
              <a:latin typeface="Courier New"/>
              <a:cs typeface="Courier New"/>
            </a:endParaRP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Odrediti šta je moguće raditi sa entitetima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Odrediti šta </a:t>
            </a:r>
            <a:r>
              <a:rPr lang="it-IT">
                <a:solidFill>
                  <a:srgbClr val="2E75B5"/>
                </a:solidFill>
                <a:latin typeface="Courier New"/>
                <a:cs typeface="Courier New"/>
              </a:rPr>
              <a:t>prepoznati entiteti mogu da rade u vezi sa drugim </a:t>
            </a:r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entitetima</a:t>
            </a:r>
            <a:endParaRPr lang="it-IT">
              <a:solidFill>
                <a:srgbClr val="2E75B5"/>
              </a:solidFill>
              <a:latin typeface="Courier New"/>
              <a:cs typeface="Courier New"/>
            </a:endParaRP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Odrediti nivoe vidljivosti medju entitetima (šta koji entitet treba da izloži </a:t>
            </a:r>
            <a:r>
              <a:rPr lang="pl-PL">
                <a:solidFill>
                  <a:srgbClr val="2E75B5"/>
                </a:solidFill>
                <a:latin typeface="Courier New"/>
                <a:cs typeface="Courier New"/>
              </a:rPr>
              <a:t>drugim entitetima u kontekstu informacije)</a:t>
            </a:r>
          </a:p>
          <a:p>
            <a:pPr lvl="1"/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Odrediti interface svakog entiteta</a:t>
            </a:r>
          </a:p>
          <a:p>
            <a:pPr lvl="1"/>
            <a:endParaRPr lang="en-US">
              <a:solidFill>
                <a:srgbClr val="2E75B5"/>
              </a:solidFill>
              <a:latin typeface="Courier New"/>
              <a:cs typeface="Courier New"/>
            </a:endParaRPr>
          </a:p>
          <a:p>
            <a:pPr lvl="1"/>
            <a:endParaRPr lang="en-US">
              <a:solidFill>
                <a:srgbClr val="2E75B5"/>
              </a:solidFill>
              <a:latin typeface="Courier New"/>
              <a:cs typeface="Courier New"/>
            </a:endParaRPr>
          </a:p>
          <a:p>
            <a:pPr lvl="1"/>
            <a:endParaRPr lang="en-US">
              <a:solidFill>
                <a:srgbClr val="2E75B5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b="1">
                <a:solidFill>
                  <a:srgbClr val="2E75B5"/>
                </a:solidFill>
                <a:latin typeface="Courier New"/>
                <a:cs typeface="Courier New"/>
              </a:rPr>
              <a:t>                                                  </a:t>
            </a:r>
          </a:p>
          <a:p>
            <a:pPr marL="457200" lvl="1" indent="0">
              <a:buNone/>
            </a:pPr>
            <a:r>
              <a:rPr lang="en-US" b="1">
                <a:solidFill>
                  <a:srgbClr val="2E75B5"/>
                </a:solidFill>
                <a:latin typeface="Courier New"/>
                <a:cs typeface="Courier New"/>
              </a:rPr>
              <a:t>       </a:t>
            </a:r>
          </a:p>
          <a:p>
            <a:pPr marL="457200" lvl="1" indent="0" algn="r">
              <a:buNone/>
            </a:pPr>
            <a:r>
              <a:rPr lang="en-US" b="1">
                <a:solidFill>
                  <a:srgbClr val="2E75B5"/>
                </a:solidFill>
                <a:latin typeface="Courier New"/>
                <a:cs typeface="Courier New"/>
              </a:rPr>
              <a:t>                                                              8</a:t>
            </a:r>
            <a:r>
              <a:rPr lang="en-US">
                <a:solidFill>
                  <a:srgbClr val="2E75B5"/>
                </a:solidFill>
                <a:latin typeface="Courier New"/>
                <a:cs typeface="Courier New"/>
              </a:rPr>
              <a:t>/19 </a:t>
            </a:r>
          </a:p>
        </p:txBody>
      </p:sp>
    </p:spTree>
    <p:extLst>
      <p:ext uri="{BB962C8B-B14F-4D97-AF65-F5344CB8AC3E}">
        <p14:creationId xmlns:p14="http://schemas.microsoft.com/office/powerpoint/2010/main" val="182916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852</Words>
  <Application>Microsoft Office PowerPoint</Application>
  <PresentationFormat>Custom</PresentationFormat>
  <Paragraphs>270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Dizajn u razvoju software-a</vt:lpstr>
      <vt:lpstr>Izazovi prilikom dizajniranja software-a</vt:lpstr>
      <vt:lpstr>Ključni koncepti u dizajnu softwer-a</vt:lpstr>
      <vt:lpstr>Slučajni i esencijalni problemi</vt:lpstr>
      <vt:lpstr>Upravljanje kompleksnošću</vt:lpstr>
      <vt:lpstr>Osobine kvalitetnog dizajna</vt:lpstr>
      <vt:lpstr>Nivoi dizajna</vt:lpstr>
      <vt:lpstr>Osnovni gradivni elementi dizajna - heuristike</vt:lpstr>
      <vt:lpstr>Objektno orijentisani pristup - heuristika</vt:lpstr>
      <vt:lpstr>Pojam apstrakcije u kontekstu OO dizajna</vt:lpstr>
      <vt:lpstr>Pojam enkapsulacije u kontekstu OO dizajna</vt:lpstr>
      <vt:lpstr>Pojam nasledjivanja u kontekstu OO dizajna</vt:lpstr>
      <vt:lpstr>Pojam sakrivanja informacija</vt:lpstr>
      <vt:lpstr>Identifikovanje oblasti koje su podložne promenama</vt:lpstr>
      <vt:lpstr>Identifikovanje oblasti koje su podložne promenama - nastavak</vt:lpstr>
      <vt:lpstr>Uvezivanje (coupling)</vt:lpstr>
      <vt:lpstr>Projektni uzorci (Design patterns)</vt:lpstr>
      <vt:lpstr>Lista projektnih uzoraka koji se često koriste</vt:lpstr>
      <vt:lpstr>Još neke heuristike</vt:lpstr>
      <vt:lpstr>Prakse u dizajnu software-a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Filipovic</dc:creator>
  <cp:lastModifiedBy>Vladimir Filipovic</cp:lastModifiedBy>
  <cp:revision>6</cp:revision>
  <dcterms:created xsi:type="dcterms:W3CDTF">2013-07-15T20:26:40Z</dcterms:created>
  <dcterms:modified xsi:type="dcterms:W3CDTF">2015-02-22T11:38:15Z</dcterms:modified>
</cp:coreProperties>
</file>