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5" r:id="rId27"/>
    <p:sldId id="284" r:id="rId28"/>
    <p:sldId id="286" r:id="rId29"/>
    <p:sldId id="289" r:id="rId30"/>
    <p:sldId id="287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BD889-EDA9-450A-AF31-39C7FD04DC7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78A4B-9290-495D-93B1-978A9AF5EE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54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3BA5-E78F-4FDC-9465-D7E93881FB8F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1795-8E72-46BB-8324-A5DAF7BF6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3BA5-E78F-4FDC-9465-D7E93881FB8F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1795-8E72-46BB-8324-A5DAF7BF6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3BA5-E78F-4FDC-9465-D7E93881FB8F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1795-8E72-46BB-8324-A5DAF7BF6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3BA5-E78F-4FDC-9465-D7E93881FB8F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1795-8E72-46BB-8324-A5DAF7BF6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3BA5-E78F-4FDC-9465-D7E93881FB8F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1795-8E72-46BB-8324-A5DAF7BF6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3BA5-E78F-4FDC-9465-D7E93881FB8F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1795-8E72-46BB-8324-A5DAF7BF6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3BA5-E78F-4FDC-9465-D7E93881FB8F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1795-8E72-46BB-8324-A5DAF7BF6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3BA5-E78F-4FDC-9465-D7E93881FB8F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1795-8E72-46BB-8324-A5DAF7BF6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3BA5-E78F-4FDC-9465-D7E93881FB8F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1795-8E72-46BB-8324-A5DAF7BF6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3BA5-E78F-4FDC-9465-D7E93881FB8F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1795-8E72-46BB-8324-A5DAF7BF6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3BA5-E78F-4FDC-9465-D7E93881FB8F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1795-8E72-46BB-8324-A5DAF7BF6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73BA5-E78F-4FDC-9465-D7E93881FB8F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F1795-8E72-46BB-8324-A5DAF7BF6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Modeliranje</a:t>
            </a:r>
            <a:r>
              <a:rPr lang="sr-Latn-RS" dirty="0" smtClean="0"/>
              <a:t> softvera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Nikola Prica 1036/2014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181600"/>
            <a:ext cx="8229600" cy="990600"/>
          </a:xfrm>
        </p:spPr>
        <p:txBody>
          <a:bodyPr>
            <a:normAutofit/>
          </a:bodyPr>
          <a:lstStyle/>
          <a:p>
            <a:r>
              <a:rPr lang="sr-Latn-RS" sz="2000" dirty="0" smtClean="0"/>
              <a:t>Slika 2: </a:t>
            </a:r>
            <a:r>
              <a:rPr lang="en-US" sz="2000" dirty="0" smtClean="0"/>
              <a:t> </a:t>
            </a:r>
            <a:r>
              <a:rPr lang="sr-Latn-RS" sz="2000" dirty="0" smtClean="0"/>
              <a:t>Dijagram aktivnosti prinudne kazne</a:t>
            </a:r>
            <a:endParaRPr lang="en-US" sz="2000" dirty="0"/>
          </a:p>
        </p:txBody>
      </p:sp>
      <p:pic>
        <p:nvPicPr>
          <p:cNvPr id="7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609600"/>
            <a:ext cx="7924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Modeliranje interakcija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Služi </a:t>
            </a:r>
            <a:r>
              <a:rPr lang="sr-Latn-RS" dirty="0" smtClean="0"/>
              <a:t>za predstavljanje međusobne interakcije:</a:t>
            </a:r>
          </a:p>
          <a:p>
            <a:pPr lvl="1"/>
            <a:r>
              <a:rPr lang="en-US" dirty="0" smtClean="0"/>
              <a:t>U</a:t>
            </a:r>
            <a:r>
              <a:rPr lang="sr-Latn-RS" dirty="0" smtClean="0"/>
              <a:t>česnika sa sistemom</a:t>
            </a:r>
          </a:p>
          <a:p>
            <a:pPr lvl="1"/>
            <a:r>
              <a:rPr lang="sr-Latn-RS" dirty="0" smtClean="0"/>
              <a:t>Sistema koji se razvija sa drugim sistemima</a:t>
            </a:r>
          </a:p>
          <a:p>
            <a:pPr lvl="1"/>
            <a:r>
              <a:rPr lang="sr-Latn-RS" dirty="0" smtClean="0"/>
              <a:t>Komponenata sistema</a:t>
            </a:r>
          </a:p>
          <a:p>
            <a:r>
              <a:rPr lang="sr-Latn-RS" dirty="0" smtClean="0"/>
              <a:t>Može da naglasi problem u komunikaciji koji se može pojaviti</a:t>
            </a:r>
          </a:p>
          <a:p>
            <a:r>
              <a:rPr lang="sr-Latn-RS" dirty="0" smtClean="0"/>
              <a:t>Pokrićemo dva povezana pristupa modeliranju interakcija:</a:t>
            </a:r>
          </a:p>
          <a:p>
            <a:pPr lvl="1"/>
            <a:r>
              <a:rPr lang="sr-Latn-RS" dirty="0" smtClean="0"/>
              <a:t>Dijagrami slučaja upotrebe (Interakcija sistema sa spoljašnjim učesnicima)</a:t>
            </a:r>
          </a:p>
          <a:p>
            <a:pPr lvl="1"/>
            <a:r>
              <a:rPr lang="sr-Latn-RS" dirty="0" smtClean="0"/>
              <a:t>Dijagram sekvence (Interakcija sistema sa svojim komponentama i nekim korisnikom)</a:t>
            </a:r>
            <a:endParaRPr lang="sr-Latn-RS" dirty="0"/>
          </a:p>
          <a:p>
            <a:pPr lvl="1">
              <a:buNone/>
            </a:pPr>
            <a:endParaRPr lang="sr-Latn-RS" dirty="0" smtClean="0"/>
          </a:p>
          <a:p>
            <a:pPr lvl="1"/>
            <a:endParaRPr lang="sr-Latn-RS" dirty="0"/>
          </a:p>
          <a:p>
            <a:pPr lvl="1">
              <a:buNone/>
            </a:pPr>
            <a:endParaRPr lang="sr-Latn-RS" dirty="0" smtClean="0"/>
          </a:p>
          <a:p>
            <a:pPr lvl="1">
              <a:buNone/>
            </a:pPr>
            <a:endParaRPr lang="sr-Latn-RS" dirty="0" smtClean="0"/>
          </a:p>
          <a:p>
            <a:pPr lvl="1">
              <a:buNone/>
            </a:pPr>
            <a:endParaRPr lang="sr-Latn-RS" dirty="0"/>
          </a:p>
          <a:p>
            <a:pPr lvl="1">
              <a:buNone/>
            </a:pPr>
            <a:endParaRPr lang="sr-Latn-R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Dijagrami slučaja upotrebe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Prikazuju najjednostavnije kako korisnik vidi sistem.</a:t>
            </a:r>
          </a:p>
          <a:p>
            <a:r>
              <a:rPr lang="sr-Latn-RS" dirty="0" smtClean="0"/>
              <a:t>Svaki dijagram predstavlja nezavisnu celinu koja zahteva spoljasnjeg učesnika koji u njoj učestvuje</a:t>
            </a:r>
          </a:p>
          <a:p>
            <a:endParaRPr lang="sr-Latn-RS" dirty="0"/>
          </a:p>
          <a:p>
            <a:endParaRPr lang="sr-Latn-RS" dirty="0" smtClean="0"/>
          </a:p>
          <a:p>
            <a:pPr algn="ctr">
              <a:buNone/>
            </a:pPr>
            <a:r>
              <a:rPr lang="sr-Latn-RS" sz="2000" dirty="0" smtClean="0"/>
              <a:t>Slika 3: Dijagram slučaja upotrebe Transfera podataka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4191000"/>
            <a:ext cx="5353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10000"/>
          </a:bodyPr>
          <a:lstStyle/>
          <a:p>
            <a:r>
              <a:rPr lang="sr-Latn-RS" sz="2800" dirty="0" smtClean="0"/>
              <a:t>Sami dijagrami ne daju mnogo informacija</a:t>
            </a:r>
          </a:p>
          <a:p>
            <a:r>
              <a:rPr lang="sr-Latn-RS" sz="2800" dirty="0" smtClean="0"/>
              <a:t>Potrebne dodatne informacije se dostavljaju u proizvoljnoj formi koje sadrže dodatne informacije</a:t>
            </a:r>
          </a:p>
          <a:p>
            <a:pPr algn="ctr">
              <a:buNone/>
            </a:pPr>
            <a:endParaRPr lang="sr-Latn-RS" sz="2800" dirty="0" smtClean="0"/>
          </a:p>
          <a:p>
            <a:pPr algn="ctr">
              <a:buNone/>
            </a:pPr>
            <a:endParaRPr lang="sr-Latn-RS" sz="2800" dirty="0"/>
          </a:p>
          <a:p>
            <a:pPr algn="ctr">
              <a:buNone/>
            </a:pPr>
            <a:endParaRPr lang="sr-Latn-RS" sz="2800" dirty="0" smtClean="0"/>
          </a:p>
          <a:p>
            <a:pPr algn="ctr">
              <a:buNone/>
            </a:pPr>
            <a:endParaRPr lang="sr-Latn-RS" sz="2800" dirty="0"/>
          </a:p>
          <a:p>
            <a:pPr algn="ctr">
              <a:buNone/>
            </a:pPr>
            <a:endParaRPr lang="sr-Latn-RS" sz="2800" dirty="0" smtClean="0"/>
          </a:p>
          <a:p>
            <a:pPr algn="ctr">
              <a:buNone/>
            </a:pPr>
            <a:endParaRPr lang="sr-Latn-RS" sz="2800" dirty="0"/>
          </a:p>
          <a:p>
            <a:pPr algn="ctr">
              <a:buNone/>
            </a:pPr>
            <a:endParaRPr lang="sr-Latn-RS" sz="2800" dirty="0" smtClean="0"/>
          </a:p>
          <a:p>
            <a:pPr algn="ctr">
              <a:buNone/>
            </a:pPr>
            <a:endParaRPr lang="sr-Latn-RS" sz="2800" dirty="0"/>
          </a:p>
          <a:p>
            <a:pPr algn="ctr">
              <a:buNone/>
            </a:pPr>
            <a:endParaRPr lang="sr-Latn-RS" sz="2800" dirty="0" smtClean="0"/>
          </a:p>
          <a:p>
            <a:pPr algn="ctr">
              <a:buNone/>
            </a:pPr>
            <a:r>
              <a:rPr lang="sr-Latn-RS" sz="2000" dirty="0" smtClean="0"/>
              <a:t>Slika 4: Tabela sa dodatnim podacima o slučaju upotrebe </a:t>
            </a:r>
            <a:r>
              <a:rPr lang="en-US" sz="2000" dirty="0" smtClean="0"/>
              <a:t> “Tran</a:t>
            </a:r>
            <a:r>
              <a:rPr lang="sr-Latn-RS" sz="2000" dirty="0" smtClean="0"/>
              <a:t>sfer podataka</a:t>
            </a:r>
            <a:r>
              <a:rPr lang="en-US" sz="2000" dirty="0" smtClean="0"/>
              <a:t>”</a:t>
            </a:r>
            <a:endParaRPr lang="sr-Latn-RS" sz="2000" dirty="0" smtClean="0"/>
          </a:p>
          <a:p>
            <a:endParaRPr lang="sr-Latn-RS" sz="2800" dirty="0"/>
          </a:p>
          <a:p>
            <a:pPr>
              <a:buNone/>
            </a:pPr>
            <a:endParaRPr lang="sr-Latn-RS" sz="2800" dirty="0" smtClean="0"/>
          </a:p>
          <a:p>
            <a:pPr>
              <a:buNone/>
            </a:pPr>
            <a:endParaRPr lang="sr-Latn-RS" sz="2800" dirty="0" smtClean="0"/>
          </a:p>
          <a:p>
            <a:pPr>
              <a:buNone/>
            </a:pPr>
            <a:endParaRPr lang="sr-Latn-RS" sz="2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752600"/>
            <a:ext cx="80962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Dijagrami sekvence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Primarno su napravljeni za modelovanje odnosa između objekata sistema i učesnika u sistemu, ali i za međusobnih odnosa između objekata.</a:t>
            </a:r>
          </a:p>
          <a:p>
            <a:r>
              <a:rPr lang="sr-Latn-RS" dirty="0" smtClean="0"/>
              <a:t>Prikazuju sekvencu akcija koje se izvršavaju tokom jednog slučaja upotrebe.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181600"/>
            <a:ext cx="8229600" cy="1143000"/>
          </a:xfrm>
        </p:spPr>
        <p:txBody>
          <a:bodyPr>
            <a:normAutofit/>
          </a:bodyPr>
          <a:lstStyle/>
          <a:p>
            <a:r>
              <a:rPr lang="sr-Latn-RS" sz="2000" dirty="0" smtClean="0"/>
              <a:t>Slika 5: Dijagram sekvence za  slučaj upotrebe Pregled informacija o pacijentu</a:t>
            </a:r>
            <a:endParaRPr lang="en-US" sz="2000" dirty="0"/>
          </a:p>
        </p:txBody>
      </p:sp>
      <p:pic>
        <p:nvPicPr>
          <p:cNvPr id="614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685800"/>
            <a:ext cx="6096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229600" cy="1143000"/>
          </a:xfrm>
        </p:spPr>
        <p:txBody>
          <a:bodyPr>
            <a:normAutofit/>
          </a:bodyPr>
          <a:lstStyle/>
          <a:p>
            <a:r>
              <a:rPr lang="sr-Latn-RS" sz="2000" dirty="0" smtClean="0"/>
              <a:t>Slika 6: Dijagram sekvence za transfer podataka</a:t>
            </a:r>
            <a:endParaRPr lang="en-US" sz="20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01103" y="304800"/>
            <a:ext cx="5347409" cy="4906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sr-Latn-RS" dirty="0" smtClean="0"/>
              <a:t>Ako se dijagrami sekvence ne koriste za automatsko generisanje koda ili detaljnu dokumentaciju, onda se ne moraju navesti sve akcije .</a:t>
            </a:r>
          </a:p>
          <a:p>
            <a:r>
              <a:rPr lang="sr-Latn-RS" dirty="0" smtClean="0"/>
              <a:t>U ranim fazama razvoja projekta prikazuju se samo okvinre funkcionalnosti koje će tek kasnije zahtevati dodatnu implementaciju.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Strukturni modeli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Prikazuju organizaciju sistema u vidu njegovih komponenti i odnosa među njima</a:t>
            </a:r>
          </a:p>
          <a:p>
            <a:r>
              <a:rPr lang="sr-Latn-RS" dirty="0" smtClean="0"/>
              <a:t>Mogu prikazivati statičku ili dinamičku sliku sistema</a:t>
            </a:r>
          </a:p>
          <a:p>
            <a:r>
              <a:rPr lang="sr-Latn-RS" dirty="0" smtClean="0"/>
              <a:t>Koriste se za dizajniranje arhitekture sistema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Dijagrami klasa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Prikazuju statički deo sistema</a:t>
            </a:r>
          </a:p>
          <a:p>
            <a:r>
              <a:rPr lang="sr-Latn-RS" dirty="0" smtClean="0"/>
              <a:t>Sadrže klase koje se pojavljuju u sistemu i njihove odnose.</a:t>
            </a:r>
          </a:p>
          <a:p>
            <a:r>
              <a:rPr lang="sr-Latn-RS" dirty="0" smtClean="0"/>
              <a:t>Mogu biti prikazane sa određenom detaljnošću</a:t>
            </a:r>
          </a:p>
          <a:p>
            <a:r>
              <a:rPr lang="sr-Latn-RS" dirty="0" smtClean="0"/>
              <a:t>Pravljenje klasa počinje od jednostavnih objekata koje sistem modelira. Kasnije se dodaju osobine i operacije tih objekata i eventualno nove klase.</a:t>
            </a:r>
          </a:p>
          <a:p>
            <a:endParaRPr lang="sr-Latn-R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Cilj prezentacije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</a:t>
            </a:r>
            <a:r>
              <a:rPr lang="sr-Latn-RS" dirty="0" smtClean="0"/>
              <a:t>ako se grafički modeli koriste da prezentuju softver</a:t>
            </a:r>
          </a:p>
          <a:p>
            <a:r>
              <a:rPr lang="sr-Latn-RS" dirty="0" smtClean="0"/>
              <a:t>Razumeva</a:t>
            </a:r>
            <a:r>
              <a:rPr lang="en-US" dirty="0" smtClean="0"/>
              <a:t>n</a:t>
            </a:r>
            <a:r>
              <a:rPr lang="sr-Latn-RS" dirty="0" smtClean="0"/>
              <a:t>je </a:t>
            </a:r>
            <a:r>
              <a:rPr lang="sr-Latn-RS" dirty="0" smtClean="0"/>
              <a:t>zašto su različiti tipovi modela potrebni i koji su njihovi pogledi na sistem </a:t>
            </a:r>
          </a:p>
          <a:p>
            <a:r>
              <a:rPr lang="sr-Latn-RS" dirty="0" smtClean="0"/>
              <a:t> Osnovni koncepti dijagrama konteksta, interakcije, strukture  i ponašanja</a:t>
            </a:r>
          </a:p>
          <a:p>
            <a:r>
              <a:rPr lang="en-US" dirty="0" smtClean="0"/>
              <a:t>U</a:t>
            </a:r>
            <a:r>
              <a:rPr lang="sr-Latn-RS" dirty="0" smtClean="0"/>
              <a:t>pozanvanje sa idejama </a:t>
            </a:r>
            <a:r>
              <a:rPr lang="sr-Latn-RS" dirty="0" smtClean="0"/>
              <a:t>softver</a:t>
            </a:r>
            <a:r>
              <a:rPr lang="en-US" dirty="0" smtClean="0"/>
              <a:t>s</a:t>
            </a:r>
            <a:r>
              <a:rPr lang="sr-Latn-RS" dirty="0" smtClean="0"/>
              <a:t>kog in</a:t>
            </a:r>
            <a:r>
              <a:rPr lang="sr-Latn-RS" dirty="0"/>
              <a:t>ž</a:t>
            </a:r>
            <a:r>
              <a:rPr lang="sr-Latn-RS" dirty="0" smtClean="0"/>
              <a:t>enjerstva </a:t>
            </a:r>
            <a:r>
              <a:rPr lang="sr-Latn-RS" dirty="0" smtClean="0"/>
              <a:t>zasnovanog na modelima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229600" cy="5821363"/>
          </a:xfrm>
        </p:spPr>
        <p:txBody>
          <a:bodyPr/>
          <a:lstStyle/>
          <a:p>
            <a:endParaRPr lang="sr-Latn-RS" dirty="0" smtClean="0"/>
          </a:p>
          <a:p>
            <a:pPr algn="ctr">
              <a:buNone/>
            </a:pPr>
            <a:endParaRPr lang="sr-Latn-RS" sz="2000" dirty="0" smtClean="0"/>
          </a:p>
          <a:p>
            <a:pPr algn="ctr">
              <a:buNone/>
            </a:pPr>
            <a:r>
              <a:rPr lang="en-US" sz="2000" dirty="0" smtClean="0"/>
              <a:t>S</a:t>
            </a:r>
            <a:r>
              <a:rPr lang="sr-Latn-RS" sz="2000" dirty="0" smtClean="0"/>
              <a:t>lika 7 : Dijagram klasa i asocijacija </a:t>
            </a:r>
            <a:endParaRPr lang="sr-Latn-RS" dirty="0" smtClean="0"/>
          </a:p>
          <a:p>
            <a:r>
              <a:rPr lang="sr-Latn-RS" dirty="0" smtClean="0"/>
              <a:t>Asocijacija, kao veza između dva objekta, naglšava postojanje veze između objekata.</a:t>
            </a:r>
          </a:p>
          <a:p>
            <a:r>
              <a:rPr lang="sr-Latn-RS" dirty="0" smtClean="0"/>
              <a:t>Na ovom nivou dijagrami klasa podsećaju na semantičke modele kojie reprezentuju bazu podataka.</a:t>
            </a:r>
          </a:p>
          <a:p>
            <a:endParaRPr lang="sr-Latn-RS" dirty="0" smtClean="0"/>
          </a:p>
          <a:p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533400"/>
            <a:ext cx="32004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486400"/>
            <a:ext cx="8229600" cy="1143000"/>
          </a:xfrm>
        </p:spPr>
        <p:txBody>
          <a:bodyPr>
            <a:normAutofit/>
          </a:bodyPr>
          <a:lstStyle/>
          <a:p>
            <a:r>
              <a:rPr lang="sr-Latn-RS" sz="2000" dirty="0" smtClean="0"/>
              <a:t>Slika 8: Dijagram klasa u Mentalnoj ustanovi  </a:t>
            </a:r>
            <a:endParaRPr lang="en-US" sz="20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56112" y="838200"/>
            <a:ext cx="663301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sr-Latn-RS" sz="2400" dirty="0" smtClean="0"/>
              <a:t>Za prikazivanje veza između klasa najpogodnije je predstavljati klase sto jednostavnije</a:t>
            </a:r>
          </a:p>
          <a:p>
            <a:r>
              <a:rPr lang="sr-Latn-RS" sz="2400" dirty="0" smtClean="0"/>
              <a:t>Za detaljnije prikazivanje klasa dodaju im se atributi i njihove operacije.</a:t>
            </a:r>
          </a:p>
          <a:p>
            <a:endParaRPr lang="sr-Latn-RS" sz="2400" dirty="0"/>
          </a:p>
          <a:p>
            <a:endParaRPr lang="sr-Latn-RS" sz="2400" dirty="0" smtClean="0"/>
          </a:p>
          <a:p>
            <a:endParaRPr lang="sr-Latn-RS" sz="2400" dirty="0"/>
          </a:p>
          <a:p>
            <a:endParaRPr lang="sr-Latn-RS" sz="2400" dirty="0" smtClean="0"/>
          </a:p>
          <a:p>
            <a:endParaRPr lang="sr-Latn-RS" sz="2400" dirty="0"/>
          </a:p>
          <a:p>
            <a:endParaRPr lang="sr-Latn-RS" sz="2400" dirty="0" smtClean="0"/>
          </a:p>
          <a:p>
            <a:endParaRPr lang="sr-Latn-RS" sz="2400" dirty="0" smtClean="0"/>
          </a:p>
          <a:p>
            <a:endParaRPr lang="sr-Latn-RS" sz="2400" dirty="0"/>
          </a:p>
          <a:p>
            <a:pPr algn="ctr">
              <a:buNone/>
            </a:pPr>
            <a:r>
              <a:rPr lang="sr-Latn-RS" sz="2000" dirty="0" smtClean="0"/>
              <a:t> Slika 9: Klasa koja opisuje konsultanta</a:t>
            </a:r>
            <a:endParaRPr 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2057400"/>
            <a:ext cx="208597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Generalizacija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/>
          </a:bodyPr>
          <a:lstStyle/>
          <a:p>
            <a:r>
              <a:rPr lang="sr-Latn-RS" sz="2400" dirty="0" smtClean="0"/>
              <a:t>Smanjuje kompleksnost klasa</a:t>
            </a:r>
          </a:p>
          <a:p>
            <a:r>
              <a:rPr lang="sr-Latn-RS" sz="2400" dirty="0" smtClean="0"/>
              <a:t>Zajedničke osobine jedne klase stavlja u natklasu</a:t>
            </a:r>
          </a:p>
          <a:p>
            <a:r>
              <a:rPr lang="sr-Latn-RS" sz="2400" dirty="0" smtClean="0"/>
              <a:t>Olakšava proces izmena koda</a:t>
            </a:r>
          </a:p>
          <a:p>
            <a:pPr>
              <a:buNone/>
            </a:pPr>
            <a:endParaRPr lang="sr-Latn-RS" sz="2400" dirty="0"/>
          </a:p>
          <a:p>
            <a:pPr>
              <a:buNone/>
            </a:pPr>
            <a:endParaRPr lang="sr-Latn-RS" sz="2400" dirty="0" smtClean="0"/>
          </a:p>
          <a:p>
            <a:pPr>
              <a:buNone/>
            </a:pPr>
            <a:endParaRPr lang="sr-Latn-RS" sz="2400" dirty="0"/>
          </a:p>
          <a:p>
            <a:pPr>
              <a:buNone/>
            </a:pPr>
            <a:endParaRPr lang="sr-Latn-RS" sz="2400" dirty="0" smtClean="0"/>
          </a:p>
          <a:p>
            <a:pPr>
              <a:buNone/>
            </a:pPr>
            <a:endParaRPr lang="sr-Latn-RS" sz="2400" dirty="0"/>
          </a:p>
          <a:p>
            <a:pPr>
              <a:buNone/>
            </a:pPr>
            <a:endParaRPr lang="sr-Latn-RS" sz="2400" dirty="0" smtClean="0"/>
          </a:p>
          <a:p>
            <a:pPr>
              <a:buNone/>
            </a:pPr>
            <a:endParaRPr lang="sr-Latn-RS" sz="2400" dirty="0"/>
          </a:p>
          <a:p>
            <a:pPr>
              <a:buNone/>
            </a:pPr>
            <a:endParaRPr lang="sr-Latn-RS" sz="2400" dirty="0" smtClean="0"/>
          </a:p>
          <a:p>
            <a:pPr algn="ctr">
              <a:buNone/>
            </a:pPr>
            <a:r>
              <a:rPr lang="sr-Latn-RS" sz="2000" dirty="0" smtClean="0"/>
              <a:t>Slika 10: Generalizacija</a:t>
            </a:r>
          </a:p>
          <a:p>
            <a:endParaRPr lang="sr-Latn-RS" dirty="0" smtClean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514600"/>
            <a:ext cx="4267200" cy="3127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Agregacija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800" dirty="0" smtClean="0"/>
              <a:t>Služi za predstavljanje odnosa između dva objekta tako da jedan objekat sadrži drugi jedan ili više puta.</a:t>
            </a:r>
          </a:p>
          <a:p>
            <a:r>
              <a:rPr lang="sr-Latn-RS" sz="2800" dirty="0" smtClean="0"/>
              <a:t>Označava se popunjenim ili praznim rombom.</a:t>
            </a:r>
          </a:p>
          <a:p>
            <a:endParaRPr lang="sr-Latn-RS" sz="2800" dirty="0"/>
          </a:p>
          <a:p>
            <a:endParaRPr lang="sr-Latn-RS" sz="2800" dirty="0" smtClean="0"/>
          </a:p>
          <a:p>
            <a:endParaRPr lang="sr-Latn-RS" sz="2800" dirty="0"/>
          </a:p>
          <a:p>
            <a:endParaRPr lang="sr-Latn-RS" sz="2800" dirty="0" smtClean="0"/>
          </a:p>
          <a:p>
            <a:endParaRPr lang="sr-Latn-RS" sz="2800" dirty="0"/>
          </a:p>
          <a:p>
            <a:pPr algn="ctr">
              <a:buNone/>
            </a:pPr>
            <a:r>
              <a:rPr lang="sr-Latn-RS" sz="2000" dirty="0" smtClean="0"/>
              <a:t>Slika 11: Primer agregacije</a:t>
            </a:r>
            <a:endParaRPr lang="en-US" sz="2000" dirty="0"/>
          </a:p>
        </p:txBody>
      </p:sp>
      <p:sp>
        <p:nvSpPr>
          <p:cNvPr id="12294" name="AutoShape 6" descr="data:image/png;base64,iVBORw0KGgoAAAANSUhEUgAAAOQAAACMCAMAAABbLvWIAAAAhFBMVEX////+/v79/f2srKwAAABzc3Pp6enk5OR6enr6+vq8vLw3NzfLy8uamppLS0u5ubnS0tKQkJBRUVH09PR0dHTt7e2enp4zMzPg4OCIiIhqamrBwcGzs7NXV1elpaWVlZViYmKCgoIREREtLS1FRUXPz88cHBxmZmYLCwshISE+Pj4lJSUJ3ky+AAAKLklEQVR4nO1diXqyOhBN4rDEBcGAgrjWpf72/d/vzgSxrmiBVO9XjrWikHhOMpmEEEYmmeRCsveDlAKf5dNzJr/TC4nZSV4Ntcg6B9JCbqI0JVT1XXm4gW/fUCTSQpnlGQlBhaTzEkxJLk2wrAgiVaEdCcWVzNOjQVTJyxwEx6qoSCxvk9gkOY9nrWowUErYhlgVWrNZa5ayzEQFgrWWafsS/T7+0VO/aU/wcQ/pPqpfJDYk9pHTwu/vE/DlQCajNWlnDPv5Ye0DYY1ZmOeF1spa7aIvE7o8RMEhll2btG+g8+gct+kpWWa+/PtDpYgXfqpygqfexXa/06PI/o0vUWjJyvdjzEco6mfusREGReacyT/avu87inymYo4vfYXS8DNbuxhBBLkgd3xM7jwUSX1U5G6TlauLULDzUjo90rhI7PTQDYUwn+4jqeus34shxT1j6HW/HYIk0uKY/AmRmHMf5sxPWTp2N7G1DO6w+RWR2GgCYBNworEvxml/6UA3cpM1JClbLoOwu3ETd4gORv5EJPUtM1AS7X7he54PM/8eG0Mi2be5YvVInkBnGwiqQRgmYMPGGvWnAD324XW9VWc8AevY/T8pknOFIh3ckpPpdu+Df7PX4tTujbdJzT0BJGT7B5EO+KNP5gIM2XbMLIAZ24Un7vE5c8Xj27uApbMIgul+AzcrEgf33IxIjro6eblyGsmiufYh8qEfHUR6g8g6itwGNtbkUSU5ktg9WkImUlwCh1UyCkYLcOV++m+FIqOrY4QelERGRGJDIZEHMsQvhEVnoZzBCj3QEkV2UxhsyVxhwRYw244h1KWRJZFKOpcir4GjY8Edhb1HFCmHqUjc8K7kurlcGBgMYL/FOurAEakroYgMkypS+EoPiRv4hsojijqTGBIkzXNfxVkcHr3Qo8GAOm7dGbxJFppok9pc74JfvBF9axw45x9GZyOeyXjYu4k5/g2DeXB7b45hx0RNYv1siUDOY67/67/sRX8Q0A56GQ5n82EvT0DHzJNzcw023XtIb26eYTMwIJJGMF/3aSGb053pDYLp5Ny7FpnrEzA+di2HJ8auT8PUiOdkMFAm+TP95PP4jQF6qeSNyB+iMdfy+Bs12Yh8Jvn/QWTTJp9J3oj8If6ASGFIJM26VRGJtGoTyfE0lo0NiBSyWk0Kya5mBkpeIROCKW5EJJ7js1HZC3dIDM/UnPPLBKVrkuaszZxqEa8qp1pC1SZSX00QZmbryFzV4wPvJ49d/uwczxMwIZJmAqueNJ/XpOcWYZkkhftdMDH9gbUAVuHXJsmycP9ifHqRSjl3EeMjhS87ps27KLquVxLkF+3734h0ohXM8KWA2bNlT5fah8mgjU7UgJIKEKz9Aa4svG76dF6C2eu4veY0o15DfvVBfcJOX77TVzQqAa0mWQqxbvN6Cq028PQDAD6JVeXClyJaRWga06h6XrUicoGw0UuvKkLw5ZKu4E4n4r1W+3QBrRVgiuORyubK/JGiS/Lpp3oXc80u6XioEVV+pLK6R5RBQJdeZLTovotIut5GFZlhzGTlxVbxPs6uaLYGtRCsA+TnvVzkv3bx8ptn0P20KQ/B/K83qcjMOteQtUlY9coPcHM40w0tc5N8vjSyGLIEdIc9O2jcenF1x8N7Y1oYwOJ1XLnAaoIWKSGryrXLRJX5AwKXynMwEzULTKyfKwmul9+QyNVW0TKVqvnhKQr6L3u9qVpeNcMm1/Oxcpmo3IXQiLXTxXKz+P3FdS+BmJDX+YqLVv09nZdk/bGQo7iGIWK9iKew/QjIViubK/pV5aWBxeSbnYUo1iPXmi34qQZO9xmkAxyjc/42I54MUu6hJ2hKtHLfRlN7trfU3chbeR5UNxvFjFbiVubFqQqTDas+dqobWIkDPY6tpewFC+6tAn0lsPkM6jIu3oh8HfhfEPknavJPiGzMtURebymyqckSeTUiX4XGXEvk1Yh8FRpzLZFXI/JVaMy1RF5vKbKpyRJ5NSJfhcZcS+TViHwVGnMtkddbimxqskRejchXoTHXEnk1Il+FxlxL5PWWIpua/Dn+/yJp4UrRKiRJtw6+QqSO/1iw4oQLIYtFimN6CmpWtHqFInO+RCTxKorvSrHBChZTcwo/dFzhgxsqD7l0A7TgiUTePSALIlU/FNEUBcQkiby7m+uQT4c1PvSmiCRFkmXzV9QkClRFpYe0i2uS4nxlGVCsWKGK7ijFwxP/wZ2y9eo7iMCmpO4HsaXS99hdXmSC8mju8omFW30Td58/gBKP75vqPdifL7vTclu7zhlGh2f2r9PZ7zuFMHH/JCmE8+8d6Ue+RbxOSI6uaX25p7m10mp8jEQ7+2H4qBvWGBXcgn+IOi3o/iBySjrwqe5LpNAuj27WPln4/XvBFFTWo9PdWZJYMe1lyUGRWxGXyQvjDGDH6HW+fB3vlJw4U2wU0FphqbsvyvP0239PpGBDr7NuUaQ+RtFdqQ6036QVq+pHIrnNLMBXfcesEnTHLwX6i+04UjyObR3q9aSb/rUoLjIPmsmk4ytNUNpOHEdObLNLN/VAJLokF/ozW8J0Cb24MxiAA+4Qlt7Kbq/d1YTK7STHX6tJtE8U2YJIBSNv4cQDb93awfjDs/brqwXMD0SiMVqQTlBkj+3cFjh9FJnMIGqD/TEKYU2We9I3Gorveh37A5tPgkVtqRhaEbTmoHpbWAgL5BDU5UD3lsjTnh1Z76g1wpDtwiEwH5wdimQoEiw7sqnVHxJQzspkxIjzHh5Fxqu5zALZulSr8MnCHUXbFVfR74tEkrmOwfdVBDMG4WYbhOCD2wPWhTjcD3euzH7bICsQ8kImREqlQ5+eEZNsSUXdj7zxfLRJ/yULFxZIlkTysx9Y0DcIxG7eTq/ju2LOrSBxY5F02bwfW/ME/Hm/m8h4afN5MqcORVHA+WwgjLVqJMAJ+rYOP+XFUXeaMNUasniebASbJMNoOGGTOesm0dVYXopbQWzJ+Ig01zdH6Puh8S/13MXUYVn0bO1T6b5f+uEArsf6VL4mRLIsLEZGKeOlqFVqv66DIKtsBJCddmaBszUlftDC4vBC5Fn25I4pjrq2y8iOpVanK5lOy2QeM5zpV0Mxl7HeOhe3TmW3VevzeJKEXaWi085MprhMLp0zkZMv7wqD7y29uc7+Da6P9AZGYn+gK4Fb33b+1Wsitb65y9sv88x4DWNXI46nehSXorHrT9HErSuPvyHyjUK6NSKr4G+IbNrkM8kbkT9EI7I8mjb5VPI6RZr6eZs3Emnql1+ErBjf9Ubo05LgNM0sTJw004xOBZF0Qes6viudTPPsyUW2JbJPij7K4rsaOdVCZiM6U39M4hYvmrNwrKPkauaqZxHMTEmKq5mBn0BK7pyHPn3HNqnnXStdw74w11lkl4SDD3tqYPqDrvj/i8vSQmKO3R1/z6pztrFKIwxDfBoIn0VtchlWIWaFk/ppNWjQoEGDHP8BkyalfrhH10IAAAAASUVORK5CYII="/>
          <p:cNvSpPr>
            <a:spLocks noChangeAspect="1" noChangeArrowheads="1"/>
          </p:cNvSpPr>
          <p:nvPr/>
        </p:nvSpPr>
        <p:spPr bwMode="auto">
          <a:xfrm>
            <a:off x="155575" y="-800100"/>
            <a:ext cx="2724150" cy="16764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295" name="Picture 7" descr="C:\Users\Nikola_Prica\Desktop\inde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3352800"/>
            <a:ext cx="3474720" cy="213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Modeliranje ponašanja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Prikazuju</a:t>
            </a:r>
            <a:r>
              <a:rPr lang="en-US" dirty="0" smtClean="0"/>
              <a:t> </a:t>
            </a:r>
            <a:r>
              <a:rPr lang="en-US" dirty="0" err="1" smtClean="0"/>
              <a:t>dinami</a:t>
            </a:r>
            <a:r>
              <a:rPr lang="sr-Latn-RS" dirty="0" smtClean="0"/>
              <a:t>čko ponašanje sistema kada se izvršava</a:t>
            </a:r>
          </a:p>
          <a:p>
            <a:r>
              <a:rPr lang="sr-Latn-RS" dirty="0" smtClean="0"/>
              <a:t>On oslikava kako sistem reaguje na određene događaje iz okoline</a:t>
            </a:r>
          </a:p>
          <a:p>
            <a:r>
              <a:rPr lang="sr-Latn-RS" dirty="0" smtClean="0"/>
              <a:t>Sistem može da reguje na:</a:t>
            </a:r>
          </a:p>
          <a:p>
            <a:pPr lvl="1"/>
            <a:r>
              <a:rPr lang="sr-Latn-RS" dirty="0" smtClean="0"/>
              <a:t>Podatke (Neki podatak je dostavljen sistemu)</a:t>
            </a:r>
          </a:p>
          <a:p>
            <a:pPr lvl="1"/>
            <a:r>
              <a:rPr lang="sr-Latn-RS" dirty="0" smtClean="0"/>
              <a:t>Događaje(Mogu da šalju neke podatke)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Modeli ponašanja zasnovani na podacima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Prikazuju niz aktivnosti koji obrađuju podatke od ulaza do njegovog izlaza</a:t>
            </a:r>
          </a:p>
          <a:p>
            <a:r>
              <a:rPr lang="sr-Latn-RS" dirty="0" smtClean="0"/>
              <a:t>Korisni su za analizu celog sistema i njegovo razumevanje</a:t>
            </a:r>
          </a:p>
          <a:p>
            <a:r>
              <a:rPr lang="sr-Latn-RS" dirty="0" smtClean="0"/>
              <a:t>Među prvim grafičkim modelima su bili dijagrami toka podataka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Dijagrami toka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Prikazuju funkcionala pogled sistema</a:t>
            </a:r>
          </a:p>
          <a:p>
            <a:r>
              <a:rPr lang="sr-Latn-RS" dirty="0" smtClean="0"/>
              <a:t>Sastoji se od niza transformacija ili funkcija kroz koje podaci prolaze</a:t>
            </a:r>
          </a:p>
          <a:p>
            <a:r>
              <a:rPr lang="sr-Latn-RS" dirty="0" smtClean="0"/>
              <a:t>Mogu biti različitog nivoa</a:t>
            </a:r>
          </a:p>
          <a:p>
            <a:r>
              <a:rPr lang="sr-Latn-RS" dirty="0" smtClean="0"/>
              <a:t>Naglasak je na funkcijama sistema a ne na objektima koji učestvuju u procesu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Dijagram Aktivnosti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Kako se dijagrami toka podataka fokusiraju na funkcije sistema i ne prepoznaju objekte, napravljeni su dijagrami aktivnosti koji su dosta slični njima.</a:t>
            </a:r>
          </a:p>
          <a:p>
            <a:r>
              <a:rPr lang="sr-Latn-RS" dirty="0" smtClean="0"/>
              <a:t>Takođe dijagrami sekvenci mogu predstavljati sekvencijalno izvršavanje procesa ako se kreću samo sa leva na desno.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pPr>
              <a:buNone/>
            </a:pPr>
            <a:endParaRPr lang="sr-Latn-RS" dirty="0" smtClean="0"/>
          </a:p>
          <a:p>
            <a:pPr algn="ctr">
              <a:buNone/>
            </a:pPr>
            <a:r>
              <a:rPr lang="sr-Latn-RS" sz="2200" dirty="0" smtClean="0"/>
              <a:t>Slika 12: Dijagram procesa za naručivanje insulinske pumpe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71342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Uvod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Modelovanje </a:t>
            </a:r>
            <a:r>
              <a:rPr lang="sr-Latn-RS" dirty="0" smtClean="0"/>
              <a:t>sistema </a:t>
            </a:r>
            <a:r>
              <a:rPr lang="sr-Latn-RS" dirty="0" smtClean="0"/>
              <a:t>je pravljenje apstraktne slike sistema grafičkim elementima (UML dijagramima)</a:t>
            </a:r>
          </a:p>
          <a:p>
            <a:r>
              <a:rPr lang="sr-Latn-RS" dirty="0" smtClean="0"/>
              <a:t>Postoje i formalne metode modelovanja sistema</a:t>
            </a:r>
          </a:p>
          <a:p>
            <a:r>
              <a:rPr lang="sr-Latn-RS" dirty="0" smtClean="0"/>
              <a:t>Mogu se modelovati postojeći sistemi i sistemi koji tek treba da se naprave</a:t>
            </a:r>
          </a:p>
          <a:p>
            <a:endParaRPr lang="sr-Latn-RS" dirty="0" smtClean="0"/>
          </a:p>
          <a:p>
            <a:endParaRPr lang="sr-Latn-RS" dirty="0" smtClean="0"/>
          </a:p>
          <a:p>
            <a:endParaRPr lang="sr-Latn-R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pPr algn="ctr">
              <a:buNone/>
            </a:pPr>
            <a:r>
              <a:rPr lang="sr-Latn-RS" dirty="0" smtClean="0"/>
              <a:t> </a:t>
            </a:r>
            <a:r>
              <a:rPr lang="sr-Latn-RS" sz="2000" dirty="0" smtClean="0"/>
              <a:t>Slika 13: Dijagram sekvenci kao dijagram procesa za ugrađivanje insulinske  </a:t>
            </a:r>
            <a:r>
              <a:rPr lang="sr-Latn-RS" sz="2000" dirty="0" smtClean="0"/>
              <a:t>pumpe</a:t>
            </a:r>
            <a:endParaRPr lang="en-US" sz="2000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00200"/>
            <a:ext cx="654367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Modeliranje ponašanja zasnovano na događajima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Prikazuju kako sistem </a:t>
            </a:r>
            <a:r>
              <a:rPr lang="sr-Latn-RS" dirty="0" smtClean="0"/>
              <a:t>reaguje </a:t>
            </a:r>
            <a:r>
              <a:rPr lang="sr-Latn-RS" dirty="0" smtClean="0"/>
              <a:t>na spoljašnje i unutrašnje </a:t>
            </a:r>
            <a:r>
              <a:rPr lang="sr-Latn-RS" dirty="0" smtClean="0"/>
              <a:t>događaje</a:t>
            </a:r>
            <a:endParaRPr lang="sr-Latn-RS" dirty="0" smtClean="0"/>
          </a:p>
          <a:p>
            <a:r>
              <a:rPr lang="sr-Latn-RS" dirty="0" smtClean="0"/>
              <a:t>Bazirana je na pretpostavci da postoji konačan broj stanja i događaja</a:t>
            </a:r>
          </a:p>
          <a:p>
            <a:r>
              <a:rPr lang="sr-Latn-RS" dirty="0" smtClean="0"/>
              <a:t>UML podržava ovakvo modeliranja dijagramima stanja</a:t>
            </a:r>
          </a:p>
          <a:p>
            <a:r>
              <a:rPr lang="sr-Latn-RS" dirty="0" smtClean="0"/>
              <a:t>Detaljna specifikacija sistema zahteva dodatne informacije o sistemu (slika 15)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Dijagrami stanja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Prikazuju sva stanja u kojima sistem može da se nalazi</a:t>
            </a:r>
          </a:p>
          <a:p>
            <a:r>
              <a:rPr lang="sr-Latn-RS" dirty="0" smtClean="0"/>
              <a:t>Događaji aktiviraju prelazak iz jednog stanja u drugo </a:t>
            </a:r>
          </a:p>
          <a:p>
            <a:r>
              <a:rPr lang="sr-Latn-RS" dirty="0" smtClean="0"/>
              <a:t>Dozvoljavanju i dodatnu informaciju o akciji koja se izvršava u tom stanju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pPr algn="ctr">
              <a:buNone/>
            </a:pPr>
            <a:r>
              <a:rPr lang="sr-Latn-RS" sz="2000" dirty="0" smtClean="0"/>
              <a:t>Slika 14: Dijagram stanja mikrotalasne peći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838200"/>
            <a:ext cx="677227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477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sr-Latn-RS" sz="2800" dirty="0"/>
          </a:p>
          <a:p>
            <a:endParaRPr lang="sr-Latn-RS" sz="2800" dirty="0" smtClean="0"/>
          </a:p>
          <a:p>
            <a:endParaRPr lang="sr-Latn-RS" sz="2800" dirty="0"/>
          </a:p>
          <a:p>
            <a:endParaRPr lang="sr-Latn-RS" sz="2800" dirty="0" smtClean="0"/>
          </a:p>
          <a:p>
            <a:endParaRPr lang="sr-Latn-RS" sz="2800" dirty="0"/>
          </a:p>
          <a:p>
            <a:endParaRPr lang="sr-Latn-RS" sz="2800" dirty="0" smtClean="0"/>
          </a:p>
          <a:p>
            <a:endParaRPr lang="sr-Latn-RS" sz="2800" dirty="0"/>
          </a:p>
          <a:p>
            <a:endParaRPr lang="sr-Latn-RS" sz="2800" dirty="0" smtClean="0"/>
          </a:p>
          <a:p>
            <a:endParaRPr lang="sr-Latn-RS" sz="2800" dirty="0"/>
          </a:p>
          <a:p>
            <a:endParaRPr lang="sr-Latn-RS" sz="2800" dirty="0" smtClean="0"/>
          </a:p>
          <a:p>
            <a:endParaRPr lang="sr-Latn-RS" sz="2800" dirty="0"/>
          </a:p>
          <a:p>
            <a:endParaRPr lang="sr-Latn-RS" sz="2800" dirty="0" smtClean="0"/>
          </a:p>
          <a:p>
            <a:endParaRPr lang="sr-Latn-RS" sz="2800" dirty="0" smtClean="0"/>
          </a:p>
          <a:p>
            <a:pPr algn="ctr">
              <a:buNone/>
            </a:pPr>
            <a:r>
              <a:rPr lang="sr-Latn-RS" sz="2000" dirty="0" smtClean="0"/>
              <a:t>Slika 15: Stanja i dodatne informacije o stanjima mikrotalasne peći</a:t>
            </a:r>
            <a:endParaRPr lang="sr-Latn-RS" sz="2000" dirty="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457200"/>
            <a:ext cx="5106357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0"/>
          </a:xfrm>
        </p:spPr>
        <p:txBody>
          <a:bodyPr>
            <a:normAutofit/>
          </a:bodyPr>
          <a:lstStyle/>
          <a:p>
            <a:r>
              <a:rPr lang="sr-Latn-RS" dirty="0" smtClean="0"/>
              <a:t>Postoji mogućnost enkapsulacije više stanja u jedno superstanje radi lakšeg pregleda sistema</a:t>
            </a:r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pPr algn="ctr">
              <a:buNone/>
            </a:pPr>
            <a:r>
              <a:rPr lang="sr-Latn-RS" sz="2000" dirty="0" smtClean="0"/>
              <a:t>Slika 16: Dijagram stanja rada mikrotalasne peći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676400"/>
            <a:ext cx="5085173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Model-driven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Pristup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sr-Latn-RS" dirty="0" smtClean="0"/>
              <a:t>zvoju softvera gde su modeli primarni cilj razvojnog planiranja projekta</a:t>
            </a:r>
            <a:endParaRPr lang="sr-Latn-RS" dirty="0"/>
          </a:p>
          <a:p>
            <a:r>
              <a:rPr lang="sr-Latn-RS" dirty="0" smtClean="0"/>
              <a:t>Iz modela se automatski generiše kod za određenu platformu</a:t>
            </a:r>
          </a:p>
          <a:p>
            <a:r>
              <a:rPr lang="sr-Latn-RS" dirty="0" smtClean="0"/>
              <a:t>Podiže nivo apstrakcije programiranja na viši nivo</a:t>
            </a:r>
          </a:p>
          <a:p>
            <a:r>
              <a:rPr lang="sr-Latn-RS" dirty="0" smtClean="0"/>
              <a:t>Zasniva se na model-driven </a:t>
            </a:r>
            <a:r>
              <a:rPr lang="en-US" dirty="0" smtClean="0"/>
              <a:t>architecture</a:t>
            </a:r>
            <a:r>
              <a:rPr lang="sr-Latn-RS" dirty="0" smtClean="0"/>
              <a:t> (MDA) koja je predstavlja noviju programsku paradigmu razvijenu od strane Object Management Group (OMG) 2001.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sr-Latn-RS" dirty="0" smtClean="0"/>
              <a:t>Cilj MDE je povećavanje produktivnosti razvoja i smanji vreme isporuke, time što omogućava razvoj sistema na višem nivou apstrakcije, korišćenjem koncepata bliže domenu problema, umesto onih kojie nude programski jezici.</a:t>
            </a:r>
          </a:p>
          <a:p>
            <a:r>
              <a:rPr lang="sr-Latn-RS" dirty="0" smtClean="0"/>
              <a:t>MDA podrazumeva dizajn i implementaciju softvera,dok MDE uključuje ceo proces analize i izgradnje sistema kao i testiranje objekata.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Dobre i loše strane MDE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Dobre:</a:t>
            </a:r>
          </a:p>
          <a:p>
            <a:pPr lvl="1"/>
            <a:r>
              <a:rPr lang="sr-Latn-RS" dirty="0" smtClean="0"/>
              <a:t>Dozvoljava programeru da misli na višem</a:t>
            </a:r>
            <a:r>
              <a:rPr lang="sr-Latn-RS" dirty="0" smtClean="0"/>
              <a:t>, apstraktnijem </a:t>
            </a:r>
            <a:r>
              <a:rPr lang="sr-Latn-RS" dirty="0" smtClean="0"/>
              <a:t>nivou što sprečava gomilu grešaka</a:t>
            </a:r>
          </a:p>
          <a:p>
            <a:pPr lvl="1"/>
            <a:r>
              <a:rPr lang="sr-Latn-RS" dirty="0" smtClean="0"/>
              <a:t>Povećava brzinu izrade softvera</a:t>
            </a:r>
          </a:p>
          <a:p>
            <a:pPr lvl="1"/>
            <a:r>
              <a:rPr lang="sr-Latn-RS" dirty="0" smtClean="0"/>
              <a:t>Kreira se kod kod koji je nezavisan od platforme</a:t>
            </a:r>
          </a:p>
          <a:p>
            <a:r>
              <a:rPr lang="sr-Latn-RS" dirty="0" smtClean="0"/>
              <a:t>Loše:</a:t>
            </a:r>
          </a:p>
          <a:p>
            <a:pPr lvl="1"/>
            <a:r>
              <a:rPr lang="sr-Latn-RS" dirty="0" smtClean="0"/>
              <a:t>Neke autogenerisane implemenatcije ne moraju predstavljati najefikasniju implementaciju</a:t>
            </a:r>
          </a:p>
          <a:p>
            <a:pPr lvl="1"/>
            <a:r>
              <a:rPr lang="sr-Latn-RS" dirty="0" smtClean="0"/>
              <a:t>Ova vrsta modelovanja dobra </a:t>
            </a:r>
            <a:r>
              <a:rPr lang="sr-Latn-RS" dirty="0" smtClean="0"/>
              <a:t>je za </a:t>
            </a:r>
            <a:r>
              <a:rPr lang="sr-Latn-RS" dirty="0" smtClean="0"/>
              <a:t>modelovanje velikih sistema kod kojih glavni problem nije implementacija nego dobra analiza sistema, bezbednost i nezavisnost, uklapanje sa starim sistemo kao i testiranje</a:t>
            </a:r>
          </a:p>
          <a:p>
            <a:endParaRPr lang="sr-Latn-R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Model-driven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Glvani cilj je dizajn i implementacija softvera</a:t>
            </a:r>
          </a:p>
          <a:p>
            <a:r>
              <a:rPr lang="sr-Latn-RS" dirty="0" smtClean="0"/>
              <a:t>Koriste podskup UML dijagrama za opisivanje softvera iz kojih se automatski generiše kod</a:t>
            </a:r>
          </a:p>
          <a:p>
            <a:r>
              <a:rPr lang="sr-Latn-RS" dirty="0" smtClean="0"/>
              <a:t>Modeli se klasifikuju u tri grupe:</a:t>
            </a:r>
          </a:p>
          <a:p>
            <a:pPr lvl="1"/>
            <a:r>
              <a:rPr lang="sr-Latn-RS" dirty="0" smtClean="0"/>
              <a:t>Computation Independent Model (CIM) </a:t>
            </a:r>
          </a:p>
          <a:p>
            <a:pPr lvl="1"/>
            <a:r>
              <a:rPr lang="sr-Latn-RS" dirty="0" smtClean="0"/>
              <a:t>Platform Independent Model(PIM)</a:t>
            </a:r>
          </a:p>
          <a:p>
            <a:pPr lvl="1"/>
            <a:r>
              <a:rPr lang="sr-Latn-RS" dirty="0" smtClean="0"/>
              <a:t>Platform Specific Model(PSM) 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 šta služe modeli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Za analizu i raspravu o novom ili postojećem sistemu</a:t>
            </a:r>
          </a:p>
          <a:p>
            <a:r>
              <a:rPr lang="sr-Latn-RS" dirty="0" smtClean="0"/>
              <a:t>Kao vid dokumentacije</a:t>
            </a:r>
          </a:p>
          <a:p>
            <a:r>
              <a:rPr lang="sr-Latn-RS" dirty="0" smtClean="0"/>
              <a:t>Za detaljno opisivanje sistema iz kog se </a:t>
            </a:r>
            <a:r>
              <a:rPr lang="sr-Latn-RS" dirty="0" smtClean="0"/>
              <a:t>može </a:t>
            </a:r>
            <a:r>
              <a:rPr lang="sr-Latn-RS" dirty="0" smtClean="0"/>
              <a:t>generisati kod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Computation Independent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r>
              <a:rPr lang="vi-VN" dirty="0" smtClean="0"/>
              <a:t>Ovoj klasi pripadaju modeli koji opisuju sistem sa računarski nezavisnog </a:t>
            </a:r>
            <a:r>
              <a:rPr lang="vi-VN" dirty="0" smtClean="0"/>
              <a:t>stanovišta</a:t>
            </a:r>
            <a:endParaRPr lang="sr-Latn-RS" dirty="0" smtClean="0"/>
          </a:p>
          <a:p>
            <a:r>
              <a:rPr lang="vi-VN" dirty="0" smtClean="0"/>
              <a:t> Ovo su modeli visokog nivoa apstrakcije i često se za njihovo kreiranje koriste koncepti koji su karakteristični za domen </a:t>
            </a:r>
            <a:r>
              <a:rPr lang="vi-VN" dirty="0" smtClean="0"/>
              <a:t>primene</a:t>
            </a:r>
            <a:endParaRPr lang="sr-Latn-RS" dirty="0" smtClean="0"/>
          </a:p>
          <a:p>
            <a:r>
              <a:rPr lang="vi-VN" dirty="0" smtClean="0"/>
              <a:t> U kreiranju ovih modela poželjno je uključiti i domenske </a:t>
            </a:r>
            <a:r>
              <a:rPr lang="vi-VN" dirty="0" smtClean="0"/>
              <a:t>eksperte</a:t>
            </a:r>
            <a:endParaRPr lang="sr-Latn-RS" dirty="0" smtClean="0"/>
          </a:p>
          <a:p>
            <a:r>
              <a:rPr lang="sr-Latn-RS" dirty="0" smtClean="0"/>
              <a:t>Ovi </a:t>
            </a:r>
            <a:r>
              <a:rPr lang="vi-VN" dirty="0" smtClean="0"/>
              <a:t>modeli nisu pogodni za proces transformacije jer su često u pitanju neformalni modeli, </a:t>
            </a:r>
            <a:r>
              <a:rPr lang="sr-Latn-RS" dirty="0" smtClean="0"/>
              <a:t>t</a:t>
            </a:r>
            <a:r>
              <a:rPr lang="vi-VN" dirty="0" smtClean="0"/>
              <a:t>ada </a:t>
            </a:r>
            <a:r>
              <a:rPr lang="vi-VN" dirty="0" smtClean="0"/>
              <a:t>je apstrakcioni jaz </a:t>
            </a:r>
            <a:r>
              <a:rPr lang="vi-VN" dirty="0" smtClean="0"/>
              <a:t>prevelik</a:t>
            </a:r>
            <a:endParaRPr lang="vi-V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PIM i PSM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PIM modeluje funkcionisanje sistema nezavisno od platforme.</a:t>
            </a:r>
          </a:p>
          <a:p>
            <a:r>
              <a:rPr lang="sr-Latn-RS" dirty="0" smtClean="0"/>
              <a:t>On opisuje strukturu ili modele sistema i kako se njima upravlja</a:t>
            </a:r>
          </a:p>
          <a:p>
            <a:r>
              <a:rPr lang="sr-Latn-RS" dirty="0" smtClean="0"/>
              <a:t>Obično je opisan UML dijagramima koji pokazuju statičku sliku sistema i kako sistem reaguje na spoljašnje i unutrašnje događaje</a:t>
            </a:r>
          </a:p>
          <a:p>
            <a:r>
              <a:rPr lang="sr-Latn-RS" dirty="0" smtClean="0"/>
              <a:t>PIM se prevodi u PSM (Primer generisanja Java Byte koda)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Izvršivi UML(</a:t>
            </a:r>
            <a:r>
              <a:rPr lang="en-US" dirty="0" smtClean="0"/>
              <a:t>Executable</a:t>
            </a:r>
            <a:r>
              <a:rPr lang="sr-Latn-R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Kako </a:t>
            </a:r>
            <a:r>
              <a:rPr lang="sr-Latn-RS" smtClean="0"/>
              <a:t>MDE zasniva </a:t>
            </a:r>
            <a:r>
              <a:rPr lang="sr-Latn-RS" dirty="0" smtClean="0"/>
              <a:t>na automatskom generisanju koda iz modela tako modeli moraju biti striktno definisani</a:t>
            </a:r>
          </a:p>
          <a:p>
            <a:r>
              <a:rPr lang="sr-Latn-RS" dirty="0" smtClean="0"/>
              <a:t>UML 2 dozvoljava dodavanje informacija o načinu izvršavanja nekih operacija modela kako one trebaju biti implementirane</a:t>
            </a:r>
          </a:p>
          <a:p>
            <a:r>
              <a:rPr lang="sr-Latn-RS" dirty="0" smtClean="0"/>
              <a:t>Dizajneri UML2 su više pažnje posvetili izražajnosti jezika nego njegovoj semantici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Postoje tri ključna modela UML dijagrama koji podržavaju automatsko generisanje koda:</a:t>
            </a:r>
          </a:p>
          <a:p>
            <a:pPr lvl="1"/>
            <a:r>
              <a:rPr lang="sr-Latn-RS" dirty="0" smtClean="0"/>
              <a:t>Modeli domena koji označavaju bitne karakteristike sistema. Definišu se pomoću dijagrama klasa koji uključuju druge objekte</a:t>
            </a:r>
            <a:r>
              <a:rPr lang="sr-Latn-RS" dirty="0" smtClean="0"/>
              <a:t>, atribute, metode </a:t>
            </a:r>
            <a:r>
              <a:rPr lang="sr-Latn-RS" dirty="0" smtClean="0"/>
              <a:t>i asocijaciju</a:t>
            </a:r>
          </a:p>
          <a:p>
            <a:pPr lvl="1"/>
            <a:r>
              <a:rPr lang="sr-Latn-RS" dirty="0" smtClean="0"/>
              <a:t>Modeli klasa, kojima se definišu klase</a:t>
            </a:r>
            <a:r>
              <a:rPr lang="sr-Latn-RS" dirty="0" smtClean="0"/>
              <a:t>, sa </a:t>
            </a:r>
            <a:r>
              <a:rPr lang="sr-Latn-RS" dirty="0" smtClean="0"/>
              <a:t>njihovim atributima i metodama</a:t>
            </a:r>
          </a:p>
          <a:p>
            <a:pPr lvl="1"/>
            <a:r>
              <a:rPr lang="sr-Latn-RS" dirty="0" smtClean="0"/>
              <a:t>Modeli stanja, u kojima dijagramima satanja predstavljaju </a:t>
            </a:r>
            <a:r>
              <a:rPr lang="sr-Latn-RS" dirty="0"/>
              <a:t>ž</a:t>
            </a:r>
            <a:r>
              <a:rPr lang="sr-Latn-RS" dirty="0" smtClean="0"/>
              <a:t>ivotni </a:t>
            </a:r>
            <a:r>
              <a:rPr lang="sr-Latn-RS" dirty="0" smtClean="0"/>
              <a:t>ciklus svake klase</a:t>
            </a:r>
          </a:p>
          <a:p>
            <a:r>
              <a:rPr lang="sr-Latn-RS" dirty="0" smtClean="0"/>
              <a:t>Dinamičko ponašanje sistema se opisuje pomoću Object Constraint Language (OCL) ili može biti prikazano dijagramima akcije.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Pogledi na 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sr-Latn-RS" dirty="0" smtClean="0"/>
          </a:p>
          <a:p>
            <a:r>
              <a:rPr lang="sr-Latn-RS" dirty="0" smtClean="0"/>
              <a:t>Spoljašnji </a:t>
            </a:r>
          </a:p>
          <a:p>
            <a:r>
              <a:rPr lang="sr-Latn-RS" dirty="0" smtClean="0"/>
              <a:t>Strukturni pogled sistema</a:t>
            </a:r>
          </a:p>
          <a:p>
            <a:r>
              <a:rPr lang="sr-Latn-RS" dirty="0" smtClean="0"/>
              <a:t>Pogled </a:t>
            </a:r>
            <a:r>
              <a:rPr lang="sr-Latn-RS" dirty="0" smtClean="0"/>
              <a:t>na interakcije sistema</a:t>
            </a:r>
          </a:p>
          <a:p>
            <a:r>
              <a:rPr lang="sr-Latn-RS" dirty="0" smtClean="0"/>
              <a:t>Pogled na ponašanje sistema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UML dijagrami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Za osnovno predstavljanje sistema dovoljno je korišćenje 5 osnovnih UML dijagrama:</a:t>
            </a:r>
          </a:p>
          <a:p>
            <a:pPr lvl="1"/>
            <a:r>
              <a:rPr lang="sr-Latn-RS" dirty="0" smtClean="0"/>
              <a:t>Slučajeva upotrebe ( Use case diagrams)</a:t>
            </a:r>
          </a:p>
          <a:p>
            <a:pPr lvl="1"/>
            <a:r>
              <a:rPr lang="sr-Latn-RS" dirty="0" smtClean="0"/>
              <a:t>Klasa (Class diagrams)</a:t>
            </a:r>
          </a:p>
          <a:p>
            <a:pPr lvl="1"/>
            <a:r>
              <a:rPr lang="sr-Latn-RS" dirty="0" smtClean="0"/>
              <a:t>Sekvence (Sequence diagrams)</a:t>
            </a:r>
          </a:p>
          <a:p>
            <a:pPr lvl="1"/>
            <a:r>
              <a:rPr lang="sr-Latn-RS" dirty="0" smtClean="0"/>
              <a:t>Aktivnosti (Activity diagrams)</a:t>
            </a:r>
          </a:p>
          <a:p>
            <a:pPr lvl="1"/>
            <a:r>
              <a:rPr lang="sr-Latn-RS" dirty="0" smtClean="0"/>
              <a:t>Stanja (State diagrams)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Modelovanje konteksta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Vrši se na samom početku radi postavljanja granica sistema</a:t>
            </a:r>
          </a:p>
          <a:p>
            <a:r>
              <a:rPr lang="sr-Latn-RS" dirty="0" smtClean="0"/>
              <a:t>Ulagač odlučuje koje funkcionalnosti će sistem imati</a:t>
            </a:r>
          </a:p>
          <a:p>
            <a:r>
              <a:rPr lang="sr-Latn-RS" dirty="0" smtClean="0"/>
              <a:t>Usklađivanje novog sistema sa već postojećim</a:t>
            </a:r>
          </a:p>
          <a:p>
            <a:r>
              <a:rPr lang="sr-Latn-RS" dirty="0" smtClean="0"/>
              <a:t>Smanjuje troškove i vreme izgradnje sistema</a:t>
            </a:r>
          </a:p>
          <a:p>
            <a:endParaRPr lang="sr-Latn-R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68963"/>
          </a:xfrm>
        </p:spPr>
        <p:txBody>
          <a:bodyPr>
            <a:normAutofit/>
          </a:bodyPr>
          <a:lstStyle/>
          <a:p>
            <a:r>
              <a:rPr lang="sr-Latn-RS" dirty="0" smtClean="0"/>
              <a:t>Upravljanje informacijama o pacijentima klinike i njihvoim tretmanima</a:t>
            </a:r>
          </a:p>
          <a:p>
            <a:pPr algn="ctr">
              <a:buNone/>
            </a:pPr>
            <a:endParaRPr lang="sr-Latn-RS" sz="2800" dirty="0" smtClean="0"/>
          </a:p>
          <a:p>
            <a:pPr algn="ctr">
              <a:buNone/>
            </a:pPr>
            <a:endParaRPr lang="sr-Latn-RS" sz="2800" dirty="0"/>
          </a:p>
          <a:p>
            <a:pPr algn="ctr">
              <a:buNone/>
            </a:pPr>
            <a:endParaRPr lang="sr-Latn-RS" sz="2800" dirty="0" smtClean="0"/>
          </a:p>
          <a:p>
            <a:pPr algn="ctr">
              <a:buNone/>
            </a:pPr>
            <a:endParaRPr lang="sr-Latn-RS" sz="2800" dirty="0"/>
          </a:p>
          <a:p>
            <a:pPr algn="ctr">
              <a:buNone/>
            </a:pPr>
            <a:endParaRPr lang="sr-Latn-RS" sz="2800" dirty="0" smtClean="0"/>
          </a:p>
          <a:p>
            <a:pPr algn="ctr">
              <a:buNone/>
            </a:pPr>
            <a:endParaRPr lang="sr-Latn-RS" sz="2800" dirty="0" smtClean="0"/>
          </a:p>
          <a:p>
            <a:pPr algn="ctr">
              <a:buNone/>
            </a:pPr>
            <a:endParaRPr lang="sr-Latn-RS" sz="2800" dirty="0"/>
          </a:p>
          <a:p>
            <a:pPr algn="ctr">
              <a:buNone/>
            </a:pPr>
            <a:r>
              <a:rPr lang="sr-Latn-RS" sz="1800" dirty="0" smtClean="0"/>
              <a:t>Slika 1: Dijagram konteksta  Mentalne ustanove</a:t>
            </a:r>
            <a:endParaRPr lang="sr-Latn-RS" sz="1800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981200"/>
            <a:ext cx="5029200" cy="3424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5745163"/>
          </a:xfrm>
        </p:spPr>
        <p:txBody>
          <a:bodyPr>
            <a:normAutofit fontScale="85000" lnSpcReduction="20000"/>
          </a:bodyPr>
          <a:lstStyle/>
          <a:p>
            <a:r>
              <a:rPr lang="sr-Latn-RS" dirty="0" smtClean="0"/>
              <a:t>Da li treba da uključi informacije o doktorima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li</a:t>
            </a:r>
            <a:r>
              <a:rPr lang="en-US" dirty="0" smtClean="0"/>
              <a:t> </a:t>
            </a:r>
            <a:r>
              <a:rPr lang="en-US" dirty="0" err="1" smtClean="0"/>
              <a:t>treba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se </a:t>
            </a:r>
            <a:r>
              <a:rPr lang="en-US" dirty="0" err="1" smtClean="0"/>
              <a:t>prikupljaju</a:t>
            </a:r>
            <a:r>
              <a:rPr lang="en-US" dirty="0" smtClean="0"/>
              <a:t> </a:t>
            </a:r>
            <a:r>
              <a:rPr lang="en-US" dirty="0" err="1" smtClean="0"/>
              <a:t>personalne</a:t>
            </a:r>
            <a:r>
              <a:rPr lang="en-US" dirty="0" smtClean="0"/>
              <a:t> </a:t>
            </a:r>
            <a:r>
              <a:rPr lang="en-US" dirty="0" err="1" smtClean="0"/>
              <a:t>informacije</a:t>
            </a:r>
            <a:r>
              <a:rPr lang="en-US" dirty="0" smtClean="0"/>
              <a:t> o </a:t>
            </a:r>
            <a:r>
              <a:rPr lang="en-US" dirty="0" err="1" smtClean="0"/>
              <a:t>pacijentu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li</a:t>
            </a:r>
            <a:r>
              <a:rPr lang="en-US" dirty="0" smtClean="0"/>
              <a:t> se </a:t>
            </a:r>
            <a:r>
              <a:rPr lang="en-US" dirty="0" err="1" smtClean="0"/>
              <a:t>koriste</a:t>
            </a:r>
            <a:r>
              <a:rPr lang="en-US" dirty="0" smtClean="0"/>
              <a:t> </a:t>
            </a:r>
            <a:r>
              <a:rPr lang="en-US" dirty="0" err="1" smtClean="0"/>
              <a:t>neki</a:t>
            </a:r>
            <a:r>
              <a:rPr lang="en-US" dirty="0" smtClean="0"/>
              <a:t> </a:t>
            </a:r>
            <a:r>
              <a:rPr lang="sr-Latn-RS" dirty="0" smtClean="0"/>
              <a:t>već postojeći sistemi i kako se ti podaci obrađuju?</a:t>
            </a:r>
          </a:p>
          <a:p>
            <a:r>
              <a:rPr lang="sr-Latn-RS" dirty="0" smtClean="0"/>
              <a:t>Da li se sva obrada podataka izvršava centralizovano?</a:t>
            </a:r>
          </a:p>
          <a:p>
            <a:endParaRPr lang="sr-Latn-RS" dirty="0" smtClean="0"/>
          </a:p>
          <a:p>
            <a:pPr>
              <a:buNone/>
            </a:pPr>
            <a:endParaRPr lang="sr-Latn-RS" dirty="0"/>
          </a:p>
          <a:p>
            <a:r>
              <a:rPr lang="sr-Latn-RS" dirty="0" smtClean="0"/>
              <a:t>Kada se ispitaju granice sistema i njegov kontekst pravimo dijagram konteksta (slika 1) koji ne prikazuju vrste veza između sistema.</a:t>
            </a:r>
          </a:p>
          <a:p>
            <a:r>
              <a:rPr lang="sr-Latn-RS" dirty="0" smtClean="0"/>
              <a:t>Za prikazivanje veza između sistema se mogu koristiti dijagrami Aktivnosti</a:t>
            </a:r>
          </a:p>
          <a:p>
            <a:r>
              <a:rPr lang="sr-Latn-RS" dirty="0" smtClean="0"/>
              <a:t>Dijagrami aktivnosti prikazuju tok aktivnosti nekog procesa i ko je zaduzen za određenu aktivnost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1488</Words>
  <Application>Microsoft Office PowerPoint</Application>
  <PresentationFormat>On-screen Show (4:3)</PresentationFormat>
  <Paragraphs>262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Modeliranje softvera</vt:lpstr>
      <vt:lpstr>Cilj prezentacije :</vt:lpstr>
      <vt:lpstr>Uvod</vt:lpstr>
      <vt:lpstr>Za šta služe modeli?</vt:lpstr>
      <vt:lpstr>Pogledi na sistem</vt:lpstr>
      <vt:lpstr>UML dijagrami</vt:lpstr>
      <vt:lpstr>Modelovanje konteksta</vt:lpstr>
      <vt:lpstr>Primer</vt:lpstr>
      <vt:lpstr>PowerPoint Presentation</vt:lpstr>
      <vt:lpstr>Slika 2:  Dijagram aktivnosti prinudne kazne</vt:lpstr>
      <vt:lpstr>Modeliranje interakcija</vt:lpstr>
      <vt:lpstr>Dijagrami slučaja upotrebe</vt:lpstr>
      <vt:lpstr>PowerPoint Presentation</vt:lpstr>
      <vt:lpstr>Dijagrami sekvence</vt:lpstr>
      <vt:lpstr>Slika 5: Dijagram sekvence za  slučaj upotrebe Pregled informacija o pacijentu</vt:lpstr>
      <vt:lpstr>Slika 6: Dijagram sekvence za transfer podataka</vt:lpstr>
      <vt:lpstr>PowerPoint Presentation</vt:lpstr>
      <vt:lpstr>Strukturni modeli</vt:lpstr>
      <vt:lpstr>Dijagrami klasa</vt:lpstr>
      <vt:lpstr>PowerPoint Presentation</vt:lpstr>
      <vt:lpstr>Slika 8: Dijagram klasa u Mentalnoj ustanovi  </vt:lpstr>
      <vt:lpstr>PowerPoint Presentation</vt:lpstr>
      <vt:lpstr>Generalizacija</vt:lpstr>
      <vt:lpstr>Agregacija</vt:lpstr>
      <vt:lpstr>Modeliranje ponašanja</vt:lpstr>
      <vt:lpstr>Modeli ponašanja zasnovani na podacima</vt:lpstr>
      <vt:lpstr>Dijagrami toka podataka</vt:lpstr>
      <vt:lpstr>Dijagram Aktivnosti</vt:lpstr>
      <vt:lpstr>PowerPoint Presentation</vt:lpstr>
      <vt:lpstr>PowerPoint Presentation</vt:lpstr>
      <vt:lpstr>Modeliranje ponašanja zasnovano na događajima</vt:lpstr>
      <vt:lpstr>Dijagrami stanja</vt:lpstr>
      <vt:lpstr>PowerPoint Presentation</vt:lpstr>
      <vt:lpstr>PowerPoint Presentation</vt:lpstr>
      <vt:lpstr>PowerPoint Presentation</vt:lpstr>
      <vt:lpstr>Model-driven engineering</vt:lpstr>
      <vt:lpstr>PowerPoint Presentation</vt:lpstr>
      <vt:lpstr>Dobre i loše strane MDE</vt:lpstr>
      <vt:lpstr>Model-driven architecture</vt:lpstr>
      <vt:lpstr>Computation Independent Models</vt:lpstr>
      <vt:lpstr>PIM i PSM</vt:lpstr>
      <vt:lpstr>Izvršivi UML(Executable)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Modeliranje softvera</dc:title>
  <dc:creator>Nikola_Prica</dc:creator>
  <cp:lastModifiedBy>Zoka</cp:lastModifiedBy>
  <cp:revision>84</cp:revision>
  <dcterms:created xsi:type="dcterms:W3CDTF">2015-01-18T13:47:35Z</dcterms:created>
  <dcterms:modified xsi:type="dcterms:W3CDTF">2015-02-20T22:20:32Z</dcterms:modified>
</cp:coreProperties>
</file>