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8"/>
  </p:notesMasterIdLst>
  <p:handoutMasterIdLst>
    <p:handoutMasterId r:id="rId5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10080625" cy="7559675"/>
  <p:notesSz cx="6669088" cy="9926638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894057" cy="495977"/>
          </a:xfrm>
          <a:prstGeom prst="rect">
            <a:avLst/>
          </a:prstGeom>
          <a:noFill/>
          <a:ln>
            <a:noFill/>
          </a:ln>
        </p:spPr>
        <p:txBody>
          <a:bodyPr vert="horz" wrap="none" lIns="83763" tIns="41882" rIns="83763" bIns="41882" anchorCtr="0" compatLnSpc="0">
            <a:noAutofit/>
          </a:bodyPr>
          <a:lstStyle/>
          <a:p>
            <a:pPr hangingPunct="0">
              <a:defRPr sz="1400"/>
            </a:pPr>
            <a:endParaRPr lang="en-US" sz="1300" dirty="0"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774722" y="0"/>
            <a:ext cx="2894057" cy="495977"/>
          </a:xfrm>
          <a:prstGeom prst="rect">
            <a:avLst/>
          </a:prstGeom>
          <a:noFill/>
          <a:ln>
            <a:noFill/>
          </a:ln>
        </p:spPr>
        <p:txBody>
          <a:bodyPr vert="horz" wrap="none" lIns="83763" tIns="41882" rIns="83763" bIns="41882" anchorCtr="0" compatLnSpc="0">
            <a:noAutofit/>
          </a:bodyPr>
          <a:lstStyle/>
          <a:p>
            <a:pPr algn="r" hangingPunct="0">
              <a:defRPr sz="1400"/>
            </a:pPr>
            <a:endParaRPr lang="en-US" sz="1300" dirty="0"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430306"/>
            <a:ext cx="2894057" cy="495977"/>
          </a:xfrm>
          <a:prstGeom prst="rect">
            <a:avLst/>
          </a:prstGeom>
          <a:noFill/>
          <a:ln>
            <a:noFill/>
          </a:ln>
        </p:spPr>
        <p:txBody>
          <a:bodyPr vert="horz" wrap="none" lIns="83763" tIns="41882" rIns="83763" bIns="41882" anchor="b" anchorCtr="0" compatLnSpc="0">
            <a:noAutofit/>
          </a:bodyPr>
          <a:lstStyle/>
          <a:p>
            <a:pPr hangingPunct="0">
              <a:defRPr sz="1400"/>
            </a:pPr>
            <a:endParaRPr lang="en-US" sz="1300" dirty="0"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774722" y="9430306"/>
            <a:ext cx="2894057" cy="495977"/>
          </a:xfrm>
          <a:prstGeom prst="rect">
            <a:avLst/>
          </a:prstGeom>
          <a:noFill/>
          <a:ln>
            <a:noFill/>
          </a:ln>
        </p:spPr>
        <p:txBody>
          <a:bodyPr vert="horz" wrap="none" lIns="83763" tIns="41882" rIns="83763" bIns="41882" anchor="b" anchorCtr="0" compatLnSpc="0">
            <a:noAutofit/>
          </a:bodyPr>
          <a:lstStyle/>
          <a:p>
            <a:pPr algn="r" hangingPunct="0">
              <a:defRPr sz="1400"/>
            </a:pPr>
            <a:fld id="{E8F72A97-4009-4E69-9331-4D7D3A0C0295}" type="slidenum">
              <a:rPr lang="en-US" sz="1300">
                <a:latin typeface="Liberation Sans" pitchFamily="18"/>
                <a:ea typeface="WenQuanYi Micro Hei" pitchFamily="2"/>
                <a:cs typeface="Lohit Hindi" pitchFamily="2"/>
              </a:rPr>
              <a:pPr algn="r" hangingPunct="0">
                <a:defRPr sz="1400"/>
              </a:pPr>
              <a:t>‹#›</a:t>
            </a:fld>
            <a:endParaRPr lang="en-US" sz="1300" dirty="0"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154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54063"/>
            <a:ext cx="4962525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66908" y="4714975"/>
            <a:ext cx="5334962" cy="44666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894057" cy="4959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3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3774722" y="0"/>
            <a:ext cx="2894057" cy="4959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3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430306"/>
            <a:ext cx="2894057" cy="4959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3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774722" y="9430306"/>
            <a:ext cx="2894057" cy="4959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3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7CCCE34-8F6C-4790-AD72-119222FD939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7E1D0B-1409-4458-8031-FF788C52D8D1}" type="slidenum">
              <a:t>1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66908" y="4714975"/>
            <a:ext cx="5334962" cy="769441"/>
          </a:xfrm>
        </p:spPr>
        <p:txBody>
          <a:bodyPr>
            <a:spAutoFit/>
          </a:bodyPr>
          <a:lstStyle/>
          <a:p>
            <a:pPr lvl="0"/>
            <a:endParaRPr lang="en-US" sz="2500" dirty="0">
              <a:latin typeface="Albany" pitchFamily="18"/>
              <a:cs typeface="Tahoma" pitchFamily="2"/>
            </a:endParaRPr>
          </a:p>
          <a:p>
            <a:pPr lvl="0"/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5713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17A16A6-0551-48F5-A7B8-62109F0C3F1C}" type="slidenum">
              <a:t>10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3424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0F86592-CA2D-4A5F-9785-566DFEA3B18A}" type="slidenum">
              <a:t>11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59284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DE55DBC-FA4E-4079-BFAE-D2F54F1C8E00}" type="slidenum">
              <a:t>12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47435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90FCC4-006F-4AE6-9F22-7FB697FDCA02}" type="slidenum">
              <a:t>13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13257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DF8677D-90B1-4BE1-875A-94D0D75A9945}" type="slidenum">
              <a:t>14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37558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DDC6A3E-58AB-4319-8E26-FDFC5CAA53A8}" type="slidenum">
              <a:t>15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88887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CBCB46-8029-4811-A292-25BF6312429E}" type="slidenum">
              <a:t>16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25161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F1055D7-2482-4165-8CC8-BD48BDAAD54C}" type="slidenum">
              <a:t>17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13011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D0E5638-4094-4F5F-8A67-0D51531044EE}" type="slidenum">
              <a:t>18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61086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588A56-D43E-434E-9B64-37D4EA548662}" type="slidenum">
              <a:t>19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6881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5A4F9CC-54AB-4ED7-A545-4707AD8A1575}" type="slidenum">
              <a:t>2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31466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C63323-27A9-4617-8C50-42131CD802B9}" type="slidenum">
              <a:t>20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9386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B469021-2CE6-49C8-91DA-9B02D3591841}" type="slidenum">
              <a:t>21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493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11CC67D-847E-4F7D-AAAF-6BBD40FEA879}" type="slidenum">
              <a:t>22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42440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026590-9ED9-43CA-9B57-404AA2A8872E}" type="slidenum">
              <a:t>23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3215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B3557A-9010-422D-B6D7-35F26E74FDB1}" type="slidenum">
              <a:t>24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1957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43CF72-93DE-45DE-818C-B362B446060D}" type="slidenum">
              <a:t>25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06373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6F58E6B-B131-4EF7-998B-FCBA5863D244}" type="slidenum">
              <a:t>26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39770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139F8E-EB89-4C73-99D4-47B454488A1B}" type="slidenum">
              <a:t>27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186370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C13BFA-90F1-4D4F-9E6E-5E4F72404177}" type="slidenum">
              <a:t>28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68075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17DFB5-36AF-402D-88B4-44CA739C216F}" type="slidenum">
              <a:t>29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58831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8FEDA2-33A3-42B1-A292-7BFAC469B780}" type="slidenum">
              <a:t>3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56495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F39A893-F2B5-4529-A119-1F2FFBEA053A}" type="slidenum">
              <a:t>30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9386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E06F12-B76F-4D13-978A-E4B9A5354BCE}" type="slidenum">
              <a:t>31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794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F0B110C-902D-4031-929B-E53894E7F66F}" type="slidenum">
              <a:t>32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13177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F434FAB-8315-4AD0-86D4-7A3A7ED50033}" type="slidenum">
              <a:t>33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189513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D907EE2-F0D5-4278-AB79-ABC7C31F12AE}" type="slidenum">
              <a:t>34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454172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53BD38-C497-4D7A-BD68-B0B3F37766A0}" type="slidenum">
              <a:t>35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03672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92618D1-1349-4DCD-92C0-218A95C34E80}" type="slidenum">
              <a:t>36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15318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BEB6CC-1D79-45A2-85B3-7128A863CE14}" type="slidenum">
              <a:t>37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18415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6494FD3-AE9F-4508-982A-E41C9C4DCE6A}" type="slidenum">
              <a:t>38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32380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E75487-26F0-4D4A-9EFB-F3515EE14E88}" type="slidenum">
              <a:t>39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519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D81D05C-AE2D-40BA-A9B3-D5F5DFE17FD9}" type="slidenum">
              <a:t>4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227640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8139B68-C575-49D4-9FD7-3F8A1F43D870}" type="slidenum">
              <a:t>40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442736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B66CCCE-AC99-44F8-8906-22F6FE9BF46F}" type="slidenum">
              <a:t>41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496014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C83126E-0424-486E-87DB-897E6914D9DC}" type="slidenum">
              <a:t>42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23259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C246CB-E12C-47B7-A1BB-ADCB25B33CD0}" type="slidenum">
              <a:t>43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237373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4904665-4E7B-4B3A-82E7-CEA709F9B503}" type="slidenum">
              <a:t>44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981084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2FBDAA-C84D-4C25-85E3-E5A3555BF6B9}" type="slidenum">
              <a:t>45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113742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0005D0-A8B4-4EF9-BB06-476BEA502A1B}" type="slidenum">
              <a:t>46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954631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C259339-5CC7-4A53-972F-B37C3D023DCA}" type="slidenum">
              <a:t>47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83285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A174FBF-7F3E-4488-8AA8-B6D72B40391A}" type="slidenum">
              <a:t>48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605822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74C0D7E-F67A-4699-A434-707F9450B228}" type="slidenum">
              <a:t>49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3062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0ED995C-3AC2-4B5A-B3F1-FB52DFA9528A}" type="slidenum">
              <a:t>5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61182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441A63C-C4B0-4667-AE3B-35D58A1EA84F}" type="slidenum">
              <a:t>50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61383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92A08A-AE1F-4083-9940-5AC986A6FA0D}" type="slidenum">
              <a:t>51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544088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81A2B97-852F-4895-85BC-972D6821C630}" type="slidenum">
              <a:t>52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556403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7F646A9-5636-410C-AA16-0E98867F62CC}" type="slidenum">
              <a:t>53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436296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9E3092-0EBE-4843-9B55-F289B4926190}" type="slidenum">
              <a:t>54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828169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DE775E-F358-4279-A13C-49B6D9AB0C15}" type="slidenum">
              <a:t>55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1171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535279-3048-4CFF-AFAA-375E44FE26E3}" type="slidenum">
              <a:t>6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826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2DFFFDD-491F-4718-812D-F549B5187D7E}" type="slidenum">
              <a:t>7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9210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AB09AAE-D6DC-4A5F-84D0-860CF75D6E52}" type="slidenum">
              <a:t>8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8620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CFB3DA7-BB75-4698-B1A6-2B6A7CF921B9}" type="slidenum">
              <a:t>9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52488" y="754063"/>
            <a:ext cx="4962525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500" dirty="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0433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C43119-DDA4-49F2-BBB5-3E830D6D7F6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244569-B6B0-496E-8DCC-C7AAE456543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9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303253-7F63-499D-9D79-B5DD6079C67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5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3D7055-B4B5-409C-9AA0-CAFA1DA4F12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5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A51039-E55D-4C31-9880-D8EF3829DB4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7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67CE54-DB2B-4B3F-9A48-0C25EF2750E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3992562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8475"/>
            <a:ext cx="3992563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42D8DB-7E93-4EF1-8FBD-9F13D8F821E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0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688914-79B9-4346-9995-3BBF765BFB8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7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706C98-978A-427B-839B-98CB5001470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5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5F028F-02BC-4751-9851-AD351DA8314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F1418A-3B1A-4C57-ACA9-4C6ED7FF555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87471C-9F3D-4EAB-B89A-4D5BF674BA73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4CB945-C135-40A5-B556-107CBF9A347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3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43A4EC-2E85-4999-AD57-86B4D01DEF9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9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0663" y="301625"/>
            <a:ext cx="2070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057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247A4F-003A-41E8-B771-BFFEECB9632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B934E2-60FF-449F-981A-1CCF3281FEC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5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525DAD-4D5B-47F6-B960-9A1891E4D34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01B372-93C2-4895-8BAF-2CDC842382B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7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F3A191-E806-4B06-BBFC-46737344DA4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5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68C4F1-076D-4813-898E-75E17C33BCB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C337B6-99A8-4AFA-8DE0-0E9933F9E04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2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A01E17-48BA-4B2E-8181-588B3B60E29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7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512162F-751F-459D-96A2-63319A25D6EE}" type="slidenum"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8280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136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015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435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E031117-C2C4-45AC-81EC-4C8857E3216A}" type="slidenum"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0">
        <a:tabLst/>
        <a:defRPr lang="en-US" sz="2600" b="1" i="0" u="none" strike="noStrike">
          <a:ln>
            <a:noFill/>
          </a:ln>
          <a:solidFill>
            <a:srgbClr val="198A8A"/>
          </a:solidFill>
          <a:effectLst>
            <a:outerShdw dist="17961" dir="2700000">
              <a:scrgbClr r="0" g="0" b="0"/>
            </a:outerShdw>
          </a:effectLst>
          <a:latin typeface="Bitstream Vera Sans Mono" pitchFamily="49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2400" b="0" i="0" u="none" strike="noStrike">
          <a:ln>
            <a:noFill/>
          </a:ln>
          <a:latin typeface="Albany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360000" y="1575486"/>
            <a:ext cx="8280000" cy="3303468"/>
          </a:xfrm>
        </p:spPr>
        <p:txBody>
          <a:bodyPr anchor="ctr">
            <a:spAutoFit/>
          </a:bodyPr>
          <a:lstStyle/>
          <a:p>
            <a:pPr lvl="0" algn="l"/>
            <a:r>
              <a:rPr lang="en-US" sz="4000" b="1" dirty="0">
                <a:solidFill>
                  <a:srgbClr val="006B6B"/>
                </a:solidFill>
                <a:effectLst>
                  <a:outerShdw dist="17961" dir="2700000">
                    <a:scrgbClr r="0" g="0" b="0"/>
                  </a:outerShdw>
                </a:effectLst>
                <a:latin typeface="Bitstream Vera Sans Mono" pitchFamily="49"/>
              </a:rPr>
              <a:t>Projektovanje </a:t>
            </a:r>
            <a:r>
              <a:rPr lang="en-US" sz="4000" b="1" dirty="0" smtClean="0">
                <a:solidFill>
                  <a:srgbClr val="006B6B"/>
                </a:solidFill>
                <a:effectLst>
                  <a:outerShdw dist="17961" dir="2700000">
                    <a:scrgbClr r="0" g="0" b="0"/>
                  </a:outerShdw>
                </a:effectLst>
                <a:latin typeface="Bitstream Vera Sans Mono" pitchFamily="49"/>
              </a:rPr>
              <a:t>arhitekture</a:t>
            </a:r>
            <a:endParaRPr lang="sr-Latn-RS" sz="4000" b="1" dirty="0" smtClean="0">
              <a:solidFill>
                <a:srgbClr val="006B6B"/>
              </a:solidFill>
              <a:effectLst>
                <a:outerShdw dist="17961" dir="2700000">
                  <a:scrgbClr r="0" g="0" b="0"/>
                </a:outerShdw>
              </a:effectLst>
              <a:latin typeface="Bitstream Vera Sans Mono" pitchFamily="49"/>
            </a:endParaRPr>
          </a:p>
          <a:p>
            <a:pPr lvl="0" algn="l"/>
            <a:endParaRPr lang="sr-Latn-RS" sz="4000" b="1" dirty="0">
              <a:solidFill>
                <a:srgbClr val="006B6B"/>
              </a:solidFill>
              <a:effectLst>
                <a:outerShdw dist="17961" dir="2700000">
                  <a:scrgbClr r="0" g="0" b="0"/>
                </a:outerShdw>
              </a:effectLst>
              <a:latin typeface="Bitstream Vera Sans Mono" pitchFamily="49"/>
            </a:endParaRPr>
          </a:p>
          <a:p>
            <a:pPr lvl="0" algn="l"/>
            <a:endParaRPr lang="sr-Latn-RS" sz="4000" b="1" dirty="0" smtClean="0">
              <a:solidFill>
                <a:srgbClr val="006B6B"/>
              </a:solidFill>
              <a:effectLst>
                <a:outerShdw dist="17961" dir="2700000">
                  <a:scrgbClr r="0" g="0" b="0"/>
                </a:outerShdw>
              </a:effectLst>
              <a:latin typeface="Bitstream Vera Sans Mono" pitchFamily="49"/>
            </a:endParaRPr>
          </a:p>
          <a:p>
            <a:pPr lvl="0" algn="r"/>
            <a:r>
              <a:rPr lang="sr-Latn-RS" b="1" dirty="0" smtClean="0">
                <a:solidFill>
                  <a:srgbClr val="006B6B"/>
                </a:solidFill>
                <a:latin typeface="Bitstream Vera Sans Mono" pitchFamily="49"/>
              </a:rPr>
              <a:t>Mirjana Kostić</a:t>
            </a:r>
          </a:p>
          <a:p>
            <a:pPr lvl="0" algn="r"/>
            <a:r>
              <a:rPr lang="sr-Latn-RS" b="1" dirty="0" smtClean="0">
                <a:solidFill>
                  <a:srgbClr val="006B6B"/>
                </a:solidFill>
                <a:latin typeface="Bitstream Vera Sans Mono" pitchFamily="49"/>
              </a:rPr>
              <a:t>1035/2013</a:t>
            </a:r>
            <a:endParaRPr lang="en-US" b="1" dirty="0">
              <a:solidFill>
                <a:srgbClr val="006B6B"/>
              </a:solidFill>
              <a:latin typeface="Bitstream Vera Sans Mono" pitchFamily="49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hangingPunct="1"/>
            <a:r>
              <a:rPr lang="en-US" dirty="0">
                <a:solidFill>
                  <a:srgbClr val="006B6B"/>
                </a:solidFill>
                <a:ea typeface="ＭＳ Ｐゴシック" pitchFamily="2"/>
                <a:cs typeface="Arial" pitchFamily="2"/>
              </a:rPr>
              <a:t>Blok dijagrami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Metoda koja se najviše koristi za reprezentaciju i dokumentaciju arhitekture sistema.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endParaRPr lang="en-US" sz="2600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Ne pokazuje tip odnosa medju komponentama sistema a ni vidljive osobine eksternih komponenti.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endParaRPr lang="en-US" sz="2600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Koristi se u kombinaciji sa drugim prezentacijama arhitekture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2400" dirty="0"/>
              <a:t>Primer blok dijagrama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280159" y="1371599"/>
            <a:ext cx="6400799" cy="5486399"/>
          </a:xfrm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Upotreba modela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sz="28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Sredstvo komunikacije</a:t>
            </a:r>
          </a:p>
          <a:p>
            <a:pPr lvl="0" algn="l" hangingPunct="1">
              <a:spcBef>
                <a:spcPts val="300"/>
              </a:spcBef>
              <a:spcAft>
                <a:spcPts val="300"/>
              </a:spcAft>
            </a:pPr>
            <a:endParaRPr lang="en-US" sz="2800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sz="28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Sredstvo dokumentacije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Sredstvo komunikacije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 hangingPunct="1"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Modeli su veoma laki za razumevanje i bez detalja, </a:t>
            </a:r>
            <a:r>
              <a:rPr lang="sr-Latn-RS" sz="2600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pa se koriste</a:t>
            </a:r>
            <a:r>
              <a:rPr lang="en-US" sz="2600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 </a:t>
            </a:r>
            <a:r>
              <a:rPr lang="sr-Latn-RS" sz="2600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kako bi se</a:t>
            </a:r>
            <a:r>
              <a:rPr lang="en-US" sz="2600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 </a:t>
            </a: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akterima </a:t>
            </a:r>
            <a:r>
              <a:rPr lang="en-US" sz="2600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obja</a:t>
            </a:r>
            <a:r>
              <a:rPr lang="sr-Latn-RS" sz="2600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snile</a:t>
            </a:r>
            <a:r>
              <a:rPr lang="en-US" sz="2600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 </a:t>
            </a: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abstraktne osobine sistema kako bi dalje učestvovali u izgradnji sistema.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Sredstvo dokumentacije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 hangingPunct="1"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Pravljenje kompletnog modela sistema koji prikazuje različite komponetne u sistemu, njihove veze i interfejse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2800" dirty="0"/>
              <a:t>Odluke prilikom projetkovanja arhitekture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sz="2600" dirty="0">
                <a:latin typeface="Bitstream Vera Sans Mono" pitchFamily="49"/>
              </a:rPr>
              <a:t>Proces projetkovanja se može predstaviti kao niz odluka koje donosimo u zavisnosti od vrste sistema koji se razvija i njegovih zahteva.</a:t>
            </a:r>
          </a:p>
          <a:p>
            <a:pPr lvl="0" algn="l"/>
            <a:endParaRPr lang="en-US" sz="2600" dirty="0">
              <a:latin typeface="Bitstream Vera Sans Mono" pitchFamily="49"/>
            </a:endParaRPr>
          </a:p>
          <a:p>
            <a:pPr lvl="0" algn="l"/>
            <a:r>
              <a:rPr lang="en-US" sz="2600" dirty="0">
                <a:latin typeface="Bitstream Vera Sans Mono" pitchFamily="49"/>
              </a:rPr>
              <a:t>Neke od tih odluka mogu uticati kako na funkcionalne tako i  na nefunkcionalne osobine sistema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2400" dirty="0"/>
              <a:t>Osnovna pitanja prilikom dizajniranja </a:t>
            </a:r>
            <a:r>
              <a:rPr lang="en-US" sz="2400" dirty="0" smtClean="0"/>
              <a:t>sistema</a:t>
            </a:r>
            <a:r>
              <a:rPr lang="sr-Latn-RS" sz="2400" dirty="0" smtClean="0"/>
              <a:t/>
            </a:r>
            <a:br>
              <a:rPr lang="sr-Latn-RS" sz="2400" dirty="0" smtClean="0"/>
            </a:br>
            <a:endParaRPr lang="en-US" sz="2400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76480" y="1107583"/>
            <a:ext cx="8136000" cy="6034095"/>
          </a:xfrm>
        </p:spPr>
        <p:txBody>
          <a:bodyPr anchor="ctr"/>
          <a:lstStyle/>
          <a:p>
            <a:pPr lvl="0" algn="l" hangingPunct="1">
              <a:spcBef>
                <a:spcPts val="60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 Da li već postoji arhitektura koju možemo iskoristiti?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 Kako će sistem biti distribuiran?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 Koji stilovi dizajna bi bili prikladni?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 Na koji način će se sistem podeliti na komponente?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 Kako će se sistem podeliti na module?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 Kako će se projektovanje arhitekture oceniti?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 Koji tip arhitekture će zadovoljiti nefunkcionalne potrebe sistema?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 Kako će se proces projektovanja dokumentovati?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Karakteristike sistema od kojih zavisi arhitektura softvera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716840"/>
            <a:ext cx="8136000" cy="4488840"/>
          </a:xfrm>
        </p:spPr>
        <p:txBody>
          <a:bodyPr anchor="ctr"/>
          <a:lstStyle/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006B6B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Performance</a:t>
            </a:r>
          </a:p>
          <a:p>
            <a:pPr lvl="0" algn="l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Arhitektura se projektuje tako da pronalazi kritične operacije unutar komponenti i umanji komunikaciju medju njima.Radije se koriste velike komponente.</a:t>
            </a:r>
          </a:p>
          <a:p>
            <a:pPr lvl="0" algn="l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006B6B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Security</a:t>
            </a:r>
          </a:p>
          <a:p>
            <a:pPr lvl="0" algn="l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Koristi se slojevita arhitektura gde bi se krtitični delovi nalazili u najdubljem sloju.</a:t>
            </a:r>
          </a:p>
          <a:p>
            <a:pPr lvl="0" algn="l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006B6B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Safety</a:t>
            </a:r>
          </a:p>
          <a:p>
            <a:pPr lvl="0" algn="l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Operacije vezane za sigurnost su smeštene ili u jednoj komponenti ili u nekoliko podkomponenti.</a:t>
            </a:r>
          </a:p>
          <a:p>
            <a:pPr lvl="0" algn="l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endParaRPr lang="en-US" sz="2000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006B6B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Availability</a:t>
            </a:r>
          </a:p>
          <a:p>
            <a:pPr lvl="0" algn="l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Arhitektura treba da bude projektovana tako da sadrzi </a:t>
            </a:r>
            <a:r>
              <a:rPr lang="sr-Latn-RS" sz="2000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dodatne</a:t>
            </a:r>
            <a:r>
              <a:rPr lang="en-US" sz="2000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 </a:t>
            </a:r>
            <a:r>
              <a:rPr lang="en-US" sz="20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komponente koje bi omogućile ažuriranje komponenti bez zaustavljanja sistema</a:t>
            </a:r>
          </a:p>
          <a:p>
            <a:pPr lvl="0" algn="l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006B6B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Maintainability</a:t>
            </a:r>
          </a:p>
          <a:p>
            <a:pPr lvl="0" algn="l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Arhitektura treba da bude projektovana tako da se koriste komponente koje se lako mogu izmeniti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3200" dirty="0"/>
              <a:t>Arhitektonski pogledi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602360"/>
            <a:ext cx="8136000" cy="4717800"/>
          </a:xfrm>
        </p:spPr>
        <p:txBody>
          <a:bodyPr anchor="ctr"/>
          <a:lstStyle/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Dva problema: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endParaRPr lang="en-US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  <a:buSzPct val="100000"/>
              <a:buAutoNum type="arabicPeriod"/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Kakav pogled ili </a:t>
            </a:r>
            <a:r>
              <a:rPr lang="en-U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p</a:t>
            </a:r>
            <a:r>
              <a:rPr lang="sr-Latn-R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er</a:t>
            </a:r>
            <a:r>
              <a:rPr lang="en-U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s</a:t>
            </a:r>
            <a:r>
              <a:rPr lang="sr-Latn-R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pe</a:t>
            </a:r>
            <a:r>
              <a:rPr lang="en-US" dirty="0" err="1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ktiva</a:t>
            </a:r>
            <a:r>
              <a:rPr lang="en-U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 </a:t>
            </a: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je korisna prilikom projetovanja ili dokumentovanja arhitektrure?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  <a:buSzPct val="100000"/>
              <a:buAutoNum type="arabicPeriod"/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Kakve notacije bi trebalo da se koriste za opis modela</a:t>
            </a:r>
            <a:r>
              <a:rPr lang="en-U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?</a:t>
            </a:r>
            <a:endParaRPr lang="en-US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2800" dirty="0"/>
              <a:t>Oblasti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sz="28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Odluke prilikom projektovanja arhitekture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endParaRPr lang="en-US" sz="2800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sz="28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Ahitektonski pogledi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endParaRPr lang="en-US" sz="2800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sz="28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Šabloni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endParaRPr lang="en-US" sz="2800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sz="28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Arhitektura aplikacija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hangingPunct="1"/>
            <a:r>
              <a:rPr lang="en-US" b="0" dirty="0">
                <a:solidFill>
                  <a:srgbClr val="006B6B"/>
                </a:solidFill>
                <a:ea typeface="ＭＳ Ｐゴシック" pitchFamily="2"/>
                <a:cs typeface="Arial" pitchFamily="2"/>
              </a:rPr>
              <a:t>4 + 1 model pogleda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 hangingPunct="1">
              <a:spcAft>
                <a:spcPts val="0"/>
              </a:spcAft>
            </a:pP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Krutchen (1995)</a:t>
            </a:r>
          </a:p>
          <a:p>
            <a:pPr lvl="0" algn="l" hangingPunct="1">
              <a:spcAft>
                <a:spcPts val="0"/>
              </a:spcAft>
            </a:pPr>
            <a:endParaRPr lang="en-US" sz="2600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spcAft>
                <a:spcPts val="0"/>
              </a:spcAft>
            </a:pP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Četiri osnovna arhitektonska pogleda</a:t>
            </a:r>
          </a:p>
          <a:p>
            <a:pPr lvl="0" algn="l" hangingPunct="1">
              <a:spcAft>
                <a:spcPts val="0"/>
              </a:spcAft>
            </a:pPr>
            <a:r>
              <a:rPr lang="en-US" sz="26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koji su povezani pomoću slučajeva upotrebe ili scenarija.</a:t>
            </a:r>
          </a:p>
          <a:p>
            <a:pPr lvl="0" algn="l" hangingPunct="1">
              <a:spcAft>
                <a:spcPts val="0"/>
              </a:spcAft>
            </a:pPr>
            <a:endParaRPr lang="en-US" sz="2600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spcAft>
                <a:spcPts val="0"/>
              </a:spcAft>
            </a:pPr>
            <a:endParaRPr lang="en-US" dirty="0">
              <a:solidFill>
                <a:srgbClr val="46424D"/>
              </a:solidFill>
              <a:latin typeface="Arial" pitchFamily="49"/>
              <a:ea typeface="ＭＳ Ｐゴシック" pitchFamily="2"/>
              <a:cs typeface="Arial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1384200"/>
            <a:ext cx="8136000" cy="5565240"/>
          </a:xfrm>
        </p:spPr>
        <p:txBody>
          <a:bodyPr anchor="ctr">
            <a:spAutoFit/>
          </a:bodyPr>
          <a:lstStyle/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b="1" dirty="0">
                <a:solidFill>
                  <a:srgbClr val="006B6B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1. Logical View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Bitne apstrakcije u sistemu prikazuje kao objekte ili klase objekata.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b="1" dirty="0">
                <a:solidFill>
                  <a:srgbClr val="006B6B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2. Process View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Pokazuje kako je sistem u run-time sačinjen od interagujućih procesa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b="1" dirty="0">
                <a:solidFill>
                  <a:srgbClr val="006B6B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3. Development View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Na koji način je sistem razložen radi razvijanja.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b="1" dirty="0">
                <a:solidFill>
                  <a:srgbClr val="006B6B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4. Physical View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Pokazuje sistemski hardver i na koji način su komponente softvera distribuirane preko procesora u sistemu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endParaRPr lang="en-US" dirty="0">
              <a:solidFill>
                <a:srgbClr val="46424D"/>
              </a:solidFill>
              <a:latin typeface="Arial" pitchFamily="49"/>
              <a:ea typeface="ＭＳ Ｐゴシック" pitchFamily="2"/>
              <a:cs typeface="Ari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Conceptual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/>
            <a:r>
              <a:rPr lang="en-US" sz="2600" dirty="0">
                <a:latin typeface="Bitstream Vera Sans Mono" pitchFamily="49"/>
              </a:rPr>
              <a:t>Hofmeister (2000) predlaže upotrebu sličnih pogleda sa dodatkom Konceptulanog pogleda.</a:t>
            </a:r>
          </a:p>
          <a:p>
            <a:pPr lvl="0" algn="l"/>
            <a:endParaRPr lang="en-US" sz="2600" dirty="0">
              <a:latin typeface="Bitstream Vera Sans Mono" pitchFamily="49"/>
            </a:endParaRPr>
          </a:p>
          <a:p>
            <a:pPr lvl="0" algn="l"/>
            <a:r>
              <a:rPr lang="en-US" sz="2600" dirty="0">
                <a:latin typeface="Bitstream Vera Sans Mono" pitchFamily="49"/>
              </a:rPr>
              <a:t>Ovaj pogled može biti osnova za dekompoziciju zahteva na visokom nivou na detaljnije specifikacije, pomaže oko donošenja odluka koje komponente se mogu ponovo upotrebiti.</a:t>
            </a:r>
          </a:p>
          <a:p>
            <a:pPr lvl="0" algn="l"/>
            <a:endParaRPr lang="en-US" dirty="0">
              <a:latin typeface="Bitstream Vera Sans Mono" pitchFamily="49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3200" dirty="0"/>
              <a:t>Šabloni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394280"/>
            <a:ext cx="8136000" cy="5133960"/>
          </a:xfrm>
          <a:noFill/>
        </p:spPr>
        <p:txBody>
          <a:bodyPr anchor="ctr"/>
          <a:lstStyle/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endParaRPr lang="en-US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Šablon je sredstvo za prezentaciju, deljenje i ponovno korišćenje naučenog o softveru.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endParaRPr lang="en-US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Šablon za projektovanje je stilizovan opis dobrog dizajna koji je isproban i testiran u različitim okruženjima.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endParaRPr lang="en-US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Šabloni treba da sadrže ime, kratak opis, informaciju na kojim vrstama sistema se koriste i kada, njegove prednosti i mane.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Predstavlja se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grafički</a:t>
            </a:r>
            <a:r>
              <a:rPr lang="en-U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 </a:t>
            </a: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ili tabelarno</a:t>
            </a:r>
            <a:r>
              <a:rPr lang="en-US" dirty="0">
                <a:solidFill>
                  <a:srgbClr val="46424D"/>
                </a:solidFill>
                <a:latin typeface="Arial" pitchFamily="49"/>
                <a:ea typeface="ＭＳ Ｐゴシック" pitchFamily="2"/>
                <a:cs typeface="Arial" pitchFamily="2"/>
              </a:rPr>
              <a:t>.</a:t>
            </a:r>
          </a:p>
          <a:p>
            <a:pPr lvl="0" algn="l" hangingPunct="1">
              <a:spcBef>
                <a:spcPts val="601"/>
              </a:spcBef>
              <a:spcAft>
                <a:spcPts val="601"/>
              </a:spcAft>
            </a:pPr>
            <a:endParaRPr lang="en-US" dirty="0">
              <a:solidFill>
                <a:srgbClr val="46424D"/>
              </a:solidFill>
              <a:latin typeface="Arial" pitchFamily="49"/>
              <a:ea typeface="ＭＳ Ｐゴシック" pitchFamily="2"/>
              <a:cs typeface="Arial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MVC šablon – primer opisa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03999" y="1801800"/>
            <a:ext cx="8136000" cy="4318200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/>
            <a:r>
              <a:rPr lang="en-US" dirty="0">
                <a:latin typeface="Bitstream Vera Sans Mono" pitchFamily="49"/>
              </a:rPr>
              <a:t>Model-view-controller (MVC)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Odvaja elemente sistema dozvoljavajući im da se menjaju nezavisno jedni od drugih.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Dodavanje novog pogleda ili menjanje već postojećeg se može izvršiti bez bilo kakvih promena osnovnih podataka u modelu.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endParaRPr lang="en-US" dirty="0">
              <a:latin typeface="Bitstream Vera Sans Mono" pitchFamily="49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MVC – grafički model, konceptualni pogled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 rot="4200">
            <a:off x="343759" y="1384905"/>
            <a:ext cx="8228520" cy="536652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sz="2400" dirty="0"/>
              <a:t>MVC- moguća run-time arhitektura kada se šablon koristi za upravljanje interakcijom u Web sistemima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91440" y="1645920"/>
            <a:ext cx="8686800" cy="518076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Slojevita arhitektura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/>
            <a:r>
              <a:rPr lang="en-US" dirty="0">
                <a:latin typeface="Bitstream Vera Sans Mono" pitchFamily="49"/>
              </a:rPr>
              <a:t>Sistemska funkcionalnost je organizovana u zasebne slojeve a svaki sloj </a:t>
            </a:r>
            <a:r>
              <a:rPr lang="sr-Latn-RS" dirty="0" smtClean="0">
                <a:latin typeface="Bitstream Vera Sans Mono" pitchFamily="49"/>
              </a:rPr>
              <a:t>s</a:t>
            </a:r>
            <a:r>
              <a:rPr lang="en-US" dirty="0" smtClean="0">
                <a:latin typeface="Bitstream Vera Sans Mono" pitchFamily="49"/>
              </a:rPr>
              <a:t>e </a:t>
            </a:r>
            <a:r>
              <a:rPr lang="en-US" dirty="0">
                <a:latin typeface="Bitstream Vera Sans Mono" pitchFamily="49"/>
              </a:rPr>
              <a:t>oslanja samo na objekte i usluge koje nudi sloj koji se nalazi odmah ispod njega.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Način za postizanje nezavisnosti, prilagodjava se promenama unutar sloja</a:t>
            </a:r>
          </a:p>
          <a:p>
            <a:pPr lvl="0" algn="l"/>
            <a:r>
              <a:rPr lang="en-US" dirty="0">
                <a:latin typeface="Bitstream Vera Sans Mono" pitchFamily="49"/>
              </a:rPr>
              <a:t>Podržava inkrementalni razvoj sofvera.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Šablon slojevite arhitekture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82880" y="1546920"/>
            <a:ext cx="8503920" cy="521964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2800" dirty="0"/>
              <a:t>Projektovanje arhitekture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/>
            <a:r>
              <a:rPr lang="en-US" sz="2600" dirty="0" smtClean="0">
                <a:latin typeface="Bitstream Vera Sans Mono" pitchFamily="49"/>
              </a:rPr>
              <a:t>Kako </a:t>
            </a:r>
            <a:r>
              <a:rPr lang="en-US" sz="2600" dirty="0">
                <a:latin typeface="Bitstream Vera Sans Mono" pitchFamily="49"/>
              </a:rPr>
              <a:t>sistem treba da bude ogranizovan</a:t>
            </a:r>
          </a:p>
          <a:p>
            <a:pPr lvl="0" algn="l"/>
            <a:endParaRPr lang="en-US" sz="2600" dirty="0">
              <a:latin typeface="Bitstream Vera Sans Mono" pitchFamily="49"/>
            </a:endParaRPr>
          </a:p>
          <a:p>
            <a:pPr lvl="0" algn="l"/>
            <a:r>
              <a:rPr lang="en-US" sz="2600" dirty="0">
                <a:latin typeface="Bitstream Vera Sans Mono" pitchFamily="49"/>
              </a:rPr>
              <a:t>Identifikuje glavne strukturne komponente u sistemu i odnose između </a:t>
            </a:r>
            <a:r>
              <a:rPr lang="en-US" sz="2600" dirty="0" smtClean="0">
                <a:latin typeface="Bitstream Vera Sans Mono" pitchFamily="49"/>
              </a:rPr>
              <a:t>njih</a:t>
            </a:r>
            <a:endParaRPr lang="sr-Latn-RS" sz="2600" dirty="0" smtClean="0">
              <a:latin typeface="Bitstream Vera Sans Mono" pitchFamily="49"/>
            </a:endParaRPr>
          </a:p>
          <a:p>
            <a:pPr lvl="0" algn="l"/>
            <a:endParaRPr lang="sr-Latn-RS" sz="2600" dirty="0">
              <a:latin typeface="Bitstream Vera Sans Mono" pitchFamily="49"/>
            </a:endParaRPr>
          </a:p>
          <a:p>
            <a:pPr algn="l"/>
            <a:r>
              <a:rPr lang="en-US" sz="2600" dirty="0" smtClean="0">
                <a:latin typeface="Bitstream Vera Sans Mono" pitchFamily="49"/>
              </a:rPr>
              <a:t>Prva faza u procesu projektovanja softvera</a:t>
            </a:r>
          </a:p>
          <a:p>
            <a:pPr lvl="0" algn="l"/>
            <a:endParaRPr lang="en-US" sz="2600" dirty="0">
              <a:latin typeface="Bitstream Vera Sans Mono" pitchFamily="49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Slojevita arhitektura- četiri sloja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31519" y="1467720"/>
            <a:ext cx="7772400" cy="5481719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Šablon slojevite arhitekture primenjen na sistem LIBSYS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280159" y="2016360"/>
            <a:ext cx="7040880" cy="5115959"/>
          </a:xfrm>
        </p:spPr>
      </p:pic>
      <p:sp>
        <p:nvSpPr>
          <p:cNvPr id="4" name="Straight Connector 3"/>
          <p:cNvSpPr/>
          <p:nvPr/>
        </p:nvSpPr>
        <p:spPr>
          <a:xfrm>
            <a:off x="1463039" y="1920239"/>
            <a:ext cx="67665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Repository arhitektura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/>
            <a:r>
              <a:rPr lang="en-US" dirty="0">
                <a:latin typeface="Bitstream Vera Sans Mono" pitchFamily="49"/>
              </a:rPr>
              <a:t>Opisuje kako skup interaktivnih komponenti može da deli veliki broj podataka.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Većina sistema koji koriste velike količine podataka su organizovani oko deljene baze odnosno skladišta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0000" y="732345"/>
            <a:ext cx="8280000" cy="40011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Repository </a:t>
            </a:r>
            <a:r>
              <a:rPr lang="sr-Latn-RS" dirty="0" smtClean="0"/>
              <a:t>arhitektura - šablon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73960" y="1467720"/>
            <a:ext cx="8321400" cy="475020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Repository arhitektura za IDE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76480" y="2011680"/>
            <a:ext cx="8136000" cy="396360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Klijent- server arhitektura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Pokazuje kako se podaci i obrada distribuiraju preko niza komponenti</a:t>
            </a: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endParaRPr lang="en-US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Glavne </a:t>
            </a:r>
            <a:r>
              <a:rPr lang="en-U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kompone</a:t>
            </a:r>
            <a:r>
              <a:rPr lang="sr-Latn-R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nt</a:t>
            </a:r>
            <a:r>
              <a:rPr lang="en-U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e </a:t>
            </a: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su:</a:t>
            </a: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SzPct val="100000"/>
              <a:buAutoNum type="arabicPeriod"/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Skup samostalnih servera koji pružaju specifične servise poput štampanja, obrada podataka i td.</a:t>
            </a: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SzPct val="100000"/>
              <a:buAutoNum type="arabicPeriod"/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Skup </a:t>
            </a:r>
            <a:r>
              <a:rPr lang="en-U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klijen</a:t>
            </a:r>
            <a:r>
              <a:rPr lang="sr-Latn-R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ata</a:t>
            </a:r>
            <a:r>
              <a:rPr lang="en-U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 </a:t>
            </a: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koji pozivaju/koriste te servise</a:t>
            </a: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SzPct val="100000"/>
              <a:buAutoNum type="arabicPeriod"/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Mreža pomoću koje klijenti pristupaju </a:t>
            </a:r>
            <a:r>
              <a:rPr lang="en-U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server</a:t>
            </a:r>
            <a:r>
              <a:rPr lang="sr-Latn-R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ima</a:t>
            </a:r>
            <a:endParaRPr lang="en-US" dirty="0">
              <a:solidFill>
                <a:srgbClr val="46424D"/>
              </a:solidFill>
              <a:latin typeface="Arial" pitchFamily="49"/>
              <a:ea typeface="ＭＳ Ｐゴシック" pitchFamily="2"/>
              <a:cs typeface="Arial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Šablon za klijent-server arhitekturu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93600" y="1488239"/>
            <a:ext cx="8684640" cy="482112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Upotreba šablona za klijent-server arhitekturu za biblioteku filmova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30799" y="1768680"/>
            <a:ext cx="7682400" cy="438444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Pipe and filter </a:t>
            </a:r>
            <a:r>
              <a:rPr lang="en-US" dirty="0" smtClean="0"/>
              <a:t>ar</a:t>
            </a:r>
            <a:r>
              <a:rPr lang="sr-Latn-RS" dirty="0" smtClean="0"/>
              <a:t>hitektura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2760"/>
            <a:ext cx="8136000" cy="4797720"/>
          </a:xfrm>
        </p:spPr>
        <p:txBody>
          <a:bodyPr anchor="ctr"/>
          <a:lstStyle/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Model run-time organizacije sistema gde funkcionalne transformacije </a:t>
            </a:r>
            <a:r>
              <a:rPr lang="en-U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o</a:t>
            </a:r>
            <a:r>
              <a:rPr lang="sr-Latn-R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b</a:t>
            </a:r>
            <a:r>
              <a:rPr lang="en-US" dirty="0" smtClean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radjuju </a:t>
            </a: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ulaze i vraćaju izlaze.</a:t>
            </a: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endParaRPr lang="en-US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Podatak teče od jedne do druge sekvence i tom pilikom se transformiše.</a:t>
            </a: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endParaRPr lang="en-US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Često su u upotrebi varijante ovog šablona .</a:t>
            </a: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endParaRPr lang="en-US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Kada su trasformacije sekvencijalne to se naziva batch sekvencijalni model.</a:t>
            </a: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endParaRPr lang="en-US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Šablon nije pogodan za interaktivne sisteme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0000" y="732345"/>
            <a:ext cx="8280000" cy="40011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Pipe and filter </a:t>
            </a:r>
            <a:r>
              <a:rPr lang="sr-Latn-RS" dirty="0" smtClean="0"/>
              <a:t>arhitektura – šablon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85040" y="1645920"/>
            <a:ext cx="8593200" cy="457200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Arhitektura softvera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4000" y="1910707"/>
            <a:ext cx="8136000" cy="4384440"/>
          </a:xfrm>
        </p:spPr>
        <p:txBody>
          <a:bodyPr anchor="ctr"/>
          <a:lstStyle/>
          <a:p>
            <a:pPr lvl="0" algn="l"/>
            <a:r>
              <a:rPr lang="en-US" sz="2800" dirty="0">
                <a:latin typeface="Bitstream Vera Sans Mono" pitchFamily="49"/>
              </a:rPr>
              <a:t>“Ono” što se dobija na kraju procesa projektovanja arhitekture</a:t>
            </a:r>
          </a:p>
          <a:p>
            <a:pPr lvl="0" algn="l"/>
            <a:endParaRPr lang="en-US" sz="2800" dirty="0">
              <a:latin typeface="Bitstream Vera Sans Mono" pitchFamily="49"/>
            </a:endParaRPr>
          </a:p>
          <a:p>
            <a:pPr lvl="0" algn="l"/>
            <a:r>
              <a:rPr lang="en-US" sz="2800" dirty="0">
                <a:latin typeface="Bitstream Vera Sans Mono" pitchFamily="49"/>
              </a:rPr>
              <a:t>Reprezentacija sistema na visokom nivou</a:t>
            </a:r>
          </a:p>
          <a:p>
            <a:pPr lvl="0" algn="l"/>
            <a:endParaRPr lang="en-US" sz="2800" dirty="0">
              <a:latin typeface="Bitstream Vera Sans Mono" pitchFamily="49"/>
            </a:endParaRPr>
          </a:p>
          <a:p>
            <a:pPr lvl="0" algn="l"/>
            <a:r>
              <a:rPr lang="en-US" sz="2800" dirty="0">
                <a:latin typeface="Bitstream Vera Sans Mono" pitchFamily="49"/>
              </a:rPr>
              <a:t>Utiče na performanse,robusnost, distribuiranost i održavanje sistema</a:t>
            </a:r>
          </a:p>
          <a:p>
            <a:pPr lvl="0" algn="l"/>
            <a:endParaRPr lang="en-US" sz="2800" dirty="0">
              <a:latin typeface="Bitstream Vera Sans Mono" pitchFamily="49"/>
            </a:endParaRPr>
          </a:p>
          <a:p>
            <a:pPr lvl="0" algn="l"/>
            <a:r>
              <a:rPr lang="en-US" sz="2800" dirty="0">
                <a:latin typeface="Bitstream Vera Sans Mono" pitchFamily="49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Upotreba pipe and filter šablona – batch obrada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03999" y="2109600"/>
            <a:ext cx="8136000" cy="337680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hangingPunct="1"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ea typeface="ＭＳ Ｐゴシック" pitchFamily="2"/>
                <a:cs typeface="Arial" pitchFamily="2"/>
              </a:rPr>
              <a:t>Arhitektura </a:t>
            </a:r>
            <a:r>
              <a:rPr lang="en-US" dirty="0" smtClean="0">
                <a:ea typeface="ＭＳ Ｐゴシック" pitchFamily="2"/>
                <a:cs typeface="Arial" pitchFamily="2"/>
              </a:rPr>
              <a:t>aplikacija</a:t>
            </a:r>
            <a:r>
              <a:rPr lang="sr-Latn-RS" dirty="0" smtClean="0">
                <a:ea typeface="ＭＳ Ｐゴシック" pitchFamily="2"/>
                <a:cs typeface="Arial" pitchFamily="2"/>
              </a:rPr>
              <a:t/>
            </a:r>
            <a:br>
              <a:rPr lang="sr-Latn-RS" dirty="0" smtClean="0">
                <a:ea typeface="ＭＳ Ｐゴシック" pitchFamily="2"/>
                <a:cs typeface="Arial" pitchFamily="2"/>
              </a:rPr>
            </a:br>
            <a:r>
              <a:rPr lang="sr-Latn-RS" dirty="0">
                <a:ea typeface="ＭＳ Ｐゴシック" pitchFamily="2"/>
                <a:cs typeface="Arial" pitchFamily="2"/>
              </a:rPr>
              <a:t/>
            </a:r>
            <a:br>
              <a:rPr lang="sr-Latn-RS" dirty="0">
                <a:ea typeface="ＭＳ Ｐゴシック" pitchFamily="2"/>
                <a:cs typeface="Arial" pitchFamily="2"/>
              </a:rPr>
            </a:br>
            <a:endParaRPr lang="en-US" dirty="0">
              <a:ea typeface="ＭＳ Ｐゴシック" pitchFamily="2"/>
              <a:cs typeface="Arial" pitchFamily="2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60000" y="1666009"/>
            <a:ext cx="8136000" cy="4384440"/>
          </a:xfrm>
        </p:spPr>
        <p:txBody>
          <a:bodyPr anchor="ctr">
            <a:noAutofit/>
          </a:bodyPr>
          <a:lstStyle/>
          <a:p>
            <a:pPr lvl="0" algn="l"/>
            <a:r>
              <a:rPr lang="en-US" dirty="0">
                <a:latin typeface="Bitstream Vera Sans Mono" pitchFamily="49"/>
              </a:rPr>
              <a:t>Arhitektura aplikacija se projektuje tako da zadovoljava organizacione potrebe nekog posla ili preduzeća.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Kao što preduzeća imaju mnogo toga zajedničkog, tako i njihovi aplikativni sistemi imaju sličnu arhitekturu.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Generička arhitektura aplikacija je arhitektura za određeni tip sistema i ta arhitektura se može ponovo iskoristiti ili prilagoditi prilikom razvijanja novog sistema koji je istog tipa</a:t>
            </a:r>
          </a:p>
          <a:p>
            <a:pPr lvl="0" algn="l"/>
            <a:endParaRPr lang="en-US" dirty="0">
              <a:latin typeface="Bitstream Vera Sans Mono" pitchFamily="49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0000" y="547920"/>
            <a:ext cx="8280000" cy="768599"/>
          </a:xfrm>
        </p:spPr>
        <p:txBody>
          <a:bodyPr/>
          <a:lstStyle/>
          <a:p>
            <a:pPr lvl="0"/>
            <a:r>
              <a:rPr lang="en-US" dirty="0"/>
              <a:t>Načini korišćenja modela arhitekture </a:t>
            </a:r>
            <a:r>
              <a:rPr lang="en-US" dirty="0" smtClean="0"/>
              <a:t>aplikacija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/>
            <a:r>
              <a:rPr lang="en-US" dirty="0">
                <a:latin typeface="Bitstream Vera Sans Mono" pitchFamily="49"/>
              </a:rPr>
              <a:t>Početna tačka za projektovanje </a:t>
            </a:r>
            <a:r>
              <a:rPr lang="en-US" dirty="0" smtClean="0">
                <a:latin typeface="Bitstream Vera Sans Mono" pitchFamily="49"/>
              </a:rPr>
              <a:t>arhitekture</a:t>
            </a:r>
            <a:endParaRPr lang="sr-Latn-RS" dirty="0" smtClean="0">
              <a:latin typeface="Bitstream Vera Sans Mono" pitchFamily="49"/>
            </a:endParaRPr>
          </a:p>
          <a:p>
            <a:pPr lvl="0" algn="l"/>
            <a:endParaRPr lang="sr-Latn-RS" dirty="0">
              <a:latin typeface="Bitstream Vera Sans Mono" pitchFamily="49"/>
            </a:endParaRPr>
          </a:p>
          <a:p>
            <a:pPr lvl="0" algn="l"/>
            <a:r>
              <a:rPr lang="en-US" dirty="0" smtClean="0">
                <a:latin typeface="Bitstream Vera Sans Mono" pitchFamily="49"/>
              </a:rPr>
              <a:t>Praćenje </a:t>
            </a:r>
            <a:r>
              <a:rPr lang="en-US" dirty="0">
                <a:latin typeface="Bitstream Vera Sans Mono" pitchFamily="49"/>
              </a:rPr>
              <a:t>napretka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Organizacija posla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Sredstvo za procenu komponenti za ponovnu upotrebu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Rečnik za tipove aplikacija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Sistemi za obradu transakcija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653839"/>
            <a:ext cx="8136000" cy="4614840"/>
          </a:xfrm>
        </p:spPr>
        <p:txBody>
          <a:bodyPr anchor="ctr"/>
          <a:lstStyle/>
          <a:p>
            <a:pPr lvl="0" algn="l"/>
            <a:r>
              <a:rPr lang="en-US" dirty="0">
                <a:latin typeface="Bitstream Vera Sans Mono" pitchFamily="49"/>
              </a:rPr>
              <a:t>Obrađuju zahteve korisnika, prikazuju ili ažuriraju podatke iz baze.</a:t>
            </a:r>
          </a:p>
          <a:p>
            <a:pPr lvl="0" algn="l"/>
            <a:r>
              <a:rPr lang="en-US" dirty="0" smtClean="0">
                <a:latin typeface="Bitstream Vera Sans Mono" pitchFamily="49"/>
              </a:rPr>
              <a:t>Interaktivni </a:t>
            </a:r>
            <a:r>
              <a:rPr lang="en-US" dirty="0">
                <a:latin typeface="Bitstream Vera Sans Mono" pitchFamily="49"/>
              </a:rPr>
              <a:t>sistemi u kojima korisnici asinhrono šalju zahteve</a:t>
            </a:r>
            <a:r>
              <a:rPr lang="en-US" dirty="0" smtClean="0">
                <a:latin typeface="Bitstream Vera Sans Mono" pitchFamily="49"/>
              </a:rPr>
              <a:t>.</a:t>
            </a:r>
            <a:endParaRPr lang="sr-Latn-RS" dirty="0" smtClean="0">
              <a:latin typeface="Bitstream Vera Sans Mono" pitchFamily="49"/>
            </a:endParaRPr>
          </a:p>
          <a:p>
            <a:pPr lvl="0" algn="l"/>
            <a:endParaRPr lang="sr-Latn-RS" dirty="0" smtClean="0">
              <a:latin typeface="Bitstream Vera Sans Mono" pitchFamily="49"/>
            </a:endParaRPr>
          </a:p>
          <a:p>
            <a:pPr algn="l"/>
            <a:r>
              <a:rPr lang="en-US" dirty="0" smtClean="0">
                <a:latin typeface="Bitstream Vera Sans Mono" pitchFamily="49"/>
              </a:rPr>
              <a:t>Transakcija iz ugla korisnika je bilo koja povezana sekvenca operacija koja dolazi do željenog cilja.</a:t>
            </a:r>
            <a:endParaRPr lang="sr-Latn-RS" dirty="0" smtClean="0">
              <a:latin typeface="Bitstream Vera Sans Mono" pitchFamily="49"/>
            </a:endParaRPr>
          </a:p>
          <a:p>
            <a:pPr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Može se ogranizovati kao pipe and filter arhitektura</a:t>
            </a:r>
          </a:p>
          <a:p>
            <a:pPr lvl="0" algn="l"/>
            <a:endParaRPr lang="en-US" dirty="0">
              <a:latin typeface="Bitstream Vera Sans Mono" pitchFamily="49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Konceptualna arhitektura sistema za obradu transakcija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03999" y="3458879"/>
            <a:ext cx="8136000" cy="100404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Primer korišćenja arhitekture sistema za obradu transakcija - ATM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03999" y="1935360"/>
            <a:ext cx="8136000" cy="405108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Informacioni sistemi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/>
            <a:r>
              <a:rPr lang="en-US" dirty="0">
                <a:latin typeface="Bitstream Vera Sans Mono" pitchFamily="49"/>
              </a:rPr>
              <a:t>Omogućavaju kontolisan pristup velikim bazama podataka (katalog biblioteke, podaci o svim studentima na univerzitetu, kartoni svih pacijenata u bolnici)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U današnje vreme, informacionim sistemima se sve više pristupa pomoću web browser-a.</a:t>
            </a:r>
          </a:p>
          <a:p>
            <a:pPr lvl="0" algn="l"/>
            <a:endParaRPr lang="en-US" dirty="0">
              <a:latin typeface="Bitstream Vera Sans Mono" pitchFamily="49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Slojevita arhitektura informacionog sistema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652040" y="1768680"/>
            <a:ext cx="5839919" cy="438444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MHC-PMS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1249559" y="1768680"/>
            <a:ext cx="6644520" cy="438444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74320"/>
            <a:ext cx="8136000" cy="6858000"/>
          </a:xfrm>
        </p:spPr>
        <p:txBody>
          <a:bodyPr anchor="ctr"/>
          <a:lstStyle/>
          <a:p>
            <a:pPr lvl="0" algn="l"/>
            <a:r>
              <a:rPr lang="en-US" sz="2000" dirty="0">
                <a:latin typeface="Bitstream Vera Sans Mono" pitchFamily="49"/>
              </a:rPr>
              <a:t>Kako su današnji informacioni sistemi web-based, oni se </a:t>
            </a:r>
            <a:r>
              <a:rPr lang="sr-Latn-RS" sz="2000" dirty="0" smtClean="0">
                <a:latin typeface="Bitstream Vera Sans Mono" pitchFamily="49"/>
              </a:rPr>
              <a:t>i</a:t>
            </a:r>
            <a:r>
              <a:rPr lang="en-US" sz="2000" dirty="0" smtClean="0">
                <a:latin typeface="Bitstream Vera Sans Mono" pitchFamily="49"/>
              </a:rPr>
              <a:t>mplementiraju </a:t>
            </a:r>
            <a:r>
              <a:rPr lang="en-US" sz="2000" dirty="0">
                <a:latin typeface="Bitstream Vera Sans Mono" pitchFamily="49"/>
              </a:rPr>
              <a:t>pomoću višestruke klijent-server arhitekture.</a:t>
            </a:r>
          </a:p>
          <a:p>
            <a:pPr lvl="0" algn="l"/>
            <a:endParaRPr lang="en-US" sz="2000" dirty="0">
              <a:latin typeface="Bitstream Vera Sans Mono" pitchFamily="49"/>
            </a:endParaRPr>
          </a:p>
          <a:p>
            <a:pPr lvl="0" algn="l"/>
            <a:r>
              <a:rPr lang="en-US" sz="2000" dirty="0">
                <a:latin typeface="Bitstream Vera Sans Mono" pitchFamily="49"/>
              </a:rPr>
              <a:t>Korišćenje više servera omogućava visok protok podataka kao i rukavanje stotinama transakcija u minutu</a:t>
            </a:r>
          </a:p>
          <a:p>
            <a:pPr lvl="0" algn="l"/>
            <a:r>
              <a:rPr lang="sr-Latn-RS" sz="2000" dirty="0" smtClean="0">
                <a:latin typeface="Bitstream Vera Sans Mono" pitchFamily="49"/>
              </a:rPr>
              <a:t>	</a:t>
            </a:r>
            <a:r>
              <a:rPr lang="en-US" sz="2000" dirty="0" smtClean="0">
                <a:latin typeface="Bitstream Vera Sans Mono" pitchFamily="49"/>
              </a:rPr>
              <a:t>Veb </a:t>
            </a:r>
            <a:r>
              <a:rPr lang="en-US" sz="2000" dirty="0">
                <a:latin typeface="Bitstream Vera Sans Mono" pitchFamily="49"/>
              </a:rPr>
              <a:t>server je odgovoran za svu korisničku komunikaciju i za komunikaciju sa korisničkim interfejsom</a:t>
            </a:r>
          </a:p>
          <a:p>
            <a:pPr lvl="0" algn="l"/>
            <a:r>
              <a:rPr lang="sr-Latn-RS" sz="2000" dirty="0" smtClean="0">
                <a:latin typeface="Bitstream Vera Sans Mono" pitchFamily="49"/>
              </a:rPr>
              <a:t>	</a:t>
            </a:r>
            <a:r>
              <a:rPr lang="en-US" sz="2000" dirty="0" smtClean="0">
                <a:latin typeface="Bitstream Vera Sans Mono" pitchFamily="49"/>
              </a:rPr>
              <a:t>Aplikativni </a:t>
            </a:r>
            <a:r>
              <a:rPr lang="en-US" sz="2000" dirty="0">
                <a:latin typeface="Bitstream Vera Sans Mono" pitchFamily="49"/>
              </a:rPr>
              <a:t>server je odgovoran za implementaciju aplikativnih logika kao i za skladištenje i pronalaženje zahteva</a:t>
            </a:r>
          </a:p>
          <a:p>
            <a:pPr lvl="0" algn="l"/>
            <a:r>
              <a:rPr lang="sr-Latn-RS" sz="2000" dirty="0" smtClean="0">
                <a:latin typeface="Bitstream Vera Sans Mono" pitchFamily="49"/>
              </a:rPr>
              <a:t>	</a:t>
            </a:r>
            <a:r>
              <a:rPr lang="en-US" sz="2000" dirty="0" smtClean="0">
                <a:latin typeface="Bitstream Vera Sans Mono" pitchFamily="49"/>
              </a:rPr>
              <a:t>Server </a:t>
            </a:r>
            <a:r>
              <a:rPr lang="en-US" sz="2000" dirty="0">
                <a:latin typeface="Bitstream Vera Sans Mono" pitchFamily="49"/>
              </a:rPr>
              <a:t>baze podataka premešta podatke od i do baze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/>
            <a:r>
              <a:rPr lang="en-US" sz="2600" dirty="0">
                <a:latin typeface="Bitstream Vera Sans Mono" pitchFamily="49"/>
              </a:rPr>
              <a:t>Specifikacija sistema ne bi trebalo da sadrži bilo kakvu informaciju o dizajnu</a:t>
            </a:r>
          </a:p>
          <a:p>
            <a:pPr marL="0" lvl="8" indent="0" hangingPunct="0">
              <a:buNone/>
            </a:pPr>
            <a:endParaRPr lang="sr-Latn-RS" sz="2600" dirty="0" smtClean="0">
              <a:latin typeface="Bitstream Vera Sans Mono" pitchFamily="49"/>
              <a:cs typeface="Tahoma" pitchFamily="2"/>
            </a:endParaRPr>
          </a:p>
          <a:p>
            <a:pPr marL="0" lvl="8" indent="0" algn="r" hangingPunct="0">
              <a:buNone/>
            </a:pPr>
            <a:r>
              <a:rPr lang="en-US" sz="2600" dirty="0" smtClean="0">
                <a:latin typeface="Bitstream Vera Sans Mono" pitchFamily="49"/>
                <a:cs typeface="Tahoma" pitchFamily="2"/>
              </a:rPr>
              <a:t>Moguće </a:t>
            </a:r>
            <a:r>
              <a:rPr lang="en-US" sz="2600" dirty="0">
                <a:latin typeface="Bitstream Vera Sans Mono" pitchFamily="49"/>
                <a:cs typeface="Tahoma" pitchFamily="2"/>
              </a:rPr>
              <a:t>samo kod malih sitema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0" y="3740040"/>
            <a:ext cx="396720" cy="340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buNone/>
              <a:tabLst/>
            </a:pPr>
            <a:endParaRPr lang="en-US" sz="2400" b="0" i="0" u="none" strike="noStrike" dirty="0">
              <a:ln>
                <a:noFill/>
              </a:ln>
              <a:latin typeface="Bitstream Vera Sans Mono" pitchFamily="49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Sistem za obradu jezika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/>
            <a:r>
              <a:rPr lang="en-US" dirty="0">
                <a:latin typeface="Bitstream Vera Sans Mono" pitchFamily="49"/>
              </a:rPr>
              <a:t>Prevodi prirodni ili veštački jezik u drugu prezentaciju tog jezika.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Za programske jezike može izvršiti dobijeni kod.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Kompalacija izvršnog koda u mašinski, prevodjenje sa Francuskog na Norveški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Arhitektura sistema za obradu jezika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372319" y="1768680"/>
            <a:ext cx="6398999" cy="438444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Arhitektura kompajlera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/>
            <a:r>
              <a:rPr lang="en-US" dirty="0">
                <a:latin typeface="Bitstream Vera Sans Mono" pitchFamily="49"/>
              </a:rPr>
              <a:t>Kompajleri programskih jezika imaju generičku arhitekturu koja uključuje sledeće komponenete: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1. Leksički analizator – deli kod na tokene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2. Tabela simbola – informacije o imenima entiteta(klasa, objekata,promenljivih..)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3. Sintaksni analizator- koristi definisanu gramatiku jezika I gradi sintaksno stablo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/>
            <a:r>
              <a:rPr lang="en-US" dirty="0">
                <a:latin typeface="Bitstream Vera Sans Mono" pitchFamily="49"/>
              </a:rPr>
              <a:t>4. Sintaksno stablo- interna reprezentacija programa koji se kompajlira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5. Semantički analizator – koristi informacije iz sintaksnog stabla i tabele simbola da bi se proverila semantička ispravnost programa</a:t>
            </a:r>
          </a:p>
          <a:p>
            <a:pPr lvl="0" algn="l"/>
            <a:endParaRPr lang="en-US" dirty="0">
              <a:latin typeface="Bitstream Vera Sans Mono" pitchFamily="49"/>
            </a:endParaRPr>
          </a:p>
          <a:p>
            <a:pPr lvl="0" algn="l"/>
            <a:r>
              <a:rPr lang="en-US" dirty="0">
                <a:latin typeface="Bitstream Vera Sans Mono" pitchFamily="49"/>
              </a:rPr>
              <a:t>6. Generator koda- prolazi kroz sintaksno stablo i kreira mašinski kod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Pipe and filter arhitektura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03999" y="2473200"/>
            <a:ext cx="8136000" cy="297540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Repository arhitektura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06760" y="1768680"/>
            <a:ext cx="7530480" cy="438444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Dva nivoa apstrakcije arhitekture softvera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>
              <a:buSzPct val="45000"/>
            </a:pPr>
            <a:r>
              <a:rPr lang="en-US" sz="2800" dirty="0">
                <a:latin typeface="Bitstream Vera Sans Mono" pitchFamily="49"/>
              </a:rPr>
              <a:t>Arhitektura u užem smislu</a:t>
            </a:r>
          </a:p>
          <a:p>
            <a:pPr lvl="0" algn="l">
              <a:buSzPct val="45000"/>
              <a:buFont typeface="StarSymbol"/>
              <a:buChar char="●"/>
            </a:pPr>
            <a:endParaRPr lang="en-US" sz="2800" dirty="0">
              <a:latin typeface="Bitstream Vera Sans Mono" pitchFamily="49"/>
            </a:endParaRPr>
          </a:p>
          <a:p>
            <a:pPr lvl="0" algn="l">
              <a:buSzPct val="45000"/>
            </a:pPr>
            <a:r>
              <a:rPr lang="en-US" sz="2800" dirty="0">
                <a:latin typeface="Bitstream Vera Sans Mono" pitchFamily="49"/>
              </a:rPr>
              <a:t>Arhitektura u širem smislu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0000" y="739799"/>
            <a:ext cx="8280000" cy="384480"/>
          </a:xfrm>
        </p:spPr>
        <p:txBody>
          <a:bodyPr/>
          <a:lstStyle/>
          <a:p>
            <a:pPr lvl="0"/>
            <a:r>
              <a:rPr lang="en-US" dirty="0"/>
              <a:t>Arhitektura u užem smislu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/>
            <a:endParaRPr lang="en-US" sz="2800" dirty="0">
              <a:latin typeface="Bitstream Vera Sans Mono" pitchFamily="49"/>
            </a:endParaRPr>
          </a:p>
          <a:p>
            <a:pPr lvl="0" algn="l"/>
            <a:r>
              <a:rPr lang="en-US" sz="2800" dirty="0">
                <a:latin typeface="Bitstream Vera Sans Mono" pitchFamily="49"/>
              </a:rPr>
              <a:t>Arhitektura individualnih programa</a:t>
            </a:r>
          </a:p>
          <a:p>
            <a:pPr lvl="0" algn="l"/>
            <a:endParaRPr lang="en-US" sz="2800" dirty="0">
              <a:latin typeface="Bitstream Vera Sans Mono" pitchFamily="49"/>
            </a:endParaRPr>
          </a:p>
          <a:p>
            <a:pPr lvl="0" algn="l"/>
            <a:r>
              <a:rPr lang="en-US" sz="2800" dirty="0">
                <a:latin typeface="Bitstream Vera Sans Mono" pitchFamily="49"/>
              </a:rPr>
              <a:t>Način na koji je program razložen na komponente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Arhitektura u širem smislu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/>
            <a:r>
              <a:rPr lang="en-US" sz="2800" dirty="0">
                <a:latin typeface="Bitstream Vera Sans Mono" pitchFamily="49"/>
              </a:rPr>
              <a:t>Arhitektura kompleksnog sitema kojeg mogu činiti drugi sistemi, programi ili delovi programa.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Prednosti eksplicitnog projektovanja I dokumentovanja arhitekture softvera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006B6B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Komunikacija među akterima</a:t>
            </a:r>
          </a:p>
          <a:p>
            <a:pPr lvl="0" algn="l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Projektovanje arhitekture sistema je nešto u šta treba da budu uključeni svi akteri-klijenti, developeri...</a:t>
            </a:r>
          </a:p>
          <a:p>
            <a:pPr lvl="0" algn="l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006B6B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Analiza sistema</a:t>
            </a:r>
          </a:p>
          <a:p>
            <a:pPr lvl="0" algn="l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Analiza funkcionalnih i nefunkcionalnih zahteva.</a:t>
            </a:r>
          </a:p>
          <a:p>
            <a:pPr lvl="0" algn="l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solidFill>
                <a:srgbClr val="46424D"/>
              </a:solidFill>
              <a:latin typeface="Bitstream Vera Sans Mono" pitchFamily="49"/>
              <a:ea typeface="ＭＳ Ｐゴシック" pitchFamily="2"/>
              <a:cs typeface="Arial" pitchFamily="2"/>
            </a:endParaRPr>
          </a:p>
          <a:p>
            <a:pPr lvl="0" algn="l" hangingPunct="1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dirty="0">
                <a:solidFill>
                  <a:srgbClr val="006B6B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Ponovna upotrebljivost</a:t>
            </a:r>
          </a:p>
          <a:p>
            <a:pPr lvl="0" algn="l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46424D"/>
                </a:solidFill>
                <a:latin typeface="Bitstream Vera Sans Mono" pitchFamily="49"/>
                <a:ea typeface="ＭＳ Ｐゴシック" pitchFamily="2"/>
                <a:cs typeface="Arial" pitchFamily="2"/>
              </a:rPr>
              <a:t>Jedna arhitektura se može koristiti na više sistema.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-roundedr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1395</Words>
  <Application>Microsoft Office PowerPoint</Application>
  <PresentationFormat>Custom</PresentationFormat>
  <Paragraphs>281</Paragraphs>
  <Slides>55</Slides>
  <Notes>55</Notes>
  <HiddenSlides>3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ＭＳ Ｐゴシック</vt:lpstr>
      <vt:lpstr>Albany</vt:lpstr>
      <vt:lpstr>Andale Sans UI</vt:lpstr>
      <vt:lpstr>Arial</vt:lpstr>
      <vt:lpstr>Bitstream Vera Sans Mono</vt:lpstr>
      <vt:lpstr>Calibri</vt:lpstr>
      <vt:lpstr>DejaVu Sans</vt:lpstr>
      <vt:lpstr>Liberation Sans</vt:lpstr>
      <vt:lpstr>Liberation Serif</vt:lpstr>
      <vt:lpstr>Lohit Hindi</vt:lpstr>
      <vt:lpstr>StarSymbol</vt:lpstr>
      <vt:lpstr>Tahoma</vt:lpstr>
      <vt:lpstr>WenQuanYi Micro Hei</vt:lpstr>
      <vt:lpstr>Default</vt:lpstr>
      <vt:lpstr>lyt-roundedrect</vt:lpstr>
      <vt:lpstr>PowerPoint Presentation</vt:lpstr>
      <vt:lpstr>Oblasti</vt:lpstr>
      <vt:lpstr>Projektovanje arhitekture</vt:lpstr>
      <vt:lpstr>Arhitektura softvera</vt:lpstr>
      <vt:lpstr>PowerPoint Presentation</vt:lpstr>
      <vt:lpstr>Dva nivoa apstrakcije arhitekture softvera</vt:lpstr>
      <vt:lpstr>Arhitektura u užem smislu</vt:lpstr>
      <vt:lpstr>Arhitektura u širem smislu</vt:lpstr>
      <vt:lpstr>Prednosti eksplicitnog projektovanja I dokumentovanja arhitekture softvera </vt:lpstr>
      <vt:lpstr>Blok dijagrami</vt:lpstr>
      <vt:lpstr>Primer blok dijagrama</vt:lpstr>
      <vt:lpstr>Upotreba modela</vt:lpstr>
      <vt:lpstr>Sredstvo komunikacije</vt:lpstr>
      <vt:lpstr>Sredstvo dokumentacije</vt:lpstr>
      <vt:lpstr>Odluke prilikom projetkovanja arhitekture</vt:lpstr>
      <vt:lpstr>Osnovna pitanja prilikom dizajniranja sistema </vt:lpstr>
      <vt:lpstr>Karakteristike sistema od kojih zavisi arhitektura softvera</vt:lpstr>
      <vt:lpstr>PowerPoint Presentation</vt:lpstr>
      <vt:lpstr>Arhitektonski pogledi </vt:lpstr>
      <vt:lpstr>4 + 1 model pogleda</vt:lpstr>
      <vt:lpstr>PowerPoint Presentation</vt:lpstr>
      <vt:lpstr>Conceptual View </vt:lpstr>
      <vt:lpstr>Šabloni</vt:lpstr>
      <vt:lpstr>MVC šablon – primer opisa</vt:lpstr>
      <vt:lpstr>PowerPoint Presentation</vt:lpstr>
      <vt:lpstr>MVC – grafički model, konceptualni pogled</vt:lpstr>
      <vt:lpstr>MVC- moguća run-time arhitektura kada se šablon koristi za upravljanje interakcijom u Web sistemima</vt:lpstr>
      <vt:lpstr>Slojevita arhitektura</vt:lpstr>
      <vt:lpstr>Šablon slojevite arhitekture</vt:lpstr>
      <vt:lpstr>Slojevita arhitektura- četiri sloja</vt:lpstr>
      <vt:lpstr>Šablon slojevite arhitekture primenjen na sistem LIBSYS</vt:lpstr>
      <vt:lpstr>Repository arhitektura </vt:lpstr>
      <vt:lpstr>Repository arhitektura - šablon</vt:lpstr>
      <vt:lpstr>Repository arhitektura za IDE</vt:lpstr>
      <vt:lpstr>Klijent- server arhitektura</vt:lpstr>
      <vt:lpstr>Šablon za klijent-server arhitekturu</vt:lpstr>
      <vt:lpstr>Upotreba šablona za klijent-server arhitekturu za biblioteku filmova</vt:lpstr>
      <vt:lpstr>Pipe and filter arhitektura </vt:lpstr>
      <vt:lpstr>Pipe and filter arhitektura – šablon</vt:lpstr>
      <vt:lpstr>Upotreba pipe and filter šablona – batch obrada </vt:lpstr>
      <vt:lpstr>Arhitektura aplikacija  </vt:lpstr>
      <vt:lpstr>Načini korišćenja modela arhitekture aplikacija </vt:lpstr>
      <vt:lpstr>Sistemi za obradu transakcija</vt:lpstr>
      <vt:lpstr>Konceptualna arhitektura sistema za obradu transakcija</vt:lpstr>
      <vt:lpstr>Primer korišćenja arhitekture sistema za obradu transakcija - ATM</vt:lpstr>
      <vt:lpstr>Informacioni sistemi</vt:lpstr>
      <vt:lpstr>Slojevita arhitektura informacionog sistema</vt:lpstr>
      <vt:lpstr>MHC-PMS</vt:lpstr>
      <vt:lpstr>PowerPoint Presentation</vt:lpstr>
      <vt:lpstr>Sistem za obradu jezika</vt:lpstr>
      <vt:lpstr>Arhitektura sistema za obradu jezika</vt:lpstr>
      <vt:lpstr>Arhitektura kompajlera</vt:lpstr>
      <vt:lpstr>PowerPoint Presentation</vt:lpstr>
      <vt:lpstr>Pipe and filter arhitektura</vt:lpstr>
      <vt:lpstr>Repository arhitektura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MiRjAnA</dc:creator>
  <cp:lastModifiedBy>MiRa</cp:lastModifiedBy>
  <cp:revision>33</cp:revision>
  <cp:lastPrinted>2013-11-27T09:30:18Z</cp:lastPrinted>
  <dcterms:created xsi:type="dcterms:W3CDTF">2013-11-18T22:45:47Z</dcterms:created>
  <dcterms:modified xsi:type="dcterms:W3CDTF">2013-11-28T09:50:32Z</dcterms:modified>
</cp:coreProperties>
</file>