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83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048D1A-F180-4933-A96A-093C3BF2E7D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8A8D64-DF49-4B0F-B49C-CEDB83A29C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400800" cy="1066800"/>
          </a:xfrm>
        </p:spPr>
        <p:txBody>
          <a:bodyPr/>
          <a:lstStyle/>
          <a:p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 - SOFTWARE ENGINEERING – Chapter 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DIZAJN I IMPLEMENTACIJA</a:t>
            </a:r>
            <a:br>
              <a:rPr lang="en-US" dirty="0" smtClean="0"/>
            </a:br>
            <a:r>
              <a:rPr lang="en-US" dirty="0" smtClean="0"/>
              <a:t>SOFTVERA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52400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Identifikova</a:t>
            </a:r>
            <a:r>
              <a:rPr lang="sr-Latn-RS" dirty="0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glavn</a:t>
            </a:r>
            <a:r>
              <a:rPr lang="sr-Latn-R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sr-Latn-RS" dirty="0" smtClean="0"/>
              <a:t>ata</a:t>
            </a:r>
            <a:r>
              <a:rPr lang="en-US" dirty="0" smtClean="0"/>
              <a:t> u </a:t>
            </a:r>
            <a:r>
              <a:rPr lang="en-US" dirty="0" err="1" smtClean="0"/>
              <a:t>sistemu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mogli</a:t>
            </a:r>
            <a:r>
              <a:rPr lang="en-US" dirty="0" smtClean="0"/>
              <a:t> da </a:t>
            </a:r>
            <a:r>
              <a:rPr lang="en-US" dirty="0" err="1" smtClean="0"/>
              <a:t>steknemo</a:t>
            </a:r>
            <a:r>
              <a:rPr lang="en-US" dirty="0" smtClean="0"/>
              <a:t> </a:t>
            </a:r>
            <a:r>
              <a:rPr lang="en-US" dirty="0" err="1" smtClean="0"/>
              <a:t>utisak</a:t>
            </a:r>
            <a:r>
              <a:rPr lang="en-US" dirty="0" smtClean="0"/>
              <a:t> o </a:t>
            </a:r>
            <a:r>
              <a:rPr lang="en-US" dirty="0" err="1" smtClean="0"/>
              <a:t>nekim</a:t>
            </a:r>
            <a:r>
              <a:rPr lang="en-US" dirty="0" smtClean="0"/>
              <a:t> </a:t>
            </a:r>
            <a:r>
              <a:rPr lang="en-US" dirty="0" err="1" smtClean="0"/>
              <a:t>glavnim</a:t>
            </a:r>
            <a:r>
              <a:rPr lang="en-US" dirty="0" smtClean="0"/>
              <a:t> </a:t>
            </a:r>
            <a:r>
              <a:rPr lang="en-US" dirty="0" err="1" smtClean="0"/>
              <a:t>objektima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sr-Latn-RS" dirty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sr-Latn-R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pojaviti</a:t>
            </a:r>
            <a:r>
              <a:rPr lang="en-US" dirty="0" smtClean="0"/>
              <a:t> u </a:t>
            </a:r>
            <a:r>
              <a:rPr lang="en-US" dirty="0" err="1" smtClean="0"/>
              <a:t>sistemu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dizajniramo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  <a:r>
              <a:rPr lang="en-US" dirty="0" err="1" smtClean="0"/>
              <a:t>Definicije</a:t>
            </a:r>
            <a:r>
              <a:rPr lang="en-US" dirty="0" smtClean="0"/>
              <a:t> </a:t>
            </a:r>
            <a:r>
              <a:rPr lang="en-US" dirty="0" err="1" smtClean="0"/>
              <a:t>slučajeva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dosta</a:t>
            </a:r>
            <a:r>
              <a:rPr lang="en-US" dirty="0" smtClean="0"/>
              <a:t> da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pomognu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sr-Latn-RS" dirty="0"/>
              <a:t> </a:t>
            </a:r>
            <a:r>
              <a:rPr lang="en-US" dirty="0" err="1" smtClean="0"/>
              <a:t>definisanju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i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vrše</a:t>
            </a:r>
            <a:r>
              <a:rPr lang="en-US" dirty="0" smtClean="0"/>
              <a:t>. </a:t>
            </a:r>
            <a:endParaRPr lang="sr-Latn-RS" dirty="0" smtClean="0"/>
          </a:p>
          <a:p>
            <a:endParaRPr lang="sr-Latn-RS" dirty="0"/>
          </a:p>
          <a:p>
            <a:r>
              <a:rPr lang="en-US" dirty="0" smtClean="0"/>
              <a:t>Na primer, </a:t>
            </a:r>
            <a:r>
              <a:rPr lang="en-US" dirty="0" err="1" smtClean="0"/>
              <a:t>iz</a:t>
            </a:r>
            <a:r>
              <a:rPr lang="en-US" dirty="0" smtClean="0"/>
              <a:t> „Report</a:t>
            </a:r>
            <a:r>
              <a:rPr lang="sr-Latn-RS" dirty="0" smtClean="0"/>
              <a:t> </a:t>
            </a:r>
            <a:r>
              <a:rPr lang="en-US" dirty="0" smtClean="0"/>
              <a:t>weather“ </a:t>
            </a:r>
            <a:r>
              <a:rPr lang="en-US" dirty="0" err="1" smtClean="0"/>
              <a:t>slučaja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, mi </a:t>
            </a:r>
            <a:r>
              <a:rPr lang="en-US" dirty="0" err="1" smtClean="0"/>
              <a:t>možemo</a:t>
            </a:r>
            <a:r>
              <a:rPr lang="en-US" dirty="0" smtClean="0"/>
              <a:t> da </a:t>
            </a:r>
            <a:r>
              <a:rPr lang="en-US" dirty="0" err="1" smtClean="0"/>
              <a:t>zaključimo</a:t>
            </a:r>
            <a:r>
              <a:rPr lang="en-US" dirty="0" smtClean="0"/>
              <a:t> da </a:t>
            </a:r>
            <a:r>
              <a:rPr lang="en-US" dirty="0" err="1" smtClean="0"/>
              <a:t>ćemo</a:t>
            </a:r>
            <a:r>
              <a:rPr lang="en-US" dirty="0" smtClean="0"/>
              <a:t> </a:t>
            </a:r>
            <a:r>
              <a:rPr lang="en-US" dirty="0" err="1" smtClean="0"/>
              <a:t>sigurno</a:t>
            </a:r>
            <a:r>
              <a:rPr lang="sr-Latn-RS" dirty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instrumente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vrše</a:t>
            </a:r>
            <a:r>
              <a:rPr lang="en-US" dirty="0" smtClean="0"/>
              <a:t> </a:t>
            </a:r>
            <a:r>
              <a:rPr lang="en-US" dirty="0" err="1" smtClean="0"/>
              <a:t>merenja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objekat</a:t>
            </a:r>
            <a:r>
              <a:rPr lang="sr-Latn-RS" dirty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služiti</a:t>
            </a:r>
            <a:r>
              <a:rPr lang="en-US" dirty="0" smtClean="0"/>
              <a:t> da </a:t>
            </a:r>
            <a:r>
              <a:rPr lang="en-US" dirty="0" err="1" smtClean="0"/>
              <a:t>skladišti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o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merenjima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 smtClean="0"/>
          </a:p>
          <a:p>
            <a:r>
              <a:rPr lang="en-US" dirty="0" err="1" smtClean="0"/>
              <a:t>Takodje</a:t>
            </a:r>
            <a:r>
              <a:rPr lang="en-US" dirty="0" smtClean="0"/>
              <a:t>, </a:t>
            </a:r>
            <a:r>
              <a:rPr lang="en-US" dirty="0" err="1" smtClean="0"/>
              <a:t>obično</a:t>
            </a:r>
            <a:r>
              <a:rPr lang="en-US" dirty="0" smtClean="0"/>
              <a:t> </a:t>
            </a:r>
            <a:r>
              <a:rPr lang="en-US" dirty="0" err="1" smtClean="0"/>
              <a:t>postoji</a:t>
            </a:r>
            <a:r>
              <a:rPr lang="en-US" dirty="0" smtClean="0"/>
              <a:t> i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dizajniramo</a:t>
            </a:r>
            <a:r>
              <a:rPr lang="en-US" dirty="0" smtClean="0"/>
              <a:t> i </a:t>
            </a:r>
            <a:r>
              <a:rPr lang="en-US" dirty="0" err="1" smtClean="0"/>
              <a:t>koji</a:t>
            </a:r>
            <a:r>
              <a:rPr lang="en-US" dirty="0" smtClean="0"/>
              <a:t> u </a:t>
            </a:r>
            <a:r>
              <a:rPr lang="en-US" dirty="0" err="1" smtClean="0"/>
              <a:t>sebi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definisane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one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endParaRPr lang="en-US" dirty="0" smtClean="0"/>
          </a:p>
          <a:p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opisane</a:t>
            </a:r>
            <a:r>
              <a:rPr lang="en-US" dirty="0" smtClean="0"/>
              <a:t> u </a:t>
            </a:r>
            <a:r>
              <a:rPr lang="en-US" dirty="0" err="1" smtClean="0"/>
              <a:t>slučajevima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 smtClean="0"/>
          </a:p>
          <a:p>
            <a:r>
              <a:rPr lang="en-US" dirty="0" smtClean="0"/>
              <a:t>Sa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 err="1" smtClean="0"/>
              <a:t>početnim</a:t>
            </a:r>
            <a:r>
              <a:rPr lang="en-US" dirty="0" smtClean="0"/>
              <a:t> </a:t>
            </a:r>
            <a:r>
              <a:rPr lang="en-US" dirty="0" err="1" smtClean="0"/>
              <a:t>zapažanjima</a:t>
            </a:r>
            <a:r>
              <a:rPr lang="en-US" dirty="0" smtClean="0"/>
              <a:t>, </a:t>
            </a:r>
            <a:r>
              <a:rPr lang="en-US" dirty="0" err="1" smtClean="0"/>
              <a:t>možemo</a:t>
            </a:r>
            <a:r>
              <a:rPr lang="en-US" dirty="0" smtClean="0"/>
              <a:t> da </a:t>
            </a:r>
            <a:r>
              <a:rPr lang="en-US" dirty="0" err="1" smtClean="0"/>
              <a:t>počnemo</a:t>
            </a:r>
            <a:r>
              <a:rPr lang="en-US" dirty="0" smtClean="0"/>
              <a:t> </a:t>
            </a:r>
            <a:r>
              <a:rPr lang="en-US" dirty="0" err="1" smtClean="0"/>
              <a:t>identifikovanje</a:t>
            </a:r>
            <a:endParaRPr lang="en-US" dirty="0" smtClean="0"/>
          </a:p>
          <a:p>
            <a:r>
              <a:rPr lang="en-US" dirty="0" err="1" smtClean="0"/>
              <a:t>osnovnih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našeg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38200"/>
            <a:ext cx="4223384" cy="3519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558" y="152400"/>
            <a:ext cx="3886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•„</a:t>
            </a:r>
            <a:r>
              <a:rPr lang="en-US" sz="1600" dirty="0" err="1" smtClean="0"/>
              <a:t>WaetherStation</a:t>
            </a:r>
            <a:r>
              <a:rPr lang="en-US" sz="1600" dirty="0" smtClean="0"/>
              <a:t>“ </a:t>
            </a:r>
            <a:r>
              <a:rPr lang="sr-Latn-RS" sz="1600" dirty="0" smtClean="0"/>
              <a:t> </a:t>
            </a:r>
            <a:r>
              <a:rPr lang="en-US" sz="1600" dirty="0" err="1" smtClean="0"/>
              <a:t>klasa</a:t>
            </a:r>
            <a:r>
              <a:rPr lang="en-US" sz="1600" dirty="0" smtClean="0"/>
              <a:t> </a:t>
            </a:r>
            <a:r>
              <a:rPr lang="en-US" sz="1600" dirty="0" err="1" smtClean="0"/>
              <a:t>omogućava</a:t>
            </a:r>
            <a:r>
              <a:rPr lang="en-US" sz="1600" dirty="0" smtClean="0"/>
              <a:t> </a:t>
            </a:r>
            <a:r>
              <a:rPr lang="en-US" sz="1600" dirty="0" err="1" smtClean="0"/>
              <a:t>osnovni</a:t>
            </a:r>
            <a:r>
              <a:rPr lang="sr-Latn-RS" sz="1600" dirty="0"/>
              <a:t> </a:t>
            </a:r>
            <a:r>
              <a:rPr lang="en-US" sz="1600" dirty="0" err="1" smtClean="0"/>
              <a:t>interfejs</a:t>
            </a:r>
            <a:r>
              <a:rPr lang="en-US" sz="1600" dirty="0" smtClean="0"/>
              <a:t> </a:t>
            </a:r>
            <a:r>
              <a:rPr lang="en-US" sz="1600" dirty="0" err="1" smtClean="0"/>
              <a:t>meteorološke</a:t>
            </a:r>
            <a:r>
              <a:rPr lang="en-US" sz="1600" dirty="0" smtClean="0"/>
              <a:t> </a:t>
            </a:r>
            <a:r>
              <a:rPr lang="en-US" sz="1600" dirty="0" err="1" smtClean="0"/>
              <a:t>stanice</a:t>
            </a:r>
            <a:r>
              <a:rPr lang="en-US" sz="1600" dirty="0" smtClean="0"/>
              <a:t> </a:t>
            </a:r>
            <a:r>
              <a:rPr lang="en-US" sz="1600" dirty="0" err="1" smtClean="0"/>
              <a:t>prema</a:t>
            </a:r>
            <a:r>
              <a:rPr lang="en-US" sz="1600" dirty="0" smtClean="0"/>
              <a:t> </a:t>
            </a:r>
            <a:r>
              <a:rPr lang="en-US" sz="1600" dirty="0" err="1" smtClean="0"/>
              <a:t>njenom</a:t>
            </a:r>
            <a:r>
              <a:rPr lang="sr-Latn-RS" sz="1600" dirty="0"/>
              <a:t> </a:t>
            </a:r>
            <a:r>
              <a:rPr lang="en-US" sz="1600" dirty="0" err="1" smtClean="0"/>
              <a:t>okruženju</a:t>
            </a:r>
            <a:r>
              <a:rPr lang="en-US" sz="1600" dirty="0" smtClean="0"/>
              <a:t>. </a:t>
            </a:r>
            <a:r>
              <a:rPr lang="en-US" sz="1600" dirty="0" err="1" smtClean="0"/>
              <a:t>Operacije</a:t>
            </a:r>
            <a:r>
              <a:rPr lang="en-US" sz="1600" dirty="0" smtClean="0"/>
              <a:t> </a:t>
            </a:r>
            <a:r>
              <a:rPr lang="en-US" sz="1600" dirty="0" err="1" smtClean="0"/>
              <a:t>odgovaraju</a:t>
            </a:r>
            <a:r>
              <a:rPr lang="en-US" sz="1600" dirty="0" smtClean="0"/>
              <a:t> </a:t>
            </a:r>
            <a:r>
              <a:rPr lang="en-US" sz="1600" dirty="0" err="1" smtClean="0"/>
              <a:t>vezama</a:t>
            </a:r>
            <a:r>
              <a:rPr lang="sr-Latn-RS" sz="1600" dirty="0"/>
              <a:t> </a:t>
            </a:r>
            <a:r>
              <a:rPr lang="en-US" sz="1600" dirty="0" err="1" smtClean="0"/>
              <a:t>našeg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ostalim</a:t>
            </a:r>
            <a:r>
              <a:rPr lang="en-US" sz="1600" dirty="0" smtClean="0"/>
              <a:t> </a:t>
            </a:r>
            <a:r>
              <a:rPr lang="en-US" sz="1600" dirty="0" err="1" smtClean="0"/>
              <a:t>delovima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sr-Latn-RS" sz="1600" dirty="0"/>
              <a:t> </a:t>
            </a:r>
            <a:r>
              <a:rPr lang="en-US" sz="1600" dirty="0" err="1" smtClean="0"/>
              <a:t>koje</a:t>
            </a:r>
            <a:r>
              <a:rPr lang="en-US" sz="1600" dirty="0" smtClean="0"/>
              <a:t> </a:t>
            </a:r>
            <a:r>
              <a:rPr lang="en-US" sz="1600" dirty="0" err="1" smtClean="0"/>
              <a:t>smo</a:t>
            </a:r>
            <a:r>
              <a:rPr lang="en-US" sz="1600" dirty="0" smtClean="0"/>
              <a:t> </a:t>
            </a:r>
            <a:r>
              <a:rPr lang="en-US" sz="1600" dirty="0" err="1" smtClean="0"/>
              <a:t>opisali</a:t>
            </a:r>
            <a:r>
              <a:rPr lang="en-US" sz="1600" dirty="0" smtClean="0"/>
              <a:t> u </a:t>
            </a:r>
            <a:r>
              <a:rPr lang="en-US" sz="1600" dirty="0" err="1" smtClean="0"/>
              <a:t>dijagramima</a:t>
            </a:r>
            <a:r>
              <a:rPr lang="en-US" sz="1600" dirty="0" smtClean="0"/>
              <a:t> </a:t>
            </a:r>
            <a:r>
              <a:rPr lang="en-US" sz="1600" dirty="0" err="1" smtClean="0"/>
              <a:t>slučajeva</a:t>
            </a:r>
            <a:endParaRPr lang="en-US" sz="1600" dirty="0" smtClean="0"/>
          </a:p>
          <a:p>
            <a:r>
              <a:rPr lang="en-US" sz="1600" dirty="0" err="1" smtClean="0"/>
              <a:t>upotrebe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•„</a:t>
            </a:r>
            <a:r>
              <a:rPr lang="en-US" sz="1600" dirty="0" err="1" smtClean="0"/>
              <a:t>WeatherData</a:t>
            </a:r>
            <a:r>
              <a:rPr lang="en-US" sz="1600" dirty="0" smtClean="0"/>
              <a:t>“ </a:t>
            </a:r>
            <a:r>
              <a:rPr lang="en-US" sz="1600" dirty="0" err="1" smtClean="0"/>
              <a:t>klasa</a:t>
            </a:r>
            <a:r>
              <a:rPr lang="en-US" sz="1600" dirty="0" smtClean="0"/>
              <a:t> je </a:t>
            </a:r>
            <a:r>
              <a:rPr lang="en-US" sz="1600" dirty="0" err="1" smtClean="0"/>
              <a:t>odgovorna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endParaRPr lang="en-US" sz="1600" dirty="0" smtClean="0"/>
          </a:p>
          <a:p>
            <a:r>
              <a:rPr lang="en-US" sz="1600" dirty="0" err="1" smtClean="0"/>
              <a:t>izveštaje</a:t>
            </a:r>
            <a:r>
              <a:rPr lang="en-US" sz="1600" dirty="0" smtClean="0"/>
              <a:t> o </a:t>
            </a:r>
            <a:r>
              <a:rPr lang="en-US" sz="1600" dirty="0" err="1" smtClean="0"/>
              <a:t>vremenu</a:t>
            </a:r>
            <a:r>
              <a:rPr lang="en-US" sz="1600" dirty="0" smtClean="0"/>
              <a:t>. </a:t>
            </a:r>
            <a:r>
              <a:rPr lang="en-US" sz="1600" dirty="0" err="1" smtClean="0"/>
              <a:t>Ona</a:t>
            </a:r>
            <a:r>
              <a:rPr lang="en-US" sz="1600" dirty="0" smtClean="0"/>
              <a:t> </a:t>
            </a:r>
            <a:r>
              <a:rPr lang="en-US" sz="1600" dirty="0" err="1" smtClean="0"/>
              <a:t>šalje</a:t>
            </a:r>
            <a:r>
              <a:rPr lang="en-US" sz="1600" dirty="0" smtClean="0"/>
              <a:t> </a:t>
            </a:r>
            <a:r>
              <a:rPr lang="en-US" sz="1600" dirty="0" err="1" smtClean="0"/>
              <a:t>sumirane</a:t>
            </a:r>
            <a:endParaRPr lang="en-US" sz="1600" dirty="0" smtClean="0"/>
          </a:p>
          <a:p>
            <a:r>
              <a:rPr lang="en-US" sz="1600" dirty="0" err="1" smtClean="0"/>
              <a:t>podatke</a:t>
            </a:r>
            <a:r>
              <a:rPr lang="en-US" sz="1600" dirty="0" smtClean="0"/>
              <a:t> od </a:t>
            </a:r>
            <a:r>
              <a:rPr lang="en-US" sz="1600" dirty="0" err="1" smtClean="0"/>
              <a:t>svake</a:t>
            </a:r>
            <a:r>
              <a:rPr lang="en-US" sz="1600" dirty="0" smtClean="0"/>
              <a:t> </a:t>
            </a:r>
            <a:r>
              <a:rPr lang="en-US" sz="1600" dirty="0" err="1" smtClean="0"/>
              <a:t>meteorološke</a:t>
            </a:r>
            <a:r>
              <a:rPr lang="en-US" sz="1600" dirty="0" smtClean="0"/>
              <a:t> </a:t>
            </a:r>
            <a:r>
              <a:rPr lang="en-US" sz="1600" dirty="0" err="1" smtClean="0"/>
              <a:t>stanice</a:t>
            </a:r>
            <a:r>
              <a:rPr lang="en-US" sz="1600" dirty="0" smtClean="0"/>
              <a:t> pa</a:t>
            </a:r>
            <a:r>
              <a:rPr lang="sr-Latn-RS" sz="1600" dirty="0" smtClean="0"/>
              <a:t> </a:t>
            </a:r>
            <a:r>
              <a:rPr lang="en-US" sz="1600" dirty="0" smtClean="0"/>
              <a:t>do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informacije</a:t>
            </a:r>
            <a:r>
              <a:rPr lang="en-US" sz="1600" dirty="0" smtClean="0"/>
              <a:t> o </a:t>
            </a:r>
            <a:r>
              <a:rPr lang="en-US" sz="1600" dirty="0" err="1" smtClean="0"/>
              <a:t>vremenu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•„Ground Thermometer“,</a:t>
            </a:r>
            <a:r>
              <a:rPr lang="sr-Latn-RS" sz="1600" dirty="0"/>
              <a:t> </a:t>
            </a:r>
            <a:r>
              <a:rPr lang="en-US" sz="1600" dirty="0" smtClean="0"/>
              <a:t>„Anemometer“ i</a:t>
            </a:r>
            <a:r>
              <a:rPr lang="sr-Latn-RS" sz="1600" dirty="0" smtClean="0"/>
              <a:t> </a:t>
            </a:r>
            <a:r>
              <a:rPr lang="en-US" sz="1600" dirty="0" smtClean="0"/>
              <a:t>„Barometer“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klase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direktno</a:t>
            </a:r>
            <a:r>
              <a:rPr lang="en-US" sz="1600" dirty="0" smtClean="0"/>
              <a:t> </a:t>
            </a:r>
            <a:r>
              <a:rPr lang="en-US" sz="1600" dirty="0" err="1" smtClean="0"/>
              <a:t>vezane</a:t>
            </a:r>
            <a:r>
              <a:rPr lang="sr-Latn-RS" sz="1600" dirty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instrumente</a:t>
            </a:r>
            <a:r>
              <a:rPr lang="en-US" sz="1600" dirty="0" smtClean="0"/>
              <a:t> </a:t>
            </a:r>
            <a:r>
              <a:rPr lang="en-US" sz="1600" dirty="0" err="1" smtClean="0"/>
              <a:t>kojima</a:t>
            </a:r>
            <a:r>
              <a:rPr lang="en-US" sz="1600" dirty="0" smtClean="0"/>
              <a:t> se </a:t>
            </a:r>
            <a:r>
              <a:rPr lang="en-US" sz="1600" dirty="0" err="1" smtClean="0"/>
              <a:t>vrši</a:t>
            </a:r>
            <a:r>
              <a:rPr lang="en-US" sz="1600" dirty="0" smtClean="0"/>
              <a:t> </a:t>
            </a:r>
            <a:r>
              <a:rPr lang="en-US" sz="1600" dirty="0" err="1" smtClean="0"/>
              <a:t>merenje</a:t>
            </a:r>
            <a:r>
              <a:rPr lang="en-US" sz="1600" dirty="0" smtClean="0"/>
              <a:t>.</a:t>
            </a:r>
            <a:r>
              <a:rPr lang="sr-Latn-RS" sz="1600" dirty="0" smtClean="0"/>
              <a:t> </a:t>
            </a:r>
            <a:r>
              <a:rPr lang="en-US" sz="1600" dirty="0" err="1" smtClean="0"/>
              <a:t>Odgovaraju</a:t>
            </a:r>
            <a:r>
              <a:rPr lang="en-US" sz="1600" dirty="0" smtClean="0"/>
              <a:t> </a:t>
            </a:r>
            <a:r>
              <a:rPr lang="en-US" sz="1600" dirty="0" err="1" smtClean="0"/>
              <a:t>hardverskim</a:t>
            </a:r>
            <a:r>
              <a:rPr lang="en-US" sz="1600" dirty="0" smtClean="0"/>
              <a:t> </a:t>
            </a:r>
            <a:r>
              <a:rPr lang="en-US" sz="1600" dirty="0" err="1" smtClean="0"/>
              <a:t>entitetima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i</a:t>
            </a:r>
            <a:r>
              <a:rPr lang="sr-Latn-RS" sz="1600" dirty="0" smtClean="0"/>
              <a:t> </a:t>
            </a:r>
            <a:r>
              <a:rPr lang="en-US" sz="1600" dirty="0" err="1" smtClean="0"/>
              <a:t>operacije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en-US" sz="1600" dirty="0" smtClean="0"/>
              <a:t> </a:t>
            </a:r>
            <a:r>
              <a:rPr lang="en-US" sz="1600" dirty="0" err="1" smtClean="0"/>
              <a:t>imaju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direktno</a:t>
            </a:r>
            <a:r>
              <a:rPr lang="en-US" sz="1600" dirty="0" smtClean="0"/>
              <a:t> </a:t>
            </a:r>
            <a:r>
              <a:rPr lang="en-US" sz="1600" dirty="0" err="1" smtClean="0"/>
              <a:t>povezane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sr-Latn-RS" sz="1600" dirty="0"/>
              <a:t> </a:t>
            </a:r>
            <a:r>
              <a:rPr lang="en-US" sz="1600" dirty="0" err="1" smtClean="0"/>
              <a:t>kontrolisanjem</a:t>
            </a:r>
            <a:r>
              <a:rPr lang="en-US" sz="1600" dirty="0" smtClean="0"/>
              <a:t> tog </a:t>
            </a:r>
            <a:r>
              <a:rPr lang="en-US" sz="1600" dirty="0" err="1" smtClean="0"/>
              <a:t>hardvera</a:t>
            </a:r>
            <a:r>
              <a:rPr lang="en-US" sz="1600" dirty="0" smtClean="0"/>
              <a:t>. </a:t>
            </a:r>
            <a:r>
              <a:rPr lang="en-US" sz="1600" dirty="0" err="1" smtClean="0"/>
              <a:t>Objekti</a:t>
            </a:r>
            <a:r>
              <a:rPr lang="en-US" sz="1600" dirty="0" smtClean="0"/>
              <a:t> </a:t>
            </a:r>
            <a:r>
              <a:rPr lang="en-US" sz="1600" dirty="0" err="1" smtClean="0"/>
              <a:t>ovih</a:t>
            </a:r>
            <a:r>
              <a:rPr lang="sr-Latn-RS" sz="1600" dirty="0"/>
              <a:t> </a:t>
            </a:r>
            <a:r>
              <a:rPr lang="en-US" sz="1600" dirty="0" err="1" smtClean="0"/>
              <a:t>klasa</a:t>
            </a:r>
            <a:r>
              <a:rPr lang="en-US" sz="1600" dirty="0" smtClean="0"/>
              <a:t> </a:t>
            </a:r>
            <a:r>
              <a:rPr lang="en-US" sz="1600" dirty="0" err="1" smtClean="0"/>
              <a:t>automatski</a:t>
            </a:r>
            <a:r>
              <a:rPr lang="en-US" sz="1600" dirty="0" smtClean="0"/>
              <a:t> </a:t>
            </a:r>
            <a:r>
              <a:rPr lang="en-US" sz="1600" dirty="0" err="1" smtClean="0"/>
              <a:t>prikupljaju</a:t>
            </a:r>
            <a:r>
              <a:rPr lang="en-US" sz="1600" dirty="0" smtClean="0"/>
              <a:t> </a:t>
            </a:r>
            <a:r>
              <a:rPr lang="en-US" sz="1600" dirty="0" err="1" smtClean="0"/>
              <a:t>podatke</a:t>
            </a:r>
            <a:r>
              <a:rPr lang="en-US" sz="1600" dirty="0" smtClean="0"/>
              <a:t> i </a:t>
            </a:r>
            <a:r>
              <a:rPr lang="en-US" sz="1600" dirty="0" err="1" smtClean="0"/>
              <a:t>na</a:t>
            </a:r>
            <a:r>
              <a:rPr lang="sr-Latn-RS" sz="1600" dirty="0"/>
              <a:t> </a:t>
            </a:r>
            <a:r>
              <a:rPr lang="en-US" sz="1600" dirty="0" err="1" smtClean="0"/>
              <a:t>zahtev</a:t>
            </a:r>
            <a:r>
              <a:rPr lang="en-US" sz="1600" dirty="0" smtClean="0"/>
              <a:t> </a:t>
            </a:r>
            <a:r>
              <a:rPr lang="en-US" sz="1600" dirty="0" err="1" smtClean="0"/>
              <a:t>ih</a:t>
            </a:r>
            <a:r>
              <a:rPr lang="en-US" sz="1600" dirty="0" smtClean="0"/>
              <a:t> </a:t>
            </a:r>
            <a:r>
              <a:rPr lang="en-US" sz="1600" dirty="0" err="1" smtClean="0"/>
              <a:t>šalju</a:t>
            </a:r>
            <a:r>
              <a:rPr lang="en-US" sz="1600" dirty="0" smtClean="0"/>
              <a:t> </a:t>
            </a:r>
            <a:r>
              <a:rPr lang="en-US" sz="1600" dirty="0" err="1" smtClean="0"/>
              <a:t>objektu</a:t>
            </a:r>
            <a:r>
              <a:rPr lang="en-US" sz="1600" dirty="0" smtClean="0"/>
              <a:t> </a:t>
            </a:r>
            <a:r>
              <a:rPr lang="en-US" sz="1600" dirty="0" err="1" smtClean="0"/>
              <a:t>klase</a:t>
            </a:r>
            <a:r>
              <a:rPr lang="en-US" sz="1600" dirty="0" smtClean="0"/>
              <a:t> „</a:t>
            </a:r>
            <a:r>
              <a:rPr lang="en-US" sz="1600" dirty="0" err="1" smtClean="0"/>
              <a:t>WeatherData</a:t>
            </a:r>
            <a:r>
              <a:rPr lang="en-US" sz="1600" dirty="0" smtClean="0"/>
              <a:t>“.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82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0480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r>
              <a:rPr lang="sr-Latn-RS" dirty="0" smtClean="0"/>
              <a:t> (UML)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676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599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UML </a:t>
            </a:r>
            <a:r>
              <a:rPr lang="sr-Latn-RS" dirty="0"/>
              <a:t>(</a:t>
            </a:r>
            <a:r>
              <a:rPr lang="en-US" dirty="0" smtClean="0"/>
              <a:t>Unified Modeling Language</a:t>
            </a:r>
            <a:r>
              <a:rPr lang="sr-Latn-RS" dirty="0" smtClean="0"/>
              <a:t>)</a:t>
            </a:r>
            <a:r>
              <a:rPr lang="en-US" dirty="0" smtClean="0"/>
              <a:t> je </a:t>
            </a:r>
            <a:r>
              <a:rPr lang="en-US" dirty="0" err="1" smtClean="0"/>
              <a:t>grafički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 (ne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)</a:t>
            </a:r>
            <a:r>
              <a:rPr lang="sr-Latn-R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vizueliziranje</a:t>
            </a:r>
            <a:r>
              <a:rPr lang="en-US" dirty="0" smtClean="0"/>
              <a:t>, </a:t>
            </a:r>
            <a:r>
              <a:rPr lang="en-US" dirty="0" err="1" smtClean="0"/>
              <a:t>specificiranje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konstruisanje</a:t>
            </a:r>
            <a:r>
              <a:rPr lang="en-US" dirty="0" smtClean="0"/>
              <a:t> i</a:t>
            </a:r>
            <a:r>
              <a:rPr lang="sr-Latn-RS" dirty="0" smtClean="0"/>
              <a:t> </a:t>
            </a:r>
            <a:r>
              <a:rPr lang="en-US" dirty="0" err="1" smtClean="0"/>
              <a:t>dokumentovanje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sr-Latn-RS" dirty="0"/>
              <a:t> </a:t>
            </a:r>
            <a:r>
              <a:rPr lang="en-US" dirty="0" err="1" smtClean="0"/>
              <a:t>programske</a:t>
            </a:r>
            <a:r>
              <a:rPr lang="en-US" dirty="0" smtClean="0"/>
              <a:t> </a:t>
            </a:r>
            <a:r>
              <a:rPr lang="en-US" dirty="0" err="1" smtClean="0"/>
              <a:t>podrške</a:t>
            </a:r>
            <a:r>
              <a:rPr lang="sr-Latn-R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• UML </a:t>
            </a:r>
            <a:r>
              <a:rPr lang="en-US" dirty="0" err="1" smtClean="0"/>
              <a:t>podržava</a:t>
            </a:r>
            <a:r>
              <a:rPr lang="en-US" dirty="0" smtClean="0"/>
              <a:t> 13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dijagrama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mi </a:t>
            </a:r>
            <a:r>
              <a:rPr lang="en-US" dirty="0" err="1" smtClean="0"/>
              <a:t>skoro</a:t>
            </a:r>
            <a:r>
              <a:rPr lang="en-US" dirty="0" smtClean="0"/>
              <a:t> </a:t>
            </a:r>
            <a:r>
              <a:rPr lang="en-US" dirty="0" err="1" smtClean="0"/>
              <a:t>nikad</a:t>
            </a:r>
            <a:endParaRPr lang="en-US" dirty="0" smtClean="0"/>
          </a:p>
          <a:p>
            <a:r>
              <a:rPr lang="en-US" dirty="0" err="1" smtClean="0"/>
              <a:t>nećemo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. </a:t>
            </a:r>
            <a:r>
              <a:rPr lang="en-US" dirty="0" err="1" smtClean="0"/>
              <a:t>Obično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pravimo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dijagrame</a:t>
            </a:r>
            <a:r>
              <a:rPr lang="en-US" dirty="0" smtClean="0"/>
              <a:t>,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napravimo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vrste</a:t>
            </a:r>
            <a:r>
              <a:rPr lang="sr-Latn-RS" dirty="0"/>
              <a:t> </a:t>
            </a:r>
            <a:r>
              <a:rPr lang="en-US" dirty="0" err="1" smtClean="0"/>
              <a:t>dijagrama</a:t>
            </a:r>
            <a:r>
              <a:rPr lang="en-US" dirty="0" smtClean="0"/>
              <a:t>.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strukturni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govoriti</a:t>
            </a:r>
            <a:r>
              <a:rPr lang="en-US" dirty="0" smtClean="0"/>
              <a:t> o </a:t>
            </a:r>
            <a:r>
              <a:rPr lang="en-US" dirty="0" err="1" smtClean="0"/>
              <a:t>samoj</a:t>
            </a:r>
            <a:r>
              <a:rPr lang="sr-Latn-RS" dirty="0"/>
              <a:t> </a:t>
            </a:r>
            <a:r>
              <a:rPr lang="en-US" dirty="0" err="1" smtClean="0"/>
              <a:t>strukturi</a:t>
            </a:r>
            <a:r>
              <a:rPr lang="en-US" dirty="0" smtClean="0"/>
              <a:t> </a:t>
            </a:r>
            <a:r>
              <a:rPr lang="en-US" dirty="0" err="1" smtClean="0"/>
              <a:t>našeg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 I </a:t>
            </a:r>
            <a:r>
              <a:rPr lang="en-US" dirty="0" err="1" smtClean="0"/>
              <a:t>drugi</a:t>
            </a:r>
            <a:r>
              <a:rPr lang="en-US" dirty="0" smtClean="0"/>
              <a:t> „</a:t>
            </a:r>
            <a:r>
              <a:rPr lang="en-US" dirty="0" err="1" smtClean="0"/>
              <a:t>dinamički</a:t>
            </a:r>
            <a:r>
              <a:rPr lang="en-US" dirty="0" smtClean="0"/>
              <a:t>“,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sr-Latn-RS" dirty="0"/>
              <a:t> </a:t>
            </a:r>
            <a:r>
              <a:rPr lang="en-US" dirty="0" err="1" smtClean="0"/>
              <a:t>opisivati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se to </a:t>
            </a:r>
            <a:r>
              <a:rPr lang="en-US" dirty="0" err="1" smtClean="0"/>
              <a:t>naš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ponaša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4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8069"/>
            <a:ext cx="2929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 dijagrama sekvenci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914400"/>
            <a:ext cx="6781800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2685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/>
              <a:t>Primer dijagrama stanja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452562"/>
            <a:ext cx="4581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152400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5. </a:t>
            </a:r>
            <a:r>
              <a:rPr lang="sr-Latn-RS" dirty="0" smtClean="0"/>
              <a:t>Interfejsi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537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Bitan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dizajniranja</a:t>
            </a:r>
            <a:r>
              <a:rPr lang="en-US" dirty="0" smtClean="0"/>
              <a:t> </a:t>
            </a:r>
            <a:r>
              <a:rPr lang="en-US" dirty="0" err="1" smtClean="0"/>
              <a:t>jeste</a:t>
            </a:r>
            <a:r>
              <a:rPr lang="en-US" dirty="0" smtClean="0"/>
              <a:t> </a:t>
            </a:r>
            <a:r>
              <a:rPr lang="en-US" dirty="0" err="1" smtClean="0"/>
              <a:t>odredjivanje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 smtClean="0"/>
          </a:p>
          <a:p>
            <a:r>
              <a:rPr lang="en-US" dirty="0" err="1" smtClean="0"/>
              <a:t>vezani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dizajnirali</a:t>
            </a:r>
            <a:r>
              <a:rPr lang="en-US" dirty="0" smtClean="0"/>
              <a:t>. </a:t>
            </a:r>
            <a:r>
              <a:rPr lang="en-US" dirty="0" err="1" smtClean="0"/>
              <a:t>Interfejsi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predstaviti</a:t>
            </a:r>
            <a:endParaRPr lang="en-US" dirty="0" smtClean="0"/>
          </a:p>
          <a:p>
            <a:r>
              <a:rPr lang="en-US" dirty="0" err="1" smtClean="0"/>
              <a:t>dijagramom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UML-a,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nemamo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r>
              <a:rPr lang="en-US" dirty="0" smtClean="0"/>
              <a:t>, </a:t>
            </a:r>
            <a:r>
              <a:rPr lang="en-US" dirty="0" err="1" smtClean="0"/>
              <a:t>već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endParaRPr lang="en-US" dirty="0" smtClean="0"/>
          </a:p>
          <a:p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služe</a:t>
            </a:r>
            <a:r>
              <a:rPr lang="en-US" dirty="0" smtClean="0"/>
              <a:t> da se </a:t>
            </a:r>
            <a:r>
              <a:rPr lang="en-US" dirty="0" err="1" smtClean="0"/>
              <a:t>pristupi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da se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endParaRPr lang="en-US" dirty="0" smtClean="0"/>
          </a:p>
          <a:p>
            <a:r>
              <a:rPr lang="en-US" dirty="0" err="1" smtClean="0"/>
              <a:t>menjaju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0400"/>
            <a:ext cx="8763000" cy="26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304800" y="262913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sz="3200" dirty="0" smtClean="0"/>
              <a:t>Uzorci za projektovanje(design patterns)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8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Primenu</a:t>
            </a:r>
            <a:r>
              <a:rPr lang="en-US" dirty="0" smtClean="0"/>
              <a:t> </a:t>
            </a:r>
            <a:r>
              <a:rPr lang="en-US" dirty="0" err="1" smtClean="0"/>
              <a:t>istog</a:t>
            </a:r>
            <a:r>
              <a:rPr lang="en-US" dirty="0" smtClean="0"/>
              <a:t> </a:t>
            </a:r>
            <a:r>
              <a:rPr lang="en-US" dirty="0" err="1" smtClean="0"/>
              <a:t>koncepta</a:t>
            </a:r>
            <a:r>
              <a:rPr lang="en-US" dirty="0" smtClean="0"/>
              <a:t> </a:t>
            </a:r>
            <a:r>
              <a:rPr lang="en-US" dirty="0" err="1" smtClean="0"/>
              <a:t>rešavanja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različite</a:t>
            </a:r>
            <a:endParaRPr lang="en-US" dirty="0" smtClean="0"/>
          </a:p>
          <a:p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nazivamo</a:t>
            </a:r>
            <a:r>
              <a:rPr lang="en-US" dirty="0" smtClean="0"/>
              <a:t> UZORKOM ZA PROJEKTOVANJE.</a:t>
            </a:r>
            <a:endParaRPr lang="sr-Latn-RS" dirty="0" smtClean="0"/>
          </a:p>
          <a:p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uzorak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problem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stalno</a:t>
            </a:r>
            <a:r>
              <a:rPr lang="en-US" dirty="0" smtClean="0"/>
              <a:t> </a:t>
            </a:r>
            <a:r>
              <a:rPr lang="en-US" dirty="0" err="1" smtClean="0"/>
              <a:t>ponavlja</a:t>
            </a:r>
            <a:r>
              <a:rPr lang="en-US" dirty="0" smtClean="0"/>
              <a:t> u</a:t>
            </a:r>
          </a:p>
          <a:p>
            <a:r>
              <a:rPr lang="en-US" dirty="0" err="1" smtClean="0"/>
              <a:t>našem</a:t>
            </a:r>
            <a:r>
              <a:rPr lang="en-US" dirty="0" smtClean="0"/>
              <a:t> </a:t>
            </a:r>
            <a:r>
              <a:rPr lang="en-US" dirty="0" err="1" smtClean="0"/>
              <a:t>okruženju</a:t>
            </a:r>
            <a:r>
              <a:rPr lang="en-US" dirty="0" smtClean="0"/>
              <a:t> i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</a:t>
            </a:r>
            <a:r>
              <a:rPr lang="en-US" dirty="0" err="1" smtClean="0"/>
              <a:t>suštinu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tako</a:t>
            </a:r>
            <a:r>
              <a:rPr lang="en-US" dirty="0" smtClean="0"/>
              <a:t> da se to </a:t>
            </a:r>
            <a:r>
              <a:rPr lang="en-US" dirty="0" err="1" smtClean="0"/>
              <a:t>rešenje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upotrebiti</a:t>
            </a:r>
            <a:r>
              <a:rPr lang="en-US" dirty="0" smtClean="0"/>
              <a:t> </a:t>
            </a:r>
            <a:r>
              <a:rPr lang="en-US" dirty="0" err="1" smtClean="0"/>
              <a:t>milion</a:t>
            </a:r>
            <a:r>
              <a:rPr lang="en-US" dirty="0" smtClean="0"/>
              <a:t> </a:t>
            </a:r>
            <a:r>
              <a:rPr lang="en-US" dirty="0" err="1" smtClean="0"/>
              <a:t>puta</a:t>
            </a:r>
            <a:r>
              <a:rPr lang="en-US" dirty="0" smtClean="0"/>
              <a:t>, a da se</a:t>
            </a:r>
          </a:p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puta</a:t>
            </a:r>
            <a:r>
              <a:rPr lang="en-US" dirty="0" smtClean="0"/>
              <a:t> ne </a:t>
            </a:r>
            <a:r>
              <a:rPr lang="en-US" dirty="0" err="1" smtClean="0"/>
              <a:t>ponovi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.“</a:t>
            </a:r>
            <a:endParaRPr lang="sr-Latn-RS" dirty="0" smtClean="0"/>
          </a:p>
          <a:p>
            <a:endParaRPr lang="en-US" dirty="0" smtClean="0"/>
          </a:p>
          <a:p>
            <a:r>
              <a:rPr lang="sr-Latn-RS" dirty="0" smtClean="0"/>
              <a:t>					</a:t>
            </a:r>
            <a:r>
              <a:rPr lang="en-US" dirty="0" err="1" smtClean="0"/>
              <a:t>Christipher</a:t>
            </a:r>
            <a:r>
              <a:rPr lang="en-US" dirty="0" smtClean="0"/>
              <a:t> Alexander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razvijamo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mi </a:t>
            </a:r>
            <a:r>
              <a:rPr lang="en-US" dirty="0" err="1" smtClean="0"/>
              <a:t>nikako</a:t>
            </a:r>
            <a:r>
              <a:rPr lang="en-US" dirty="0" smtClean="0"/>
              <a:t> ne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 da </a:t>
            </a:r>
            <a:r>
              <a:rPr lang="en-US" dirty="0" err="1" smtClean="0"/>
              <a:t>znamo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sr-Latn-RS" dirty="0"/>
              <a:t> </a:t>
            </a:r>
            <a:r>
              <a:rPr lang="en-US" dirty="0" err="1" smtClean="0"/>
              <a:t>uzorak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projektovanje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potreban</a:t>
            </a:r>
            <a:r>
              <a:rPr lang="en-US" dirty="0" smtClean="0"/>
              <a:t>, </a:t>
            </a:r>
            <a:r>
              <a:rPr lang="en-US" dirty="0" err="1" smtClean="0"/>
              <a:t>niti</a:t>
            </a:r>
            <a:r>
              <a:rPr lang="en-US" dirty="0" smtClean="0"/>
              <a:t> da li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uopšte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sr-Latn-RS" dirty="0"/>
              <a:t> </a:t>
            </a:r>
            <a:r>
              <a:rPr lang="en-US" dirty="0" err="1" smtClean="0"/>
              <a:t>potreban</a:t>
            </a:r>
            <a:r>
              <a:rPr lang="en-US" dirty="0" smtClean="0"/>
              <a:t>. </a:t>
            </a:r>
            <a:r>
              <a:rPr lang="en-US" dirty="0" err="1" smtClean="0"/>
              <a:t>Prvo</a:t>
            </a:r>
            <a:r>
              <a:rPr lang="en-US" dirty="0" smtClean="0"/>
              <a:t> se </a:t>
            </a:r>
            <a:r>
              <a:rPr lang="en-US" dirty="0" err="1" smtClean="0"/>
              <a:t>vrši</a:t>
            </a:r>
            <a:r>
              <a:rPr lang="en-US" dirty="0" smtClean="0"/>
              <a:t> </a:t>
            </a:r>
            <a:r>
              <a:rPr lang="en-US" dirty="0" err="1" smtClean="0"/>
              <a:t>neko</a:t>
            </a:r>
            <a:r>
              <a:rPr lang="en-US" dirty="0" smtClean="0"/>
              <a:t> </a:t>
            </a:r>
            <a:r>
              <a:rPr lang="en-US" dirty="0" err="1" smtClean="0"/>
              <a:t>početno</a:t>
            </a:r>
            <a:r>
              <a:rPr lang="en-US" dirty="0" smtClean="0"/>
              <a:t> </a:t>
            </a:r>
            <a:r>
              <a:rPr lang="en-US" dirty="0" err="1" smtClean="0"/>
              <a:t>dizajniranje</a:t>
            </a:r>
            <a:r>
              <a:rPr lang="en-US" dirty="0" smtClean="0"/>
              <a:t>, pa se </a:t>
            </a:r>
            <a:r>
              <a:rPr lang="en-US" dirty="0" err="1" smtClean="0"/>
              <a:t>dobro</a:t>
            </a:r>
            <a:r>
              <a:rPr lang="en-US" dirty="0" smtClean="0"/>
              <a:t> </a:t>
            </a:r>
            <a:r>
              <a:rPr lang="en-US" dirty="0" err="1" smtClean="0"/>
              <a:t>razmotri</a:t>
            </a:r>
            <a:r>
              <a:rPr lang="sr-Latn-RS" dirty="0"/>
              <a:t> </a:t>
            </a:r>
            <a:r>
              <a:rPr lang="en-US" dirty="0" err="1" smtClean="0"/>
              <a:t>celokupan</a:t>
            </a:r>
            <a:r>
              <a:rPr lang="en-US" dirty="0" smtClean="0"/>
              <a:t> problem, pa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prepoznamo</a:t>
            </a:r>
            <a:r>
              <a:rPr lang="en-US" dirty="0" smtClean="0"/>
              <a:t> </a:t>
            </a:r>
            <a:r>
              <a:rPr lang="en-US" dirty="0" err="1" smtClean="0"/>
              <a:t>kakav</a:t>
            </a:r>
            <a:r>
              <a:rPr lang="en-US" dirty="0" smtClean="0"/>
              <a:t> </a:t>
            </a:r>
            <a:r>
              <a:rPr lang="en-US" dirty="0" err="1" smtClean="0"/>
              <a:t>uzorak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sr-Latn-RS" dirty="0"/>
              <a:t> </a:t>
            </a:r>
            <a:r>
              <a:rPr lang="en-US" dirty="0" err="1" smtClean="0"/>
              <a:t>projektovanje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iskoristimo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Uzorci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projektovanje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dobra </a:t>
            </a:r>
            <a:r>
              <a:rPr lang="en-US" dirty="0" err="1" smtClean="0"/>
              <a:t>ideja</a:t>
            </a:r>
            <a:r>
              <a:rPr lang="en-US" dirty="0" smtClean="0"/>
              <a:t> i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korisni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da bi se</a:t>
            </a:r>
            <a:r>
              <a:rPr lang="sr-Latn-RS" dirty="0" smtClean="0"/>
              <a:t> </a:t>
            </a:r>
            <a:r>
              <a:rPr lang="en-US" dirty="0" err="1" smtClean="0"/>
              <a:t>pravilno</a:t>
            </a:r>
            <a:r>
              <a:rPr lang="en-US" dirty="0" smtClean="0"/>
              <a:t> </a:t>
            </a:r>
            <a:r>
              <a:rPr lang="en-US" dirty="0" err="1" smtClean="0"/>
              <a:t>koristili</a:t>
            </a:r>
            <a:r>
              <a:rPr lang="en-US" dirty="0" smtClean="0"/>
              <a:t>,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iskustva</a:t>
            </a:r>
            <a:r>
              <a:rPr lang="en-US" dirty="0" smtClean="0"/>
              <a:t>. </a:t>
            </a:r>
            <a:r>
              <a:rPr lang="en-US" dirty="0" err="1" smtClean="0"/>
              <a:t>Cilj</a:t>
            </a:r>
            <a:r>
              <a:rPr lang="en-US" dirty="0" smtClean="0"/>
              <a:t> je </a:t>
            </a:r>
            <a:r>
              <a:rPr lang="en-US" dirty="0" err="1" smtClean="0"/>
              <a:t>prepoznati</a:t>
            </a:r>
            <a:r>
              <a:rPr lang="en-US" dirty="0" smtClean="0"/>
              <a:t> </a:t>
            </a:r>
            <a:r>
              <a:rPr lang="en-US" dirty="0" err="1" smtClean="0"/>
              <a:t>situacije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sr-Latn-RS" dirty="0"/>
              <a:t> </a:t>
            </a:r>
            <a:r>
              <a:rPr lang="en-US" dirty="0" err="1" smtClean="0"/>
              <a:t>ćemo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uzorke</a:t>
            </a:r>
            <a:r>
              <a:rPr lang="en-US" dirty="0" smtClean="0"/>
              <a:t> </a:t>
            </a:r>
            <a:r>
              <a:rPr lang="en-US" dirty="0" err="1" smtClean="0"/>
              <a:t>pravilno</a:t>
            </a:r>
            <a:r>
              <a:rPr lang="en-US" dirty="0" smtClean="0"/>
              <a:t> </a:t>
            </a:r>
            <a:r>
              <a:rPr lang="en-US" dirty="0" err="1" smtClean="0"/>
              <a:t>iskoristiti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poznati</a:t>
            </a:r>
            <a:r>
              <a:rPr lang="en-US" dirty="0" smtClean="0"/>
              <a:t> </a:t>
            </a:r>
            <a:r>
              <a:rPr lang="en-US" dirty="0" err="1" smtClean="0"/>
              <a:t>uzorci</a:t>
            </a:r>
            <a:r>
              <a:rPr lang="en-US" dirty="0" smtClean="0"/>
              <a:t>: </a:t>
            </a:r>
            <a:r>
              <a:rPr lang="en-US" dirty="0" err="1" smtClean="0"/>
              <a:t>Unikat</a:t>
            </a:r>
            <a:r>
              <a:rPr lang="en-US" dirty="0" smtClean="0"/>
              <a:t>, </a:t>
            </a:r>
            <a:r>
              <a:rPr lang="en-US" dirty="0" err="1" smtClean="0"/>
              <a:t>Posetilac</a:t>
            </a:r>
            <a:r>
              <a:rPr lang="en-US" dirty="0" smtClean="0"/>
              <a:t>, </a:t>
            </a:r>
            <a:r>
              <a:rPr lang="en-US" dirty="0" err="1" smtClean="0"/>
              <a:t>Apstraktna</a:t>
            </a:r>
            <a:r>
              <a:rPr lang="en-US" dirty="0" smtClean="0"/>
              <a:t> </a:t>
            </a:r>
            <a:r>
              <a:rPr lang="en-US" dirty="0" err="1" smtClean="0"/>
              <a:t>fabrika</a:t>
            </a:r>
            <a:r>
              <a:rPr lang="en-US" dirty="0" smtClean="0"/>
              <a:t>, </a:t>
            </a:r>
            <a:r>
              <a:rPr lang="en-US" dirty="0" err="1" smtClean="0"/>
              <a:t>Dekorater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Posmatrač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Singleton Pattern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1362075"/>
            <a:ext cx="3743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1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438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Dizajn</a:t>
            </a: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softvera</a:t>
            </a:r>
            <a:r>
              <a:rPr lang="en-US" dirty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 </a:t>
            </a:r>
            <a:r>
              <a:rPr lang="en-US" dirty="0" err="1" smtClean="0"/>
              <a:t>podrazumeva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prepoznavanja</a:t>
            </a:r>
            <a:r>
              <a:rPr lang="en-US" dirty="0" smtClean="0"/>
              <a:t> </a:t>
            </a:r>
            <a:r>
              <a:rPr lang="en-US" dirty="0" err="1" smtClean="0"/>
              <a:t>raznih</a:t>
            </a:r>
            <a:r>
              <a:rPr lang="en-US" dirty="0" smtClean="0"/>
              <a:t> </a:t>
            </a:r>
            <a:r>
              <a:rPr lang="en-US" dirty="0" err="1" smtClean="0"/>
              <a:t>komponenti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i </a:t>
            </a:r>
            <a:r>
              <a:rPr lang="en-US" dirty="0" err="1" smtClean="0"/>
              <a:t>odnosa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đu njih, koji su bazirani na informacijama koje smo dobili od klijenata.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Implementacija</a:t>
            </a:r>
            <a:r>
              <a:rPr lang="sr-Latn-RS" dirty="0" smtClean="0"/>
              <a:t> podrazumeva realizaciju tog dizajna u vidu programa.</a:t>
            </a:r>
            <a:endParaRPr lang="sr-Latn-RS" dirty="0"/>
          </a:p>
          <a:p>
            <a:endParaRPr lang="sr-Latn-R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2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4352925" cy="2762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4800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5629275" cy="3867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0366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25570" y="2514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err="1"/>
              <a:t>Implementacioni</a:t>
            </a:r>
            <a:r>
              <a:rPr lang="en-US" sz="3200" dirty="0"/>
              <a:t> </a:t>
            </a:r>
            <a:r>
              <a:rPr lang="en-US" sz="3200" dirty="0" err="1"/>
              <a:t>problemi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2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199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Razvoj softvera uključuje sve aktivnosti, počev od inicijalnih zahteva sistema, pa sve</a:t>
            </a:r>
            <a:r>
              <a:rPr lang="sr-Latn-RS" dirty="0" smtClean="0"/>
              <a:t> </a:t>
            </a:r>
            <a:r>
              <a:rPr lang="vi-VN" dirty="0" smtClean="0"/>
              <a:t>do održavanja i upravljanja razvijenog sistema. Bitan deo ovog procesa jeste</a:t>
            </a:r>
          </a:p>
          <a:p>
            <a:r>
              <a:rPr lang="vi-VN" dirty="0" smtClean="0"/>
              <a:t>implementacija sistema, gde mi pravimo izvršnu verziju programa.</a:t>
            </a:r>
            <a:endParaRPr lang="sr-Latn-RS" dirty="0" smtClean="0"/>
          </a:p>
          <a:p>
            <a:endParaRPr lang="sr-Latn-RS" dirty="0" smtClean="0"/>
          </a:p>
          <a:p>
            <a:r>
              <a:rPr lang="vi-VN" dirty="0" smtClean="0"/>
              <a:t>E sad, mi ovde pretpostavljamo da znamo da kodiramo, tako da nećemo pričati o</a:t>
            </a:r>
          </a:p>
          <a:p>
            <a:r>
              <a:rPr lang="vi-VN" dirty="0" smtClean="0"/>
              <a:t>samom kodiranju u nekom specifičnom programskom jeziku, nego o nekim aspektima</a:t>
            </a:r>
            <a:r>
              <a:rPr lang="sr-Latn-RS" dirty="0" smtClean="0"/>
              <a:t> </a:t>
            </a:r>
            <a:r>
              <a:rPr lang="vi-VN" dirty="0" smtClean="0"/>
              <a:t>same impementacije koji su jako važni za razvoj softvera.</a:t>
            </a:r>
            <a:endParaRPr lang="sr-Latn-RS" dirty="0" smtClean="0"/>
          </a:p>
          <a:p>
            <a:r>
              <a:rPr lang="vi-VN" dirty="0" smtClean="0"/>
              <a:t> Oni su:</a:t>
            </a:r>
          </a:p>
          <a:p>
            <a:r>
              <a:rPr lang="vi-VN" dirty="0" smtClean="0"/>
              <a:t>1. „Reuse“ – ponovna upotrebljivost</a:t>
            </a:r>
          </a:p>
          <a:p>
            <a:r>
              <a:rPr lang="vi-VN" dirty="0" smtClean="0"/>
              <a:t>2. „Configuration managment“ – vođenje računa o konfiguracijama.</a:t>
            </a:r>
          </a:p>
          <a:p>
            <a:r>
              <a:rPr lang="vi-VN" dirty="0" smtClean="0"/>
              <a:t>3. „Host-target development“ – razvijeni softver se obično ne izvršava na istom</a:t>
            </a:r>
          </a:p>
          <a:p>
            <a:r>
              <a:rPr lang="vi-VN" dirty="0" smtClean="0"/>
              <a:t>računaru gde se razvijao. Mnogo češće se dešava da mi razvijamo na jedno</a:t>
            </a:r>
          </a:p>
          <a:p>
            <a:r>
              <a:rPr lang="vi-VN" dirty="0" smtClean="0"/>
              <a:t>računaru (host) a da ga izvršavamo na nekom sasvim drugom mestu (target system).</a:t>
            </a:r>
            <a:r>
              <a:rPr lang="sr-Latn-RS" dirty="0" smtClean="0"/>
              <a:t> </a:t>
            </a:r>
            <a:r>
              <a:rPr lang="vi-VN" dirty="0" smtClean="0"/>
              <a:t>Nekada se dešava da su host i target jedna ista stvar, ali baš retko.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8504"/>
            <a:ext cx="19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657" y="609600"/>
            <a:ext cx="73548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Od 1960-ih do 1990-ih </a:t>
            </a:r>
            <a:r>
              <a:rPr lang="en-US" sz="1600" dirty="0" err="1" smtClean="0"/>
              <a:t>većina</a:t>
            </a:r>
            <a:r>
              <a:rPr lang="en-US" sz="1600" dirty="0" smtClean="0"/>
              <a:t> </a:t>
            </a:r>
            <a:r>
              <a:rPr lang="en-US" sz="1600" dirty="0" err="1" smtClean="0"/>
              <a:t>softvera</a:t>
            </a:r>
            <a:r>
              <a:rPr lang="en-US" sz="1600" dirty="0" smtClean="0"/>
              <a:t> se </a:t>
            </a:r>
            <a:r>
              <a:rPr lang="en-US" sz="1600" dirty="0" err="1" smtClean="0"/>
              <a:t>razvijala</a:t>
            </a:r>
            <a:r>
              <a:rPr lang="en-US" sz="1600" dirty="0" smtClean="0"/>
              <a:t> od </a:t>
            </a:r>
            <a:r>
              <a:rPr lang="en-US" sz="1600" dirty="0" err="1" smtClean="0"/>
              <a:t>samog</a:t>
            </a:r>
            <a:r>
              <a:rPr lang="en-US" sz="1600" dirty="0" smtClean="0"/>
              <a:t> </a:t>
            </a:r>
            <a:r>
              <a:rPr lang="en-US" sz="1600" dirty="0" err="1" smtClean="0"/>
              <a:t>početka</a:t>
            </a:r>
            <a:r>
              <a:rPr lang="en-US" sz="1600" dirty="0" smtClean="0"/>
              <a:t>, </a:t>
            </a:r>
            <a:r>
              <a:rPr lang="en-US" sz="1600" dirty="0" err="1" smtClean="0"/>
              <a:t>pisajući</a:t>
            </a:r>
            <a:endParaRPr lang="en-US" sz="1600" dirty="0" smtClean="0"/>
          </a:p>
          <a:p>
            <a:r>
              <a:rPr lang="en-US" sz="1600" dirty="0" err="1" smtClean="0"/>
              <a:t>kod</a:t>
            </a:r>
            <a:r>
              <a:rPr lang="en-US" sz="1600" dirty="0" smtClean="0"/>
              <a:t> u </a:t>
            </a:r>
            <a:r>
              <a:rPr lang="en-US" sz="1600" dirty="0" err="1" smtClean="0"/>
              <a:t>programskom</a:t>
            </a:r>
            <a:r>
              <a:rPr lang="en-US" sz="1600" dirty="0" smtClean="0"/>
              <a:t> </a:t>
            </a:r>
            <a:r>
              <a:rPr lang="en-US" sz="1600" dirty="0" err="1" smtClean="0"/>
              <a:t>jeziku</a:t>
            </a:r>
            <a:r>
              <a:rPr lang="en-US" sz="1600" dirty="0" smtClean="0"/>
              <a:t> </a:t>
            </a:r>
            <a:r>
              <a:rPr lang="en-US" sz="1600" dirty="0" err="1" smtClean="0"/>
              <a:t>visokog</a:t>
            </a:r>
            <a:r>
              <a:rPr lang="en-US" sz="1600" dirty="0" smtClean="0"/>
              <a:t> </a:t>
            </a:r>
            <a:r>
              <a:rPr lang="en-US" sz="1600" dirty="0" err="1" smtClean="0"/>
              <a:t>nivoa</a:t>
            </a:r>
            <a:r>
              <a:rPr lang="en-US" sz="1600" dirty="0" smtClean="0"/>
              <a:t> i </a:t>
            </a:r>
            <a:r>
              <a:rPr lang="en-US" sz="1600" dirty="0" err="1" smtClean="0"/>
              <a:t>jedini</a:t>
            </a:r>
            <a:r>
              <a:rPr lang="en-US" sz="1600" dirty="0" smtClean="0"/>
              <a:t> </a:t>
            </a:r>
            <a:r>
              <a:rPr lang="en-US" sz="1600" dirty="0" err="1" smtClean="0"/>
              <a:t>značajni</a:t>
            </a:r>
            <a:r>
              <a:rPr lang="en-US" sz="1600" dirty="0" smtClean="0"/>
              <a:t> „reuse“ </a:t>
            </a:r>
            <a:r>
              <a:rPr lang="en-US" sz="1600" dirty="0" err="1" smtClean="0"/>
              <a:t>jeste</a:t>
            </a:r>
            <a:r>
              <a:rPr lang="en-US" sz="1600" dirty="0" smtClean="0"/>
              <a:t> bio</a:t>
            </a:r>
          </a:p>
          <a:p>
            <a:r>
              <a:rPr lang="en-US" sz="1600" dirty="0" err="1" smtClean="0"/>
              <a:t>ponovna</a:t>
            </a:r>
            <a:r>
              <a:rPr lang="en-US" sz="1600" dirty="0" smtClean="0"/>
              <a:t> </a:t>
            </a:r>
            <a:r>
              <a:rPr lang="en-US" sz="1600" dirty="0" err="1" smtClean="0"/>
              <a:t>upotrebljivost</a:t>
            </a:r>
            <a:r>
              <a:rPr lang="en-US" sz="1600" dirty="0" smtClean="0"/>
              <a:t> </a:t>
            </a:r>
            <a:r>
              <a:rPr lang="en-US" sz="1600" dirty="0" err="1" smtClean="0"/>
              <a:t>funkcija</a:t>
            </a:r>
            <a:r>
              <a:rPr lang="en-US" sz="1600" dirty="0" smtClean="0"/>
              <a:t> i </a:t>
            </a:r>
            <a:r>
              <a:rPr lang="en-US" sz="1600" dirty="0" err="1" smtClean="0"/>
              <a:t>objekata</a:t>
            </a:r>
            <a:r>
              <a:rPr lang="en-US" sz="1600" dirty="0" smtClean="0"/>
              <a:t> </a:t>
            </a:r>
            <a:r>
              <a:rPr lang="en-US" sz="1600" dirty="0" err="1" smtClean="0"/>
              <a:t>iz</a:t>
            </a:r>
            <a:r>
              <a:rPr lang="en-US" sz="1600" dirty="0" smtClean="0"/>
              <a:t> </a:t>
            </a:r>
            <a:r>
              <a:rPr lang="en-US" sz="1600" dirty="0" err="1" smtClean="0"/>
              <a:t>biblioteka</a:t>
            </a:r>
            <a:r>
              <a:rPr lang="en-US" sz="1600" dirty="0" smtClean="0"/>
              <a:t> </a:t>
            </a:r>
            <a:r>
              <a:rPr lang="en-US" sz="1600" dirty="0" err="1" smtClean="0"/>
              <a:t>tih</a:t>
            </a:r>
            <a:r>
              <a:rPr lang="en-US" sz="1600" dirty="0" smtClean="0"/>
              <a:t> </a:t>
            </a:r>
            <a:r>
              <a:rPr lang="en-US" sz="1600" dirty="0" err="1" smtClean="0"/>
              <a:t>jezika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Sve</a:t>
            </a:r>
            <a:r>
              <a:rPr lang="en-US" sz="1600" dirty="0" smtClean="0"/>
              <a:t> u </a:t>
            </a:r>
            <a:r>
              <a:rPr lang="en-US" sz="1600" dirty="0" err="1" smtClean="0"/>
              <a:t>svemu</a:t>
            </a:r>
            <a:r>
              <a:rPr lang="en-US" sz="1600" dirty="0" smtClean="0"/>
              <a:t>, </a:t>
            </a:r>
            <a:r>
              <a:rPr lang="en-US" sz="1600" dirty="0" err="1" smtClean="0"/>
              <a:t>danas</a:t>
            </a:r>
            <a:r>
              <a:rPr lang="en-US" sz="1600" dirty="0" smtClean="0"/>
              <a:t> je </a:t>
            </a:r>
            <a:r>
              <a:rPr lang="en-US" sz="1600" dirty="0" err="1" smtClean="0"/>
              <a:t>ovakav</a:t>
            </a:r>
            <a:r>
              <a:rPr lang="en-US" sz="1600" dirty="0" smtClean="0"/>
              <a:t> </a:t>
            </a:r>
            <a:r>
              <a:rPr lang="en-US" sz="1600" dirty="0" err="1" smtClean="0"/>
              <a:t>pristup</a:t>
            </a:r>
            <a:r>
              <a:rPr lang="en-US" sz="1600" dirty="0" smtClean="0"/>
              <a:t> </a:t>
            </a:r>
            <a:r>
              <a:rPr lang="en-US" sz="1600" dirty="0" err="1" smtClean="0"/>
              <a:t>gotovo</a:t>
            </a:r>
            <a:r>
              <a:rPr lang="en-US" sz="1600" dirty="0" smtClean="0"/>
              <a:t> </a:t>
            </a:r>
            <a:r>
              <a:rPr lang="en-US" sz="1600" dirty="0" err="1" smtClean="0"/>
              <a:t>nemoguć</a:t>
            </a:r>
            <a:r>
              <a:rPr lang="en-US" sz="1600" dirty="0" smtClean="0"/>
              <a:t> </a:t>
            </a:r>
            <a:r>
              <a:rPr lang="en-US" sz="1600" dirty="0" err="1" smtClean="0"/>
              <a:t>zbog</a:t>
            </a:r>
            <a:r>
              <a:rPr lang="en-US" sz="1600" dirty="0" smtClean="0"/>
              <a:t> </a:t>
            </a:r>
            <a:r>
              <a:rPr lang="en-US" sz="1600" dirty="0" err="1" smtClean="0"/>
              <a:t>cene</a:t>
            </a:r>
            <a:r>
              <a:rPr lang="en-US" sz="1600" dirty="0" smtClean="0"/>
              <a:t> </a:t>
            </a:r>
            <a:r>
              <a:rPr lang="en-US" sz="1600" dirty="0" err="1" smtClean="0"/>
              <a:t>takvog</a:t>
            </a:r>
            <a:endParaRPr lang="en-US" sz="1600" dirty="0" smtClean="0"/>
          </a:p>
          <a:p>
            <a:r>
              <a:rPr lang="en-US" sz="1600" dirty="0" err="1" smtClean="0"/>
              <a:t>pristupa</a:t>
            </a:r>
            <a:r>
              <a:rPr lang="en-US" sz="1600" dirty="0" smtClean="0"/>
              <a:t>. Reuse se </a:t>
            </a:r>
            <a:r>
              <a:rPr lang="en-US" sz="1600" dirty="0" err="1" smtClean="0"/>
              <a:t>koristi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razne</a:t>
            </a:r>
            <a:r>
              <a:rPr lang="en-US" sz="1600" dirty="0" smtClean="0"/>
              <a:t> </a:t>
            </a:r>
            <a:r>
              <a:rPr lang="en-US" sz="1600" dirty="0" err="1" smtClean="0"/>
              <a:t>biznis</a:t>
            </a:r>
            <a:r>
              <a:rPr lang="en-US" sz="1600" dirty="0" smtClean="0"/>
              <a:t> </a:t>
            </a:r>
            <a:r>
              <a:rPr lang="en-US" sz="1600" dirty="0" err="1" smtClean="0"/>
              <a:t>sisteme</a:t>
            </a:r>
            <a:r>
              <a:rPr lang="en-US" sz="1600" dirty="0" smtClean="0"/>
              <a:t>, </a:t>
            </a:r>
            <a:r>
              <a:rPr lang="en-US" sz="1600" dirty="0" err="1" smtClean="0"/>
              <a:t>naučni</a:t>
            </a:r>
            <a:r>
              <a:rPr lang="en-US" sz="1600" dirty="0" smtClean="0"/>
              <a:t> </a:t>
            </a:r>
            <a:r>
              <a:rPr lang="en-US" sz="1600" dirty="0" err="1" smtClean="0"/>
              <a:t>softver</a:t>
            </a:r>
            <a:r>
              <a:rPr lang="en-US" sz="1600" dirty="0" smtClean="0"/>
              <a:t>, embedded</a:t>
            </a:r>
          </a:p>
          <a:p>
            <a:r>
              <a:rPr lang="en-US" sz="1600" dirty="0" err="1" smtClean="0"/>
              <a:t>programiranje</a:t>
            </a:r>
            <a:r>
              <a:rPr lang="en-US" sz="1600" dirty="0" smtClean="0"/>
              <a:t>,…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657" y="2209800"/>
            <a:ext cx="8396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 smtClean="0"/>
              <a:t>Ponovnom upotrebljivošću softvera, omogućen nam je brži razvoj, sa manje rizika i sa</a:t>
            </a:r>
          </a:p>
          <a:p>
            <a:r>
              <a:rPr lang="vi-VN" sz="1600" dirty="0" smtClean="0"/>
              <a:t>manjom cenom. Prednost ovako napravljenog softvera je u tome što je već testiran na</a:t>
            </a:r>
          </a:p>
          <a:p>
            <a:r>
              <a:rPr lang="vi-VN" sz="1600" dirty="0" smtClean="0"/>
              <a:t>nekim drugim aplikacijama, pa je samim tim potencijalno pouzdaniji od novog</a:t>
            </a:r>
          </a:p>
          <a:p>
            <a:r>
              <a:rPr lang="vi-VN" sz="1600" dirty="0" smtClean="0"/>
              <a:t>softvera. Ali ipak, i ovde moramo da platimo neku cenu:</a:t>
            </a:r>
          </a:p>
          <a:p>
            <a:r>
              <a:rPr lang="vi-VN" sz="1600" dirty="0" smtClean="0"/>
              <a:t>1</a:t>
            </a:r>
            <a:r>
              <a:rPr lang="vi-VN" sz="1600" b="1" dirty="0" smtClean="0"/>
              <a:t>. Vreme potrošeno </a:t>
            </a:r>
            <a:r>
              <a:rPr lang="vi-VN" sz="1600" dirty="0" smtClean="0"/>
              <a:t>na pretragu da nađemo softver koji ćemo da upotrebimo i</a:t>
            </a:r>
          </a:p>
          <a:p>
            <a:r>
              <a:rPr lang="vi-VN" sz="1600" dirty="0" smtClean="0"/>
              <a:t>na proveravanje da li je to zaista ono što nam treba. Moramo da testiramo taj softver</a:t>
            </a:r>
          </a:p>
          <a:p>
            <a:r>
              <a:rPr lang="vi-VN" sz="1600" dirty="0" smtClean="0"/>
              <a:t>da vidimo da li lepo radi u našem okruženju, pogotovo ako je naše okruženje drugačije</a:t>
            </a:r>
          </a:p>
          <a:p>
            <a:r>
              <a:rPr lang="vi-VN" sz="1600" dirty="0" smtClean="0"/>
              <a:t>od onog okruženja u kom je softver razvijan.</a:t>
            </a:r>
          </a:p>
          <a:p>
            <a:r>
              <a:rPr lang="vi-VN" sz="1600" dirty="0" smtClean="0"/>
              <a:t>2. Ponekad se vrši </a:t>
            </a:r>
            <a:r>
              <a:rPr lang="vi-VN" sz="1600" b="1" dirty="0" smtClean="0"/>
              <a:t>kupovina softvera</a:t>
            </a:r>
            <a:r>
              <a:rPr lang="vi-VN" sz="1600" dirty="0" smtClean="0"/>
              <a:t> koji se može ponovno upotrebiti, što</a:t>
            </a:r>
          </a:p>
          <a:p>
            <a:r>
              <a:rPr lang="vi-VN" sz="1600" dirty="0" smtClean="0"/>
              <a:t>takođe ima svoju cenu. Za velike sisteme ova cena može biti jako velika.</a:t>
            </a:r>
          </a:p>
          <a:p>
            <a:r>
              <a:rPr lang="vi-VN" sz="1600" dirty="0" smtClean="0"/>
              <a:t>3. </a:t>
            </a:r>
            <a:r>
              <a:rPr lang="vi-VN" sz="1600" b="1" dirty="0" smtClean="0"/>
              <a:t>Cena adaptacije i konfiguracije softvera </a:t>
            </a:r>
            <a:r>
              <a:rPr lang="vi-VN" sz="1600" dirty="0" smtClean="0"/>
              <a:t>koji planiramo da iskoristimo na</a:t>
            </a:r>
          </a:p>
          <a:p>
            <a:r>
              <a:rPr lang="vi-VN" sz="1600" dirty="0" smtClean="0"/>
              <a:t>našem sistemu</a:t>
            </a:r>
          </a:p>
          <a:p>
            <a:r>
              <a:rPr lang="vi-VN" sz="1600" b="1" dirty="0" smtClean="0"/>
              <a:t>4.Cena integracije više elemenata</a:t>
            </a:r>
            <a:r>
              <a:rPr lang="vi-VN" sz="1600" dirty="0" smtClean="0"/>
              <a:t>, koje planiramo da iskoristimo, u jedan (ako</a:t>
            </a:r>
          </a:p>
          <a:p>
            <a:r>
              <a:rPr lang="vi-VN" sz="1600" dirty="0" smtClean="0"/>
              <a:t>koristimo softver sa više različitih izvora) sa našim kodom. U slučaju kada koristimo kod sa</a:t>
            </a:r>
          </a:p>
          <a:p>
            <a:r>
              <a:rPr lang="vi-VN" sz="1600" dirty="0" smtClean="0"/>
              <a:t>više različitih mesta, to može da bude prilično teško i skupo jer može da se desi</a:t>
            </a:r>
          </a:p>
          <a:p>
            <a:r>
              <a:rPr lang="vi-VN" sz="1600" dirty="0" smtClean="0"/>
              <a:t>konfliktna situacija da nešto iz jednog sistema isključuje nešto drugo iz drugog sistema…</a:t>
            </a:r>
          </a:p>
          <a:p>
            <a:r>
              <a:rPr lang="vi-VN" sz="1600" dirty="0" smtClean="0"/>
              <a:t>Kako da ponovno upotrebimo nešto što već postoji treba da bude prva stvar o kojoj</a:t>
            </a:r>
          </a:p>
          <a:p>
            <a:r>
              <a:rPr lang="vi-VN" sz="1600" dirty="0" smtClean="0"/>
              <a:t>ćemo promisliti pre nego što počnemo da razvijamo naš sistem.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36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UPRAVLJANJE KONFIGURACIJAMA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73192"/>
            <a:ext cx="83343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Upravljanje</a:t>
            </a:r>
            <a:r>
              <a:rPr lang="en-US" sz="1600" dirty="0" smtClean="0"/>
              <a:t> </a:t>
            </a:r>
            <a:r>
              <a:rPr lang="en-US" sz="1600" dirty="0" err="1" smtClean="0"/>
              <a:t>konfiguracijama</a:t>
            </a:r>
            <a:r>
              <a:rPr lang="en-US" sz="1600" dirty="0" smtClean="0"/>
              <a:t> je </a:t>
            </a:r>
            <a:r>
              <a:rPr lang="en-US" sz="1600" dirty="0" err="1" smtClean="0"/>
              <a:t>ime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en-US" sz="1600" dirty="0" smtClean="0"/>
              <a:t> </a:t>
            </a:r>
            <a:r>
              <a:rPr lang="en-US" sz="1600" dirty="0" err="1" smtClean="0"/>
              <a:t>podrazumeva</a:t>
            </a:r>
            <a:r>
              <a:rPr lang="en-US" sz="1600" dirty="0" smtClean="0"/>
              <a:t> </a:t>
            </a:r>
            <a:r>
              <a:rPr lang="en-US" sz="1600" dirty="0" err="1" smtClean="0"/>
              <a:t>generalno</a:t>
            </a:r>
            <a:r>
              <a:rPr lang="en-US" sz="1600" dirty="0" smtClean="0"/>
              <a:t> </a:t>
            </a:r>
            <a:r>
              <a:rPr lang="en-US" sz="1600" dirty="0" err="1" smtClean="0"/>
              <a:t>upravljanje</a:t>
            </a:r>
            <a:endParaRPr lang="en-US" sz="1600" dirty="0" smtClean="0"/>
          </a:p>
          <a:p>
            <a:r>
              <a:rPr lang="en-US" sz="1600" dirty="0" err="1" smtClean="0"/>
              <a:t>projektom</a:t>
            </a:r>
            <a:r>
              <a:rPr lang="en-US" sz="1600" dirty="0" smtClean="0"/>
              <a:t> i </a:t>
            </a:r>
            <a:r>
              <a:rPr lang="en-US" sz="1600" dirty="0" err="1" smtClean="0"/>
              <a:t>izmenama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projektu</a:t>
            </a:r>
            <a:r>
              <a:rPr lang="en-US" sz="1600" dirty="0" smtClean="0"/>
              <a:t>. </a:t>
            </a:r>
            <a:r>
              <a:rPr lang="en-US" sz="1600" dirty="0" err="1" smtClean="0"/>
              <a:t>Uloga</a:t>
            </a:r>
            <a:r>
              <a:rPr lang="en-US" sz="1600" dirty="0" smtClean="0"/>
              <a:t> </a:t>
            </a:r>
            <a:r>
              <a:rPr lang="en-US" sz="1600" dirty="0" err="1" smtClean="0"/>
              <a:t>upravljanja</a:t>
            </a:r>
            <a:r>
              <a:rPr lang="en-US" sz="1600" dirty="0" smtClean="0"/>
              <a:t> </a:t>
            </a:r>
            <a:r>
              <a:rPr lang="en-US" sz="1600" dirty="0" err="1" smtClean="0"/>
              <a:t>konfiguracijama</a:t>
            </a:r>
            <a:r>
              <a:rPr lang="en-US" sz="1600" dirty="0" smtClean="0"/>
              <a:t> je da </a:t>
            </a:r>
            <a:r>
              <a:rPr lang="en-US" sz="1600" dirty="0" err="1" smtClean="0"/>
              <a:t>podrži</a:t>
            </a:r>
            <a:endParaRPr lang="en-US" sz="1600" dirty="0" smtClean="0"/>
          </a:p>
          <a:p>
            <a:r>
              <a:rPr lang="en-US" sz="1600" dirty="0" err="1" smtClean="0"/>
              <a:t>proces</a:t>
            </a:r>
            <a:r>
              <a:rPr lang="en-US" sz="1600" dirty="0" smtClean="0"/>
              <a:t> </a:t>
            </a:r>
            <a:r>
              <a:rPr lang="en-US" sz="1600" dirty="0" err="1" smtClean="0"/>
              <a:t>integracije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, </a:t>
            </a:r>
            <a:r>
              <a:rPr lang="en-US" sz="1600" dirty="0" err="1" smtClean="0"/>
              <a:t>tako</a:t>
            </a:r>
            <a:r>
              <a:rPr lang="en-US" sz="1600" dirty="0" smtClean="0"/>
              <a:t> da </a:t>
            </a:r>
            <a:r>
              <a:rPr lang="en-US" sz="1600" dirty="0" err="1" smtClean="0"/>
              <a:t>svi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programeri</a:t>
            </a:r>
            <a:r>
              <a:rPr lang="en-US" sz="1600" dirty="0" smtClean="0"/>
              <a:t> </a:t>
            </a:r>
            <a:r>
              <a:rPr lang="en-US" sz="1600" dirty="0" err="1" smtClean="0"/>
              <a:t>mogu</a:t>
            </a:r>
            <a:r>
              <a:rPr lang="en-US" sz="1600" dirty="0" smtClean="0"/>
              <a:t> da </a:t>
            </a:r>
            <a:r>
              <a:rPr lang="en-US" sz="1600" dirty="0" err="1" smtClean="0"/>
              <a:t>pristupe</a:t>
            </a:r>
            <a:r>
              <a:rPr lang="en-US" sz="1600" dirty="0" smtClean="0"/>
              <a:t> </a:t>
            </a:r>
            <a:r>
              <a:rPr lang="en-US" sz="1600" dirty="0" err="1" smtClean="0"/>
              <a:t>kodu</a:t>
            </a:r>
            <a:r>
              <a:rPr lang="en-US" sz="1600" dirty="0" smtClean="0"/>
              <a:t> i</a:t>
            </a:r>
          </a:p>
          <a:p>
            <a:r>
              <a:rPr lang="en-US" sz="1600" dirty="0" err="1" smtClean="0"/>
              <a:t>dokumentaciji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pravi</a:t>
            </a:r>
            <a:r>
              <a:rPr lang="en-US" sz="1600" dirty="0" smtClean="0"/>
              <a:t> </a:t>
            </a:r>
            <a:r>
              <a:rPr lang="en-US" sz="1600" dirty="0" err="1" smtClean="0"/>
              <a:t>način</a:t>
            </a:r>
            <a:r>
              <a:rPr lang="en-US" sz="1600" dirty="0" smtClean="0"/>
              <a:t>, da </a:t>
            </a:r>
            <a:r>
              <a:rPr lang="en-US" sz="1600" dirty="0" err="1" smtClean="0"/>
              <a:t>mogu</a:t>
            </a:r>
            <a:r>
              <a:rPr lang="en-US" sz="1600" dirty="0" smtClean="0"/>
              <a:t> da vide </a:t>
            </a:r>
            <a:r>
              <a:rPr lang="en-US" sz="1600" dirty="0" err="1" smtClean="0"/>
              <a:t>kakve</a:t>
            </a:r>
            <a:r>
              <a:rPr lang="en-US" sz="1600" dirty="0" smtClean="0"/>
              <a:t> </a:t>
            </a:r>
            <a:r>
              <a:rPr lang="en-US" sz="1600" dirty="0" err="1" smtClean="0"/>
              <a:t>promene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pravljene</a:t>
            </a:r>
            <a:r>
              <a:rPr lang="en-US" sz="1600" dirty="0" smtClean="0"/>
              <a:t>, da</a:t>
            </a:r>
          </a:p>
          <a:p>
            <a:r>
              <a:rPr lang="en-US" sz="1600" dirty="0" err="1" smtClean="0"/>
              <a:t>kompajliraju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itd</a:t>
            </a:r>
            <a:r>
              <a:rPr lang="en-US" sz="1600" dirty="0" smtClean="0"/>
              <a:t>.</a:t>
            </a:r>
            <a:endParaRPr lang="sr-Latn-R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Postoje</a:t>
            </a:r>
            <a:r>
              <a:rPr lang="en-US" sz="1600" dirty="0" smtClean="0"/>
              <a:t> 3 </a:t>
            </a:r>
            <a:r>
              <a:rPr lang="en-US" sz="1600" dirty="0" err="1" smtClean="0"/>
              <a:t>fundamentalne</a:t>
            </a:r>
            <a:r>
              <a:rPr lang="en-US" sz="1600" dirty="0" smtClean="0"/>
              <a:t> </a:t>
            </a:r>
            <a:r>
              <a:rPr lang="en-US" sz="1600" dirty="0" err="1" smtClean="0"/>
              <a:t>aktivnosti</a:t>
            </a:r>
            <a:r>
              <a:rPr lang="en-US" sz="1600" dirty="0" smtClean="0"/>
              <a:t> </a:t>
            </a:r>
            <a:r>
              <a:rPr lang="en-US" sz="1600" dirty="0" err="1" smtClean="0"/>
              <a:t>samog</a:t>
            </a:r>
            <a:r>
              <a:rPr lang="en-US" sz="1600" dirty="0" smtClean="0"/>
              <a:t> </a:t>
            </a:r>
            <a:r>
              <a:rPr lang="en-US" sz="1600" dirty="0" err="1" smtClean="0"/>
              <a:t>procesa</a:t>
            </a:r>
            <a:r>
              <a:rPr lang="en-US" sz="1600" dirty="0" smtClean="0"/>
              <a:t> </a:t>
            </a:r>
            <a:r>
              <a:rPr lang="en-US" sz="1600" dirty="0" err="1" smtClean="0"/>
              <a:t>upravljanja</a:t>
            </a:r>
            <a:r>
              <a:rPr lang="en-US" sz="1600" dirty="0" smtClean="0"/>
              <a:t> </a:t>
            </a:r>
            <a:r>
              <a:rPr lang="en-US" sz="1600" dirty="0" err="1" smtClean="0"/>
              <a:t>konfiguracijama</a:t>
            </a:r>
            <a:r>
              <a:rPr lang="en-US" sz="1600" dirty="0" smtClean="0"/>
              <a:t>. To </a:t>
            </a:r>
            <a:r>
              <a:rPr lang="en-US" sz="1600" dirty="0" err="1" smtClean="0"/>
              <a:t>su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1. </a:t>
            </a:r>
            <a:r>
              <a:rPr lang="en-US" sz="1600" b="1" dirty="0" err="1" smtClean="0"/>
              <a:t>Upravljanje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verzijama</a:t>
            </a:r>
            <a:r>
              <a:rPr lang="en-US" sz="1600" b="1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podržano</a:t>
            </a:r>
            <a:r>
              <a:rPr lang="en-US" sz="1600" dirty="0" smtClean="0"/>
              <a:t> </a:t>
            </a:r>
            <a:r>
              <a:rPr lang="en-US" sz="1600" dirty="0" err="1" smtClean="0"/>
              <a:t>čuvanje</a:t>
            </a:r>
            <a:r>
              <a:rPr lang="en-US" sz="1600" dirty="0" smtClean="0"/>
              <a:t> </a:t>
            </a:r>
            <a:r>
              <a:rPr lang="en-US" sz="1600" dirty="0" err="1" smtClean="0"/>
              <a:t>različitih</a:t>
            </a:r>
            <a:r>
              <a:rPr lang="en-US" sz="1600" dirty="0" smtClean="0"/>
              <a:t> </a:t>
            </a:r>
            <a:r>
              <a:rPr lang="en-US" sz="1600" dirty="0" err="1" smtClean="0"/>
              <a:t>verzija</a:t>
            </a:r>
            <a:r>
              <a:rPr lang="en-US" sz="1600" dirty="0" smtClean="0"/>
              <a:t> </a:t>
            </a:r>
            <a:r>
              <a:rPr lang="en-US" sz="1600" dirty="0" err="1" smtClean="0"/>
              <a:t>komponenti</a:t>
            </a:r>
            <a:endParaRPr lang="en-US" sz="1600" dirty="0" smtClean="0"/>
          </a:p>
          <a:p>
            <a:r>
              <a:rPr lang="en-US" sz="1600" dirty="0" err="1" smtClean="0"/>
              <a:t>sistema</a:t>
            </a:r>
            <a:r>
              <a:rPr lang="en-US" sz="1600" dirty="0" smtClean="0"/>
              <a:t>.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upravljanje</a:t>
            </a:r>
            <a:r>
              <a:rPr lang="en-US" sz="1600" dirty="0" smtClean="0"/>
              <a:t> </a:t>
            </a:r>
            <a:r>
              <a:rPr lang="en-US" sz="1600" dirty="0" err="1" smtClean="0"/>
              <a:t>verzijama</a:t>
            </a:r>
            <a:r>
              <a:rPr lang="en-US" sz="1600" dirty="0" smtClean="0"/>
              <a:t> </a:t>
            </a:r>
            <a:r>
              <a:rPr lang="en-US" sz="1600" dirty="0" err="1" smtClean="0"/>
              <a:t>uključuje</a:t>
            </a:r>
            <a:r>
              <a:rPr lang="en-US" sz="1600" dirty="0" smtClean="0"/>
              <a:t> </a:t>
            </a:r>
            <a:r>
              <a:rPr lang="en-US" sz="1600" dirty="0" err="1" smtClean="0"/>
              <a:t>alate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koordinaciju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programera</a:t>
            </a:r>
            <a:endParaRPr lang="en-US" sz="1600" dirty="0" smtClean="0"/>
          </a:p>
          <a:p>
            <a:r>
              <a:rPr lang="en-US" sz="1600" dirty="0" err="1" smtClean="0"/>
              <a:t>tako</a:t>
            </a:r>
            <a:r>
              <a:rPr lang="en-US" sz="1600" dirty="0" smtClean="0"/>
              <a:t> da </a:t>
            </a:r>
            <a:r>
              <a:rPr lang="en-US" sz="1600" dirty="0" err="1" smtClean="0"/>
              <a:t>više</a:t>
            </a:r>
            <a:r>
              <a:rPr lang="en-US" sz="1600" dirty="0" smtClean="0"/>
              <a:t> </a:t>
            </a:r>
            <a:r>
              <a:rPr lang="en-US" sz="1600" dirty="0" err="1" smtClean="0"/>
              <a:t>njih</a:t>
            </a:r>
            <a:r>
              <a:rPr lang="en-US" sz="1600" dirty="0" smtClean="0"/>
              <a:t> </a:t>
            </a:r>
            <a:r>
              <a:rPr lang="en-US" sz="1600" dirty="0" err="1" smtClean="0"/>
              <a:t>istovremeno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en-US" sz="1600" dirty="0" smtClean="0"/>
              <a:t> da </a:t>
            </a:r>
            <a:r>
              <a:rPr lang="en-US" sz="1600" dirty="0" err="1" smtClean="0"/>
              <a:t>radi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jednoj</a:t>
            </a:r>
            <a:r>
              <a:rPr lang="en-US" sz="1600" dirty="0" smtClean="0"/>
              <a:t> </a:t>
            </a:r>
            <a:r>
              <a:rPr lang="en-US" sz="1600" dirty="0" err="1" smtClean="0"/>
              <a:t>komponenti</a:t>
            </a:r>
            <a:r>
              <a:rPr lang="en-US" sz="1600" dirty="0" smtClean="0"/>
              <a:t>. Ne </a:t>
            </a:r>
            <a:r>
              <a:rPr lang="en-US" sz="1600" dirty="0" err="1" smtClean="0"/>
              <a:t>dozvoljavaju</a:t>
            </a:r>
            <a:endParaRPr lang="en-US" sz="1600" dirty="0" smtClean="0"/>
          </a:p>
          <a:p>
            <a:r>
              <a:rPr lang="en-US" sz="1600" dirty="0" err="1" smtClean="0"/>
              <a:t>jednom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programeru</a:t>
            </a:r>
            <a:r>
              <a:rPr lang="en-US" sz="1600" dirty="0" smtClean="0"/>
              <a:t> da </a:t>
            </a:r>
            <a:r>
              <a:rPr lang="en-US" sz="1600" dirty="0" err="1" smtClean="0"/>
              <a:t>prebriše</a:t>
            </a:r>
            <a:r>
              <a:rPr lang="en-US" sz="1600" dirty="0" smtClean="0"/>
              <a:t> </a:t>
            </a:r>
            <a:r>
              <a:rPr lang="en-US" sz="1600" dirty="0" err="1" smtClean="0"/>
              <a:t>nešto</a:t>
            </a:r>
            <a:r>
              <a:rPr lang="en-US" sz="1600" dirty="0" smtClean="0"/>
              <a:t> </a:t>
            </a:r>
            <a:r>
              <a:rPr lang="en-US" sz="1600" dirty="0" err="1" smtClean="0"/>
              <a:t>što</a:t>
            </a:r>
            <a:r>
              <a:rPr lang="en-US" sz="1600" dirty="0" smtClean="0"/>
              <a:t> je radio </a:t>
            </a:r>
            <a:r>
              <a:rPr lang="en-US" sz="1600" dirty="0" err="1" smtClean="0"/>
              <a:t>neki</a:t>
            </a:r>
            <a:r>
              <a:rPr lang="en-US" sz="1600" dirty="0" smtClean="0"/>
              <a:t> </a:t>
            </a:r>
            <a:r>
              <a:rPr lang="en-US" sz="1600" dirty="0" err="1" smtClean="0"/>
              <a:t>drugi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programer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2. </a:t>
            </a:r>
            <a:r>
              <a:rPr lang="en-US" sz="1600" b="1" dirty="0" err="1" smtClean="0"/>
              <a:t>Integracija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sistema</a:t>
            </a:r>
            <a:r>
              <a:rPr lang="en-US" sz="1600" b="1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Služi</a:t>
            </a:r>
            <a:r>
              <a:rPr lang="en-US" sz="1600" dirty="0" smtClean="0"/>
              <a:t> da </a:t>
            </a:r>
            <a:r>
              <a:rPr lang="en-US" sz="1600" dirty="0" err="1" smtClean="0"/>
              <a:t>pomogne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programerima</a:t>
            </a:r>
            <a:r>
              <a:rPr lang="en-US" sz="1600" dirty="0" smtClean="0"/>
              <a:t> da </a:t>
            </a:r>
            <a:r>
              <a:rPr lang="en-US" sz="1600" dirty="0" err="1" smtClean="0"/>
              <a:t>definišu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endParaRPr lang="en-US" sz="1600" dirty="0" smtClean="0"/>
          </a:p>
          <a:p>
            <a:r>
              <a:rPr lang="en-US" sz="1600" dirty="0" err="1" smtClean="0"/>
              <a:t>verzija</a:t>
            </a:r>
            <a:r>
              <a:rPr lang="en-US" sz="1600" dirty="0" smtClean="0"/>
              <a:t> </a:t>
            </a:r>
            <a:r>
              <a:rPr lang="en-US" sz="1600" dirty="0" err="1" smtClean="0"/>
              <a:t>kojih</a:t>
            </a:r>
            <a:r>
              <a:rPr lang="en-US" sz="1600" dirty="0" smtClean="0"/>
              <a:t> </a:t>
            </a:r>
            <a:r>
              <a:rPr lang="en-US" sz="1600" dirty="0" err="1" smtClean="0"/>
              <a:t>komponenata</a:t>
            </a:r>
            <a:r>
              <a:rPr lang="en-US" sz="1600" dirty="0" smtClean="0"/>
              <a:t> </a:t>
            </a:r>
            <a:r>
              <a:rPr lang="en-US" sz="1600" dirty="0" err="1" smtClean="0"/>
              <a:t>treba</a:t>
            </a:r>
            <a:r>
              <a:rPr lang="en-US" sz="1600" dirty="0" smtClean="0"/>
              <a:t> da se </a:t>
            </a:r>
            <a:r>
              <a:rPr lang="en-US" sz="1600" dirty="0" err="1" smtClean="0"/>
              <a:t>koristi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koju</a:t>
            </a:r>
            <a:r>
              <a:rPr lang="en-US" sz="1600" dirty="0" smtClean="0"/>
              <a:t> </a:t>
            </a:r>
            <a:r>
              <a:rPr lang="en-US" sz="1600" dirty="0" err="1" smtClean="0"/>
              <a:t>verziju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. </a:t>
            </a:r>
            <a:r>
              <a:rPr lang="en-US" sz="1600" dirty="0" err="1" smtClean="0"/>
              <a:t>Ovaj</a:t>
            </a:r>
            <a:r>
              <a:rPr lang="en-US" sz="1600" dirty="0" smtClean="0"/>
              <a:t> </a:t>
            </a:r>
            <a:r>
              <a:rPr lang="en-US" sz="1600" dirty="0" err="1" smtClean="0"/>
              <a:t>opis</a:t>
            </a:r>
            <a:r>
              <a:rPr lang="en-US" sz="1600" dirty="0" smtClean="0"/>
              <a:t> se </a:t>
            </a:r>
            <a:r>
              <a:rPr lang="en-US" sz="1600" dirty="0" err="1" smtClean="0"/>
              <a:t>onda</a:t>
            </a:r>
            <a:endParaRPr lang="en-US" sz="1600" dirty="0" smtClean="0"/>
          </a:p>
          <a:p>
            <a:r>
              <a:rPr lang="en-US" sz="1600" dirty="0" err="1" smtClean="0"/>
              <a:t>koristi</a:t>
            </a:r>
            <a:r>
              <a:rPr lang="en-US" sz="1600" dirty="0" smtClean="0"/>
              <a:t> </a:t>
            </a:r>
            <a:r>
              <a:rPr lang="en-US" sz="1600" dirty="0" err="1" smtClean="0"/>
              <a:t>pri</a:t>
            </a:r>
            <a:r>
              <a:rPr lang="en-US" sz="1600" dirty="0" smtClean="0"/>
              <a:t> </a:t>
            </a:r>
            <a:r>
              <a:rPr lang="en-US" sz="1600" dirty="0" err="1" smtClean="0"/>
              <a:t>automatskom</a:t>
            </a:r>
            <a:r>
              <a:rPr lang="en-US" sz="1600" dirty="0" smtClean="0"/>
              <a:t> </a:t>
            </a:r>
            <a:r>
              <a:rPr lang="en-US" sz="1600" dirty="0" err="1" smtClean="0"/>
              <a:t>bildovanju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kompajliranjem</a:t>
            </a:r>
            <a:r>
              <a:rPr lang="en-US" sz="1600" dirty="0" smtClean="0"/>
              <a:t> i </a:t>
            </a:r>
            <a:r>
              <a:rPr lang="en-US" sz="1600" dirty="0" err="1" smtClean="0"/>
              <a:t>linkovanjem</a:t>
            </a:r>
            <a:r>
              <a:rPr lang="en-US" sz="1600" dirty="0" smtClean="0"/>
              <a:t> </a:t>
            </a:r>
            <a:r>
              <a:rPr lang="en-US" sz="1600" dirty="0" err="1" smtClean="0"/>
              <a:t>potrebnih</a:t>
            </a:r>
            <a:endParaRPr lang="en-US" sz="1600" dirty="0" smtClean="0"/>
          </a:p>
          <a:p>
            <a:r>
              <a:rPr lang="en-US" sz="1600" dirty="0" err="1" smtClean="0"/>
              <a:t>komponenti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3</a:t>
            </a:r>
            <a:r>
              <a:rPr lang="en-US" sz="1600" b="1" dirty="0" smtClean="0"/>
              <a:t>.</a:t>
            </a:r>
            <a:r>
              <a:rPr lang="sr-Latn-RS" sz="1600" b="1" dirty="0" smtClean="0"/>
              <a:t> </a:t>
            </a:r>
            <a:r>
              <a:rPr lang="en-US" sz="1600" b="1" dirty="0" err="1" smtClean="0"/>
              <a:t>Praćenje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problema</a:t>
            </a:r>
            <a:r>
              <a:rPr lang="en-US" sz="1600" b="1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Omogućava</a:t>
            </a:r>
            <a:r>
              <a:rPr lang="en-US" sz="1600" dirty="0" smtClean="0"/>
              <a:t> </a:t>
            </a:r>
            <a:r>
              <a:rPr lang="en-US" sz="1600" dirty="0" err="1" smtClean="0"/>
              <a:t>korisnicima</a:t>
            </a:r>
            <a:r>
              <a:rPr lang="en-US" sz="1600" dirty="0" smtClean="0"/>
              <a:t> da </a:t>
            </a:r>
            <a:r>
              <a:rPr lang="en-US" sz="1600" dirty="0" err="1" smtClean="0"/>
              <a:t>prijave</a:t>
            </a:r>
            <a:r>
              <a:rPr lang="en-US" sz="1600" dirty="0" smtClean="0"/>
              <a:t> bug-</a:t>
            </a:r>
            <a:r>
              <a:rPr lang="en-US" sz="1600" dirty="0" err="1" smtClean="0"/>
              <a:t>ove</a:t>
            </a:r>
            <a:r>
              <a:rPr lang="en-US" sz="1600" dirty="0" smtClean="0"/>
              <a:t> i </a:t>
            </a:r>
            <a:r>
              <a:rPr lang="en-US" sz="1600" dirty="0" err="1" smtClean="0"/>
              <a:t>druge</a:t>
            </a:r>
            <a:endParaRPr lang="en-US" sz="1600" dirty="0" smtClean="0"/>
          </a:p>
          <a:p>
            <a:r>
              <a:rPr lang="en-US" sz="1600" dirty="0" err="1" smtClean="0"/>
              <a:t>probleme</a:t>
            </a:r>
            <a:r>
              <a:rPr lang="en-US" sz="1600" dirty="0" smtClean="0"/>
              <a:t>. </a:t>
            </a:r>
            <a:r>
              <a:rPr lang="en-US" sz="1600" dirty="0" err="1" smtClean="0"/>
              <a:t>Omogućava</a:t>
            </a:r>
            <a:r>
              <a:rPr lang="en-US" sz="1600" dirty="0" smtClean="0"/>
              <a:t> </a:t>
            </a:r>
            <a:r>
              <a:rPr lang="en-US" sz="1600" dirty="0" err="1" smtClean="0"/>
              <a:t>programerima</a:t>
            </a:r>
            <a:r>
              <a:rPr lang="en-US" sz="1600" dirty="0" smtClean="0"/>
              <a:t> da vide </a:t>
            </a:r>
            <a:r>
              <a:rPr lang="en-US" sz="1600" dirty="0" err="1" smtClean="0"/>
              <a:t>ko</a:t>
            </a:r>
            <a:r>
              <a:rPr lang="en-US" sz="1600" dirty="0" smtClean="0"/>
              <a:t> od </a:t>
            </a:r>
            <a:r>
              <a:rPr lang="en-US" sz="1600" dirty="0" err="1" smtClean="0"/>
              <a:t>njih</a:t>
            </a:r>
            <a:r>
              <a:rPr lang="en-US" sz="1600" dirty="0" smtClean="0"/>
              <a:t> </a:t>
            </a:r>
            <a:r>
              <a:rPr lang="en-US" sz="1600" dirty="0" err="1" smtClean="0"/>
              <a:t>radi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kom</a:t>
            </a:r>
            <a:r>
              <a:rPr lang="en-US" sz="1600" dirty="0" smtClean="0"/>
              <a:t> </a:t>
            </a:r>
            <a:r>
              <a:rPr lang="en-US" sz="1600" dirty="0" err="1" smtClean="0"/>
              <a:t>problemu</a:t>
            </a:r>
            <a:r>
              <a:rPr lang="en-US" sz="1600" dirty="0" smtClean="0"/>
              <a:t> i</a:t>
            </a:r>
          </a:p>
          <a:p>
            <a:r>
              <a:rPr lang="en-US" sz="1600" dirty="0" err="1" smtClean="0"/>
              <a:t>kada</a:t>
            </a:r>
            <a:r>
              <a:rPr lang="en-US" sz="1600" dirty="0" smtClean="0"/>
              <a:t> je </a:t>
            </a:r>
            <a:r>
              <a:rPr lang="en-US" sz="1600" dirty="0" err="1" smtClean="0"/>
              <a:t>koji</a:t>
            </a:r>
            <a:r>
              <a:rPr lang="en-US" sz="1600" dirty="0" smtClean="0"/>
              <a:t> problem </a:t>
            </a:r>
            <a:r>
              <a:rPr lang="en-US" sz="1600" dirty="0" err="1" smtClean="0"/>
              <a:t>popravljen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73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37393"/>
            <a:ext cx="295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TARGET DEVELOPING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650" y="838199"/>
            <a:ext cx="8839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• Većina softvera se bazira na host-target modelu. Softver se razvija na jednom računaru (the host), a pokreće na</a:t>
            </a:r>
            <a:r>
              <a:rPr lang="sr-Latn-RS" sz="1600" dirty="0" smtClean="0"/>
              <a:t> </a:t>
            </a:r>
            <a:r>
              <a:rPr lang="vi-VN" sz="1600" dirty="0" smtClean="0"/>
              <a:t>drugoj mašini (target). Generalno, kada pričamo o ovome, pričamo o platformi na kojoj se razvija i o platformi</a:t>
            </a:r>
            <a:r>
              <a:rPr lang="sr-Latn-RS" sz="1600" dirty="0" smtClean="0"/>
              <a:t> </a:t>
            </a:r>
            <a:r>
              <a:rPr lang="vi-VN" sz="1600" dirty="0" smtClean="0"/>
              <a:t>na kojoj se pokreće. Platforma je više od samog hardvera. Ona uključuje operativni sistem, kao i drugi softver,</a:t>
            </a:r>
            <a:r>
              <a:rPr lang="sr-Latn-RS" sz="1600" dirty="0" smtClean="0"/>
              <a:t> </a:t>
            </a:r>
            <a:r>
              <a:rPr lang="vi-VN" sz="1600" dirty="0" smtClean="0"/>
              <a:t>kao što je sistem za upravljanje bazama podataka ili razvojno okruženje i slično.</a:t>
            </a:r>
          </a:p>
          <a:p>
            <a:r>
              <a:rPr lang="vi-VN" sz="1600" dirty="0" smtClean="0"/>
              <a:t>• Ponekad, ove dve platforme su iste, što bi omogućilo i razvoj i testiranje na istoj mašini. Mnogo češće su različite,</a:t>
            </a:r>
            <a:r>
              <a:rPr lang="sr-Latn-RS" sz="1600" dirty="0" smtClean="0"/>
              <a:t> </a:t>
            </a:r>
            <a:r>
              <a:rPr lang="vi-VN" sz="1600" dirty="0" smtClean="0"/>
              <a:t>pa je potrebno vršiti testiranje na mašini na kojoj će se program izvršavati. Simulatori se često koriste kod razvoja</a:t>
            </a:r>
            <a:r>
              <a:rPr lang="sr-Latn-RS" sz="1600" dirty="0" smtClean="0"/>
              <a:t> </a:t>
            </a:r>
            <a:r>
              <a:rPr lang="vi-VN" sz="1600" dirty="0" smtClean="0"/>
              <a:t>embedded sistema. Mi možemo da simuliramo hardverske uređaje kao što su senzori i slično. Simulatori značano</a:t>
            </a:r>
          </a:p>
          <a:p>
            <a:r>
              <a:rPr lang="vi-VN" sz="1600" dirty="0" smtClean="0"/>
              <a:t>ubrzavaju razvojni proces za embedded sisteme tako što svaki programer može da ima svoju platformu za</a:t>
            </a:r>
            <a:r>
              <a:rPr lang="sr-Latn-RS" sz="1600" dirty="0" smtClean="0"/>
              <a:t> </a:t>
            </a:r>
            <a:r>
              <a:rPr lang="vi-VN" sz="1600" dirty="0" smtClean="0"/>
              <a:t>izvršavanje, bez potrebe za skidanjem nekog softvera za hardver. Ali sa druge strane, simulatori su skupi.</a:t>
            </a:r>
          </a:p>
          <a:p>
            <a:r>
              <a:rPr lang="vi-VN" sz="1600" dirty="0" smtClean="0"/>
              <a:t>• Platforma za razvoj softvera treba da obezbedi neki skup alata, kako bi podržala proces razvoja softvera. Ovo</a:t>
            </a:r>
            <a:r>
              <a:rPr lang="sr-Latn-RS" sz="1600" dirty="0" smtClean="0"/>
              <a:t> </a:t>
            </a:r>
            <a:r>
              <a:rPr lang="vi-VN" sz="1600" dirty="0" smtClean="0"/>
              <a:t>može da uključuje:</a:t>
            </a:r>
          </a:p>
          <a:p>
            <a:r>
              <a:rPr lang="vi-VN" sz="1600" dirty="0" smtClean="0"/>
              <a:t>1. Integrisani kompajler i editor koji omogućava pisanje, menjanje i kompajliranje koda,</a:t>
            </a:r>
          </a:p>
          <a:p>
            <a:r>
              <a:rPr lang="vi-VN" sz="1600" dirty="0" smtClean="0"/>
              <a:t>2. Sistem za debagovanje,</a:t>
            </a:r>
          </a:p>
          <a:p>
            <a:r>
              <a:rPr lang="vi-VN" sz="1600" dirty="0" smtClean="0"/>
              <a:t>3.</a:t>
            </a:r>
            <a:r>
              <a:rPr lang="sr-Latn-RS" sz="1600" dirty="0" smtClean="0"/>
              <a:t> </a:t>
            </a:r>
            <a:r>
              <a:rPr lang="vi-VN" sz="1600" dirty="0" smtClean="0"/>
              <a:t>Alate za grafičko editovanje, npr za UML dijagrame,</a:t>
            </a:r>
          </a:p>
          <a:p>
            <a:r>
              <a:rPr lang="vi-VN" sz="1600" dirty="0" smtClean="0"/>
              <a:t>4.</a:t>
            </a:r>
            <a:r>
              <a:rPr lang="sr-Latn-RS" sz="1600" dirty="0" smtClean="0"/>
              <a:t> </a:t>
            </a:r>
            <a:r>
              <a:rPr lang="vi-VN" sz="1600" dirty="0" smtClean="0"/>
              <a:t>Alate za testiranje, kao što je Junit koji mogu automatski da pokrenu skup testova…</a:t>
            </a:r>
          </a:p>
          <a:p>
            <a:r>
              <a:rPr lang="vi-VN" sz="1600" dirty="0" smtClean="0"/>
              <a:t>• Pored ovih standardnih alata, tu mogu da se nadju i neki specifični alati kao što su razni analizatori i slično, ali o</a:t>
            </a:r>
          </a:p>
          <a:p>
            <a:r>
              <a:rPr lang="vi-VN" sz="1600" dirty="0" smtClean="0"/>
              <a:t>tome će biti više reči u poglavlju 15. Uobičajeno je da razvojno okruženje uključuje i šerovan server na kom se</a:t>
            </a:r>
          </a:p>
          <a:p>
            <a:r>
              <a:rPr lang="vi-VN" sz="1600" dirty="0" smtClean="0"/>
              <a:t>nalazi upravljač konfiguracijama.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03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914400" y="2360762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Open source </a:t>
            </a:r>
            <a:r>
              <a:rPr lang="en-US" sz="3200" dirty="0" err="1"/>
              <a:t>razvoj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08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LICENCIRANJE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Iako</a:t>
            </a:r>
            <a:r>
              <a:rPr lang="en-US" dirty="0" smtClean="0"/>
              <a:t> je </a:t>
            </a:r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princip</a:t>
            </a:r>
            <a:r>
              <a:rPr lang="en-US" dirty="0" smtClean="0"/>
              <a:t> open source </a:t>
            </a:r>
            <a:r>
              <a:rPr lang="en-US" dirty="0" err="1" smtClean="0"/>
              <a:t>razvoja</a:t>
            </a:r>
            <a:r>
              <a:rPr lang="en-US" dirty="0" smtClean="0"/>
              <a:t> </a:t>
            </a:r>
            <a:r>
              <a:rPr lang="en-US" dirty="0" err="1" smtClean="0"/>
              <a:t>taj</a:t>
            </a:r>
            <a:r>
              <a:rPr lang="en-US" dirty="0" smtClean="0"/>
              <a:t> da </a:t>
            </a:r>
            <a:r>
              <a:rPr lang="en-US" dirty="0" err="1" smtClean="0"/>
              <a:t>izvorni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bude</a:t>
            </a:r>
            <a:endParaRPr lang="en-US" dirty="0" smtClean="0"/>
          </a:p>
          <a:p>
            <a:r>
              <a:rPr lang="en-US" dirty="0" err="1" smtClean="0"/>
              <a:t>dostupan</a:t>
            </a:r>
            <a:r>
              <a:rPr lang="en-US" dirty="0" smtClean="0"/>
              <a:t> </a:t>
            </a:r>
            <a:r>
              <a:rPr lang="en-US" dirty="0" err="1" smtClean="0"/>
              <a:t>svima</a:t>
            </a:r>
            <a:r>
              <a:rPr lang="en-US" dirty="0" smtClean="0"/>
              <a:t>, to ne </a:t>
            </a:r>
            <a:r>
              <a:rPr lang="en-US" dirty="0" err="1" smtClean="0"/>
              <a:t>znači</a:t>
            </a:r>
            <a:r>
              <a:rPr lang="en-US" dirty="0" smtClean="0"/>
              <a:t> da </a:t>
            </a:r>
            <a:r>
              <a:rPr lang="en-US" dirty="0" err="1" smtClean="0"/>
              <a:t>svako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njim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da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šta</a:t>
            </a:r>
            <a:r>
              <a:rPr lang="en-US" dirty="0" smtClean="0"/>
              <a:t> </a:t>
            </a:r>
            <a:r>
              <a:rPr lang="en-US" dirty="0" err="1" smtClean="0"/>
              <a:t>želi</a:t>
            </a:r>
            <a:r>
              <a:rPr lang="en-US" dirty="0" smtClean="0"/>
              <a:t>. U tom </a:t>
            </a:r>
            <a:r>
              <a:rPr lang="en-US" dirty="0" err="1" smtClean="0"/>
              <a:t>smislu</a:t>
            </a:r>
            <a:r>
              <a:rPr lang="en-US" dirty="0" smtClean="0"/>
              <a:t> </a:t>
            </a:r>
            <a:r>
              <a:rPr lang="en-US" dirty="0" err="1" smtClean="0"/>
              <a:t>onaj</a:t>
            </a:r>
            <a:r>
              <a:rPr lang="sr-Latn-RS" dirty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je </a:t>
            </a:r>
            <a:r>
              <a:rPr lang="en-US" dirty="0" err="1" smtClean="0"/>
              <a:t>originalno</a:t>
            </a:r>
            <a:r>
              <a:rPr lang="en-US" dirty="0" smtClean="0"/>
              <a:t> </a:t>
            </a:r>
            <a:r>
              <a:rPr lang="en-US" dirty="0" err="1" smtClean="0"/>
              <a:t>razvijao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vlasnika</a:t>
            </a:r>
            <a:r>
              <a:rPr lang="en-US" dirty="0" smtClean="0"/>
              <a:t> tog </a:t>
            </a:r>
            <a:r>
              <a:rPr lang="en-US" dirty="0" err="1" smtClean="0"/>
              <a:t>koda</a:t>
            </a:r>
            <a:r>
              <a:rPr lang="en-US" dirty="0" smtClean="0"/>
              <a:t> (u </a:t>
            </a:r>
            <a:r>
              <a:rPr lang="en-US" dirty="0" err="1" smtClean="0"/>
              <a:t>pravnom</a:t>
            </a:r>
            <a:r>
              <a:rPr lang="en-US" dirty="0" smtClean="0"/>
              <a:t> </a:t>
            </a:r>
            <a:r>
              <a:rPr lang="en-US" dirty="0" err="1" smtClean="0"/>
              <a:t>smislu</a:t>
            </a:r>
            <a:r>
              <a:rPr lang="en-US" dirty="0" smtClean="0"/>
              <a:t>).</a:t>
            </a:r>
            <a:r>
              <a:rPr lang="sr-Latn-RS" dirty="0" smtClean="0"/>
              <a:t> </a:t>
            </a:r>
            <a:r>
              <a:rPr lang="en-US" dirty="0" err="1" smtClean="0"/>
              <a:t>Vlasnik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postavljati</a:t>
            </a:r>
            <a:r>
              <a:rPr lang="en-US" dirty="0" smtClean="0"/>
              <a:t> </a:t>
            </a:r>
            <a:r>
              <a:rPr lang="en-US" dirty="0" err="1" smtClean="0"/>
              <a:t>različite</a:t>
            </a:r>
            <a:r>
              <a:rPr lang="en-US" dirty="0" smtClean="0"/>
              <a:t> </a:t>
            </a:r>
            <a:r>
              <a:rPr lang="en-US" dirty="0" err="1" smtClean="0"/>
              <a:t>uslove</a:t>
            </a:r>
            <a:r>
              <a:rPr lang="en-US" dirty="0" smtClean="0"/>
              <a:t> </a:t>
            </a:r>
            <a:r>
              <a:rPr lang="en-US" dirty="0" err="1" smtClean="0"/>
              <a:t>vezane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sr-Latn-RS" dirty="0"/>
              <a:t> </a:t>
            </a:r>
            <a:r>
              <a:rPr lang="en-US" dirty="0" err="1" smtClean="0"/>
              <a:t>obavezujuće</a:t>
            </a:r>
            <a:r>
              <a:rPr lang="en-US" dirty="0" smtClean="0"/>
              <a:t> </a:t>
            </a:r>
            <a:r>
              <a:rPr lang="en-US" dirty="0" err="1" smtClean="0"/>
              <a:t>klauze</a:t>
            </a:r>
            <a:r>
              <a:rPr lang="en-US" dirty="0" smtClean="0"/>
              <a:t> u open source </a:t>
            </a:r>
            <a:r>
              <a:rPr lang="en-US" dirty="0" err="1" smtClean="0"/>
              <a:t>licenci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Najčešće</a:t>
            </a:r>
            <a:r>
              <a:rPr lang="en-US" dirty="0" smtClean="0"/>
              <a:t> </a:t>
            </a:r>
            <a:r>
              <a:rPr lang="en-US" dirty="0" err="1" smtClean="0"/>
              <a:t>licence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izvedene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jednog</a:t>
            </a:r>
            <a:r>
              <a:rPr lang="en-US" dirty="0" smtClean="0"/>
              <a:t> od </a:t>
            </a:r>
            <a:r>
              <a:rPr lang="en-US" dirty="0" err="1" smtClean="0"/>
              <a:t>sledećih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(a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dirty="0" err="1" smtClean="0"/>
              <a:t>često</a:t>
            </a:r>
            <a:r>
              <a:rPr lang="en-US" dirty="0" smtClean="0"/>
              <a:t> se i </a:t>
            </a:r>
            <a:r>
              <a:rPr lang="en-US" dirty="0" err="1" smtClean="0"/>
              <a:t>koriste</a:t>
            </a:r>
            <a:r>
              <a:rPr lang="sr-Latn-RS" dirty="0"/>
              <a:t> </a:t>
            </a:r>
            <a:r>
              <a:rPr lang="en-US" dirty="0" err="1" smtClean="0"/>
              <a:t>sami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):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GPL(General Public </a:t>
            </a:r>
            <a:r>
              <a:rPr lang="en-US" b="1" dirty="0" err="1" smtClean="0"/>
              <a:t>Licence</a:t>
            </a:r>
            <a:r>
              <a:rPr lang="en-US" b="1" dirty="0" smtClean="0"/>
              <a:t>) </a:t>
            </a:r>
            <a:r>
              <a:rPr lang="en-US" dirty="0" smtClean="0"/>
              <a:t>–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pod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licencom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onda</a:t>
            </a:r>
            <a:r>
              <a:rPr lang="en-US" dirty="0" smtClean="0"/>
              <a:t> i </a:t>
            </a:r>
            <a:r>
              <a:rPr lang="en-US" dirty="0" err="1" smtClean="0"/>
              <a:t>naš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da </a:t>
            </a:r>
            <a:r>
              <a:rPr lang="en-US" dirty="0" err="1" smtClean="0"/>
              <a:t>bude</a:t>
            </a:r>
            <a:r>
              <a:rPr lang="en-US" dirty="0" smtClean="0"/>
              <a:t> open source i to pod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licencom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smtClean="0"/>
              <a:t>LGPL (Lesser General Public </a:t>
            </a:r>
            <a:r>
              <a:rPr lang="en-US" b="1" dirty="0" err="1" smtClean="0"/>
              <a:t>Licence</a:t>
            </a:r>
            <a:r>
              <a:rPr lang="en-US" b="1" dirty="0" smtClean="0"/>
              <a:t>) </a:t>
            </a:r>
            <a:r>
              <a:rPr lang="en-US" dirty="0" smtClean="0"/>
              <a:t>– </a:t>
            </a:r>
            <a:r>
              <a:rPr lang="en-US" dirty="0" err="1" smtClean="0"/>
              <a:t>Ovo</a:t>
            </a:r>
            <a:r>
              <a:rPr lang="en-US" dirty="0" smtClean="0"/>
              <a:t> je </a:t>
            </a:r>
            <a:r>
              <a:rPr lang="en-US" dirty="0" err="1" smtClean="0"/>
              <a:t>varijanta</a:t>
            </a:r>
            <a:r>
              <a:rPr lang="en-US" dirty="0" smtClean="0"/>
              <a:t> GPL </a:t>
            </a:r>
            <a:r>
              <a:rPr lang="en-US" dirty="0" err="1" smtClean="0"/>
              <a:t>licence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endParaRPr lang="en-US" dirty="0" smtClean="0"/>
          </a:p>
          <a:p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pisati</a:t>
            </a:r>
            <a:r>
              <a:rPr lang="en-US" dirty="0" smtClean="0"/>
              <a:t> </a:t>
            </a:r>
            <a:r>
              <a:rPr lang="en-US" dirty="0" err="1" smtClean="0"/>
              <a:t>softverske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vezane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open source </a:t>
            </a:r>
            <a:r>
              <a:rPr lang="en-US" dirty="0" err="1" smtClean="0"/>
              <a:t>izvorni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, </a:t>
            </a:r>
            <a:r>
              <a:rPr lang="en-US" dirty="0" err="1" smtClean="0"/>
              <a:t>bez</a:t>
            </a:r>
            <a:r>
              <a:rPr lang="en-US" dirty="0" smtClean="0"/>
              <a:t> toga da</a:t>
            </a:r>
            <a:r>
              <a:rPr lang="sr-Latn-RS" dirty="0" smtClean="0"/>
              <a:t> </a:t>
            </a:r>
            <a:r>
              <a:rPr lang="en-US" dirty="0" err="1" smtClean="0"/>
              <a:t>moramo</a:t>
            </a:r>
            <a:r>
              <a:rPr lang="en-US" dirty="0" smtClean="0"/>
              <a:t> </a:t>
            </a:r>
            <a:r>
              <a:rPr lang="en-US" dirty="0" err="1" smtClean="0"/>
              <a:t>objaviti</a:t>
            </a:r>
            <a:r>
              <a:rPr lang="en-US" dirty="0" smtClean="0"/>
              <a:t> </a:t>
            </a:r>
            <a:r>
              <a:rPr lang="en-US" dirty="0" err="1" smtClean="0"/>
              <a:t>izvorni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ovih</a:t>
            </a:r>
            <a:r>
              <a:rPr lang="en-US" dirty="0" smtClean="0"/>
              <a:t> </a:t>
            </a:r>
            <a:r>
              <a:rPr lang="en-US" dirty="0" err="1" smtClean="0"/>
              <a:t>komponenti</a:t>
            </a:r>
            <a:r>
              <a:rPr lang="en-US" dirty="0" smtClean="0"/>
              <a:t>. </a:t>
            </a:r>
            <a:r>
              <a:rPr lang="en-US" dirty="0" err="1" smtClean="0"/>
              <a:t>Ipak</a:t>
            </a:r>
            <a:r>
              <a:rPr lang="en-US" dirty="0" smtClean="0"/>
              <a:t>,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promenimo</a:t>
            </a:r>
            <a:r>
              <a:rPr lang="en-US" dirty="0" smtClean="0"/>
              <a:t> open source </a:t>
            </a:r>
            <a:r>
              <a:rPr lang="en-US" dirty="0" err="1" smtClean="0"/>
              <a:t>kod</a:t>
            </a:r>
            <a:r>
              <a:rPr lang="sr-Latn-RS" dirty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koristili</a:t>
            </a:r>
            <a:r>
              <a:rPr lang="en-US" dirty="0" smtClean="0"/>
              <a:t>,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moramo</a:t>
            </a:r>
            <a:r>
              <a:rPr lang="en-US" dirty="0" smtClean="0"/>
              <a:t> </a:t>
            </a:r>
            <a:r>
              <a:rPr lang="en-US" dirty="0" err="1" smtClean="0"/>
              <a:t>objaviti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open source.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BSD (</a:t>
            </a:r>
            <a:r>
              <a:rPr lang="en-US" b="1" dirty="0" err="1" smtClean="0"/>
              <a:t>Berkly</a:t>
            </a:r>
            <a:r>
              <a:rPr lang="en-US" b="1" dirty="0" smtClean="0"/>
              <a:t> Standard Distribution) </a:t>
            </a:r>
            <a:r>
              <a:rPr lang="en-US" b="1" dirty="0" err="1" smtClean="0"/>
              <a:t>Licence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Izvorni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pod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licencom</a:t>
            </a:r>
            <a:endParaRPr lang="en-US" dirty="0" smtClean="0"/>
          </a:p>
          <a:p>
            <a:r>
              <a:rPr lang="en-US" dirty="0" err="1" smtClean="0"/>
              <a:t>može</a:t>
            </a:r>
            <a:r>
              <a:rPr lang="en-US" dirty="0" smtClean="0"/>
              <a:t> da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proizvoljno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da se </a:t>
            </a:r>
            <a:r>
              <a:rPr lang="en-US" dirty="0" err="1" smtClean="0"/>
              <a:t>navede</a:t>
            </a:r>
            <a:r>
              <a:rPr lang="en-US" dirty="0" smtClean="0"/>
              <a:t> </a:t>
            </a:r>
            <a:r>
              <a:rPr lang="en-US" dirty="0" err="1" smtClean="0"/>
              <a:t>originalni</a:t>
            </a:r>
            <a:r>
              <a:rPr lang="en-US" dirty="0" smtClean="0"/>
              <a:t> </a:t>
            </a:r>
            <a:r>
              <a:rPr lang="en-US" dirty="0" err="1" smtClean="0"/>
              <a:t>kreator</a:t>
            </a:r>
            <a:r>
              <a:rPr lang="en-US" dirty="0" smtClean="0"/>
              <a:t> </a:t>
            </a:r>
            <a:r>
              <a:rPr lang="en-US" dirty="0" err="1" smtClean="0"/>
              <a:t>izvornog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sr-Latn-R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naš</a:t>
            </a:r>
            <a:r>
              <a:rPr lang="en-US" dirty="0" smtClean="0"/>
              <a:t> </a:t>
            </a:r>
            <a:r>
              <a:rPr lang="en-US" dirty="0" err="1" smtClean="0"/>
              <a:t>moramo</a:t>
            </a:r>
            <a:r>
              <a:rPr lang="en-US" dirty="0" smtClean="0"/>
              <a:t> </a:t>
            </a:r>
            <a:r>
              <a:rPr lang="en-US" dirty="0" err="1" smtClean="0"/>
              <a:t>navesti</a:t>
            </a:r>
            <a:r>
              <a:rPr lang="en-US" dirty="0" smtClean="0"/>
              <a:t> </a:t>
            </a:r>
            <a:r>
              <a:rPr lang="en-US" dirty="0" err="1" smtClean="0"/>
              <a:t>čiji</a:t>
            </a:r>
            <a:r>
              <a:rPr lang="en-US" dirty="0" smtClean="0"/>
              <a:t> je.)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79961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 smtClean="0"/>
              <a:t>• Bayersdorfer (2007) je predložio kompanijama koje imaju projekte koji koriste open</a:t>
            </a:r>
          </a:p>
          <a:p>
            <a:r>
              <a:rPr lang="vi-VN" sz="1600" dirty="0" smtClean="0"/>
              <a:t>source komponente, sledeće:</a:t>
            </a:r>
          </a:p>
          <a:p>
            <a:r>
              <a:rPr lang="vi-VN" sz="1600" dirty="0" smtClean="0"/>
              <a:t>1. Uspostavljanje sistema za čuvanje informacija o open source</a:t>
            </a:r>
          </a:p>
          <a:p>
            <a:r>
              <a:rPr lang="vi-VN" sz="1600" dirty="0" smtClean="0"/>
              <a:t>komponentama koje su korišćene. Potrebno je čuvati kopiju licence za svaku</a:t>
            </a:r>
          </a:p>
          <a:p>
            <a:r>
              <a:rPr lang="vi-VN" sz="1600" dirty="0" smtClean="0"/>
              <a:t>komponentu kojom je ta komponenta bila licencirana u vreme korišćenja. Licence se</a:t>
            </a:r>
          </a:p>
          <a:p>
            <a:r>
              <a:rPr lang="vi-VN" sz="1600" dirty="0" smtClean="0"/>
              <a:t>mogu promeniti, tako da moramo znati koje uslove smo prihvatili.</a:t>
            </a:r>
          </a:p>
          <a:p>
            <a:r>
              <a:rPr lang="vi-VN" sz="1600" dirty="0" smtClean="0"/>
              <a:t>2. Treba biti </a:t>
            </a:r>
            <a:r>
              <a:rPr lang="vi-VN" sz="1600" dirty="0" smtClean="0"/>
              <a:t>sves</a:t>
            </a:r>
            <a:r>
              <a:rPr lang="en-US" sz="1600" dirty="0" smtClean="0"/>
              <a:t>t</a:t>
            </a:r>
            <a:r>
              <a:rPr lang="vi-VN" sz="1600" dirty="0" smtClean="0"/>
              <a:t>an </a:t>
            </a:r>
            <a:r>
              <a:rPr lang="vi-VN" sz="1600" dirty="0" smtClean="0"/>
              <a:t>različitih tipova licenci i kako je određena komponenta</a:t>
            </a:r>
          </a:p>
          <a:p>
            <a:r>
              <a:rPr lang="vi-VN" sz="1600" dirty="0" smtClean="0"/>
              <a:t>licencirana pre nego što je iskoristimo. Možete odlučiti da neku komponentu koristite u</a:t>
            </a:r>
          </a:p>
          <a:p>
            <a:r>
              <a:rPr lang="vi-VN" sz="1600" dirty="0" smtClean="0"/>
              <a:t>jednom projektu, a u drugom da je ne koristite</a:t>
            </a:r>
          </a:p>
          <a:p>
            <a:r>
              <a:rPr lang="vi-VN" sz="1600" dirty="0" smtClean="0"/>
              <a:t>3. Treba biti </a:t>
            </a:r>
            <a:r>
              <a:rPr lang="vi-VN" sz="1600" dirty="0" smtClean="0"/>
              <a:t>sves</a:t>
            </a:r>
            <a:r>
              <a:rPr lang="en-US" sz="1600" dirty="0" smtClean="0"/>
              <a:t>t</a:t>
            </a:r>
            <a:r>
              <a:rPr lang="vi-VN" sz="1600" dirty="0" smtClean="0"/>
              <a:t>an </a:t>
            </a:r>
            <a:r>
              <a:rPr lang="vi-VN" sz="1600" dirty="0" smtClean="0"/>
              <a:t>evolucije open source komponenti koje koristimo da bi znali</a:t>
            </a:r>
          </a:p>
          <a:p>
            <a:r>
              <a:rPr lang="vi-VN" sz="1600" dirty="0" smtClean="0"/>
              <a:t>kako se one mogu razviti odnosno promeniti u budućnosti</a:t>
            </a:r>
          </a:p>
          <a:p>
            <a:r>
              <a:rPr lang="vi-VN" sz="1600" dirty="0" smtClean="0"/>
              <a:t>4. Treba obrazovati ljude o open source-u. Nije dovoljno imati spremne</a:t>
            </a:r>
          </a:p>
          <a:p>
            <a:r>
              <a:rPr lang="vi-VN" sz="1600" dirty="0" smtClean="0"/>
              <a:t>procedure koje će obezbediti saglasnost sa licencama. Potrebno je i obrazovati</a:t>
            </a:r>
          </a:p>
          <a:p>
            <a:r>
              <a:rPr lang="vi-VN" sz="1600" dirty="0" smtClean="0"/>
              <a:t>razvojni tim o open source-u i open source licenciranju.</a:t>
            </a:r>
          </a:p>
          <a:p>
            <a:r>
              <a:rPr lang="vi-VN" sz="1600" dirty="0" smtClean="0"/>
              <a:t>5. Potrebno je imati revizorske sisteme. Programeri usled kratkih rokova mogu</a:t>
            </a:r>
          </a:p>
          <a:p>
            <a:r>
              <a:rPr lang="vi-VN" sz="1600" dirty="0" smtClean="0"/>
              <a:t>prekršiti neke od licenci. Ako je moguće treba imati softver koji ovo može da primeti i</a:t>
            </a:r>
          </a:p>
          <a:p>
            <a:r>
              <a:rPr lang="vi-VN" sz="1600" dirty="0" smtClean="0"/>
              <a:t>zaustavi.</a:t>
            </a:r>
          </a:p>
          <a:p>
            <a:r>
              <a:rPr lang="vi-VN" sz="1600" dirty="0" smtClean="0"/>
              <a:t>6. Učestvujte u open source zajednici. Ako se oslanjate na open source</a:t>
            </a:r>
          </a:p>
          <a:p>
            <a:r>
              <a:rPr lang="vi-VN" sz="1600" dirty="0" smtClean="0"/>
              <a:t>proizvode, trebali biste da učestvujete u zajednici i da podržavate njihov razvoj.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4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576" y="721658"/>
            <a:ext cx="6979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Cilj poglavlja:</a:t>
            </a:r>
          </a:p>
          <a:p>
            <a:endParaRPr lang="sr-Latn-RS" dirty="0"/>
          </a:p>
          <a:p>
            <a:pPr marL="342900" indent="-342900">
              <a:buAutoNum type="arabicPeriod"/>
            </a:pPr>
            <a:r>
              <a:rPr lang="sr-Latn-RS" dirty="0" smtClean="0"/>
              <a:t>Da se pokaže kako se procesi modeliranja sistema i dizajna arhitekture sprovode u praksi i razvoju OO dizajna softvera</a:t>
            </a:r>
          </a:p>
          <a:p>
            <a:pPr marL="342900" indent="-342900">
              <a:buAutoNum type="arabicPeriod"/>
            </a:pPr>
            <a:endParaRPr lang="sr-Latn-RS" dirty="0"/>
          </a:p>
          <a:p>
            <a:pPr marL="342900" indent="-342900">
              <a:buAutoNum type="arabicPeriod"/>
            </a:pPr>
            <a:r>
              <a:rPr lang="sr-Latn-RS" dirty="0" smtClean="0"/>
              <a:t>Da nas uvede u neke implementacione probleme kao sto su:</a:t>
            </a:r>
          </a:p>
          <a:p>
            <a:r>
              <a:rPr lang="sr-Latn-RS" dirty="0" smtClean="0"/>
              <a:t> 	- poslovna iskorišćenost programa (software reuse)</a:t>
            </a:r>
          </a:p>
          <a:p>
            <a:r>
              <a:rPr lang="sr-Latn-RS" dirty="0"/>
              <a:t>	</a:t>
            </a:r>
            <a:r>
              <a:rPr lang="sr-Latn-RS" dirty="0" smtClean="0"/>
              <a:t>- upravljanje konfiguracijom (configuration menagment)</a:t>
            </a:r>
          </a:p>
          <a:p>
            <a:r>
              <a:rPr lang="sr-Latn-RS" dirty="0"/>
              <a:t>	</a:t>
            </a:r>
            <a:r>
              <a:rPr lang="sr-Latn-RS" dirty="0" smtClean="0"/>
              <a:t>- host – target development</a:t>
            </a:r>
          </a:p>
          <a:p>
            <a:endParaRPr lang="sr-Latn-RS" dirty="0" smtClean="0"/>
          </a:p>
          <a:p>
            <a:r>
              <a:rPr lang="sr-Latn-RS" dirty="0" smtClean="0"/>
              <a:t>3. </a:t>
            </a:r>
            <a:r>
              <a:rPr lang="sr-Latn-RS" dirty="0"/>
              <a:t> </a:t>
            </a:r>
            <a:r>
              <a:rPr lang="sr-Latn-RS" dirty="0" smtClean="0"/>
              <a:t>Osnova o open source programiranju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438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n w="1841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KRAJ!</a:t>
            </a:r>
          </a:p>
          <a:p>
            <a:endParaRPr lang="sr-Latn-RS" dirty="0">
              <a:ln w="1841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sr-Latn-RS" dirty="0" smtClean="0">
                <a:ln w="1841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HVALA NA PAŽNJI!</a:t>
            </a:r>
            <a:endParaRPr lang="en-US" dirty="0">
              <a:ln w="1841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5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>
          <a:xfrm>
            <a:off x="1066800" y="2755612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OO DIZAJN KORIŠĆENJEM UML-A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64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600199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</a:t>
            </a:r>
            <a:r>
              <a:rPr lang="en-US" dirty="0" smtClean="0"/>
              <a:t> OO </a:t>
            </a:r>
            <a:r>
              <a:rPr lang="en-US" dirty="0" err="1" smtClean="0"/>
              <a:t>dizajna</a:t>
            </a:r>
            <a:r>
              <a:rPr lang="en-US" dirty="0" smtClean="0"/>
              <a:t> </a:t>
            </a:r>
            <a:r>
              <a:rPr lang="en-US" dirty="0" err="1" smtClean="0"/>
              <a:t>podrazumeva</a:t>
            </a:r>
            <a:r>
              <a:rPr lang="en-US" dirty="0" smtClean="0"/>
              <a:t> </a:t>
            </a:r>
            <a:r>
              <a:rPr lang="en-US" dirty="0" err="1" smtClean="0"/>
              <a:t>dizajniranje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i </a:t>
            </a:r>
            <a:r>
              <a:rPr lang="en-US" dirty="0" err="1" smtClean="0"/>
              <a:t>veza</a:t>
            </a:r>
            <a:endParaRPr lang="en-US" dirty="0" smtClean="0"/>
          </a:p>
          <a:p>
            <a:r>
              <a:rPr lang="en-US" dirty="0" err="1" smtClean="0"/>
              <a:t>medju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klasama</a:t>
            </a:r>
            <a:r>
              <a:rPr lang="en-US" dirty="0" smtClean="0"/>
              <a:t>. U </a:t>
            </a:r>
            <a:r>
              <a:rPr lang="en-US" dirty="0" err="1" smtClean="0"/>
              <a:t>procesu</a:t>
            </a:r>
            <a:r>
              <a:rPr lang="en-US" dirty="0" smtClean="0"/>
              <a:t> </a:t>
            </a:r>
            <a:r>
              <a:rPr lang="en-US" dirty="0" err="1" smtClean="0"/>
              <a:t>razvijanja</a:t>
            </a:r>
            <a:r>
              <a:rPr lang="en-US" dirty="0" smtClean="0"/>
              <a:t>, od </a:t>
            </a:r>
            <a:r>
              <a:rPr lang="en-US" dirty="0" err="1" smtClean="0"/>
              <a:t>konceptualnog</a:t>
            </a:r>
            <a:r>
              <a:rPr lang="sr-Latn-RS" dirty="0"/>
              <a:t> </a:t>
            </a:r>
            <a:r>
              <a:rPr lang="en-US" dirty="0" smtClean="0"/>
              <a:t>pa do </a:t>
            </a:r>
            <a:r>
              <a:rPr lang="en-US" dirty="0" err="1" smtClean="0"/>
              <a:t>detaljnog</a:t>
            </a:r>
            <a:r>
              <a:rPr lang="en-US" dirty="0" smtClean="0"/>
              <a:t>, </a:t>
            </a:r>
            <a:r>
              <a:rPr lang="en-US" dirty="0" err="1" smtClean="0"/>
              <a:t>objektno</a:t>
            </a:r>
            <a:r>
              <a:rPr lang="en-US" dirty="0" smtClean="0"/>
              <a:t> </a:t>
            </a:r>
            <a:r>
              <a:rPr lang="en-US" dirty="0" err="1" smtClean="0"/>
              <a:t>orjentisanog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r>
              <a:rPr lang="en-US" dirty="0" smtClean="0"/>
              <a:t>, </a:t>
            </a:r>
            <a:r>
              <a:rPr lang="en-US" dirty="0" err="1" smtClean="0"/>
              <a:t>postoji</a:t>
            </a:r>
            <a:r>
              <a:rPr lang="sr-Latn-RS" dirty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stvari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uradimo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Razumevanje</a:t>
            </a:r>
            <a:r>
              <a:rPr lang="en-US" dirty="0" smtClean="0"/>
              <a:t> i </a:t>
            </a:r>
            <a:r>
              <a:rPr lang="en-US" dirty="0" err="1" smtClean="0"/>
              <a:t>definisanje</a:t>
            </a:r>
            <a:r>
              <a:rPr lang="en-US" dirty="0" smtClean="0"/>
              <a:t> </a:t>
            </a:r>
            <a:r>
              <a:rPr lang="en-US" dirty="0" err="1" smtClean="0"/>
              <a:t>konteksta</a:t>
            </a:r>
            <a:r>
              <a:rPr lang="en-US" dirty="0" smtClean="0"/>
              <a:t> </a:t>
            </a:r>
            <a:r>
              <a:rPr lang="en-US" dirty="0" err="1" smtClean="0"/>
              <a:t>našeg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i </a:t>
            </a:r>
            <a:r>
              <a:rPr lang="en-US" dirty="0" err="1" smtClean="0"/>
              <a:t>njegove</a:t>
            </a:r>
            <a:r>
              <a:rPr lang="sr-Latn-RS" dirty="0"/>
              <a:t> </a:t>
            </a:r>
            <a:r>
              <a:rPr lang="en-US" dirty="0" err="1" smtClean="0"/>
              <a:t>spoljašnje</a:t>
            </a:r>
            <a:r>
              <a:rPr lang="en-US" dirty="0" smtClean="0"/>
              <a:t> </a:t>
            </a:r>
            <a:r>
              <a:rPr lang="en-US" dirty="0" err="1" smtClean="0"/>
              <a:t>interakcije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sistemom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Dizajniranje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Identifikova</a:t>
            </a:r>
            <a:r>
              <a:rPr lang="sr-Latn-RS" dirty="0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glavn</a:t>
            </a:r>
            <a:r>
              <a:rPr lang="sr-Latn-R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sr-Latn-RS" dirty="0" smtClean="0"/>
              <a:t>ata</a:t>
            </a:r>
            <a:r>
              <a:rPr lang="en-US" dirty="0" smtClean="0"/>
              <a:t> u </a:t>
            </a:r>
            <a:r>
              <a:rPr lang="en-US" dirty="0" err="1" smtClean="0"/>
              <a:t>sistemu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sr-Latn-RS" dirty="0" smtClean="0"/>
              <a:t>Interfejsi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6334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PRIMER – METEOROLOŠKE STANICE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35" y="565666"/>
            <a:ext cx="57150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581400"/>
            <a:ext cx="861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Ove stanice su deo većeg sistema (slika). Ove komponente imaju sledeće značenje:</a:t>
            </a:r>
          </a:p>
          <a:p>
            <a:r>
              <a:rPr lang="vi-VN" sz="1600" dirty="0" smtClean="0"/>
              <a:t>• The weather station system – služi da prikuplja podatke, radi neku inicijalnu obradu tih</a:t>
            </a:r>
          </a:p>
          <a:p>
            <a:r>
              <a:rPr lang="vi-VN" sz="1600" dirty="0" smtClean="0"/>
              <a:t>podataka i prosleđuje ih za „Data managment and archiving system“ .</a:t>
            </a:r>
          </a:p>
          <a:p>
            <a:r>
              <a:rPr lang="vi-VN" sz="1600" dirty="0" smtClean="0"/>
              <a:t>• The data managment and archiving system – prikuplja podatke iz pojedinačnih stanica,</a:t>
            </a:r>
          </a:p>
          <a:p>
            <a:r>
              <a:rPr lang="vi-VN" sz="1600" dirty="0" smtClean="0"/>
              <a:t>obrađuje ih i vrši potrebne analize, skladišti te podatke u formi koja mođe biti zatražena od</a:t>
            </a:r>
          </a:p>
          <a:p>
            <a:r>
              <a:rPr lang="vi-VN" sz="1600" dirty="0" smtClean="0"/>
              <a:t>strane drugih sistema, kao đto su sistemi za vremensku prognozu.</a:t>
            </a:r>
          </a:p>
          <a:p>
            <a:r>
              <a:rPr lang="vi-VN" sz="1600" dirty="0" smtClean="0"/>
              <a:t>• The station maintenance system – Ovaj sistem može da komunicira putem satelita sa svim</a:t>
            </a:r>
          </a:p>
          <a:p>
            <a:r>
              <a:rPr lang="vi-VN" sz="1600" dirty="0" smtClean="0"/>
              <a:t>meteorološkim stanicama koje smo postavili u gore opisanim područjima i da na taj način vrši</a:t>
            </a:r>
          </a:p>
          <a:p>
            <a:r>
              <a:rPr lang="vi-VN" sz="1600" dirty="0" smtClean="0"/>
              <a:t>nadzor, da proverava da li sve stanice rade i da prikuplja izveštaje o greškama ukoliko ih ima.</a:t>
            </a:r>
          </a:p>
          <a:p>
            <a:r>
              <a:rPr lang="vi-VN" sz="1600" dirty="0" smtClean="0"/>
              <a:t>Takodje može da vrši update zastarelog softvera koji se nalazi na tim stanicama. U slučaju</a:t>
            </a:r>
          </a:p>
          <a:p>
            <a:r>
              <a:rPr lang="vi-VN" sz="1600" dirty="0" smtClean="0"/>
              <a:t>problema, ovaj sistem ima mogućnos da putem remote pristupa popravi grešku na stanici.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1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64812"/>
            <a:ext cx="541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/>
              <a:t>Razumevanje</a:t>
            </a:r>
            <a:r>
              <a:rPr lang="en-US" sz="1600" dirty="0" smtClean="0"/>
              <a:t> i </a:t>
            </a:r>
            <a:r>
              <a:rPr lang="en-US" sz="1600" dirty="0" err="1" smtClean="0"/>
              <a:t>definisanje</a:t>
            </a:r>
            <a:r>
              <a:rPr lang="en-US" sz="1600" dirty="0" smtClean="0"/>
              <a:t> </a:t>
            </a:r>
            <a:r>
              <a:rPr lang="en-US" sz="1600" dirty="0" err="1" smtClean="0"/>
              <a:t>konteksta</a:t>
            </a:r>
            <a:r>
              <a:rPr lang="en-US" sz="1600" dirty="0" smtClean="0"/>
              <a:t> </a:t>
            </a:r>
            <a:r>
              <a:rPr lang="en-US" sz="1600" dirty="0" err="1" smtClean="0"/>
              <a:t>našeg</a:t>
            </a:r>
            <a:r>
              <a:rPr lang="en-US" sz="1600" dirty="0" smtClean="0"/>
              <a:t> </a:t>
            </a:r>
            <a:r>
              <a:rPr lang="en-US" sz="1600" dirty="0" err="1" smtClean="0"/>
              <a:t>projekta</a:t>
            </a:r>
            <a:r>
              <a:rPr lang="en-US" sz="1600" dirty="0" smtClean="0"/>
              <a:t> </a:t>
            </a:r>
            <a:endParaRPr lang="sr-Latn-RS" sz="1600" dirty="0" smtClean="0"/>
          </a:p>
          <a:p>
            <a:r>
              <a:rPr lang="sr-Latn-RS" sz="1600" dirty="0" smtClean="0"/>
              <a:t>	</a:t>
            </a:r>
            <a:r>
              <a:rPr lang="en-US" sz="1600" dirty="0" smtClean="0"/>
              <a:t>i </a:t>
            </a:r>
            <a:r>
              <a:rPr lang="en-US" sz="1600" dirty="0" err="1" smtClean="0"/>
              <a:t>njegove</a:t>
            </a:r>
            <a:r>
              <a:rPr lang="sr-Latn-RS" sz="1600" dirty="0" smtClean="0"/>
              <a:t> </a:t>
            </a:r>
            <a:r>
              <a:rPr lang="en-US" sz="1600" dirty="0" err="1" smtClean="0"/>
              <a:t>spoljašnje</a:t>
            </a:r>
            <a:r>
              <a:rPr lang="en-US" sz="1600" dirty="0" smtClean="0"/>
              <a:t> </a:t>
            </a:r>
            <a:r>
              <a:rPr lang="en-US" sz="1600" dirty="0" err="1" smtClean="0"/>
              <a:t>interakcije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sistemom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72" y="1066800"/>
            <a:ext cx="4120991" cy="2452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722" y="1066800"/>
            <a:ext cx="44149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konteksta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i </a:t>
            </a:r>
            <a:r>
              <a:rPr lang="en-US" dirty="0" err="1" smtClean="0"/>
              <a:t>dijagram</a:t>
            </a:r>
            <a:endParaRPr lang="en-US" dirty="0" smtClean="0"/>
          </a:p>
          <a:p>
            <a:r>
              <a:rPr lang="en-US" dirty="0" err="1" smtClean="0"/>
              <a:t>interakcije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endParaRPr lang="en-US" dirty="0" smtClean="0"/>
          </a:p>
          <a:p>
            <a:r>
              <a:rPr lang="en-US" dirty="0" err="1" smtClean="0"/>
              <a:t>komplementarne</a:t>
            </a:r>
            <a:r>
              <a:rPr lang="en-US" dirty="0" smtClean="0"/>
              <a:t> </a:t>
            </a:r>
            <a:r>
              <a:rPr lang="en-US" dirty="0" err="1" smtClean="0"/>
              <a:t>poglede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veze</a:t>
            </a:r>
            <a:endParaRPr lang="en-US" dirty="0" smtClean="0"/>
          </a:p>
          <a:p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i </a:t>
            </a:r>
            <a:r>
              <a:rPr lang="en-US" dirty="0" err="1" smtClean="0"/>
              <a:t>njegovog</a:t>
            </a:r>
            <a:r>
              <a:rPr lang="en-US" dirty="0" smtClean="0"/>
              <a:t> </a:t>
            </a:r>
            <a:r>
              <a:rPr lang="en-US" dirty="0" err="1" smtClean="0"/>
              <a:t>okruženja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konteksta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je </a:t>
            </a:r>
            <a:r>
              <a:rPr lang="en-US" dirty="0" err="1" smtClean="0"/>
              <a:t>strukturni</a:t>
            </a:r>
            <a:endParaRPr lang="en-US" dirty="0" smtClean="0"/>
          </a:p>
          <a:p>
            <a:r>
              <a:rPr lang="en-US" dirty="0" err="1" smtClean="0"/>
              <a:t>dijagram</a:t>
            </a:r>
            <a:r>
              <a:rPr lang="en-US" dirty="0" smtClean="0"/>
              <a:t> i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endParaRPr lang="en-US" dirty="0" smtClean="0"/>
          </a:p>
          <a:p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pogleda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razvijamo</a:t>
            </a:r>
            <a:r>
              <a:rPr lang="en-US" dirty="0" smtClean="0"/>
              <a:t>.</a:t>
            </a:r>
          </a:p>
          <a:p>
            <a:endParaRPr lang="sr-Latn-RS" dirty="0" smtClean="0"/>
          </a:p>
          <a:p>
            <a:r>
              <a:rPr lang="sr-Latn-RS" dirty="0" smtClean="0"/>
              <a:t>- Dijagram konteksta sadrži</a:t>
            </a:r>
          </a:p>
          <a:p>
            <a:r>
              <a:rPr lang="sr-Latn-RS" dirty="0" smtClean="0"/>
              <a:t>asocijacije.One jednostavno pokazuju</a:t>
            </a:r>
          </a:p>
          <a:p>
            <a:r>
              <a:rPr lang="sr-Latn-RS" dirty="0" smtClean="0"/>
              <a:t>veze izmedju entiteta.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4800"/>
            <a:ext cx="3233140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66999"/>
            <a:ext cx="480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Jedan od načina da se prikaže kako sistem iteraguje sa svojim okruženjem jeste dijagram slučajeva upotrebe.</a:t>
            </a:r>
          </a:p>
          <a:p>
            <a:endParaRPr lang="sr-Latn-RS" sz="1600" dirty="0" smtClean="0"/>
          </a:p>
          <a:p>
            <a:r>
              <a:rPr lang="sr-Latn-RS" sz="1600" dirty="0" smtClean="0"/>
              <a:t>Slučaj upotrebe (Use case) je specifikacija skupa akcija koje vrši sistem, koje proizvode vidljiv rezultat koji je, po pravilu, od vrednosti za jednog ili više učesnika u</a:t>
            </a:r>
          </a:p>
          <a:p>
            <a:r>
              <a:rPr lang="sr-Latn-RS" sz="1600" dirty="0" smtClean="0"/>
              <a:t>Sistemu</a:t>
            </a:r>
          </a:p>
          <a:p>
            <a:endParaRPr lang="sr-Latn-RS" sz="1600" dirty="0" smtClean="0"/>
          </a:p>
          <a:p>
            <a:r>
              <a:rPr lang="en-US" sz="1600" dirty="0" err="1" smtClean="0"/>
              <a:t>Slučajevi</a:t>
            </a:r>
            <a:r>
              <a:rPr lang="en-US" sz="1600" dirty="0" smtClean="0"/>
              <a:t> </a:t>
            </a:r>
            <a:r>
              <a:rPr lang="en-US" sz="1600" dirty="0" err="1" smtClean="0"/>
              <a:t>upotrebe</a:t>
            </a:r>
            <a:r>
              <a:rPr lang="sr-Latn-RS" sz="1600" dirty="0" smtClean="0"/>
              <a:t>(našeg primera)</a:t>
            </a:r>
            <a:r>
              <a:rPr lang="en-US" sz="1600" dirty="0" smtClean="0"/>
              <a:t>:</a:t>
            </a:r>
          </a:p>
          <a:p>
            <a:r>
              <a:rPr lang="en-US" sz="1600" b="1" dirty="0" err="1" smtClean="0"/>
              <a:t>Izveštaj</a:t>
            </a:r>
            <a:r>
              <a:rPr lang="en-US" sz="1600" b="1" dirty="0" smtClean="0"/>
              <a:t> o </a:t>
            </a:r>
            <a:r>
              <a:rPr lang="en-US" sz="1600" b="1" dirty="0" err="1" smtClean="0"/>
              <a:t>vremenu</a:t>
            </a:r>
            <a:r>
              <a:rPr lang="en-US" sz="1600" b="1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stanica</a:t>
            </a:r>
            <a:r>
              <a:rPr lang="en-US" sz="1600" dirty="0" smtClean="0"/>
              <a:t> </a:t>
            </a:r>
            <a:r>
              <a:rPr lang="en-US" sz="1600" dirty="0" err="1" smtClean="0"/>
              <a:t>šalje</a:t>
            </a:r>
            <a:r>
              <a:rPr lang="en-US" sz="1600" dirty="0" smtClean="0"/>
              <a:t> </a:t>
            </a:r>
            <a:r>
              <a:rPr lang="en-US" sz="1600" dirty="0" err="1" smtClean="0"/>
              <a:t>podatke</a:t>
            </a:r>
            <a:r>
              <a:rPr lang="en-US" sz="1600" dirty="0" smtClean="0"/>
              <a:t> o </a:t>
            </a:r>
            <a:r>
              <a:rPr lang="en-US" sz="1600" dirty="0" err="1" smtClean="0"/>
              <a:t>vremenu</a:t>
            </a:r>
            <a:r>
              <a:rPr lang="sr-Latn-RS" sz="1600" dirty="0"/>
              <a:t> </a:t>
            </a:r>
            <a:r>
              <a:rPr lang="en-US" sz="1600" dirty="0" err="1" smtClean="0"/>
              <a:t>sistemu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informacije</a:t>
            </a:r>
            <a:r>
              <a:rPr lang="en-US" sz="1600" dirty="0" smtClean="0"/>
              <a:t> o </a:t>
            </a:r>
            <a:r>
              <a:rPr lang="en-US" sz="1600" dirty="0" err="1" smtClean="0"/>
              <a:t>vremenu</a:t>
            </a:r>
            <a:endParaRPr lang="en-US" sz="1600" dirty="0" smtClean="0"/>
          </a:p>
          <a:p>
            <a:r>
              <a:rPr lang="en-US" sz="1600" b="1" dirty="0" err="1" smtClean="0"/>
              <a:t>Izveštaj</a:t>
            </a:r>
            <a:r>
              <a:rPr lang="en-US" sz="1600" b="1" dirty="0" smtClean="0"/>
              <a:t> o </a:t>
            </a:r>
            <a:r>
              <a:rPr lang="en-US" sz="1600" b="1" dirty="0" err="1" smtClean="0"/>
              <a:t>statusu</a:t>
            </a:r>
            <a:r>
              <a:rPr lang="en-US" sz="1600" b="1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stanica</a:t>
            </a:r>
            <a:r>
              <a:rPr lang="en-US" sz="1600" dirty="0" smtClean="0"/>
              <a:t> </a:t>
            </a:r>
            <a:r>
              <a:rPr lang="en-US" sz="1600" dirty="0" err="1" smtClean="0"/>
              <a:t>šalje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informacije</a:t>
            </a:r>
            <a:r>
              <a:rPr lang="en-US" sz="1600" dirty="0" smtClean="0"/>
              <a:t> o </a:t>
            </a:r>
            <a:r>
              <a:rPr lang="en-US" sz="1600" dirty="0" err="1" smtClean="0"/>
              <a:t>svom</a:t>
            </a:r>
            <a:r>
              <a:rPr lang="en-US" sz="1600" dirty="0" smtClean="0"/>
              <a:t> </a:t>
            </a:r>
            <a:r>
              <a:rPr lang="en-US" sz="1600" dirty="0" err="1" smtClean="0"/>
              <a:t>statusu</a:t>
            </a:r>
            <a:r>
              <a:rPr lang="sr-Latn-RS" sz="1600" dirty="0"/>
              <a:t> </a:t>
            </a:r>
            <a:r>
              <a:rPr lang="en-US" sz="1600" dirty="0" err="1" smtClean="0"/>
              <a:t>sistemu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informacije</a:t>
            </a:r>
            <a:r>
              <a:rPr lang="en-US" sz="1600" dirty="0" smtClean="0"/>
              <a:t> o </a:t>
            </a:r>
            <a:r>
              <a:rPr lang="en-US" sz="1600" dirty="0" err="1" smtClean="0"/>
              <a:t>vremenu</a:t>
            </a:r>
            <a:endParaRPr lang="en-US" sz="1600" dirty="0" smtClean="0"/>
          </a:p>
          <a:p>
            <a:r>
              <a:rPr lang="en-US" sz="1600" b="1" dirty="0" err="1" smtClean="0"/>
              <a:t>Restartovanje</a:t>
            </a:r>
            <a:r>
              <a:rPr lang="en-US" sz="1600" dirty="0" smtClean="0"/>
              <a:t> – </a:t>
            </a:r>
            <a:r>
              <a:rPr lang="en-US" sz="1600" dirty="0" err="1" smtClean="0"/>
              <a:t>ako</a:t>
            </a:r>
            <a:r>
              <a:rPr lang="en-US" sz="1600" dirty="0" smtClean="0"/>
              <a:t> se </a:t>
            </a:r>
            <a:r>
              <a:rPr lang="en-US" sz="1600" dirty="0" err="1" smtClean="0"/>
              <a:t>stanica</a:t>
            </a:r>
            <a:r>
              <a:rPr lang="en-US" sz="1600" dirty="0" smtClean="0"/>
              <a:t> </a:t>
            </a:r>
            <a:r>
              <a:rPr lang="en-US" sz="1600" dirty="0" err="1" smtClean="0"/>
              <a:t>ugasi</a:t>
            </a:r>
            <a:r>
              <a:rPr lang="en-US" sz="1600" dirty="0" smtClean="0"/>
              <a:t>, </a:t>
            </a:r>
            <a:r>
              <a:rPr lang="en-US" sz="1600" dirty="0" err="1" smtClean="0"/>
              <a:t>kontrolni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sr-Latn-RS" sz="1600" dirty="0"/>
              <a:t> </a:t>
            </a:r>
            <a:r>
              <a:rPr lang="en-US" sz="1600" dirty="0" smtClean="0"/>
              <a:t>da je </a:t>
            </a:r>
            <a:r>
              <a:rPr lang="en-US" sz="1600" dirty="0" err="1" smtClean="0"/>
              <a:t>restartuje</a:t>
            </a:r>
            <a:endParaRPr lang="en-US" sz="1600" dirty="0" smtClean="0"/>
          </a:p>
          <a:p>
            <a:r>
              <a:rPr lang="en-US" sz="1600" b="1" dirty="0" err="1" smtClean="0"/>
              <a:t>Gašenje</a:t>
            </a:r>
            <a:r>
              <a:rPr lang="en-US" sz="1600" dirty="0" smtClean="0"/>
              <a:t> – </a:t>
            </a:r>
            <a:r>
              <a:rPr lang="en-US" sz="1600" dirty="0" err="1" smtClean="0"/>
              <a:t>kontrolni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en-US" sz="1600" dirty="0" smtClean="0"/>
              <a:t> da </a:t>
            </a:r>
            <a:r>
              <a:rPr lang="en-US" sz="1600" dirty="0" err="1" smtClean="0"/>
              <a:t>ugasi</a:t>
            </a:r>
            <a:r>
              <a:rPr lang="en-US" sz="1600" dirty="0" smtClean="0"/>
              <a:t> </a:t>
            </a:r>
            <a:r>
              <a:rPr lang="en-US" sz="1600" dirty="0" err="1" smtClean="0"/>
              <a:t>stanicu</a:t>
            </a:r>
            <a:endParaRPr lang="en-US" sz="1600" dirty="0" smtClean="0"/>
          </a:p>
          <a:p>
            <a:r>
              <a:rPr lang="en-US" sz="1600" b="1" dirty="0" err="1" smtClean="0"/>
              <a:t>Konfigurisanje</a:t>
            </a:r>
            <a:r>
              <a:rPr lang="en-US" sz="1600" dirty="0" smtClean="0"/>
              <a:t> – </a:t>
            </a:r>
            <a:r>
              <a:rPr lang="en-US" sz="1600" dirty="0" err="1" smtClean="0"/>
              <a:t>kontrolni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en-US" sz="1600" dirty="0" smtClean="0"/>
              <a:t> da </a:t>
            </a:r>
            <a:r>
              <a:rPr lang="en-US" sz="1600" dirty="0" err="1" smtClean="0"/>
              <a:t>vrši</a:t>
            </a:r>
            <a:endParaRPr lang="en-US" sz="1600" dirty="0" smtClean="0"/>
          </a:p>
          <a:p>
            <a:r>
              <a:rPr lang="en-US" sz="1600" dirty="0" err="1" smtClean="0"/>
              <a:t>konfigurisanje</a:t>
            </a:r>
            <a:r>
              <a:rPr lang="en-US" sz="1600" dirty="0" smtClean="0"/>
              <a:t> </a:t>
            </a:r>
            <a:r>
              <a:rPr lang="en-US" sz="1600" dirty="0" err="1" smtClean="0"/>
              <a:t>proizvoljne</a:t>
            </a:r>
            <a:r>
              <a:rPr lang="en-US" sz="1600" dirty="0" smtClean="0"/>
              <a:t> </a:t>
            </a:r>
            <a:r>
              <a:rPr lang="en-US" sz="1600" dirty="0" err="1" smtClean="0"/>
              <a:t>stanice</a:t>
            </a:r>
            <a:endParaRPr lang="en-US" sz="1600" dirty="0" smtClean="0"/>
          </a:p>
          <a:p>
            <a:r>
              <a:rPr lang="en-US" sz="1600" b="1" dirty="0" err="1" smtClean="0"/>
              <a:t>Powersave</a:t>
            </a:r>
            <a:r>
              <a:rPr lang="en-US" sz="1600" dirty="0" smtClean="0"/>
              <a:t> – </a:t>
            </a:r>
            <a:r>
              <a:rPr lang="en-US" sz="1600" dirty="0" err="1" smtClean="0"/>
              <a:t>kontrolni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en-US" sz="1600" dirty="0" smtClean="0"/>
              <a:t> da </a:t>
            </a:r>
            <a:r>
              <a:rPr lang="en-US" sz="1600" dirty="0" err="1" smtClean="0"/>
              <a:t>stavi</a:t>
            </a:r>
            <a:r>
              <a:rPr lang="en-US" sz="1600" dirty="0" smtClean="0"/>
              <a:t> </a:t>
            </a:r>
            <a:r>
              <a:rPr lang="en-US" sz="1600" dirty="0" err="1" smtClean="0"/>
              <a:t>stanicu</a:t>
            </a:r>
            <a:r>
              <a:rPr lang="en-US" sz="1600" dirty="0" smtClean="0"/>
              <a:t> u</a:t>
            </a:r>
            <a:r>
              <a:rPr lang="sr-Latn-RS" sz="1600" dirty="0" smtClean="0"/>
              <a:t> </a:t>
            </a:r>
            <a:r>
              <a:rPr lang="en-US" sz="1600" dirty="0" smtClean="0"/>
              <a:t>„</a:t>
            </a:r>
            <a:r>
              <a:rPr lang="en-US" sz="1600" dirty="0" err="1" smtClean="0"/>
              <a:t>štedljivi</a:t>
            </a:r>
            <a:r>
              <a:rPr lang="en-US" sz="1600" dirty="0" smtClean="0"/>
              <a:t>“ mod</a:t>
            </a:r>
          </a:p>
          <a:p>
            <a:r>
              <a:rPr lang="en-US" sz="1600" b="1" dirty="0" err="1" smtClean="0"/>
              <a:t>Pristup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udaljenog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računara</a:t>
            </a:r>
            <a:r>
              <a:rPr lang="en-US" sz="1600" b="1" dirty="0" smtClean="0"/>
              <a:t> (remote control</a:t>
            </a:r>
            <a:r>
              <a:rPr lang="en-US" sz="1600" dirty="0" smtClean="0"/>
              <a:t>) – </a:t>
            </a:r>
            <a:r>
              <a:rPr lang="en-US" sz="1600" dirty="0" err="1" smtClean="0"/>
              <a:t>kontrolni</a:t>
            </a:r>
            <a:r>
              <a:rPr lang="sr-Latn-RS" sz="1600" dirty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en-US" sz="1600" dirty="0" smtClean="0"/>
              <a:t> da </a:t>
            </a:r>
            <a:r>
              <a:rPr lang="en-US" sz="1600" dirty="0" err="1" smtClean="0"/>
              <a:t>pristupi</a:t>
            </a:r>
            <a:r>
              <a:rPr lang="en-US" sz="1600" dirty="0" smtClean="0"/>
              <a:t> </a:t>
            </a:r>
            <a:r>
              <a:rPr lang="en-US" sz="1600" dirty="0" err="1" smtClean="0"/>
              <a:t>stanici</a:t>
            </a:r>
            <a:r>
              <a:rPr lang="en-US" sz="1600" dirty="0" smtClean="0"/>
              <a:t> i da </a:t>
            </a:r>
            <a:r>
              <a:rPr lang="en-US" sz="1600" dirty="0" err="1" smtClean="0"/>
              <a:t>vrši</a:t>
            </a:r>
            <a:r>
              <a:rPr lang="en-US" sz="1600" dirty="0" smtClean="0"/>
              <a:t> </a:t>
            </a:r>
            <a:r>
              <a:rPr lang="en-US" sz="1600" dirty="0" err="1" smtClean="0"/>
              <a:t>bilo</a:t>
            </a:r>
            <a:r>
              <a:rPr lang="en-US" sz="1600" dirty="0" smtClean="0"/>
              <a:t> </a:t>
            </a:r>
            <a:r>
              <a:rPr lang="en-US" sz="1600" dirty="0" err="1" smtClean="0"/>
              <a:t>kakve</a:t>
            </a:r>
            <a:r>
              <a:rPr lang="sr-Latn-RS" sz="1600" dirty="0"/>
              <a:t> </a:t>
            </a:r>
            <a:r>
              <a:rPr lang="en-US" sz="1600" dirty="0" err="1" smtClean="0"/>
              <a:t>komande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bilo</a:t>
            </a:r>
            <a:r>
              <a:rPr lang="en-US" sz="1600" dirty="0" smtClean="0"/>
              <a:t> </a:t>
            </a:r>
            <a:r>
              <a:rPr lang="en-US" sz="1600" dirty="0" err="1" smtClean="0"/>
              <a:t>kom</a:t>
            </a:r>
            <a:r>
              <a:rPr lang="en-US" sz="1600" dirty="0" smtClean="0"/>
              <a:t> </a:t>
            </a:r>
            <a:r>
              <a:rPr lang="en-US" sz="1600" dirty="0" err="1" smtClean="0"/>
              <a:t>njenom</a:t>
            </a:r>
            <a:r>
              <a:rPr lang="en-US" sz="1600" dirty="0" smtClean="0"/>
              <a:t> </a:t>
            </a:r>
            <a:r>
              <a:rPr lang="en-US" sz="1600" dirty="0" err="1" smtClean="0"/>
              <a:t>podsistemu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04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3004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2. </a:t>
            </a:r>
            <a:r>
              <a:rPr lang="en-US" dirty="0" err="1" smtClean="0"/>
              <a:t>Dizajniranje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1371600"/>
            <a:ext cx="88392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39" y="762000"/>
            <a:ext cx="511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naš</a:t>
            </a:r>
            <a:r>
              <a:rPr lang="en-US" sz="1600" dirty="0" smtClean="0"/>
              <a:t> primer, </a:t>
            </a:r>
            <a:r>
              <a:rPr lang="en-US" sz="1600" dirty="0" err="1" smtClean="0"/>
              <a:t>arhitektura</a:t>
            </a:r>
            <a:r>
              <a:rPr lang="en-US" sz="1600" dirty="0" smtClean="0"/>
              <a:t> bi </a:t>
            </a:r>
            <a:r>
              <a:rPr lang="en-US" sz="1600" dirty="0" err="1" smtClean="0"/>
              <a:t>mogla</a:t>
            </a:r>
            <a:r>
              <a:rPr lang="en-US" sz="1600" dirty="0" smtClean="0"/>
              <a:t> da </a:t>
            </a:r>
            <a:r>
              <a:rPr lang="en-US" sz="1600" dirty="0" err="1" smtClean="0"/>
              <a:t>izgleda</a:t>
            </a:r>
            <a:r>
              <a:rPr lang="en-US" sz="1600" dirty="0" smtClean="0"/>
              <a:t> </a:t>
            </a:r>
            <a:r>
              <a:rPr lang="en-US" sz="1600" dirty="0" err="1" smtClean="0"/>
              <a:t>ovako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0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170</TotalTime>
  <Words>2535</Words>
  <Application>Microsoft Office PowerPoint</Application>
  <PresentationFormat>On-screen Show (4:3)</PresentationFormat>
  <Paragraphs>217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Slipstream</vt:lpstr>
      <vt:lpstr>DIZAJN I IMPLEMENTACIJA SOFTVERA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 I IMPLEMENTACIJA SOFTVERA</dc:title>
  <dc:creator>Marko Pozdnjakov</dc:creator>
  <cp:lastModifiedBy>Marko Pozdnjakov</cp:lastModifiedBy>
  <cp:revision>26</cp:revision>
  <dcterms:created xsi:type="dcterms:W3CDTF">2015-01-21T20:34:10Z</dcterms:created>
  <dcterms:modified xsi:type="dcterms:W3CDTF">2015-01-22T07:47:04Z</dcterms:modified>
</cp:coreProperties>
</file>