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7" r:id="rId42"/>
    <p:sldId id="296"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434" autoAdjust="0"/>
  </p:normalViewPr>
  <p:slideViewPr>
    <p:cSldViewPr snapToGrid="0">
      <p:cViewPr varScale="1">
        <p:scale>
          <a:sx n="70" d="100"/>
          <a:sy n="70" d="100"/>
        </p:scale>
        <p:origin x="744" y="60"/>
      </p:cViewPr>
      <p:guideLst/>
    </p:cSldViewPr>
  </p:slideViewPr>
  <p:outlineViewPr>
    <p:cViewPr>
      <p:scale>
        <a:sx n="33" d="100"/>
        <a:sy n="33" d="100"/>
      </p:scale>
      <p:origin x="0" y="-41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121B1E-EB22-4638-992F-3DB07806E1CB}" type="datetimeFigureOut">
              <a:rPr lang="en-US" smtClean="0"/>
              <a:t>11/26/2013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2C5C31-BF48-4BD6-8929-65171C9962D7}" type="slidenum">
              <a:rPr lang="en-US" smtClean="0"/>
              <a:t>‹#›</a:t>
            </a:fld>
            <a:endParaRPr lang="en-US"/>
          </a:p>
        </p:txBody>
      </p:sp>
    </p:spTree>
    <p:extLst>
      <p:ext uri="{BB962C8B-B14F-4D97-AF65-F5344CB8AC3E}">
        <p14:creationId xmlns:p14="http://schemas.microsoft.com/office/powerpoint/2010/main" val="1271957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C35BC-8C99-45B2-AAFC-70AB4D05CE37}" type="datetimeFigureOut">
              <a:rPr lang="en-US" smtClean="0"/>
              <a:t>11/26/2013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3F8DE-7658-4B1F-81B3-8AFFE75E266B}" type="slidenum">
              <a:rPr lang="en-US" smtClean="0"/>
              <a:t>‹#›</a:t>
            </a:fld>
            <a:endParaRPr lang="en-US"/>
          </a:p>
        </p:txBody>
      </p:sp>
    </p:spTree>
    <p:extLst>
      <p:ext uri="{BB962C8B-B14F-4D97-AF65-F5344CB8AC3E}">
        <p14:creationId xmlns:p14="http://schemas.microsoft.com/office/powerpoint/2010/main" val="382495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B3F8DE-7658-4B1F-81B3-8AFFE75E266B}" type="slidenum">
              <a:rPr lang="en-US" smtClean="0"/>
              <a:t>3</a:t>
            </a:fld>
            <a:endParaRPr lang="en-US"/>
          </a:p>
        </p:txBody>
      </p:sp>
    </p:spTree>
    <p:extLst>
      <p:ext uri="{BB962C8B-B14F-4D97-AF65-F5344CB8AC3E}">
        <p14:creationId xmlns:p14="http://schemas.microsoft.com/office/powerpoint/2010/main" val="195215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B3F8DE-7658-4B1F-81B3-8AFFE75E266B}" type="slidenum">
              <a:rPr lang="en-US" smtClean="0"/>
              <a:t>15</a:t>
            </a:fld>
            <a:endParaRPr lang="en-US"/>
          </a:p>
        </p:txBody>
      </p:sp>
    </p:spTree>
    <p:extLst>
      <p:ext uri="{BB962C8B-B14F-4D97-AF65-F5344CB8AC3E}">
        <p14:creationId xmlns:p14="http://schemas.microsoft.com/office/powerpoint/2010/main" val="1189753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837B810-39D9-44D9-AF70-D953E55ECB6C}" type="datetime1">
              <a:rPr lang="en-US" smtClean="0"/>
              <a:t>11/26/2013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36811-A271-4B76-A96C-6E0926DF9217}" type="datetime1">
              <a:rPr lang="en-US" smtClean="0"/>
              <a:t>11/26/2013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B48A79-D3FE-4F54-80D3-0E66558C5053}"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818942-843E-4DC1-95D1-8AD9490AEEBB}"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C1617-FFA0-4AF1-9839-59181CDCA22B}"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7AD2B-CF49-4CBF-AA47-282AC9854B65}"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5CAE99-BB9C-43B5-8969-FB3EAF36250C}"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B94292-7E51-4EA1-A609-410EBB808AB9}"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94E07-39B2-4298-A25B-B237252B8D8B}"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3C72A3-EAA3-453D-BF80-E6C39182B128}"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746538-5CF1-46FD-8DD3-FDB4D70B0640}" type="datetime1">
              <a:rPr lang="en-US" smtClean="0"/>
              <a:t>11/26/2013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0FF106-8187-40BB-B5C9-9507A940AAFE}" type="datetime1">
              <a:rPr lang="en-US" smtClean="0"/>
              <a:t>11/26/2013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63F930-11F0-4280-9095-E9BFBAD52A34}" type="datetime1">
              <a:rPr lang="en-US" smtClean="0"/>
              <a:t>11/26/2013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4F3F61-435B-4096-B537-C6A14A5CB686}" type="datetime1">
              <a:rPr lang="en-US" smtClean="0"/>
              <a:t>11/26/2013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EC15212-14EA-4F99-964B-1A6D51E2E186}" type="datetime1">
              <a:rPr lang="en-US" smtClean="0"/>
              <a:t>11/26/2013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6FF314-A69A-4BA3-ACD8-1C1E96CCB05B}" type="datetime1">
              <a:rPr lang="en-US" smtClean="0"/>
              <a:t>11/26/2013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5A0E10-8699-4B9A-AA62-4CBDD32E37D5}" type="datetime1">
              <a:rPr lang="en-US" smtClean="0"/>
              <a:t>11/26/2013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D7320F-9887-428A-91AC-5C7A11F0BC9C}" type="datetime1">
              <a:rPr lang="en-US" smtClean="0"/>
              <a:t>11/26/2013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Testiranje</a:t>
            </a:r>
            <a:r>
              <a:rPr lang="en-US" dirty="0" smtClean="0"/>
              <a:t> </a:t>
            </a:r>
            <a:r>
              <a:rPr lang="en-US" dirty="0" err="1" smtClean="0"/>
              <a:t>softvera</a:t>
            </a:r>
            <a:endParaRPr lang="en-US" dirty="0"/>
          </a:p>
        </p:txBody>
      </p:sp>
      <p:sp>
        <p:nvSpPr>
          <p:cNvPr id="3" name="Subtitle 2"/>
          <p:cNvSpPr>
            <a:spLocks noGrp="1"/>
          </p:cNvSpPr>
          <p:nvPr>
            <p:ph type="subTitle" idx="1"/>
          </p:nvPr>
        </p:nvSpPr>
        <p:spPr>
          <a:xfrm>
            <a:off x="3962399" y="4544704"/>
            <a:ext cx="7197726" cy="1246495"/>
          </a:xfrm>
        </p:spPr>
        <p:txBody>
          <a:bodyPr/>
          <a:lstStyle/>
          <a:p>
            <a:r>
              <a:rPr lang="sr-Latn-RS" dirty="0" smtClean="0"/>
              <a:t>Sanja Mijalković</a:t>
            </a:r>
          </a:p>
          <a:p>
            <a:r>
              <a:rPr lang="sr-Latn-RS" dirty="0" smtClean="0"/>
              <a:t>1061/2013</a:t>
            </a:r>
            <a:endParaRPr lang="en-US" dirty="0"/>
          </a:p>
        </p:txBody>
      </p:sp>
      <p:sp>
        <p:nvSpPr>
          <p:cNvPr id="5" name="Slide Number Placeholder 4"/>
          <p:cNvSpPr>
            <a:spLocks noGrp="1"/>
          </p:cNvSpPr>
          <p:nvPr>
            <p:ph type="sldNum" sz="quarter" idx="12"/>
          </p:nvPr>
        </p:nvSpPr>
        <p:spPr>
          <a:xfrm>
            <a:off x="11537005" y="6378053"/>
            <a:ext cx="551167" cy="377825"/>
          </a:xfrm>
        </p:spPr>
        <p:txBody>
          <a:bodyPr/>
          <a:lstStyle/>
          <a:p>
            <a:fld id="{D57F1E4F-1CFF-5643-939E-217C01CDF565}" type="slidenum">
              <a:rPr lang="en-US" sz="2400" smtClean="0"/>
              <a:pPr/>
              <a:t>1</a:t>
            </a:fld>
            <a:endParaRPr lang="en-US" sz="2400" dirty="0"/>
          </a:p>
        </p:txBody>
      </p:sp>
    </p:spTree>
    <p:extLst>
      <p:ext uri="{BB962C8B-B14F-4D97-AF65-F5344CB8AC3E}">
        <p14:creationId xmlns:p14="http://schemas.microsoft.com/office/powerpoint/2010/main" val="3509953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3815"/>
            <a:ext cx="10131425" cy="823415"/>
          </a:xfrm>
        </p:spPr>
        <p:txBody>
          <a:bodyPr/>
          <a:lstStyle/>
          <a:p>
            <a:pPr algn="ctr"/>
            <a:r>
              <a:rPr lang="en-US" dirty="0" err="1" smtClean="0"/>
              <a:t>Testovi</a:t>
            </a:r>
            <a:r>
              <a:rPr lang="en-US" dirty="0" smtClean="0"/>
              <a:t> </a:t>
            </a:r>
            <a:r>
              <a:rPr lang="en-US" dirty="0" err="1" smtClean="0"/>
              <a:t>jedinica</a:t>
            </a:r>
            <a:r>
              <a:rPr lang="en-US" dirty="0" smtClean="0"/>
              <a:t> </a:t>
            </a:r>
            <a:r>
              <a:rPr lang="en-US" dirty="0" err="1" smtClean="0"/>
              <a:t>koda</a:t>
            </a:r>
            <a:endParaRPr lang="en-US" dirty="0"/>
          </a:p>
        </p:txBody>
      </p:sp>
      <p:sp>
        <p:nvSpPr>
          <p:cNvPr id="3" name="Content Placeholder 2"/>
          <p:cNvSpPr>
            <a:spLocks noGrp="1"/>
          </p:cNvSpPr>
          <p:nvPr>
            <p:ph idx="1"/>
          </p:nvPr>
        </p:nvSpPr>
        <p:spPr>
          <a:xfrm>
            <a:off x="685801" y="1037230"/>
            <a:ext cx="10819262" cy="5445457"/>
          </a:xfrm>
        </p:spPr>
        <p:txBody>
          <a:bodyPr>
            <a:normAutofit lnSpcReduction="10000"/>
          </a:bodyPr>
          <a:lstStyle/>
          <a:p>
            <a:pPr marL="0" indent="0">
              <a:buNone/>
            </a:pPr>
            <a:endParaRPr lang="en-US" sz="1900" dirty="0" smtClean="0"/>
          </a:p>
          <a:p>
            <a:pPr>
              <a:buFont typeface="Wingdings" panose="05000000000000000000" pitchFamily="2" charset="2"/>
              <a:buChar char="ü"/>
            </a:pPr>
            <a:r>
              <a:rPr lang="ru-RU" sz="1900" dirty="0" smtClean="0"/>
              <a:t> </a:t>
            </a:r>
            <a:r>
              <a:rPr lang="en-US" sz="2400" dirty="0" err="1" smtClean="0"/>
              <a:t>Uloga</a:t>
            </a:r>
            <a:r>
              <a:rPr lang="en-US" sz="2400" dirty="0" smtClean="0"/>
              <a:t> je </a:t>
            </a:r>
            <a:r>
              <a:rPr lang="en-US" sz="2400" dirty="0" err="1" smtClean="0"/>
              <a:t>testiranje</a:t>
            </a:r>
            <a:r>
              <a:rPr lang="en-US" sz="2400" dirty="0" smtClean="0"/>
              <a:t> </a:t>
            </a:r>
            <a:r>
              <a:rPr lang="en-US" sz="2400" dirty="0" err="1" smtClean="0"/>
              <a:t>jedn</a:t>
            </a:r>
            <a:r>
              <a:rPr lang="sr-Latn-RS" sz="2400" dirty="0" smtClean="0"/>
              <a:t>e</a:t>
            </a:r>
            <a:r>
              <a:rPr lang="en-US" sz="2400" dirty="0" smtClean="0"/>
              <a:t> </a:t>
            </a:r>
            <a:r>
              <a:rPr lang="en-US" sz="2400" dirty="0" err="1" smtClean="0"/>
              <a:t>izolovane</a:t>
            </a:r>
            <a:r>
              <a:rPr lang="en-US" sz="2400" dirty="0" smtClean="0"/>
              <a:t> </a:t>
            </a:r>
            <a:r>
              <a:rPr lang="en-US" sz="2400" dirty="0" err="1" smtClean="0"/>
              <a:t>jedinice</a:t>
            </a:r>
            <a:r>
              <a:rPr lang="en-US" sz="2400" dirty="0" smtClean="0"/>
              <a:t> </a:t>
            </a:r>
            <a:r>
              <a:rPr lang="en-US" sz="2400" dirty="0" err="1" smtClean="0"/>
              <a:t>koda</a:t>
            </a:r>
            <a:r>
              <a:rPr lang="en-US" sz="2400" dirty="0" smtClean="0"/>
              <a:t> u </a:t>
            </a:r>
            <a:r>
              <a:rPr lang="en-US" sz="2400" dirty="0" err="1" smtClean="0"/>
              <a:t>cilju</a:t>
            </a:r>
            <a:r>
              <a:rPr lang="en-US" sz="2400" dirty="0" smtClean="0"/>
              <a:t> </a:t>
            </a:r>
            <a:r>
              <a:rPr lang="en-US" sz="2400" dirty="0" err="1" smtClean="0"/>
              <a:t>prover</a:t>
            </a:r>
            <a:r>
              <a:rPr lang="sr-Latn-RS" sz="2400" dirty="0" smtClean="0"/>
              <a:t>e</a:t>
            </a:r>
            <a:r>
              <a:rPr lang="en-US" sz="2400" dirty="0" smtClean="0"/>
              <a:t> </a:t>
            </a:r>
            <a:r>
              <a:rPr lang="en-US" sz="2400" dirty="0" err="1" smtClean="0"/>
              <a:t>njene</a:t>
            </a:r>
            <a:r>
              <a:rPr lang="en-US" sz="2400" dirty="0" smtClean="0"/>
              <a:t> </a:t>
            </a:r>
            <a:r>
              <a:rPr lang="en-US" sz="2400" dirty="0" err="1" smtClean="0"/>
              <a:t>funkcionalnosti</a:t>
            </a:r>
            <a:r>
              <a:rPr lang="en-US" sz="2400" dirty="0" smtClean="0"/>
              <a:t>.</a:t>
            </a:r>
          </a:p>
          <a:p>
            <a:pPr>
              <a:buFont typeface="Wingdings" panose="05000000000000000000" pitchFamily="2" charset="2"/>
              <a:buChar char="ü"/>
            </a:pPr>
            <a:r>
              <a:rPr lang="en-US" sz="2400" dirty="0" err="1" smtClean="0"/>
              <a:t>Proverava</a:t>
            </a:r>
            <a:r>
              <a:rPr lang="en-US" sz="2400" dirty="0" smtClean="0"/>
              <a:t> da li u </a:t>
            </a:r>
            <a:r>
              <a:rPr lang="en-US" sz="2400" dirty="0" err="1" smtClean="0"/>
              <a:t>jedinici</a:t>
            </a:r>
            <a:r>
              <a:rPr lang="en-US" sz="2400" dirty="0" smtClean="0"/>
              <a:t> </a:t>
            </a:r>
            <a:r>
              <a:rPr lang="en-US" sz="2400" dirty="0" err="1" smtClean="0"/>
              <a:t>postoji</a:t>
            </a:r>
            <a:r>
              <a:rPr lang="en-US" sz="2400" dirty="0" smtClean="0"/>
              <a:t> </a:t>
            </a:r>
            <a:r>
              <a:rPr lang="en-US" sz="2400" dirty="0" err="1" smtClean="0"/>
              <a:t>neka</a:t>
            </a:r>
            <a:r>
              <a:rPr lang="en-US" sz="2400" dirty="0" smtClean="0"/>
              <a:t> </a:t>
            </a:r>
            <a:r>
              <a:rPr lang="en-US" sz="2400" dirty="0" err="1" smtClean="0"/>
              <a:t>gre</a:t>
            </a:r>
            <a:r>
              <a:rPr lang="sr-Latn-RS" sz="2400" dirty="0" smtClean="0"/>
              <a:t>š</a:t>
            </a:r>
            <a:r>
              <a:rPr lang="en-US" sz="2400" dirty="0" err="1" smtClean="0"/>
              <a:t>ka</a:t>
            </a:r>
            <a:r>
              <a:rPr lang="en-US" sz="2400" dirty="0" smtClean="0"/>
              <a:t> </a:t>
            </a:r>
            <a:r>
              <a:rPr lang="en-US" sz="2400" dirty="0" err="1" smtClean="0"/>
              <a:t>ili</a:t>
            </a:r>
            <a:r>
              <a:rPr lang="en-US" sz="2400" dirty="0" smtClean="0"/>
              <a:t> ne</a:t>
            </a:r>
            <a:r>
              <a:rPr lang="sr-Latn-RS" sz="2400" dirty="0" smtClean="0"/>
              <a:t>ž</a:t>
            </a:r>
            <a:r>
              <a:rPr lang="en-US" sz="2400" dirty="0" err="1" smtClean="0"/>
              <a:t>eljeno</a:t>
            </a:r>
            <a:r>
              <a:rPr lang="en-US" sz="2400" dirty="0" smtClean="0"/>
              <a:t> </a:t>
            </a:r>
            <a:r>
              <a:rPr lang="en-US" sz="2400" dirty="0" err="1" smtClean="0"/>
              <a:t>pon</a:t>
            </a:r>
            <a:r>
              <a:rPr lang="sr-Latn-RS" sz="2400" dirty="0" smtClean="0"/>
              <a:t>š</a:t>
            </a:r>
            <a:r>
              <a:rPr lang="en-US" sz="2400" dirty="0" err="1" smtClean="0"/>
              <a:t>anje</a:t>
            </a:r>
            <a:r>
              <a:rPr lang="en-US" sz="2400" dirty="0" smtClean="0"/>
              <a:t>.</a:t>
            </a:r>
          </a:p>
          <a:p>
            <a:pPr>
              <a:buFont typeface="Wingdings" panose="05000000000000000000" pitchFamily="2" charset="2"/>
              <a:buChar char="ü"/>
            </a:pPr>
            <a:r>
              <a:rPr lang="en-US" sz="2400" dirty="0" err="1" smtClean="0"/>
              <a:t>Spada</a:t>
            </a:r>
            <a:r>
              <a:rPr lang="en-US" sz="2400" dirty="0" smtClean="0"/>
              <a:t> u ‘defect testing’.</a:t>
            </a:r>
          </a:p>
          <a:p>
            <a:pPr>
              <a:buFont typeface="Wingdings" panose="05000000000000000000" pitchFamily="2" charset="2"/>
              <a:buChar char="ü"/>
            </a:pPr>
            <a:r>
              <a:rPr lang="en-US" sz="2400" dirty="0" err="1" smtClean="0"/>
              <a:t>Ispitivanje</a:t>
            </a:r>
            <a:r>
              <a:rPr lang="en-US" sz="2400" dirty="0" smtClean="0"/>
              <a:t> </a:t>
            </a:r>
            <a:r>
              <a:rPr lang="en-US" sz="2400" dirty="0" err="1" smtClean="0"/>
              <a:t>robusnosti</a:t>
            </a:r>
            <a:r>
              <a:rPr lang="en-US" sz="2400" dirty="0"/>
              <a:t> </a:t>
            </a:r>
            <a:r>
              <a:rPr lang="en-US" sz="2400" dirty="0" smtClean="0"/>
              <a:t>(da li se </a:t>
            </a:r>
            <a:r>
              <a:rPr lang="sr-Latn-RS" sz="2400" dirty="0" smtClean="0"/>
              <a:t>jedinica </a:t>
            </a:r>
            <a:r>
              <a:rPr lang="en-US" sz="2400" dirty="0" err="1" smtClean="0"/>
              <a:t>pona</a:t>
            </a:r>
            <a:r>
              <a:rPr lang="sr-Latn-RS" sz="2400" dirty="0" smtClean="0"/>
              <a:t>š</a:t>
            </a:r>
            <a:r>
              <a:rPr lang="en-US" sz="2400" dirty="0" smtClean="0"/>
              <a:t>a </a:t>
            </a:r>
            <a:r>
              <a:rPr lang="en-US" sz="2400" dirty="0" err="1" smtClean="0"/>
              <a:t>ispravno</a:t>
            </a:r>
            <a:r>
              <a:rPr lang="en-US" sz="2400" dirty="0" smtClean="0"/>
              <a:t> </a:t>
            </a:r>
            <a:r>
              <a:rPr lang="en-US" sz="2400" dirty="0" err="1" smtClean="0"/>
              <a:t>i</a:t>
            </a:r>
            <a:r>
              <a:rPr lang="en-US" sz="2400" dirty="0" smtClean="0"/>
              <a:t> </a:t>
            </a:r>
            <a:r>
              <a:rPr lang="en-US" sz="2400" dirty="0" err="1" smtClean="0"/>
              <a:t>za</a:t>
            </a:r>
            <a:r>
              <a:rPr lang="en-US" sz="2400" dirty="0" smtClean="0"/>
              <a:t> </a:t>
            </a:r>
            <a:r>
              <a:rPr lang="en-US" sz="2400" dirty="0" err="1" smtClean="0"/>
              <a:t>neispravne</a:t>
            </a:r>
            <a:r>
              <a:rPr lang="en-US" sz="2400" dirty="0" smtClean="0"/>
              <a:t> </a:t>
            </a:r>
            <a:r>
              <a:rPr lang="en-US" sz="2400" dirty="0" err="1" smtClean="0"/>
              <a:t>ulazne</a:t>
            </a:r>
            <a:r>
              <a:rPr lang="en-US" sz="2400" dirty="0" smtClean="0"/>
              <a:t> </a:t>
            </a:r>
            <a:r>
              <a:rPr lang="en-US" sz="2400" dirty="0" err="1" smtClean="0"/>
              <a:t>podatke</a:t>
            </a:r>
            <a:r>
              <a:rPr lang="en-US" sz="2400" dirty="0" smtClean="0"/>
              <a:t>)</a:t>
            </a:r>
          </a:p>
          <a:p>
            <a:pPr>
              <a:buFont typeface="Wingdings" panose="05000000000000000000" pitchFamily="2" charset="2"/>
              <a:buChar char="ü"/>
            </a:pPr>
            <a:r>
              <a:rPr lang="en-US" sz="2400" dirty="0" err="1" smtClean="0"/>
              <a:t>Jedinica</a:t>
            </a:r>
            <a:r>
              <a:rPr lang="en-US" sz="2400" dirty="0" smtClean="0"/>
              <a:t> </a:t>
            </a:r>
            <a:r>
              <a:rPr lang="en-US" sz="2400" dirty="0" err="1" smtClean="0"/>
              <a:t>koda</a:t>
            </a:r>
            <a:r>
              <a:rPr lang="en-US" sz="2400" dirty="0" smtClean="0"/>
              <a:t> </a:t>
            </a:r>
            <a:r>
              <a:rPr lang="en-US" sz="2400" dirty="0" err="1" smtClean="0"/>
              <a:t>moze</a:t>
            </a:r>
            <a:r>
              <a:rPr lang="en-US" sz="2400" dirty="0" smtClean="0"/>
              <a:t> </a:t>
            </a:r>
            <a:r>
              <a:rPr lang="en-US" sz="2400" dirty="0" err="1" smtClean="0"/>
              <a:t>biti</a:t>
            </a:r>
            <a:r>
              <a:rPr lang="en-US" sz="2400" dirty="0" smtClean="0"/>
              <a:t>:</a:t>
            </a:r>
          </a:p>
          <a:p>
            <a:pPr lvl="1"/>
            <a:r>
              <a:rPr lang="en-US" sz="1700" dirty="0"/>
              <a:t>	</a:t>
            </a:r>
            <a:r>
              <a:rPr lang="en-US" sz="2000" dirty="0"/>
              <a:t> </a:t>
            </a:r>
            <a:r>
              <a:rPr lang="en-US" sz="2000" dirty="0" err="1" smtClean="0"/>
              <a:t>funkcija</a:t>
            </a:r>
            <a:endParaRPr lang="en-US" sz="2000" dirty="0"/>
          </a:p>
          <a:p>
            <a:pPr lvl="1"/>
            <a:r>
              <a:rPr lang="en-US" sz="2000" dirty="0" smtClean="0"/>
              <a:t> 	 </a:t>
            </a:r>
            <a:r>
              <a:rPr lang="en-US" sz="2000" dirty="0" err="1" smtClean="0"/>
              <a:t>metod</a:t>
            </a:r>
            <a:endParaRPr lang="en-US" sz="2000" dirty="0" smtClean="0"/>
          </a:p>
          <a:p>
            <a:pPr lvl="1"/>
            <a:r>
              <a:rPr lang="en-US" sz="2000" dirty="0"/>
              <a:t> </a:t>
            </a:r>
            <a:r>
              <a:rPr lang="en-US" sz="2000" dirty="0" smtClean="0"/>
              <a:t>	 </a:t>
            </a:r>
            <a:r>
              <a:rPr lang="en-US" sz="2000" dirty="0" err="1" smtClean="0"/>
              <a:t>struktura</a:t>
            </a:r>
            <a:r>
              <a:rPr lang="en-US" sz="2000" dirty="0" smtClean="0"/>
              <a:t> </a:t>
            </a:r>
            <a:r>
              <a:rPr lang="en-US" sz="2000" dirty="0" err="1" smtClean="0"/>
              <a:t>podataka</a:t>
            </a:r>
            <a:endParaRPr lang="en-US" sz="2000" dirty="0" smtClean="0"/>
          </a:p>
          <a:p>
            <a:pPr lvl="1"/>
            <a:r>
              <a:rPr lang="en-US" sz="2000" dirty="0" smtClean="0"/>
              <a:t>  </a:t>
            </a:r>
            <a:r>
              <a:rPr lang="sr-Latn-RS" sz="2000" dirty="0" smtClean="0"/>
              <a:t>  </a:t>
            </a:r>
            <a:r>
              <a:rPr lang="en-US" sz="2000" dirty="0" err="1" smtClean="0"/>
              <a:t>klasa</a:t>
            </a:r>
            <a:r>
              <a:rPr lang="en-US" sz="2000" dirty="0" smtClean="0"/>
              <a:t> </a:t>
            </a:r>
            <a:r>
              <a:rPr lang="en-US" sz="2000" dirty="0" err="1" smtClean="0"/>
              <a:t>koja</a:t>
            </a:r>
            <a:r>
              <a:rPr lang="en-US" sz="2000" dirty="0" smtClean="0"/>
              <a:t> </a:t>
            </a:r>
            <a:r>
              <a:rPr lang="en-US" sz="2000" dirty="0" err="1" smtClean="0"/>
              <a:t>sadr</a:t>
            </a:r>
            <a:r>
              <a:rPr lang="sr-Latn-RS" sz="2000" dirty="0" smtClean="0"/>
              <a:t>ž</a:t>
            </a:r>
            <a:r>
              <a:rPr lang="en-US" sz="2000" dirty="0" err="1" smtClean="0"/>
              <a:t>i</a:t>
            </a:r>
            <a:r>
              <a:rPr lang="en-US" sz="2000" dirty="0" smtClean="0"/>
              <a:t> </a:t>
            </a:r>
            <a:r>
              <a:rPr lang="en-US" sz="2000" dirty="0" err="1" smtClean="0"/>
              <a:t>atribute</a:t>
            </a:r>
            <a:r>
              <a:rPr lang="en-US" sz="2000" dirty="0" smtClean="0"/>
              <a:t> </a:t>
            </a:r>
            <a:r>
              <a:rPr lang="en-US" sz="2000" dirty="0" err="1" smtClean="0"/>
              <a:t>i</a:t>
            </a:r>
            <a:r>
              <a:rPr lang="en-US" sz="2000" dirty="0" smtClean="0"/>
              <a:t> </a:t>
            </a:r>
            <a:r>
              <a:rPr lang="en-US" sz="2000" dirty="0" err="1" smtClean="0"/>
              <a:t>metode</a:t>
            </a:r>
            <a:endParaRPr lang="en-US" sz="2000" dirty="0" smtClean="0"/>
          </a:p>
          <a:p>
            <a:pPr lvl="1"/>
            <a:r>
              <a:rPr lang="en-US" sz="2000" dirty="0"/>
              <a:t> </a:t>
            </a:r>
            <a:r>
              <a:rPr lang="en-US" sz="2000" dirty="0" smtClean="0"/>
              <a:t>	 </a:t>
            </a:r>
            <a:r>
              <a:rPr lang="en-US" sz="2000" dirty="0" err="1" smtClean="0"/>
              <a:t>operacija</a:t>
            </a:r>
            <a:endParaRPr lang="en-US" sz="2000" dirty="0" smtClean="0"/>
          </a:p>
        </p:txBody>
      </p:sp>
      <p:sp>
        <p:nvSpPr>
          <p:cNvPr id="5" name="Slide Number Placeholder 4"/>
          <p:cNvSpPr>
            <a:spLocks noGrp="1"/>
          </p:cNvSpPr>
          <p:nvPr>
            <p:ph type="sldNum" sz="quarter" idx="12"/>
          </p:nvPr>
        </p:nvSpPr>
        <p:spPr>
          <a:xfrm>
            <a:off x="11505063" y="6293774"/>
            <a:ext cx="551167" cy="377825"/>
          </a:xfrm>
        </p:spPr>
        <p:txBody>
          <a:bodyPr/>
          <a:lstStyle/>
          <a:p>
            <a:fld id="{D57F1E4F-1CFF-5643-939E-217C01CDF565}" type="slidenum">
              <a:rPr lang="en-US" sz="2400" smtClean="0"/>
              <a:pPr/>
              <a:t>10</a:t>
            </a:fld>
            <a:endParaRPr lang="en-US" sz="2400" dirty="0"/>
          </a:p>
        </p:txBody>
      </p:sp>
    </p:spTree>
    <p:extLst>
      <p:ext uri="{BB962C8B-B14F-4D97-AF65-F5344CB8AC3E}">
        <p14:creationId xmlns:p14="http://schemas.microsoft.com/office/powerpoint/2010/main" val="96094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82055"/>
            <a:ext cx="10131425" cy="741528"/>
          </a:xfrm>
        </p:spPr>
        <p:txBody>
          <a:bodyPr/>
          <a:lstStyle/>
          <a:p>
            <a:pPr algn="ctr"/>
            <a:r>
              <a:rPr lang="en-US" dirty="0" err="1" smtClean="0"/>
              <a:t>Testiranje</a:t>
            </a:r>
            <a:r>
              <a:rPr lang="en-US" dirty="0" smtClean="0"/>
              <a:t> </a:t>
            </a:r>
            <a:r>
              <a:rPr lang="en-US" dirty="0" err="1" smtClean="0"/>
              <a:t>klase</a:t>
            </a:r>
            <a:endParaRPr lang="en-US" dirty="0"/>
          </a:p>
        </p:txBody>
      </p:sp>
      <p:sp>
        <p:nvSpPr>
          <p:cNvPr id="3" name="Content Placeholder 2"/>
          <p:cNvSpPr>
            <a:spLocks noGrp="1"/>
          </p:cNvSpPr>
          <p:nvPr>
            <p:ph idx="1"/>
          </p:nvPr>
        </p:nvSpPr>
        <p:spPr>
          <a:xfrm>
            <a:off x="685801" y="1282891"/>
            <a:ext cx="10131425" cy="4508310"/>
          </a:xfrm>
        </p:spPr>
        <p:txBody>
          <a:bodyPr/>
          <a:lstStyle/>
          <a:p>
            <a:r>
              <a:rPr lang="en-US" sz="2400" dirty="0" err="1" smtClean="0"/>
              <a:t>Celokupno</a:t>
            </a:r>
            <a:r>
              <a:rPr lang="en-US" sz="2400" dirty="0" smtClean="0"/>
              <a:t> </a:t>
            </a:r>
            <a:r>
              <a:rPr lang="en-US" sz="2400" dirty="0" err="1"/>
              <a:t>testiranje</a:t>
            </a:r>
            <a:r>
              <a:rPr lang="en-US" sz="2400" dirty="0"/>
              <a:t> </a:t>
            </a:r>
            <a:r>
              <a:rPr lang="en-US" sz="2400" dirty="0" err="1"/>
              <a:t>klase</a:t>
            </a:r>
            <a:r>
              <a:rPr lang="en-US" sz="2400" dirty="0"/>
              <a:t> </a:t>
            </a:r>
            <a:r>
              <a:rPr lang="en-US" sz="2400" dirty="0" err="1"/>
              <a:t>obuhvata</a:t>
            </a:r>
            <a:r>
              <a:rPr lang="en-US" sz="2400" dirty="0" smtClean="0"/>
              <a:t>:</a:t>
            </a:r>
          </a:p>
          <a:p>
            <a:pPr lvl="1"/>
            <a:r>
              <a:rPr lang="en-US" sz="2000" dirty="0" err="1" smtClean="0"/>
              <a:t>Testiranje</a:t>
            </a:r>
            <a:r>
              <a:rPr lang="en-US" sz="2000" dirty="0" smtClean="0"/>
              <a:t> </a:t>
            </a:r>
            <a:r>
              <a:rPr lang="en-US" sz="2000" dirty="0" err="1" smtClean="0"/>
              <a:t>svih</a:t>
            </a:r>
            <a:r>
              <a:rPr lang="en-US" sz="2000" dirty="0" smtClean="0"/>
              <a:t> </a:t>
            </a:r>
            <a:r>
              <a:rPr lang="en-US" sz="2000" dirty="0" err="1" smtClean="0"/>
              <a:t>operacija</a:t>
            </a:r>
            <a:r>
              <a:rPr lang="en-US" sz="2000" dirty="0" smtClean="0"/>
              <a:t> </a:t>
            </a:r>
            <a:r>
              <a:rPr lang="en-US" sz="2000" dirty="0" err="1" smtClean="0"/>
              <a:t>povezanih</a:t>
            </a:r>
            <a:r>
              <a:rPr lang="en-US" sz="2000" dirty="0" smtClean="0"/>
              <a:t> </a:t>
            </a:r>
            <a:r>
              <a:rPr lang="en-US" sz="2000" dirty="0" err="1" smtClean="0"/>
              <a:t>sa</a:t>
            </a:r>
            <a:r>
              <a:rPr lang="en-US" sz="2000" dirty="0" smtClean="0"/>
              <a:t> </a:t>
            </a:r>
            <a:r>
              <a:rPr lang="en-US" sz="2000" dirty="0" err="1" smtClean="0"/>
              <a:t>objektima</a:t>
            </a:r>
            <a:r>
              <a:rPr lang="en-US" sz="2000" dirty="0" smtClean="0"/>
              <a:t> </a:t>
            </a:r>
            <a:r>
              <a:rPr lang="en-US" sz="2000" dirty="0" err="1" smtClean="0"/>
              <a:t>klase</a:t>
            </a:r>
            <a:r>
              <a:rPr lang="en-US" sz="2000" dirty="0" smtClean="0"/>
              <a:t>.</a:t>
            </a:r>
          </a:p>
          <a:p>
            <a:pPr lvl="1"/>
            <a:r>
              <a:rPr lang="en-US" sz="2000" dirty="0" err="1" smtClean="0"/>
              <a:t>Postavljanje</a:t>
            </a:r>
            <a:r>
              <a:rPr lang="en-US" sz="2000" dirty="0" smtClean="0"/>
              <a:t> </a:t>
            </a:r>
            <a:r>
              <a:rPr lang="en-US" sz="2000" dirty="0" err="1" smtClean="0"/>
              <a:t>i</a:t>
            </a:r>
            <a:r>
              <a:rPr lang="en-US" sz="2000" dirty="0" smtClean="0"/>
              <a:t> </a:t>
            </a:r>
            <a:r>
              <a:rPr lang="en-US" sz="2000" dirty="0" err="1" smtClean="0"/>
              <a:t>ispitivanje</a:t>
            </a:r>
            <a:r>
              <a:rPr lang="en-US" sz="2000" dirty="0" smtClean="0"/>
              <a:t> </a:t>
            </a:r>
            <a:r>
              <a:rPr lang="en-US" sz="2000" dirty="0" err="1" smtClean="0"/>
              <a:t>svih</a:t>
            </a:r>
            <a:r>
              <a:rPr lang="en-US" sz="2000" dirty="0" smtClean="0"/>
              <a:t> </a:t>
            </a:r>
            <a:r>
              <a:rPr lang="en-US" sz="2000" dirty="0" err="1" smtClean="0"/>
              <a:t>atributa</a:t>
            </a:r>
            <a:r>
              <a:rPr lang="en-US" sz="2000" dirty="0" smtClean="0"/>
              <a:t> </a:t>
            </a:r>
            <a:r>
              <a:rPr lang="en-US" sz="2000" dirty="0" err="1" smtClean="0"/>
              <a:t>objekata</a:t>
            </a:r>
            <a:r>
              <a:rPr lang="en-US" sz="2000" dirty="0" smtClean="0"/>
              <a:t>.</a:t>
            </a:r>
          </a:p>
          <a:p>
            <a:pPr lvl="1"/>
            <a:r>
              <a:rPr lang="en-US" sz="2000" dirty="0" err="1" smtClean="0"/>
              <a:t>Dovodjenje</a:t>
            </a:r>
            <a:r>
              <a:rPr lang="en-US" sz="2000" dirty="0" smtClean="0"/>
              <a:t> </a:t>
            </a:r>
            <a:r>
              <a:rPr lang="en-US" sz="2000" dirty="0" err="1" smtClean="0"/>
              <a:t>objekta</a:t>
            </a:r>
            <a:r>
              <a:rPr lang="en-US" sz="2000" dirty="0" smtClean="0"/>
              <a:t> u </a:t>
            </a:r>
            <a:r>
              <a:rPr lang="en-US" sz="2000" dirty="0" err="1" smtClean="0"/>
              <a:t>sva</a:t>
            </a:r>
            <a:r>
              <a:rPr lang="en-US" sz="2000" dirty="0" smtClean="0"/>
              <a:t> </a:t>
            </a:r>
            <a:r>
              <a:rPr lang="en-US" sz="2000" dirty="0" err="1" smtClean="0"/>
              <a:t>mogu</a:t>
            </a:r>
            <a:r>
              <a:rPr lang="sr-Latn-RS" sz="2000" dirty="0" smtClean="0"/>
              <a:t>ć</a:t>
            </a:r>
            <a:r>
              <a:rPr lang="en-US" sz="2000" dirty="0" smtClean="0"/>
              <a:t>a </a:t>
            </a:r>
            <a:r>
              <a:rPr lang="en-US" sz="2000" dirty="0" err="1" smtClean="0"/>
              <a:t>stanja</a:t>
            </a:r>
            <a:r>
              <a:rPr lang="en-US" sz="2000" dirty="0" smtClean="0"/>
              <a:t>.</a:t>
            </a:r>
            <a:r>
              <a:rPr lang="en-US" sz="2000" dirty="0"/>
              <a:t>	</a:t>
            </a:r>
            <a:r>
              <a:rPr lang="en-US" sz="2000" dirty="0" smtClean="0"/>
              <a:t> </a:t>
            </a:r>
          </a:p>
          <a:p>
            <a:pPr lvl="2"/>
            <a:r>
              <a:rPr lang="en-US" sz="1800" dirty="0" smtClean="0"/>
              <a:t> </a:t>
            </a:r>
            <a:r>
              <a:rPr lang="en-US" sz="1800" dirty="0" err="1" smtClean="0"/>
              <a:t>Stimulisati</a:t>
            </a:r>
            <a:r>
              <a:rPr lang="en-US" sz="1800" dirty="0" smtClean="0"/>
              <a:t> </a:t>
            </a:r>
            <a:r>
              <a:rPr lang="en-US" sz="1800" dirty="0" err="1" smtClean="0"/>
              <a:t>sve</a:t>
            </a:r>
            <a:r>
              <a:rPr lang="en-US" sz="1800" dirty="0" smtClean="0"/>
              <a:t> </a:t>
            </a:r>
            <a:r>
              <a:rPr lang="en-US" sz="1800" dirty="0" err="1" smtClean="0"/>
              <a:t>dogadjaje</a:t>
            </a:r>
            <a:r>
              <a:rPr lang="en-US" sz="1800" dirty="0" smtClean="0"/>
              <a:t> </a:t>
            </a:r>
            <a:r>
              <a:rPr lang="en-US" sz="1800" dirty="0" err="1" smtClean="0"/>
              <a:t>koji</a:t>
            </a:r>
            <a:r>
              <a:rPr lang="en-US" sz="1800" dirty="0" smtClean="0"/>
              <a:t> </a:t>
            </a:r>
            <a:r>
              <a:rPr lang="en-US" sz="1800" dirty="0" err="1" smtClean="0"/>
              <a:t>izazivaju</a:t>
            </a:r>
            <a:r>
              <a:rPr lang="en-US" sz="1800" dirty="0" smtClean="0"/>
              <a:t> </a:t>
            </a:r>
            <a:r>
              <a:rPr lang="en-US" sz="1800" dirty="0" err="1" smtClean="0"/>
              <a:t>promenu</a:t>
            </a:r>
            <a:r>
              <a:rPr lang="en-US" sz="1800" dirty="0" smtClean="0"/>
              <a:t> </a:t>
            </a:r>
            <a:r>
              <a:rPr lang="en-US" sz="1800" dirty="0" err="1" smtClean="0"/>
              <a:t>stanja</a:t>
            </a:r>
            <a:r>
              <a:rPr lang="en-US" sz="1800" dirty="0" smtClean="0"/>
              <a:t> </a:t>
            </a:r>
            <a:r>
              <a:rPr lang="en-US" sz="1800" dirty="0" err="1" smtClean="0"/>
              <a:t>objekta</a:t>
            </a:r>
            <a:r>
              <a:rPr lang="en-US" sz="1800" dirty="0" smtClean="0"/>
              <a:t>.</a:t>
            </a:r>
          </a:p>
          <a:p>
            <a:r>
              <a:rPr lang="en-US" sz="2400" dirty="0" err="1"/>
              <a:t>Nasledjivanje</a:t>
            </a:r>
            <a:r>
              <a:rPr lang="en-US" sz="2400" dirty="0"/>
              <a:t> </a:t>
            </a:r>
            <a:r>
              <a:rPr lang="sr-Latn-RS" sz="2400" dirty="0" smtClean="0"/>
              <a:t>č</a:t>
            </a:r>
            <a:r>
              <a:rPr lang="en-US" sz="2400" dirty="0" err="1" smtClean="0"/>
              <a:t>ini</a:t>
            </a:r>
            <a:r>
              <a:rPr lang="en-US" sz="2400" dirty="0" smtClean="0"/>
              <a:t> </a:t>
            </a:r>
            <a:r>
              <a:rPr lang="en-US" sz="2400" dirty="0" err="1"/>
              <a:t>testiranje</a:t>
            </a:r>
            <a:r>
              <a:rPr lang="en-US" sz="2400" dirty="0"/>
              <a:t> </a:t>
            </a:r>
            <a:r>
              <a:rPr lang="en-US" sz="2400" dirty="0" err="1"/>
              <a:t>klase</a:t>
            </a:r>
            <a:r>
              <a:rPr lang="en-US" sz="2400" dirty="0"/>
              <a:t> </a:t>
            </a:r>
            <a:r>
              <a:rPr lang="en-US" sz="2400" dirty="0" err="1" smtClean="0"/>
              <a:t>te</a:t>
            </a:r>
            <a:r>
              <a:rPr lang="sr-Latn-RS" sz="2400" dirty="0" smtClean="0"/>
              <a:t>ž</a:t>
            </a:r>
            <a:r>
              <a:rPr lang="en-US" sz="2400" dirty="0" smtClean="0"/>
              <a:t>e</a:t>
            </a:r>
            <a:r>
              <a:rPr lang="en-US" sz="2400" dirty="0"/>
              <a:t>, </a:t>
            </a:r>
            <a:r>
              <a:rPr lang="en-US" sz="2400" dirty="0" err="1"/>
              <a:t>jer</a:t>
            </a:r>
            <a:r>
              <a:rPr lang="en-US" sz="2400" dirty="0"/>
              <a:t> </a:t>
            </a:r>
            <a:r>
              <a:rPr lang="en-US" sz="2400" dirty="0" err="1"/>
              <a:t>jedinica</a:t>
            </a:r>
            <a:r>
              <a:rPr lang="en-US" sz="2400" dirty="0"/>
              <a:t> </a:t>
            </a:r>
            <a:r>
              <a:rPr lang="en-US" sz="2400" dirty="0" err="1"/>
              <a:t>koda</a:t>
            </a:r>
            <a:r>
              <a:rPr lang="en-US" sz="2400" dirty="0"/>
              <a:t> </a:t>
            </a:r>
            <a:r>
              <a:rPr lang="en-US" sz="2400" dirty="0" err="1"/>
              <a:t>koja</a:t>
            </a:r>
            <a:r>
              <a:rPr lang="en-US" sz="2400" dirty="0"/>
              <a:t> se </a:t>
            </a:r>
            <a:r>
              <a:rPr lang="en-US" sz="2400" dirty="0" err="1"/>
              <a:t>testira</a:t>
            </a:r>
            <a:r>
              <a:rPr lang="en-US" sz="2400" dirty="0"/>
              <a:t> </a:t>
            </a:r>
            <a:r>
              <a:rPr lang="en-US" sz="2400" dirty="0" err="1"/>
              <a:t>nije</a:t>
            </a:r>
            <a:r>
              <a:rPr lang="en-US" sz="2400" dirty="0"/>
              <a:t> u </a:t>
            </a:r>
            <a:r>
              <a:rPr lang="en-US" sz="2400" dirty="0" err="1"/>
              <a:t>potpunosti</a:t>
            </a:r>
            <a:r>
              <a:rPr lang="en-US" sz="2400" dirty="0"/>
              <a:t> </a:t>
            </a:r>
            <a:r>
              <a:rPr lang="en-US" sz="2400" dirty="0" err="1"/>
              <a:t>lokalizovana</a:t>
            </a:r>
            <a:r>
              <a:rPr lang="en-US" sz="2400" dirty="0" smtClean="0"/>
              <a:t>.</a:t>
            </a:r>
          </a:p>
          <a:p>
            <a:pPr lvl="1"/>
            <a:r>
              <a:rPr lang="en-US" sz="2000" dirty="0" smtClean="0"/>
              <a:t>U tom </a:t>
            </a:r>
            <a:r>
              <a:rPr lang="en-US" sz="2000" dirty="0" err="1" smtClean="0"/>
              <a:t>slu</a:t>
            </a:r>
            <a:r>
              <a:rPr lang="sr-Latn-RS" sz="2000" dirty="0" smtClean="0"/>
              <a:t>č</a:t>
            </a:r>
            <a:r>
              <a:rPr lang="en-US" sz="2000" dirty="0" err="1" smtClean="0"/>
              <a:t>aju</a:t>
            </a:r>
            <a:r>
              <a:rPr lang="en-US" sz="2000" dirty="0" smtClean="0"/>
              <a:t> </a:t>
            </a:r>
            <a:r>
              <a:rPr lang="en-US" sz="2000" dirty="0" err="1" smtClean="0"/>
              <a:t>moramo</a:t>
            </a:r>
            <a:r>
              <a:rPr lang="en-US" sz="2000" dirty="0" smtClean="0"/>
              <a:t> </a:t>
            </a:r>
            <a:r>
              <a:rPr lang="en-US" sz="2000" dirty="0" err="1" smtClean="0"/>
              <a:t>testirati</a:t>
            </a:r>
            <a:r>
              <a:rPr lang="en-US" sz="2000" dirty="0" smtClean="0"/>
              <a:t> </a:t>
            </a:r>
            <a:r>
              <a:rPr lang="en-US" sz="2000" dirty="0" err="1" smtClean="0"/>
              <a:t>nasledjenu</a:t>
            </a:r>
            <a:r>
              <a:rPr lang="en-US" sz="2000" dirty="0" smtClean="0"/>
              <a:t> </a:t>
            </a:r>
            <a:r>
              <a:rPr lang="en-US" sz="2000" dirty="0" err="1" smtClean="0"/>
              <a:t>operaciju</a:t>
            </a:r>
            <a:r>
              <a:rPr lang="en-US" sz="2000" dirty="0" smtClean="0"/>
              <a:t> u </a:t>
            </a:r>
            <a:r>
              <a:rPr lang="en-US" sz="2000" dirty="0" err="1" smtClean="0"/>
              <a:t>svim</a:t>
            </a:r>
            <a:r>
              <a:rPr lang="en-US" sz="2000" dirty="0" smtClean="0"/>
              <a:t> </a:t>
            </a:r>
            <a:r>
              <a:rPr lang="en-US" sz="2000" dirty="0" err="1" smtClean="0"/>
              <a:t>kontekstima</a:t>
            </a:r>
            <a:r>
              <a:rPr lang="en-US" sz="2000" dirty="0" smtClean="0"/>
              <a:t> u </a:t>
            </a:r>
            <a:r>
              <a:rPr lang="en-US" sz="2000" dirty="0" err="1" smtClean="0"/>
              <a:t>kojima</a:t>
            </a:r>
            <a:r>
              <a:rPr lang="en-US" sz="2000" dirty="0" smtClean="0"/>
              <a:t>  se </a:t>
            </a:r>
            <a:r>
              <a:rPr lang="en-US" sz="2000" dirty="0" err="1" smtClean="0"/>
              <a:t>koristi</a:t>
            </a:r>
            <a:r>
              <a:rPr lang="en-US" sz="2000" dirty="0" smtClean="0"/>
              <a:t>.</a:t>
            </a:r>
            <a:endParaRPr lang="en-US" sz="2000" dirty="0"/>
          </a:p>
          <a:p>
            <a:pPr lvl="1"/>
            <a:endParaRPr lang="en-US" dirty="0" smtClean="0"/>
          </a:p>
        </p:txBody>
      </p:sp>
      <p:sp>
        <p:nvSpPr>
          <p:cNvPr id="5" name="Slide Number Placeholder 4"/>
          <p:cNvSpPr>
            <a:spLocks noGrp="1"/>
          </p:cNvSpPr>
          <p:nvPr>
            <p:ph type="sldNum" sz="quarter" idx="12"/>
          </p:nvPr>
        </p:nvSpPr>
        <p:spPr>
          <a:xfrm>
            <a:off x="11521654" y="6389191"/>
            <a:ext cx="551167" cy="377825"/>
          </a:xfrm>
        </p:spPr>
        <p:txBody>
          <a:bodyPr/>
          <a:lstStyle/>
          <a:p>
            <a:fld id="{D57F1E4F-1CFF-5643-939E-217C01CDF565}" type="slidenum">
              <a:rPr lang="en-US" sz="2400" smtClean="0"/>
              <a:pPr/>
              <a:t>11</a:t>
            </a:fld>
            <a:endParaRPr lang="en-US" sz="2400" dirty="0"/>
          </a:p>
        </p:txBody>
      </p:sp>
    </p:spTree>
    <p:extLst>
      <p:ext uri="{BB962C8B-B14F-4D97-AF65-F5344CB8AC3E}">
        <p14:creationId xmlns:p14="http://schemas.microsoft.com/office/powerpoint/2010/main" val="149503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709684"/>
          </a:xfrm>
        </p:spPr>
        <p:txBody>
          <a:bodyPr/>
          <a:lstStyle/>
          <a:p>
            <a:pPr algn="ctr"/>
            <a:r>
              <a:rPr lang="en-US" dirty="0" err="1" smtClean="0"/>
              <a:t>Automatsko</a:t>
            </a:r>
            <a:r>
              <a:rPr lang="en-US" dirty="0" smtClean="0"/>
              <a:t> </a:t>
            </a:r>
            <a:r>
              <a:rPr lang="en-US" dirty="0" err="1" smtClean="0"/>
              <a:t>tes</a:t>
            </a:r>
            <a:r>
              <a:rPr lang="sr-Latn-RS" dirty="0" smtClean="0"/>
              <a:t>tiranje</a:t>
            </a:r>
            <a:endParaRPr lang="en-US" dirty="0"/>
          </a:p>
        </p:txBody>
      </p:sp>
      <p:sp>
        <p:nvSpPr>
          <p:cNvPr id="3" name="Content Placeholder 2"/>
          <p:cNvSpPr>
            <a:spLocks noGrp="1"/>
          </p:cNvSpPr>
          <p:nvPr>
            <p:ph idx="1"/>
          </p:nvPr>
        </p:nvSpPr>
        <p:spPr>
          <a:xfrm>
            <a:off x="382137" y="1160061"/>
            <a:ext cx="10972800" cy="5445455"/>
          </a:xfrm>
        </p:spPr>
        <p:txBody>
          <a:bodyPr>
            <a:normAutofit lnSpcReduction="10000"/>
          </a:bodyPr>
          <a:lstStyle/>
          <a:p>
            <a:r>
              <a:rPr lang="en-US" sz="2400" dirty="0" err="1" smtClean="0"/>
              <a:t>Kada</a:t>
            </a:r>
            <a:r>
              <a:rPr lang="en-US" sz="2400" dirty="0" smtClean="0"/>
              <a:t> </a:t>
            </a:r>
            <a:r>
              <a:rPr lang="en-US" sz="2400" dirty="0" smtClean="0"/>
              <a:t>god je </a:t>
            </a:r>
            <a:r>
              <a:rPr lang="en-US" sz="2400" dirty="0" err="1" smtClean="0"/>
              <a:t>mogu</a:t>
            </a:r>
            <a:r>
              <a:rPr lang="sr-Latn-RS" sz="2400" dirty="0" smtClean="0"/>
              <a:t>ć</a:t>
            </a:r>
            <a:r>
              <a:rPr lang="en-US" sz="2400" dirty="0" smtClean="0"/>
              <a:t>e</a:t>
            </a:r>
            <a:r>
              <a:rPr lang="sr-Latn-RS" sz="2400" dirty="0" smtClean="0"/>
              <a:t>,</a:t>
            </a:r>
            <a:r>
              <a:rPr lang="en-US" sz="2400" dirty="0" smtClean="0"/>
              <a:t> </a:t>
            </a:r>
            <a:r>
              <a:rPr lang="en-US" sz="2400" dirty="0" err="1" smtClean="0"/>
              <a:t>po</a:t>
            </a:r>
            <a:r>
              <a:rPr lang="sr-Latn-RS" sz="2400" dirty="0" smtClean="0"/>
              <a:t>ž</a:t>
            </a:r>
            <a:r>
              <a:rPr lang="en-US" sz="2400" dirty="0" err="1" smtClean="0"/>
              <a:t>eljno</a:t>
            </a:r>
            <a:r>
              <a:rPr lang="en-US" sz="2400" dirty="0" smtClean="0"/>
              <a:t> je </a:t>
            </a:r>
            <a:r>
              <a:rPr lang="en-US" sz="2400" dirty="0" err="1" smtClean="0"/>
              <a:t>automatizovati</a:t>
            </a:r>
            <a:r>
              <a:rPr lang="en-US" sz="2400" dirty="0" smtClean="0"/>
              <a:t> </a:t>
            </a:r>
            <a:r>
              <a:rPr lang="en-US" sz="2400" dirty="0" err="1" smtClean="0"/>
              <a:t>testiranje</a:t>
            </a:r>
            <a:r>
              <a:rPr lang="en-US" sz="2400" dirty="0" smtClean="0"/>
              <a:t> </a:t>
            </a:r>
            <a:r>
              <a:rPr lang="en-US" sz="2400" dirty="0" err="1" smtClean="0"/>
              <a:t>jedinica</a:t>
            </a:r>
            <a:r>
              <a:rPr lang="en-US" sz="2400" dirty="0" smtClean="0"/>
              <a:t> </a:t>
            </a:r>
            <a:r>
              <a:rPr lang="en-US" sz="2400" dirty="0" err="1" smtClean="0"/>
              <a:t>koda</a:t>
            </a:r>
            <a:r>
              <a:rPr lang="en-US" sz="2400" dirty="0" smtClean="0"/>
              <a:t>, </a:t>
            </a:r>
            <a:r>
              <a:rPr lang="en-US" sz="2400" dirty="0" err="1" smtClean="0"/>
              <a:t>tako</a:t>
            </a:r>
            <a:r>
              <a:rPr lang="en-US" sz="2400" dirty="0" smtClean="0"/>
              <a:t> da se </a:t>
            </a:r>
            <a:r>
              <a:rPr lang="en-US" sz="2400" dirty="0" err="1" smtClean="0"/>
              <a:t>testovi</a:t>
            </a:r>
            <a:r>
              <a:rPr lang="en-US" sz="2400" dirty="0" smtClean="0"/>
              <a:t> </a:t>
            </a:r>
            <a:r>
              <a:rPr lang="en-US" sz="2400" dirty="0" err="1" smtClean="0"/>
              <a:t>pokre</a:t>
            </a:r>
            <a:r>
              <a:rPr lang="sr-Latn-RS" sz="2400" dirty="0" smtClean="0"/>
              <a:t>ć</a:t>
            </a:r>
            <a:r>
              <a:rPr lang="en-US" sz="2400" dirty="0" smtClean="0"/>
              <a:t>u </a:t>
            </a:r>
            <a:r>
              <a:rPr lang="en-US" sz="2400" dirty="0" err="1" smtClean="0"/>
              <a:t>i</a:t>
            </a:r>
            <a:r>
              <a:rPr lang="en-US" sz="2400" dirty="0" smtClean="0"/>
              <a:t> </a:t>
            </a:r>
            <a:r>
              <a:rPr lang="sr-Latn-RS" sz="2400" dirty="0" smtClean="0"/>
              <a:t>njihovi rezultati </a:t>
            </a:r>
            <a:r>
              <a:rPr lang="en-US" sz="2400" dirty="0" err="1" smtClean="0"/>
              <a:t>proveravaju</a:t>
            </a:r>
            <a:r>
              <a:rPr lang="en-US" sz="2400" dirty="0" smtClean="0"/>
              <a:t> </a:t>
            </a:r>
            <a:r>
              <a:rPr lang="en-US" sz="2400" dirty="0" err="1"/>
              <a:t>a</a:t>
            </a:r>
            <a:r>
              <a:rPr lang="en-US" sz="2400" dirty="0" err="1" smtClean="0"/>
              <a:t>utomatski</a:t>
            </a:r>
            <a:r>
              <a:rPr lang="en-US" sz="2400" dirty="0" smtClean="0"/>
              <a:t>.</a:t>
            </a:r>
          </a:p>
          <a:p>
            <a:r>
              <a:rPr lang="en-US" sz="2400" dirty="0" err="1" smtClean="0"/>
              <a:t>Pri</a:t>
            </a:r>
            <a:r>
              <a:rPr lang="en-US" sz="2400" dirty="0" smtClean="0"/>
              <a:t> </a:t>
            </a:r>
            <a:r>
              <a:rPr lang="en-US" sz="2400" dirty="0" err="1" smtClean="0"/>
              <a:t>automatskom</a:t>
            </a:r>
            <a:r>
              <a:rPr lang="en-US" sz="2400" dirty="0" smtClean="0"/>
              <a:t> </a:t>
            </a:r>
            <a:r>
              <a:rPr lang="en-US" sz="2400" dirty="0" err="1" smtClean="0"/>
              <a:t>testiranju</a:t>
            </a:r>
            <a:r>
              <a:rPr lang="en-US" sz="2400" dirty="0" smtClean="0"/>
              <a:t> </a:t>
            </a:r>
            <a:r>
              <a:rPr lang="en-US" sz="2400" dirty="0" err="1" smtClean="0"/>
              <a:t>mo</a:t>
            </a:r>
            <a:r>
              <a:rPr lang="sr-Latn-RS" sz="2400" dirty="0" smtClean="0"/>
              <a:t>ž</a:t>
            </a:r>
            <a:r>
              <a:rPr lang="en-US" sz="2400" dirty="0" smtClean="0"/>
              <a:t>e </a:t>
            </a:r>
            <a:r>
              <a:rPr lang="en-US" sz="2400" dirty="0" smtClean="0"/>
              <a:t>se </a:t>
            </a:r>
            <a:r>
              <a:rPr lang="en-US" sz="2400" dirty="0" err="1" smtClean="0"/>
              <a:t>koristiti</a:t>
            </a:r>
            <a:r>
              <a:rPr lang="en-US" sz="2400" dirty="0" smtClean="0"/>
              <a:t> framework </a:t>
            </a:r>
            <a:r>
              <a:rPr lang="en-US" sz="2400" dirty="0" err="1" smtClean="0"/>
              <a:t>za</a:t>
            </a:r>
            <a:r>
              <a:rPr lang="en-US" sz="2400" dirty="0" smtClean="0"/>
              <a:t> </a:t>
            </a:r>
            <a:r>
              <a:rPr lang="en-US" sz="2400" dirty="0" err="1" smtClean="0"/>
              <a:t>automatizaciju</a:t>
            </a:r>
            <a:r>
              <a:rPr lang="en-US" sz="2400" dirty="0" smtClean="0"/>
              <a:t> </a:t>
            </a:r>
            <a:r>
              <a:rPr lang="en-US" sz="2400" dirty="0" err="1" smtClean="0"/>
              <a:t>testiranja</a:t>
            </a:r>
            <a:r>
              <a:rPr lang="en-US" sz="2400" dirty="0" smtClean="0"/>
              <a:t> </a:t>
            </a:r>
            <a:r>
              <a:rPr lang="en-US" sz="2400" dirty="0" smtClean="0"/>
              <a:t>(</a:t>
            </a:r>
            <a:r>
              <a:rPr lang="en-US" sz="2400" dirty="0" err="1" smtClean="0"/>
              <a:t>kao</a:t>
            </a:r>
            <a:r>
              <a:rPr lang="en-US" sz="2400" dirty="0" smtClean="0"/>
              <a:t> </a:t>
            </a:r>
            <a:r>
              <a:rPr lang="en-US" sz="2400" dirty="0" err="1" smtClean="0"/>
              <a:t>sto</a:t>
            </a:r>
            <a:r>
              <a:rPr lang="en-US" sz="2400" dirty="0" smtClean="0"/>
              <a:t> je </a:t>
            </a:r>
            <a:r>
              <a:rPr lang="en-US" sz="2400" dirty="0" err="1" smtClean="0"/>
              <a:t>JUnit</a:t>
            </a:r>
            <a:r>
              <a:rPr lang="en-US" sz="2400" dirty="0" smtClean="0"/>
              <a:t>) </a:t>
            </a:r>
            <a:r>
              <a:rPr lang="en-US" sz="2400" dirty="0" err="1" smtClean="0"/>
              <a:t>za</a:t>
            </a:r>
            <a:r>
              <a:rPr lang="en-US" sz="2400" dirty="0" smtClean="0"/>
              <a:t> </a:t>
            </a:r>
            <a:r>
              <a:rPr lang="sr-Latn-RS" sz="2400" dirty="0" smtClean="0"/>
              <a:t>izradu</a:t>
            </a:r>
            <a:r>
              <a:rPr lang="en-US" sz="2400" dirty="0" smtClean="0"/>
              <a:t> </a:t>
            </a:r>
            <a:r>
              <a:rPr lang="en-US" sz="2400" dirty="0" err="1" smtClean="0"/>
              <a:t>i</a:t>
            </a:r>
            <a:r>
              <a:rPr lang="en-US" sz="2400" dirty="0" smtClean="0"/>
              <a:t> </a:t>
            </a:r>
            <a:r>
              <a:rPr lang="en-US" sz="2400" dirty="0" err="1" smtClean="0"/>
              <a:t>pokretanje</a:t>
            </a:r>
            <a:r>
              <a:rPr lang="en-US" sz="2400" dirty="0" smtClean="0"/>
              <a:t> </a:t>
            </a:r>
            <a:r>
              <a:rPr lang="en-US" sz="2400" dirty="0" err="1" smtClean="0"/>
              <a:t>testova</a:t>
            </a:r>
            <a:r>
              <a:rPr lang="en-US" sz="2400" dirty="0" smtClean="0"/>
              <a:t> </a:t>
            </a:r>
            <a:r>
              <a:rPr lang="en-US" sz="2400" dirty="0" err="1" smtClean="0"/>
              <a:t>za</a:t>
            </a:r>
            <a:r>
              <a:rPr lang="en-US" sz="2400" dirty="0" smtClean="0"/>
              <a:t> program.</a:t>
            </a:r>
          </a:p>
          <a:p>
            <a:r>
              <a:rPr lang="en-US" sz="2400" dirty="0" smtClean="0"/>
              <a:t>Framework </a:t>
            </a:r>
            <a:r>
              <a:rPr lang="en-US" sz="2400" dirty="0" err="1" smtClean="0"/>
              <a:t>za</a:t>
            </a:r>
            <a:r>
              <a:rPr lang="en-US" sz="2400" dirty="0" smtClean="0"/>
              <a:t> </a:t>
            </a:r>
            <a:r>
              <a:rPr lang="en-US" sz="2400" dirty="0" err="1" smtClean="0"/>
              <a:t>testiranje</a:t>
            </a:r>
            <a:r>
              <a:rPr lang="en-US" sz="2400" dirty="0" smtClean="0"/>
              <a:t> </a:t>
            </a:r>
            <a:r>
              <a:rPr lang="en-US" sz="2400" dirty="0" err="1" smtClean="0"/>
              <a:t>jedinica</a:t>
            </a:r>
            <a:r>
              <a:rPr lang="en-US" sz="2400" dirty="0" smtClean="0"/>
              <a:t> </a:t>
            </a:r>
            <a:r>
              <a:rPr lang="en-US" sz="2400" dirty="0" err="1" smtClean="0"/>
              <a:t>koda</a:t>
            </a:r>
            <a:r>
              <a:rPr lang="en-US" sz="2400" dirty="0" smtClean="0"/>
              <a:t> </a:t>
            </a:r>
            <a:r>
              <a:rPr lang="en-US" sz="2400" dirty="0" err="1" smtClean="0"/>
              <a:t>pru</a:t>
            </a:r>
            <a:r>
              <a:rPr lang="sr-Latn-RS" sz="2400" dirty="0" smtClean="0"/>
              <a:t>ž</a:t>
            </a:r>
            <a:r>
              <a:rPr lang="en-US" sz="2400" dirty="0" smtClean="0"/>
              <a:t>a </a:t>
            </a:r>
            <a:r>
              <a:rPr lang="en-US" sz="2400" dirty="0" err="1" smtClean="0"/>
              <a:t>generi</a:t>
            </a:r>
            <a:r>
              <a:rPr lang="sr-Latn-RS" sz="2400" dirty="0" smtClean="0"/>
              <a:t>č</a:t>
            </a:r>
            <a:r>
              <a:rPr lang="en-US" sz="2400" dirty="0" err="1" smtClean="0"/>
              <a:t>ke</a:t>
            </a:r>
            <a:r>
              <a:rPr lang="en-US" sz="2400" dirty="0" smtClean="0"/>
              <a:t> </a:t>
            </a:r>
            <a:r>
              <a:rPr lang="en-US" sz="2400" dirty="0" err="1" smtClean="0"/>
              <a:t>klase</a:t>
            </a:r>
            <a:r>
              <a:rPr lang="en-US" sz="2400" dirty="0" smtClean="0"/>
              <a:t> </a:t>
            </a:r>
            <a:r>
              <a:rPr lang="en-US" sz="2400" dirty="0" err="1" smtClean="0"/>
              <a:t>testova</a:t>
            </a:r>
            <a:r>
              <a:rPr lang="en-US" sz="2400" dirty="0" smtClean="0"/>
              <a:t> </a:t>
            </a:r>
            <a:r>
              <a:rPr lang="en-US" sz="2400" dirty="0" err="1" smtClean="0"/>
              <a:t>koje</a:t>
            </a:r>
            <a:r>
              <a:rPr lang="en-US" sz="2400" dirty="0" smtClean="0"/>
              <a:t> </a:t>
            </a:r>
            <a:r>
              <a:rPr lang="en-US" sz="2400" dirty="0" err="1" smtClean="0"/>
              <a:t>treba</a:t>
            </a:r>
            <a:r>
              <a:rPr lang="en-US" sz="2400" dirty="0" smtClean="0"/>
              <a:t> </a:t>
            </a:r>
            <a:r>
              <a:rPr lang="en-US" sz="2400" dirty="0" err="1" smtClean="0"/>
              <a:t>naslediti</a:t>
            </a:r>
            <a:r>
              <a:rPr lang="en-US" sz="2400" dirty="0" smtClean="0"/>
              <a:t> </a:t>
            </a:r>
            <a:r>
              <a:rPr lang="en-US" sz="2400" dirty="0" err="1" smtClean="0"/>
              <a:t>za</a:t>
            </a:r>
            <a:r>
              <a:rPr lang="en-US" sz="2400" dirty="0" smtClean="0"/>
              <a:t> </a:t>
            </a:r>
            <a:r>
              <a:rPr lang="sr-Latn-RS" sz="2400" dirty="0" smtClean="0"/>
              <a:t>izradu</a:t>
            </a:r>
            <a:r>
              <a:rPr lang="en-US" sz="2400" dirty="0" smtClean="0"/>
              <a:t> </a:t>
            </a:r>
            <a:r>
              <a:rPr lang="en-US" sz="2400" dirty="0" err="1" smtClean="0"/>
              <a:t>specifi</a:t>
            </a:r>
            <a:r>
              <a:rPr lang="sr-Latn-RS" sz="2400" dirty="0" smtClean="0"/>
              <a:t>č</a:t>
            </a:r>
            <a:r>
              <a:rPr lang="en-US" sz="2400" dirty="0" err="1" smtClean="0"/>
              <a:t>nih</a:t>
            </a:r>
            <a:r>
              <a:rPr lang="en-US" sz="2400" dirty="0" smtClean="0"/>
              <a:t> </a:t>
            </a:r>
            <a:r>
              <a:rPr lang="en-US" sz="2400" dirty="0" err="1" smtClean="0"/>
              <a:t>testova</a:t>
            </a:r>
            <a:r>
              <a:rPr lang="en-US" sz="2400" dirty="0" smtClean="0"/>
              <a:t>. </a:t>
            </a:r>
            <a:r>
              <a:rPr lang="sr-Latn-RS" sz="2400" dirty="0" smtClean="0"/>
              <a:t>Postoji mogućnost pokretanja </a:t>
            </a:r>
            <a:r>
              <a:rPr lang="en-US" sz="2400" dirty="0" err="1" smtClean="0"/>
              <a:t>sv</a:t>
            </a:r>
            <a:r>
              <a:rPr lang="sr-Latn-RS" sz="2400" dirty="0" smtClean="0"/>
              <a:t>ih</a:t>
            </a:r>
            <a:r>
              <a:rPr lang="en-US" sz="2400" dirty="0"/>
              <a:t> </a:t>
            </a:r>
            <a:r>
              <a:rPr lang="en-US" sz="2400" dirty="0" err="1" smtClean="0"/>
              <a:t>implementirani</a:t>
            </a:r>
            <a:r>
              <a:rPr lang="sr-Latn-RS" sz="2400" dirty="0" smtClean="0"/>
              <a:t>h</a:t>
            </a:r>
            <a:r>
              <a:rPr lang="en-US" sz="2400" dirty="0" smtClean="0"/>
              <a:t> </a:t>
            </a:r>
            <a:r>
              <a:rPr lang="en-US" sz="2400" dirty="0" err="1"/>
              <a:t>testov</a:t>
            </a:r>
            <a:r>
              <a:rPr lang="sr-Latn-RS" sz="2400" dirty="0" smtClean="0"/>
              <a:t>a</a:t>
            </a:r>
            <a:r>
              <a:rPr lang="en-US" sz="2400" dirty="0" smtClean="0"/>
              <a:t> </a:t>
            </a:r>
            <a:r>
              <a:rPr lang="en-US" sz="2400" dirty="0" err="1" smtClean="0"/>
              <a:t>i</a:t>
            </a:r>
            <a:r>
              <a:rPr lang="sr-Latn-RS" sz="2400" dirty="0"/>
              <a:t> </a:t>
            </a:r>
            <a:r>
              <a:rPr lang="sr-Latn-RS" sz="2400" dirty="0" smtClean="0"/>
              <a:t>prikazivanja njihovih</a:t>
            </a:r>
            <a:r>
              <a:rPr lang="en-US" sz="2400" dirty="0" smtClean="0"/>
              <a:t> </a:t>
            </a:r>
            <a:r>
              <a:rPr lang="en-US" sz="2400" dirty="0" err="1" smtClean="0"/>
              <a:t>rezultat</a:t>
            </a:r>
            <a:r>
              <a:rPr lang="sr-Latn-RS" sz="2400" dirty="0" smtClean="0"/>
              <a:t>a </a:t>
            </a:r>
            <a:r>
              <a:rPr lang="en-US" sz="2400" dirty="0" smtClean="0"/>
              <a:t>(</a:t>
            </a:r>
            <a:r>
              <a:rPr lang="en-US" sz="2400" dirty="0" err="1" smtClean="0"/>
              <a:t>naj</a:t>
            </a:r>
            <a:r>
              <a:rPr lang="sr-Latn-RS" sz="2400" dirty="0"/>
              <a:t>č</a:t>
            </a:r>
            <a:r>
              <a:rPr lang="en-US" sz="2400" dirty="0" smtClean="0"/>
              <a:t>e</a:t>
            </a:r>
            <a:r>
              <a:rPr lang="sr-Latn-RS" sz="2400" dirty="0" smtClean="0"/>
              <a:t>š</a:t>
            </a:r>
            <a:r>
              <a:rPr lang="sr-Latn-RS" sz="2400" dirty="0"/>
              <a:t>ć</a:t>
            </a:r>
            <a:r>
              <a:rPr lang="en-US" sz="2400" dirty="0" smtClean="0"/>
              <a:t>e </a:t>
            </a:r>
            <a:r>
              <a:rPr lang="en-US" sz="2400" dirty="0" err="1" smtClean="0"/>
              <a:t>kroz</a:t>
            </a:r>
            <a:r>
              <a:rPr lang="en-US" sz="2400" dirty="0" smtClean="0"/>
              <a:t> </a:t>
            </a:r>
            <a:r>
              <a:rPr lang="en-US" sz="2400" dirty="0" err="1" smtClean="0"/>
              <a:t>neki</a:t>
            </a:r>
            <a:r>
              <a:rPr lang="en-US" sz="2400" dirty="0" smtClean="0"/>
              <a:t> GUI). Na </a:t>
            </a:r>
            <a:r>
              <a:rPr lang="en-US" sz="2400" dirty="0" err="1" smtClean="0"/>
              <a:t>ovaj</a:t>
            </a:r>
            <a:r>
              <a:rPr lang="en-US" sz="2400" dirty="0" smtClean="0"/>
              <a:t> </a:t>
            </a:r>
            <a:r>
              <a:rPr lang="en-US" sz="2400" dirty="0" err="1" smtClean="0"/>
              <a:t>na</a:t>
            </a:r>
            <a:r>
              <a:rPr lang="sr-Latn-RS" sz="2400" dirty="0" smtClean="0"/>
              <a:t>č</a:t>
            </a:r>
            <a:r>
              <a:rPr lang="en-US" sz="2400" dirty="0" smtClean="0"/>
              <a:t>in </a:t>
            </a:r>
            <a:r>
              <a:rPr lang="en-US" sz="2400" dirty="0" err="1" smtClean="0"/>
              <a:t>ceo</a:t>
            </a:r>
            <a:r>
              <a:rPr lang="en-US" sz="2400" dirty="0" smtClean="0"/>
              <a:t> </a:t>
            </a:r>
            <a:r>
              <a:rPr lang="en-US" sz="2400" dirty="0" err="1" smtClean="0"/>
              <a:t>skup</a:t>
            </a:r>
            <a:r>
              <a:rPr lang="en-US" sz="2400" dirty="0" smtClean="0"/>
              <a:t> </a:t>
            </a:r>
            <a:r>
              <a:rPr lang="en-US" sz="2400" dirty="0" err="1" smtClean="0"/>
              <a:t>testova</a:t>
            </a:r>
            <a:r>
              <a:rPr lang="en-US" sz="2400" dirty="0" smtClean="0"/>
              <a:t> </a:t>
            </a:r>
            <a:r>
              <a:rPr lang="en-US" sz="2400" dirty="0" err="1" smtClean="0"/>
              <a:t>mo</a:t>
            </a:r>
            <a:r>
              <a:rPr lang="sr-Latn-RS" sz="2400" dirty="0" smtClean="0"/>
              <a:t>ž</a:t>
            </a:r>
            <a:r>
              <a:rPr lang="en-US" sz="2400" dirty="0" smtClean="0"/>
              <a:t>e </a:t>
            </a:r>
            <a:r>
              <a:rPr lang="en-US" sz="2400" dirty="0" err="1" smtClean="0"/>
              <a:t>biti</a:t>
            </a:r>
            <a:r>
              <a:rPr lang="en-US" sz="2400" dirty="0" smtClean="0"/>
              <a:t> </a:t>
            </a:r>
            <a:r>
              <a:rPr lang="en-US" sz="2400" dirty="0" err="1" smtClean="0"/>
              <a:t>pokrenut</a:t>
            </a:r>
            <a:r>
              <a:rPr lang="en-US" sz="2400" dirty="0" smtClean="0"/>
              <a:t> u par </a:t>
            </a:r>
            <a:r>
              <a:rPr lang="en-US" sz="2400" dirty="0" err="1" smtClean="0"/>
              <a:t>sekundi</a:t>
            </a:r>
            <a:r>
              <a:rPr lang="en-US" sz="2400" dirty="0" smtClean="0"/>
              <a:t>, </a:t>
            </a:r>
            <a:r>
              <a:rPr lang="sr-Latn-RS" sz="2400" dirty="0" smtClean="0"/>
              <a:t>št</a:t>
            </a:r>
            <a:r>
              <a:rPr lang="en-US" sz="2400" dirty="0" smtClean="0"/>
              <a:t>o</a:t>
            </a:r>
            <a:r>
              <a:rPr lang="sr-Latn-RS" sz="2400" dirty="0" smtClean="0"/>
              <a:t> </a:t>
            </a:r>
            <a:r>
              <a:rPr lang="en-US" sz="2400" dirty="0" smtClean="0"/>
              <a:t>o</a:t>
            </a:r>
            <a:r>
              <a:rPr lang="sr-Latn-RS" sz="2400" dirty="0" smtClean="0"/>
              <a:t>mo</a:t>
            </a:r>
            <a:r>
              <a:rPr lang="en-US" sz="2400" dirty="0" err="1" smtClean="0"/>
              <a:t>gu</a:t>
            </a:r>
            <a:r>
              <a:rPr lang="sr-Latn-RS" sz="2400" dirty="0" smtClean="0"/>
              <a:t>ć</a:t>
            </a:r>
            <a:r>
              <a:rPr lang="en-US" sz="2400" dirty="0" err="1" smtClean="0"/>
              <a:t>ava</a:t>
            </a:r>
            <a:r>
              <a:rPr lang="en-US" sz="2400" dirty="0" smtClean="0"/>
              <a:t> </a:t>
            </a:r>
            <a:r>
              <a:rPr lang="sr-Latn-RS" sz="2400" dirty="0" smtClean="0"/>
              <a:t>izvršavanje</a:t>
            </a:r>
            <a:r>
              <a:rPr lang="en-US" sz="2400" dirty="0" smtClean="0"/>
              <a:t> </a:t>
            </a:r>
            <a:r>
              <a:rPr lang="en-US" sz="2400" dirty="0" err="1" smtClean="0"/>
              <a:t>svih</a:t>
            </a:r>
            <a:r>
              <a:rPr lang="en-US" sz="2400" dirty="0" smtClean="0"/>
              <a:t> </a:t>
            </a:r>
            <a:r>
              <a:rPr lang="en-US" sz="2400" dirty="0" err="1" smtClean="0"/>
              <a:t>testova</a:t>
            </a:r>
            <a:r>
              <a:rPr lang="en-US" sz="2400" dirty="0" smtClean="0"/>
              <a:t> </a:t>
            </a:r>
            <a:r>
              <a:rPr lang="en-US" sz="2400" dirty="0" err="1" smtClean="0"/>
              <a:t>pri</a:t>
            </a:r>
            <a:r>
              <a:rPr lang="en-US" sz="2400" dirty="0" smtClean="0"/>
              <a:t> </a:t>
            </a:r>
            <a:r>
              <a:rPr lang="en-US" sz="2400" dirty="0" err="1" smtClean="0"/>
              <a:t>svakoj</a:t>
            </a:r>
            <a:r>
              <a:rPr lang="en-US" sz="2400" dirty="0" smtClean="0"/>
              <a:t> </a:t>
            </a:r>
            <a:r>
              <a:rPr lang="en-US" sz="2400" dirty="0" err="1" smtClean="0"/>
              <a:t>promeni</a:t>
            </a:r>
            <a:r>
              <a:rPr lang="en-US" sz="2400" dirty="0" smtClean="0"/>
              <a:t> </a:t>
            </a:r>
            <a:r>
              <a:rPr lang="en-US" sz="2400" dirty="0" err="1" smtClean="0"/>
              <a:t>programa</a:t>
            </a:r>
            <a:r>
              <a:rPr lang="en-US" sz="2400" dirty="0" smtClean="0"/>
              <a:t>.</a:t>
            </a:r>
          </a:p>
          <a:p>
            <a:r>
              <a:rPr lang="en-US" sz="2400" dirty="0" err="1" smtClean="0"/>
              <a:t>Komponente</a:t>
            </a:r>
            <a:r>
              <a:rPr lang="en-US" sz="2400" dirty="0" smtClean="0"/>
              <a:t> </a:t>
            </a:r>
            <a:r>
              <a:rPr lang="en-US" sz="2400" dirty="0" err="1" smtClean="0"/>
              <a:t>automatskih</a:t>
            </a:r>
            <a:r>
              <a:rPr lang="en-US" sz="2400" dirty="0" smtClean="0"/>
              <a:t> </a:t>
            </a:r>
            <a:r>
              <a:rPr lang="en-US" sz="2400" dirty="0" err="1" smtClean="0"/>
              <a:t>testova</a:t>
            </a:r>
            <a:r>
              <a:rPr lang="en-US" sz="2400" dirty="0" smtClean="0"/>
              <a:t>:</a:t>
            </a:r>
          </a:p>
          <a:p>
            <a:pPr lvl="2">
              <a:buFont typeface="Wingdings" panose="05000000000000000000" pitchFamily="2" charset="2"/>
              <a:buChar char="v"/>
            </a:pPr>
            <a:r>
              <a:rPr lang="en-US" sz="1800" b="1" dirty="0" smtClean="0">
                <a:solidFill>
                  <a:schemeClr val="accent4">
                    <a:lumMod val="40000"/>
                    <a:lumOff val="60000"/>
                  </a:schemeClr>
                </a:solidFill>
              </a:rPr>
              <a:t>Setup part </a:t>
            </a:r>
            <a:r>
              <a:rPr lang="en-US" sz="1800" dirty="0" smtClean="0"/>
              <a:t>– </a:t>
            </a:r>
            <a:r>
              <a:rPr lang="en-US" sz="1800" dirty="0" err="1" smtClean="0"/>
              <a:t>gde</a:t>
            </a:r>
            <a:r>
              <a:rPr lang="en-US" sz="1800" dirty="0" smtClean="0"/>
              <a:t> </a:t>
            </a:r>
            <a:r>
              <a:rPr lang="en-US" sz="1800" dirty="0" err="1" smtClean="0"/>
              <a:t>inicijalizujemo</a:t>
            </a:r>
            <a:r>
              <a:rPr lang="en-US" sz="1800" dirty="0" smtClean="0"/>
              <a:t> </a:t>
            </a:r>
            <a:r>
              <a:rPr lang="en-US" sz="1800" dirty="0" smtClean="0"/>
              <a:t>test, </a:t>
            </a:r>
            <a:r>
              <a:rPr lang="en-US" sz="1800" dirty="0" smtClean="0"/>
              <a:t>pre </a:t>
            </a:r>
            <a:r>
              <a:rPr lang="en-US" sz="1800" dirty="0" err="1" smtClean="0"/>
              <a:t>svega</a:t>
            </a:r>
            <a:r>
              <a:rPr lang="en-US" sz="1800" dirty="0" smtClean="0"/>
              <a:t> </a:t>
            </a:r>
            <a:r>
              <a:rPr lang="en-US" sz="1800" dirty="0" err="1" smtClean="0"/>
              <a:t>ulaz</a:t>
            </a:r>
            <a:r>
              <a:rPr lang="en-US" sz="1800" dirty="0" smtClean="0"/>
              <a:t> </a:t>
            </a:r>
            <a:r>
              <a:rPr lang="en-US" sz="1800" dirty="0" err="1" smtClean="0"/>
              <a:t>i</a:t>
            </a:r>
            <a:r>
              <a:rPr lang="en-US" sz="1800" dirty="0" smtClean="0"/>
              <a:t> o</a:t>
            </a:r>
            <a:r>
              <a:rPr lang="sr-Latn-RS" sz="1800" dirty="0" smtClean="0"/>
              <a:t>č</a:t>
            </a:r>
            <a:r>
              <a:rPr lang="en-US" sz="1800" dirty="0" err="1" smtClean="0"/>
              <a:t>ekivani</a:t>
            </a:r>
            <a:r>
              <a:rPr lang="en-US" sz="1800" dirty="0" smtClean="0"/>
              <a:t> </a:t>
            </a:r>
            <a:r>
              <a:rPr lang="en-US" sz="1800" dirty="0" err="1" smtClean="0"/>
              <a:t>izlaz</a:t>
            </a:r>
            <a:r>
              <a:rPr lang="en-US" sz="1800" dirty="0" smtClean="0"/>
              <a:t>.</a:t>
            </a:r>
          </a:p>
          <a:p>
            <a:pPr lvl="2">
              <a:buFont typeface="Wingdings" panose="05000000000000000000" pitchFamily="2" charset="2"/>
              <a:buChar char="v"/>
            </a:pPr>
            <a:r>
              <a:rPr lang="en-US" sz="1800" b="1" dirty="0" smtClean="0">
                <a:solidFill>
                  <a:schemeClr val="accent4">
                    <a:lumMod val="40000"/>
                    <a:lumOff val="60000"/>
                  </a:schemeClr>
                </a:solidFill>
              </a:rPr>
              <a:t>Call part </a:t>
            </a:r>
            <a:r>
              <a:rPr lang="en-US" sz="1800" dirty="0" smtClean="0"/>
              <a:t>– </a:t>
            </a:r>
            <a:r>
              <a:rPr lang="en-US" sz="1800" dirty="0" err="1" smtClean="0"/>
              <a:t>kada</a:t>
            </a:r>
            <a:r>
              <a:rPr lang="en-US" sz="1800" dirty="0" smtClean="0"/>
              <a:t> </a:t>
            </a:r>
            <a:r>
              <a:rPr lang="en-US" sz="1800" dirty="0" err="1" smtClean="0"/>
              <a:t>pozivamo</a:t>
            </a:r>
            <a:r>
              <a:rPr lang="en-US" sz="1800" dirty="0" smtClean="0"/>
              <a:t> </a:t>
            </a:r>
            <a:r>
              <a:rPr lang="en-US" sz="1800" dirty="0" err="1" smtClean="0"/>
              <a:t>objekat</a:t>
            </a:r>
            <a:r>
              <a:rPr lang="en-US" sz="1800" dirty="0" smtClean="0"/>
              <a:t> </a:t>
            </a:r>
            <a:r>
              <a:rPr lang="en-US" sz="1800" dirty="0" err="1" smtClean="0"/>
              <a:t>ili</a:t>
            </a:r>
            <a:r>
              <a:rPr lang="en-US" sz="1800" dirty="0" smtClean="0"/>
              <a:t> </a:t>
            </a:r>
            <a:r>
              <a:rPr lang="en-US" sz="1800" dirty="0" err="1" smtClean="0"/>
              <a:t>metod</a:t>
            </a:r>
            <a:r>
              <a:rPr lang="en-US" sz="1800" dirty="0" smtClean="0"/>
              <a:t> </a:t>
            </a:r>
            <a:r>
              <a:rPr lang="en-US" sz="1800" dirty="0" err="1" smtClean="0"/>
              <a:t>kako</a:t>
            </a:r>
            <a:r>
              <a:rPr lang="en-US" sz="1800" dirty="0" smtClean="0"/>
              <a:t> bi </a:t>
            </a:r>
            <a:r>
              <a:rPr lang="en-US" sz="1800" dirty="0" err="1" smtClean="0"/>
              <a:t>bili</a:t>
            </a:r>
            <a:r>
              <a:rPr lang="en-US" sz="1800" dirty="0" smtClean="0"/>
              <a:t> </a:t>
            </a:r>
            <a:r>
              <a:rPr lang="en-US" sz="1800" dirty="0" err="1" smtClean="0"/>
              <a:t>testirani</a:t>
            </a:r>
            <a:r>
              <a:rPr lang="en-US" sz="1800" dirty="0" smtClean="0"/>
              <a:t>.</a:t>
            </a:r>
          </a:p>
          <a:p>
            <a:pPr lvl="2">
              <a:buFont typeface="Wingdings" panose="05000000000000000000" pitchFamily="2" charset="2"/>
              <a:buChar char="v"/>
            </a:pPr>
            <a:r>
              <a:rPr lang="en-US" sz="1800" b="1" dirty="0" smtClean="0">
                <a:solidFill>
                  <a:schemeClr val="accent4">
                    <a:lumMod val="40000"/>
                    <a:lumOff val="60000"/>
                  </a:schemeClr>
                </a:solidFill>
              </a:rPr>
              <a:t>Assertion part </a:t>
            </a:r>
            <a:r>
              <a:rPr lang="en-US" sz="1800" dirty="0" smtClean="0"/>
              <a:t>–  pore</a:t>
            </a:r>
            <a:r>
              <a:rPr lang="sr-Latn-RS" sz="1800" dirty="0" smtClean="0"/>
              <a:t>đ</a:t>
            </a:r>
            <a:r>
              <a:rPr lang="en-US" sz="1800" dirty="0" err="1" smtClean="0"/>
              <a:t>enje</a:t>
            </a:r>
            <a:r>
              <a:rPr lang="en-US" sz="1800" dirty="0" smtClean="0"/>
              <a:t> </a:t>
            </a:r>
            <a:r>
              <a:rPr lang="en-US" sz="1800" dirty="0" err="1" smtClean="0"/>
              <a:t>rezultata</a:t>
            </a:r>
            <a:r>
              <a:rPr lang="en-US" sz="1800" dirty="0" smtClean="0"/>
              <a:t> </a:t>
            </a:r>
            <a:r>
              <a:rPr lang="en-US" sz="1800" dirty="0" err="1" smtClean="0"/>
              <a:t>poziva</a:t>
            </a:r>
            <a:r>
              <a:rPr lang="en-US" sz="1800" dirty="0" smtClean="0"/>
              <a:t> </a:t>
            </a:r>
            <a:r>
              <a:rPr lang="en-US" sz="1800" dirty="0" err="1" smtClean="0"/>
              <a:t>sa</a:t>
            </a:r>
            <a:r>
              <a:rPr lang="en-US" sz="1800" dirty="0" smtClean="0"/>
              <a:t> o</a:t>
            </a:r>
            <a:r>
              <a:rPr lang="sr-Latn-RS" sz="1800" dirty="0" smtClean="0"/>
              <a:t>č</a:t>
            </a:r>
            <a:r>
              <a:rPr lang="en-US" sz="1800" dirty="0" err="1" smtClean="0"/>
              <a:t>ekivanim</a:t>
            </a:r>
            <a:r>
              <a:rPr lang="en-US" sz="1800" dirty="0" smtClean="0"/>
              <a:t> </a:t>
            </a:r>
            <a:r>
              <a:rPr lang="en-US" sz="1800" dirty="0" err="1" smtClean="0"/>
              <a:t>rezultatima</a:t>
            </a:r>
            <a:r>
              <a:rPr lang="en-US" sz="1800" dirty="0" smtClean="0"/>
              <a:t>. </a:t>
            </a:r>
            <a:r>
              <a:rPr lang="en-US" sz="1800" dirty="0" err="1" smtClean="0"/>
              <a:t>Ukoliko</a:t>
            </a:r>
            <a:r>
              <a:rPr lang="en-US" sz="1800" dirty="0" smtClean="0"/>
              <a:t> se </a:t>
            </a:r>
            <a:r>
              <a:rPr lang="en-US" sz="1800" dirty="0" err="1" smtClean="0"/>
              <a:t>izlazi</a:t>
            </a:r>
            <a:r>
              <a:rPr lang="en-US" sz="1800" dirty="0" smtClean="0"/>
              <a:t> </a:t>
            </a:r>
            <a:r>
              <a:rPr lang="en-US" sz="1800" dirty="0" err="1" smtClean="0"/>
              <a:t>poklapaju</a:t>
            </a:r>
            <a:r>
              <a:rPr lang="en-US" sz="1800" dirty="0" smtClean="0"/>
              <a:t>, test </a:t>
            </a:r>
            <a:r>
              <a:rPr lang="en-US" sz="1800" dirty="0" err="1" smtClean="0"/>
              <a:t>prolazi</a:t>
            </a:r>
            <a:r>
              <a:rPr lang="en-US" sz="1800" dirty="0" smtClean="0"/>
              <a:t>, u </a:t>
            </a:r>
            <a:r>
              <a:rPr lang="en-US" sz="1800" dirty="0" err="1" smtClean="0"/>
              <a:t>suprotnom</a:t>
            </a:r>
            <a:r>
              <a:rPr lang="en-US" sz="1800" dirty="0" smtClean="0"/>
              <a:t> test ne </a:t>
            </a:r>
            <a:r>
              <a:rPr lang="en-US" sz="1800" dirty="0" err="1" smtClean="0"/>
              <a:t>prolazi</a:t>
            </a:r>
            <a:r>
              <a:rPr lang="en-US" sz="1800" dirty="0" smtClean="0"/>
              <a:t>.</a:t>
            </a:r>
          </a:p>
          <a:p>
            <a:pPr marL="0" indent="0">
              <a:buNone/>
            </a:pPr>
            <a:endParaRPr lang="en-US" dirty="0"/>
          </a:p>
        </p:txBody>
      </p:sp>
      <p:sp>
        <p:nvSpPr>
          <p:cNvPr id="5" name="Slide Number Placeholder 4"/>
          <p:cNvSpPr>
            <a:spLocks noGrp="1"/>
          </p:cNvSpPr>
          <p:nvPr>
            <p:ph type="sldNum" sz="quarter" idx="12"/>
          </p:nvPr>
        </p:nvSpPr>
        <p:spPr>
          <a:xfrm>
            <a:off x="11521654" y="6480175"/>
            <a:ext cx="551167" cy="377825"/>
          </a:xfrm>
        </p:spPr>
        <p:txBody>
          <a:bodyPr/>
          <a:lstStyle/>
          <a:p>
            <a:fld id="{D57F1E4F-1CFF-5643-939E-217C01CDF565}" type="slidenum">
              <a:rPr lang="en-US" sz="2400" smtClean="0"/>
              <a:pPr/>
              <a:t>12</a:t>
            </a:fld>
            <a:endParaRPr lang="en-US" sz="2400" dirty="0"/>
          </a:p>
        </p:txBody>
      </p:sp>
    </p:spTree>
    <p:extLst>
      <p:ext uri="{BB962C8B-B14F-4D97-AF65-F5344CB8AC3E}">
        <p14:creationId xmlns:p14="http://schemas.microsoft.com/office/powerpoint/2010/main" val="379335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54842"/>
            <a:ext cx="10131425" cy="742034"/>
          </a:xfrm>
        </p:spPr>
        <p:txBody>
          <a:bodyPr/>
          <a:lstStyle/>
          <a:p>
            <a:pPr algn="ctr"/>
            <a:r>
              <a:rPr lang="en-US" dirty="0" err="1" smtClean="0"/>
              <a:t>Svrha</a:t>
            </a:r>
            <a:r>
              <a:rPr lang="en-US" dirty="0" smtClean="0"/>
              <a:t> </a:t>
            </a:r>
            <a:r>
              <a:rPr lang="en-US" dirty="0" err="1" smtClean="0"/>
              <a:t>testiranja</a:t>
            </a:r>
            <a:r>
              <a:rPr lang="en-US" dirty="0" smtClean="0"/>
              <a:t> </a:t>
            </a:r>
            <a:r>
              <a:rPr lang="en-US" dirty="0" err="1" smtClean="0"/>
              <a:t>jedinica</a:t>
            </a:r>
            <a:r>
              <a:rPr lang="en-US" dirty="0" smtClean="0"/>
              <a:t> </a:t>
            </a:r>
            <a:r>
              <a:rPr lang="en-US" dirty="0" err="1" smtClean="0"/>
              <a:t>koda</a:t>
            </a:r>
            <a:endParaRPr lang="en-US" dirty="0"/>
          </a:p>
        </p:txBody>
      </p:sp>
      <p:sp>
        <p:nvSpPr>
          <p:cNvPr id="3" name="Content Placeholder 2"/>
          <p:cNvSpPr>
            <a:spLocks noGrp="1"/>
          </p:cNvSpPr>
          <p:nvPr>
            <p:ph idx="1"/>
          </p:nvPr>
        </p:nvSpPr>
        <p:spPr>
          <a:xfrm>
            <a:off x="685801" y="1096877"/>
            <a:ext cx="10131425" cy="5576878"/>
          </a:xfrm>
        </p:spPr>
        <p:txBody>
          <a:bodyPr/>
          <a:lstStyle/>
          <a:p>
            <a:r>
              <a:rPr lang="en-US" sz="2400" dirty="0" smtClean="0"/>
              <a:t>Test </a:t>
            </a:r>
            <a:r>
              <a:rPr lang="en-US" sz="2400" dirty="0" err="1" smtClean="0"/>
              <a:t>primeri</a:t>
            </a:r>
            <a:r>
              <a:rPr lang="en-US" sz="2400" dirty="0" smtClean="0"/>
              <a:t> bi </a:t>
            </a:r>
            <a:r>
              <a:rPr lang="en-US" sz="2400" dirty="0" err="1" smtClean="0"/>
              <a:t>trebalo</a:t>
            </a:r>
            <a:r>
              <a:rPr lang="en-US" sz="2400" dirty="0" smtClean="0"/>
              <a:t> da </a:t>
            </a:r>
            <a:r>
              <a:rPr lang="en-US" sz="2400" dirty="0" err="1" smtClean="0"/>
              <a:t>pokazu</a:t>
            </a:r>
            <a:r>
              <a:rPr lang="en-US" sz="2400" dirty="0" smtClean="0"/>
              <a:t> da </a:t>
            </a:r>
            <a:r>
              <a:rPr lang="en-US" sz="2400" dirty="0" err="1" smtClean="0"/>
              <a:t>komponenta</a:t>
            </a:r>
            <a:r>
              <a:rPr lang="en-US" sz="2400" dirty="0" smtClean="0"/>
              <a:t> </a:t>
            </a:r>
            <a:r>
              <a:rPr lang="en-US" sz="2400" dirty="0" err="1" smtClean="0"/>
              <a:t>ima</a:t>
            </a:r>
            <a:r>
              <a:rPr lang="en-US" sz="2400" dirty="0" smtClean="0"/>
              <a:t> </a:t>
            </a:r>
            <a:r>
              <a:rPr lang="en-US" sz="2400" dirty="0" err="1" smtClean="0"/>
              <a:t>predvidjenu</a:t>
            </a:r>
            <a:r>
              <a:rPr lang="en-US" sz="2400" dirty="0" smtClean="0"/>
              <a:t> </a:t>
            </a:r>
            <a:r>
              <a:rPr lang="en-US" sz="2400" dirty="0" err="1" smtClean="0"/>
              <a:t>funkcionalnost</a:t>
            </a:r>
            <a:r>
              <a:rPr lang="en-US" sz="2400" dirty="0" smtClean="0"/>
              <a:t> </a:t>
            </a:r>
            <a:r>
              <a:rPr lang="en-US" sz="2400" dirty="0" err="1" smtClean="0"/>
              <a:t>i</a:t>
            </a:r>
            <a:r>
              <a:rPr lang="en-US" sz="2400" dirty="0" smtClean="0"/>
              <a:t> </a:t>
            </a:r>
            <a:r>
              <a:rPr lang="en-US" sz="2400" dirty="0" err="1" smtClean="0"/>
              <a:t>nema</a:t>
            </a:r>
            <a:r>
              <a:rPr lang="en-US" sz="2400" dirty="0" smtClean="0"/>
              <a:t> ne</a:t>
            </a:r>
            <a:r>
              <a:rPr lang="sr-Latn-RS" sz="2400" dirty="0" smtClean="0"/>
              <a:t>ž</a:t>
            </a:r>
            <a:r>
              <a:rPr lang="en-US" sz="2400" dirty="0" err="1" smtClean="0"/>
              <a:t>eljen</a:t>
            </a:r>
            <a:r>
              <a:rPr lang="sr-Latn-RS" sz="2400" dirty="0" smtClean="0"/>
              <a:t>o</a:t>
            </a:r>
            <a:r>
              <a:rPr lang="en-US" sz="2400" dirty="0" smtClean="0"/>
              <a:t> </a:t>
            </a:r>
            <a:r>
              <a:rPr lang="en-US" sz="2400" dirty="0" err="1" smtClean="0"/>
              <a:t>pona</a:t>
            </a:r>
            <a:r>
              <a:rPr lang="sr-Latn-RS" sz="2400" dirty="0" smtClean="0"/>
              <a:t>š</a:t>
            </a:r>
            <a:r>
              <a:rPr lang="en-US" sz="2400" dirty="0" err="1" smtClean="0"/>
              <a:t>anj</a:t>
            </a:r>
            <a:r>
              <a:rPr lang="sr-Latn-RS" sz="2400" dirty="0" smtClean="0"/>
              <a:t>e</a:t>
            </a:r>
            <a:r>
              <a:rPr lang="en-US" sz="2400" dirty="0" smtClean="0"/>
              <a:t>.</a:t>
            </a:r>
            <a:endParaRPr lang="en-US" sz="2400" dirty="0" smtClean="0"/>
          </a:p>
          <a:p>
            <a:r>
              <a:rPr lang="en-US" sz="2400" dirty="0" err="1" smtClean="0"/>
              <a:t>Ukoliko</a:t>
            </a:r>
            <a:r>
              <a:rPr lang="en-US" sz="2400" dirty="0" smtClean="0"/>
              <a:t> </a:t>
            </a:r>
            <a:r>
              <a:rPr lang="en-US" sz="2400" dirty="0" err="1" smtClean="0"/>
              <a:t>postoje</a:t>
            </a:r>
            <a:r>
              <a:rPr lang="en-US" sz="2400" dirty="0" smtClean="0"/>
              <a:t> </a:t>
            </a:r>
            <a:r>
              <a:rPr lang="en-US" sz="2400" dirty="0" err="1" smtClean="0"/>
              <a:t>gre</a:t>
            </a:r>
            <a:r>
              <a:rPr lang="sr-Latn-RS" sz="2400" dirty="0" smtClean="0"/>
              <a:t>š</a:t>
            </a:r>
            <a:r>
              <a:rPr lang="en-US" sz="2400" dirty="0" err="1" smtClean="0"/>
              <a:t>ke</a:t>
            </a:r>
            <a:r>
              <a:rPr lang="en-US" sz="2400" dirty="0" smtClean="0"/>
              <a:t> u </a:t>
            </a:r>
            <a:r>
              <a:rPr lang="en-US" sz="2400" dirty="0" err="1" smtClean="0"/>
              <a:t>komponenti</a:t>
            </a:r>
            <a:r>
              <a:rPr lang="en-US" sz="2400" dirty="0" smtClean="0"/>
              <a:t>, one bi </a:t>
            </a:r>
            <a:r>
              <a:rPr lang="en-US" sz="2400" dirty="0" err="1" smtClean="0"/>
              <a:t>trebalo</a:t>
            </a:r>
            <a:r>
              <a:rPr lang="en-US" sz="2400" dirty="0" smtClean="0"/>
              <a:t> da </a:t>
            </a:r>
            <a:r>
              <a:rPr lang="en-US" sz="2400" dirty="0" err="1" smtClean="0"/>
              <a:t>budu</a:t>
            </a:r>
            <a:r>
              <a:rPr lang="en-US" sz="2400" dirty="0" smtClean="0"/>
              <a:t> </a:t>
            </a:r>
            <a:r>
              <a:rPr lang="en-US" sz="2400" dirty="0" err="1" smtClean="0"/>
              <a:t>otkrivene</a:t>
            </a:r>
            <a:r>
              <a:rPr lang="en-US" sz="2400" dirty="0" smtClean="0"/>
              <a:t> u </a:t>
            </a:r>
            <a:r>
              <a:rPr lang="en-US" sz="2400" dirty="0" err="1" smtClean="0"/>
              <a:t>fazi</a:t>
            </a:r>
            <a:r>
              <a:rPr lang="en-US" sz="2400" dirty="0" smtClean="0"/>
              <a:t> </a:t>
            </a:r>
            <a:r>
              <a:rPr lang="en-US" sz="2400" dirty="0" err="1" smtClean="0"/>
              <a:t>testiranja</a:t>
            </a:r>
            <a:r>
              <a:rPr lang="sr-Latn-RS" sz="2400" dirty="0" smtClean="0"/>
              <a:t> (ili inspekcije)</a:t>
            </a:r>
            <a:r>
              <a:rPr lang="en-US" sz="2400" dirty="0" smtClean="0"/>
              <a:t> </a:t>
            </a:r>
            <a:r>
              <a:rPr lang="en-US" sz="2400" u="sng" dirty="0" err="1" smtClean="0"/>
              <a:t>te</a:t>
            </a:r>
            <a:r>
              <a:rPr lang="en-US" sz="2400" u="sng" dirty="0" smtClean="0"/>
              <a:t> </a:t>
            </a:r>
            <a:r>
              <a:rPr lang="en-US" sz="2400" u="sng" dirty="0" err="1" smtClean="0"/>
              <a:t>komponente</a:t>
            </a:r>
            <a:r>
              <a:rPr lang="en-US" sz="2400" dirty="0" smtClean="0"/>
              <a:t>.</a:t>
            </a:r>
          </a:p>
          <a:p>
            <a:r>
              <a:rPr lang="en-US" sz="2400" dirty="0" err="1" smtClean="0"/>
              <a:t>Odavde</a:t>
            </a:r>
            <a:r>
              <a:rPr lang="en-US" sz="2400" dirty="0" smtClean="0"/>
              <a:t> </a:t>
            </a:r>
            <a:r>
              <a:rPr lang="en-US" sz="2400" dirty="0" err="1" smtClean="0"/>
              <a:t>imamo</a:t>
            </a:r>
            <a:r>
              <a:rPr lang="en-US" sz="2400" dirty="0" smtClean="0"/>
              <a:t> </a:t>
            </a:r>
            <a:r>
              <a:rPr lang="en-US" sz="2400" dirty="0" err="1" smtClean="0"/>
              <a:t>dva</a:t>
            </a:r>
            <a:r>
              <a:rPr lang="en-US" sz="2400" dirty="0" smtClean="0"/>
              <a:t> </a:t>
            </a:r>
            <a:r>
              <a:rPr lang="en-US" sz="2400" dirty="0" err="1" smtClean="0"/>
              <a:t>tipa</a:t>
            </a:r>
            <a:r>
              <a:rPr lang="en-US" sz="2400" dirty="0" smtClean="0"/>
              <a:t> </a:t>
            </a:r>
            <a:r>
              <a:rPr lang="en-US" sz="2400" dirty="0" err="1" smtClean="0"/>
              <a:t>testiranja</a:t>
            </a:r>
            <a:r>
              <a:rPr lang="en-US" sz="2400" dirty="0" smtClean="0"/>
              <a:t> </a:t>
            </a:r>
            <a:r>
              <a:rPr lang="en-US" sz="2400" dirty="0" err="1" smtClean="0"/>
              <a:t>jedinica</a:t>
            </a:r>
            <a:r>
              <a:rPr lang="en-US" sz="2400" dirty="0" smtClean="0"/>
              <a:t> </a:t>
            </a:r>
            <a:r>
              <a:rPr lang="en-US" sz="2400" dirty="0" err="1" smtClean="0"/>
              <a:t>koda</a:t>
            </a:r>
            <a:endParaRPr lang="en-US" sz="2400" dirty="0"/>
          </a:p>
          <a:p>
            <a:pPr lvl="1"/>
            <a:r>
              <a:rPr lang="en-US" sz="2000" dirty="0" err="1" smtClean="0"/>
              <a:t>Prvi</a:t>
            </a:r>
            <a:r>
              <a:rPr lang="en-US" sz="2000" dirty="0" smtClean="0"/>
              <a:t> bi </a:t>
            </a:r>
            <a:r>
              <a:rPr lang="en-US" sz="2000" dirty="0" err="1" smtClean="0"/>
              <a:t>trebalo</a:t>
            </a:r>
            <a:r>
              <a:rPr lang="en-US" sz="2000" dirty="0" smtClean="0"/>
              <a:t> da </a:t>
            </a:r>
            <a:r>
              <a:rPr lang="en-US" sz="2000" dirty="0" err="1" smtClean="0"/>
              <a:t>pokaze</a:t>
            </a:r>
            <a:r>
              <a:rPr lang="en-US" sz="2000" dirty="0" smtClean="0"/>
              <a:t> da </a:t>
            </a:r>
            <a:r>
              <a:rPr lang="sr-Latn-RS" sz="2000" dirty="0" smtClean="0"/>
              <a:t>jedinica</a:t>
            </a:r>
            <a:r>
              <a:rPr lang="en-US" sz="2000" dirty="0" smtClean="0"/>
              <a:t> </a:t>
            </a:r>
            <a:r>
              <a:rPr lang="en-US" sz="2000" dirty="0" err="1" smtClean="0"/>
              <a:t>radi</a:t>
            </a:r>
            <a:r>
              <a:rPr lang="en-US" sz="2000" dirty="0" smtClean="0"/>
              <a:t> u </a:t>
            </a:r>
            <a:r>
              <a:rPr lang="en-US" sz="2000" dirty="0" err="1" smtClean="0"/>
              <a:t>skladu</a:t>
            </a:r>
            <a:r>
              <a:rPr lang="en-US" sz="2000" dirty="0" smtClean="0"/>
              <a:t> </a:t>
            </a:r>
            <a:r>
              <a:rPr lang="en-US" sz="2000" dirty="0" err="1" smtClean="0"/>
              <a:t>sa</a:t>
            </a:r>
            <a:r>
              <a:rPr lang="en-US" sz="2000" dirty="0" smtClean="0"/>
              <a:t> </a:t>
            </a:r>
            <a:r>
              <a:rPr lang="en-US" sz="2000" dirty="0" err="1" smtClean="0"/>
              <a:t>planovima</a:t>
            </a:r>
            <a:r>
              <a:rPr lang="en-US" sz="2000" dirty="0" smtClean="0"/>
              <a:t>.</a:t>
            </a:r>
          </a:p>
          <a:p>
            <a:pPr lvl="1"/>
            <a:r>
              <a:rPr lang="en-US" sz="2000" dirty="0" err="1" smtClean="0"/>
              <a:t>Drugi</a:t>
            </a:r>
            <a:r>
              <a:rPr lang="en-US" sz="2000" dirty="0" smtClean="0"/>
              <a:t> bi </a:t>
            </a:r>
            <a:r>
              <a:rPr lang="en-US" sz="2000" dirty="0" err="1" smtClean="0"/>
              <a:t>trebalo</a:t>
            </a:r>
            <a:r>
              <a:rPr lang="en-US" sz="2000" dirty="0" smtClean="0"/>
              <a:t> da </a:t>
            </a:r>
            <a:r>
              <a:rPr lang="en-US" sz="2000" dirty="0" err="1" smtClean="0"/>
              <a:t>budu</a:t>
            </a:r>
            <a:r>
              <a:rPr lang="en-US" sz="2000" dirty="0" smtClean="0"/>
              <a:t> </a:t>
            </a:r>
            <a:r>
              <a:rPr lang="en-US" sz="2000" dirty="0" err="1" smtClean="0"/>
              <a:t>zasnovani</a:t>
            </a:r>
            <a:r>
              <a:rPr lang="en-US" sz="2000" dirty="0" smtClean="0"/>
              <a:t> </a:t>
            </a:r>
            <a:r>
              <a:rPr lang="en-US" sz="2000" dirty="0" err="1" smtClean="0"/>
              <a:t>na</a:t>
            </a:r>
            <a:r>
              <a:rPr lang="en-US" sz="2000" dirty="0" smtClean="0"/>
              <a:t> </a:t>
            </a:r>
            <a:r>
              <a:rPr lang="en-US" sz="2000" dirty="0" err="1" smtClean="0"/>
              <a:t>dosadasnjem</a:t>
            </a:r>
            <a:r>
              <a:rPr lang="en-US" sz="2000" dirty="0" smtClean="0"/>
              <a:t> </a:t>
            </a:r>
            <a:r>
              <a:rPr lang="en-US" sz="2000" dirty="0" err="1" smtClean="0"/>
              <a:t>iskustvu</a:t>
            </a:r>
            <a:r>
              <a:rPr lang="en-US" sz="2000" dirty="0" smtClean="0"/>
              <a:t> u </a:t>
            </a:r>
            <a:r>
              <a:rPr lang="en-US" sz="2000" dirty="0" err="1" smtClean="0"/>
              <a:t>testiranju</a:t>
            </a:r>
            <a:r>
              <a:rPr lang="en-US" sz="2000" dirty="0" smtClean="0"/>
              <a:t>. </a:t>
            </a:r>
            <a:r>
              <a:rPr lang="en-US" sz="2000" dirty="0" err="1" smtClean="0"/>
              <a:t>Treba</a:t>
            </a:r>
            <a:r>
              <a:rPr lang="en-US" sz="2000" dirty="0" smtClean="0"/>
              <a:t> </a:t>
            </a:r>
            <a:r>
              <a:rPr lang="en-US" sz="2000" dirty="0" err="1" smtClean="0"/>
              <a:t>koristiti</a:t>
            </a:r>
            <a:r>
              <a:rPr lang="en-US" sz="2000" dirty="0" smtClean="0"/>
              <a:t> </a:t>
            </a:r>
            <a:r>
              <a:rPr lang="en-US" sz="2000" dirty="0" err="1" smtClean="0"/>
              <a:t>speijalne</a:t>
            </a:r>
            <a:r>
              <a:rPr lang="en-US" sz="2000" dirty="0" smtClean="0"/>
              <a:t> </a:t>
            </a:r>
            <a:r>
              <a:rPr lang="en-US" sz="2000" dirty="0" err="1" smtClean="0"/>
              <a:t>slu</a:t>
            </a:r>
            <a:r>
              <a:rPr lang="sr-Latn-RS" sz="2000" dirty="0" smtClean="0"/>
              <a:t>č</a:t>
            </a:r>
            <a:r>
              <a:rPr lang="en-US" sz="2000" dirty="0" err="1" smtClean="0"/>
              <a:t>ajeve</a:t>
            </a:r>
            <a:r>
              <a:rPr lang="en-US" sz="2000" dirty="0" smtClean="0"/>
              <a:t> </a:t>
            </a:r>
            <a:r>
              <a:rPr lang="en-US" sz="2000" dirty="0" err="1" smtClean="0"/>
              <a:t>ulaza</a:t>
            </a:r>
            <a:r>
              <a:rPr lang="en-US" sz="2000" dirty="0" smtClean="0"/>
              <a:t>, </a:t>
            </a:r>
            <a:r>
              <a:rPr lang="en-US" sz="2000" dirty="0" err="1" smtClean="0"/>
              <a:t>isprobati</a:t>
            </a:r>
            <a:r>
              <a:rPr lang="en-US" sz="2000" dirty="0" smtClean="0"/>
              <a:t> </a:t>
            </a:r>
            <a:r>
              <a:rPr lang="en-US" sz="2000" dirty="0" err="1" smtClean="0"/>
              <a:t>granice</a:t>
            </a:r>
            <a:r>
              <a:rPr lang="en-US" sz="2000" dirty="0" smtClean="0"/>
              <a:t>  </a:t>
            </a:r>
            <a:r>
              <a:rPr lang="en-US" sz="2000" dirty="0" err="1" smtClean="0"/>
              <a:t>domena</a:t>
            </a:r>
            <a:r>
              <a:rPr lang="en-US" sz="2000" dirty="0" smtClean="0"/>
              <a:t>, </a:t>
            </a:r>
            <a:r>
              <a:rPr lang="en-US" sz="2000" dirty="0" err="1" smtClean="0"/>
              <a:t>kao</a:t>
            </a:r>
            <a:r>
              <a:rPr lang="en-US" sz="2000" dirty="0" smtClean="0"/>
              <a:t> </a:t>
            </a:r>
            <a:r>
              <a:rPr lang="en-US" sz="2000" dirty="0" err="1" smtClean="0"/>
              <a:t>i</a:t>
            </a:r>
            <a:r>
              <a:rPr lang="en-US" sz="2000" dirty="0" smtClean="0"/>
              <a:t> </a:t>
            </a:r>
            <a:r>
              <a:rPr lang="en-US" sz="2000" dirty="0" err="1" smtClean="0"/>
              <a:t>nekorektan</a:t>
            </a:r>
            <a:r>
              <a:rPr lang="en-US" sz="2000" dirty="0" smtClean="0"/>
              <a:t> </a:t>
            </a:r>
            <a:r>
              <a:rPr lang="en-US" sz="2000" dirty="0" err="1" smtClean="0"/>
              <a:t>ulaz</a:t>
            </a:r>
            <a:r>
              <a:rPr lang="en-US" sz="2000" dirty="0" smtClean="0"/>
              <a:t> </a:t>
            </a:r>
            <a:r>
              <a:rPr lang="en-US" sz="2000" dirty="0" err="1" smtClean="0"/>
              <a:t>kako</a:t>
            </a:r>
            <a:r>
              <a:rPr lang="en-US" sz="2000" dirty="0" smtClean="0"/>
              <a:t> bi  </a:t>
            </a:r>
            <a:r>
              <a:rPr lang="en-US" sz="2000" dirty="0" err="1" smtClean="0"/>
              <a:t>obezbedili</a:t>
            </a:r>
            <a:r>
              <a:rPr lang="en-US" sz="2000" dirty="0" smtClean="0"/>
              <a:t> da ne </a:t>
            </a:r>
            <a:r>
              <a:rPr lang="en-US" sz="2000" dirty="0" err="1" smtClean="0"/>
              <a:t>dolazi</a:t>
            </a:r>
            <a:r>
              <a:rPr lang="en-US" sz="2000" dirty="0" smtClean="0"/>
              <a:t> do </a:t>
            </a:r>
            <a:r>
              <a:rPr lang="en-US" sz="2000" dirty="0" err="1" smtClean="0"/>
              <a:t>pada</a:t>
            </a:r>
            <a:r>
              <a:rPr lang="en-US" sz="2000" dirty="0" smtClean="0"/>
              <a:t> </a:t>
            </a:r>
            <a:r>
              <a:rPr lang="en-US" sz="2000" dirty="0" err="1" smtClean="0"/>
              <a:t>sistema</a:t>
            </a:r>
            <a:r>
              <a:rPr lang="en-US" sz="2000" dirty="0" smtClean="0"/>
              <a:t> </a:t>
            </a:r>
            <a:r>
              <a:rPr lang="en-US" sz="2000" dirty="0" err="1" smtClean="0"/>
              <a:t>pri</a:t>
            </a:r>
            <a:r>
              <a:rPr lang="en-US" sz="2000" dirty="0" smtClean="0"/>
              <a:t> </a:t>
            </a:r>
            <a:r>
              <a:rPr lang="en-US" sz="2000" dirty="0" err="1" smtClean="0"/>
              <a:t>ovim</a:t>
            </a:r>
            <a:r>
              <a:rPr lang="en-US" sz="2000" dirty="0" smtClean="0"/>
              <a:t> </a:t>
            </a:r>
            <a:r>
              <a:rPr lang="en-US" sz="2000" dirty="0" err="1" smtClean="0"/>
              <a:t>situacijama</a:t>
            </a:r>
            <a:r>
              <a:rPr lang="en-US" sz="2000" dirty="0" smtClean="0"/>
              <a:t>.</a:t>
            </a:r>
          </a:p>
          <a:p>
            <a:pPr lvl="1"/>
            <a:endParaRPr lang="en-US" dirty="0"/>
          </a:p>
        </p:txBody>
      </p:sp>
      <p:sp>
        <p:nvSpPr>
          <p:cNvPr id="5" name="Slide Number Placeholder 4"/>
          <p:cNvSpPr>
            <a:spLocks noGrp="1"/>
          </p:cNvSpPr>
          <p:nvPr>
            <p:ph type="sldNum" sz="quarter" idx="12"/>
          </p:nvPr>
        </p:nvSpPr>
        <p:spPr>
          <a:xfrm>
            <a:off x="11508007" y="6293892"/>
            <a:ext cx="556615" cy="379863"/>
          </a:xfrm>
        </p:spPr>
        <p:txBody>
          <a:bodyPr/>
          <a:lstStyle/>
          <a:p>
            <a:fld id="{D57F1E4F-1CFF-5643-939E-217C01CDF565}" type="slidenum">
              <a:rPr lang="en-US" sz="2400" smtClean="0"/>
              <a:pPr/>
              <a:t>13</a:t>
            </a:fld>
            <a:endParaRPr lang="en-US" sz="2400" dirty="0"/>
          </a:p>
        </p:txBody>
      </p:sp>
    </p:spTree>
    <p:extLst>
      <p:ext uri="{BB962C8B-B14F-4D97-AF65-F5344CB8AC3E}">
        <p14:creationId xmlns:p14="http://schemas.microsoft.com/office/powerpoint/2010/main" val="99923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7867"/>
            <a:ext cx="10131425" cy="1049614"/>
          </a:xfrm>
        </p:spPr>
        <p:txBody>
          <a:bodyPr/>
          <a:lstStyle/>
          <a:p>
            <a:pPr algn="ctr"/>
            <a:r>
              <a:rPr lang="en-US" dirty="0" err="1" smtClean="0"/>
              <a:t>Strategije</a:t>
            </a:r>
            <a:r>
              <a:rPr lang="en-US" dirty="0" smtClean="0"/>
              <a:t> </a:t>
            </a:r>
            <a:r>
              <a:rPr lang="en-US" dirty="0" err="1" smtClean="0"/>
              <a:t>testiranja</a:t>
            </a:r>
            <a:r>
              <a:rPr lang="en-US" dirty="0" smtClean="0"/>
              <a:t> </a:t>
            </a:r>
            <a:r>
              <a:rPr lang="en-US" dirty="0" err="1" smtClean="0"/>
              <a:t>jedinice</a:t>
            </a:r>
            <a:r>
              <a:rPr lang="en-US" dirty="0" smtClean="0"/>
              <a:t> </a:t>
            </a:r>
            <a:r>
              <a:rPr lang="en-US" dirty="0" err="1" smtClean="0"/>
              <a:t>koda</a:t>
            </a:r>
            <a:endParaRPr lang="en-US" dirty="0"/>
          </a:p>
        </p:txBody>
      </p:sp>
      <p:sp>
        <p:nvSpPr>
          <p:cNvPr id="3" name="Content Placeholder 2"/>
          <p:cNvSpPr>
            <a:spLocks noGrp="1"/>
          </p:cNvSpPr>
          <p:nvPr>
            <p:ph idx="1"/>
          </p:nvPr>
        </p:nvSpPr>
        <p:spPr>
          <a:xfrm>
            <a:off x="808629" y="1482551"/>
            <a:ext cx="10131425" cy="4639733"/>
          </a:xfrm>
        </p:spPr>
        <p:txBody>
          <a:bodyPr/>
          <a:lstStyle/>
          <a:p>
            <a:r>
              <a:rPr lang="en-US" sz="2400" b="1" dirty="0" smtClean="0">
                <a:solidFill>
                  <a:schemeClr val="accent4">
                    <a:lumMod val="40000"/>
                    <a:lumOff val="60000"/>
                  </a:schemeClr>
                </a:solidFill>
              </a:rPr>
              <a:t>Partition testing </a:t>
            </a:r>
            <a:r>
              <a:rPr lang="en-US" sz="2400" dirty="0" smtClean="0"/>
              <a:t>-  </a:t>
            </a:r>
            <a:r>
              <a:rPr lang="en-US" sz="2400" dirty="0" err="1" smtClean="0"/>
              <a:t>particionisano</a:t>
            </a:r>
            <a:r>
              <a:rPr lang="en-US" sz="2400" dirty="0" smtClean="0"/>
              <a:t> </a:t>
            </a:r>
            <a:r>
              <a:rPr lang="en-US" sz="2400" dirty="0" err="1" smtClean="0"/>
              <a:t>testiranje</a:t>
            </a:r>
            <a:endParaRPr lang="en-US" sz="2400" dirty="0"/>
          </a:p>
          <a:p>
            <a:pPr lvl="1"/>
            <a:r>
              <a:rPr lang="en-US" sz="2000" dirty="0" err="1" smtClean="0"/>
              <a:t>Ovde</a:t>
            </a:r>
            <a:r>
              <a:rPr lang="en-US" sz="2000" dirty="0" smtClean="0"/>
              <a:t> </a:t>
            </a:r>
            <a:r>
              <a:rPr lang="en-US" sz="2000" dirty="0" err="1" smtClean="0"/>
              <a:t>identifikujemo</a:t>
            </a:r>
            <a:r>
              <a:rPr lang="en-US" sz="2000" dirty="0" smtClean="0"/>
              <a:t> </a:t>
            </a:r>
            <a:r>
              <a:rPr lang="en-US" sz="2000" dirty="0" err="1" smtClean="0"/>
              <a:t>klase</a:t>
            </a:r>
            <a:r>
              <a:rPr lang="en-US" sz="2000" dirty="0" smtClean="0"/>
              <a:t> </a:t>
            </a:r>
            <a:r>
              <a:rPr lang="en-US" sz="2000" dirty="0" err="1" smtClean="0"/>
              <a:t>ulaza</a:t>
            </a:r>
            <a:r>
              <a:rPr lang="en-US" sz="2000" dirty="0" smtClean="0"/>
              <a:t> </a:t>
            </a:r>
            <a:r>
              <a:rPr lang="en-US" sz="2000" dirty="0" err="1" smtClean="0"/>
              <a:t>koje</a:t>
            </a:r>
            <a:r>
              <a:rPr lang="en-US" sz="2000" dirty="0" smtClean="0"/>
              <a:t> </a:t>
            </a:r>
            <a:r>
              <a:rPr lang="en-US" sz="2000" dirty="0" err="1" smtClean="0"/>
              <a:t>su</a:t>
            </a:r>
            <a:r>
              <a:rPr lang="en-US" sz="2000" dirty="0" smtClean="0"/>
              <a:t> </a:t>
            </a:r>
            <a:r>
              <a:rPr lang="en-US" sz="2000" dirty="0" err="1" smtClean="0"/>
              <a:t>sli</a:t>
            </a:r>
            <a:r>
              <a:rPr lang="sr-Latn-RS" sz="2000" dirty="0" smtClean="0"/>
              <a:t>č</a:t>
            </a:r>
            <a:r>
              <a:rPr lang="en-US" sz="2000" dirty="0" err="1" smtClean="0"/>
              <a:t>nog</a:t>
            </a:r>
            <a:r>
              <a:rPr lang="en-US" sz="2000" dirty="0" smtClean="0"/>
              <a:t> </a:t>
            </a:r>
            <a:r>
              <a:rPr lang="en-US" sz="2000" dirty="0" err="1" smtClean="0"/>
              <a:t>karaktera</a:t>
            </a:r>
            <a:r>
              <a:rPr lang="en-US" sz="2000" dirty="0"/>
              <a:t> </a:t>
            </a:r>
            <a:r>
              <a:rPr lang="en-US" sz="2000" dirty="0" err="1" smtClean="0"/>
              <a:t>i</a:t>
            </a:r>
            <a:r>
              <a:rPr lang="en-US" sz="2000" dirty="0" smtClean="0"/>
              <a:t> </a:t>
            </a:r>
            <a:r>
              <a:rPr lang="en-US" sz="2000" dirty="0" err="1" smtClean="0"/>
              <a:t>koje</a:t>
            </a:r>
            <a:r>
              <a:rPr lang="en-US" sz="2000" dirty="0" smtClean="0"/>
              <a:t> bi </a:t>
            </a:r>
            <a:r>
              <a:rPr lang="en-US" sz="2000" dirty="0" err="1" smtClean="0"/>
              <a:t>trebalo</a:t>
            </a:r>
            <a:r>
              <a:rPr lang="en-US" sz="2000" dirty="0" smtClean="0"/>
              <a:t> da se </a:t>
            </a:r>
            <a:r>
              <a:rPr lang="en-US" sz="2000" dirty="0" err="1" smtClean="0"/>
              <a:t>pona</a:t>
            </a:r>
            <a:r>
              <a:rPr lang="sr-Latn-RS" sz="2000" dirty="0" smtClean="0"/>
              <a:t>š</a:t>
            </a:r>
            <a:r>
              <a:rPr lang="en-US" sz="2000" dirty="0" err="1" smtClean="0"/>
              <a:t>aju</a:t>
            </a:r>
            <a:r>
              <a:rPr lang="en-US" sz="2000" dirty="0" smtClean="0"/>
              <a:t> </a:t>
            </a:r>
            <a:r>
              <a:rPr lang="en-US" sz="2000" dirty="0" err="1" smtClean="0"/>
              <a:t>na</a:t>
            </a:r>
            <a:r>
              <a:rPr lang="en-US" sz="2000" dirty="0" smtClean="0"/>
              <a:t> </a:t>
            </a:r>
            <a:r>
              <a:rPr lang="en-US" sz="2000" dirty="0" err="1" smtClean="0"/>
              <a:t>sli</a:t>
            </a:r>
            <a:r>
              <a:rPr lang="sr-Latn-RS" sz="2000" dirty="0" smtClean="0"/>
              <a:t>č</a:t>
            </a:r>
            <a:r>
              <a:rPr lang="en-US" sz="2000" dirty="0" smtClean="0"/>
              <a:t>an </a:t>
            </a:r>
            <a:r>
              <a:rPr lang="en-US" sz="2000" dirty="0" err="1" smtClean="0"/>
              <a:t>na</a:t>
            </a:r>
            <a:r>
              <a:rPr lang="sr-Latn-RS" sz="2000" dirty="0" smtClean="0"/>
              <a:t>č</a:t>
            </a:r>
            <a:r>
              <a:rPr lang="en-US" sz="2000" dirty="0" smtClean="0"/>
              <a:t>in.</a:t>
            </a:r>
          </a:p>
          <a:p>
            <a:r>
              <a:rPr lang="en-US" sz="2400" b="1" dirty="0" smtClean="0">
                <a:solidFill>
                  <a:schemeClr val="accent4">
                    <a:lumMod val="40000"/>
                    <a:lumOff val="60000"/>
                  </a:schemeClr>
                </a:solidFill>
              </a:rPr>
              <a:t>Guideline – based testing </a:t>
            </a:r>
          </a:p>
          <a:p>
            <a:pPr lvl="1"/>
            <a:r>
              <a:rPr lang="sr-Latn-RS" sz="2000" dirty="0"/>
              <a:t>U</a:t>
            </a:r>
            <a:r>
              <a:rPr lang="en-US" sz="2000" dirty="0" smtClean="0"/>
              <a:t> </a:t>
            </a:r>
            <a:r>
              <a:rPr lang="en-US" sz="2000" dirty="0" err="1" smtClean="0"/>
              <a:t>ovoj</a:t>
            </a:r>
            <a:r>
              <a:rPr lang="en-US" sz="2000" dirty="0" smtClean="0"/>
              <a:t> </a:t>
            </a:r>
            <a:r>
              <a:rPr lang="en-US" sz="2000" dirty="0" err="1" smtClean="0"/>
              <a:t>vrsti</a:t>
            </a:r>
            <a:r>
              <a:rPr lang="en-US" sz="2000" dirty="0" smtClean="0"/>
              <a:t> </a:t>
            </a:r>
            <a:r>
              <a:rPr lang="en-US" sz="2000" dirty="0" err="1" smtClean="0"/>
              <a:t>testiranja</a:t>
            </a:r>
            <a:r>
              <a:rPr lang="en-US" sz="2000" dirty="0" smtClean="0"/>
              <a:t> </a:t>
            </a:r>
            <a:r>
              <a:rPr lang="en-US" sz="2000" dirty="0" err="1" smtClean="0"/>
              <a:t>koristimo</a:t>
            </a:r>
            <a:r>
              <a:rPr lang="en-US" sz="2000" dirty="0" smtClean="0"/>
              <a:t>  </a:t>
            </a:r>
            <a:r>
              <a:rPr lang="en-US" sz="2000" dirty="0" err="1" smtClean="0"/>
              <a:t>uputstva</a:t>
            </a:r>
            <a:r>
              <a:rPr lang="en-US" sz="2000" dirty="0" smtClean="0"/>
              <a:t> </a:t>
            </a:r>
            <a:r>
              <a:rPr lang="en-US" sz="2000" dirty="0" err="1" smtClean="0"/>
              <a:t>za</a:t>
            </a:r>
            <a:r>
              <a:rPr lang="en-US" sz="2000" dirty="0" smtClean="0"/>
              <a:t> </a:t>
            </a:r>
            <a:r>
              <a:rPr lang="en-US" sz="2000" dirty="0" err="1" smtClean="0"/>
              <a:t>biranje</a:t>
            </a:r>
            <a:r>
              <a:rPr lang="en-US" sz="2000" dirty="0" smtClean="0"/>
              <a:t> test </a:t>
            </a:r>
            <a:r>
              <a:rPr lang="en-US" sz="2000" dirty="0" err="1" smtClean="0"/>
              <a:t>slucajeva</a:t>
            </a:r>
            <a:r>
              <a:rPr lang="en-US" sz="2000" dirty="0" smtClean="0"/>
              <a:t> </a:t>
            </a:r>
            <a:r>
              <a:rPr lang="en-US" sz="2000" dirty="0" err="1" smtClean="0"/>
              <a:t>koja</a:t>
            </a:r>
            <a:r>
              <a:rPr lang="en-US" sz="2000" dirty="0" smtClean="0"/>
              <a:t> </a:t>
            </a:r>
            <a:r>
              <a:rPr lang="en-US" sz="2000" dirty="0" err="1" smtClean="0"/>
              <a:t>su</a:t>
            </a:r>
            <a:r>
              <a:rPr lang="en-US" sz="2000" dirty="0" smtClean="0"/>
              <a:t> </a:t>
            </a:r>
            <a:r>
              <a:rPr lang="en-US" sz="2000" dirty="0" err="1" smtClean="0"/>
              <a:t>napravljena</a:t>
            </a:r>
            <a:r>
              <a:rPr lang="en-US" sz="2000" dirty="0" smtClean="0"/>
              <a:t> </a:t>
            </a:r>
            <a:r>
              <a:rPr lang="en-US" sz="2000" dirty="0" err="1" smtClean="0"/>
              <a:t>na</a:t>
            </a:r>
            <a:r>
              <a:rPr lang="en-US" sz="2000" dirty="0" smtClean="0"/>
              <a:t> </a:t>
            </a:r>
            <a:r>
              <a:rPr lang="en-US" sz="2000" dirty="0" err="1" smtClean="0"/>
              <a:t>osnovu</a:t>
            </a:r>
            <a:r>
              <a:rPr lang="en-US" sz="2000" dirty="0" smtClean="0"/>
              <a:t> </a:t>
            </a:r>
            <a:r>
              <a:rPr lang="en-US" sz="2000" dirty="0" err="1" smtClean="0"/>
              <a:t>prethodnih</a:t>
            </a:r>
            <a:r>
              <a:rPr lang="en-US" sz="2000" dirty="0" smtClean="0"/>
              <a:t> </a:t>
            </a:r>
            <a:r>
              <a:rPr lang="en-US" sz="2000" dirty="0" err="1" smtClean="0"/>
              <a:t>iskustava</a:t>
            </a:r>
            <a:r>
              <a:rPr lang="en-US" sz="2000" dirty="0" smtClean="0"/>
              <a:t>. </a:t>
            </a:r>
            <a:r>
              <a:rPr lang="en-US" sz="2000" dirty="0" err="1" smtClean="0"/>
              <a:t>Upu</a:t>
            </a:r>
            <a:r>
              <a:rPr lang="sr-Latn-RS" sz="2000" dirty="0" smtClean="0"/>
              <a:t>t</a:t>
            </a:r>
            <a:r>
              <a:rPr lang="en-US" sz="2000" dirty="0" err="1" smtClean="0"/>
              <a:t>stva</a:t>
            </a:r>
            <a:r>
              <a:rPr lang="en-US" sz="2000" dirty="0" smtClean="0"/>
              <a:t> </a:t>
            </a:r>
            <a:r>
              <a:rPr lang="en-US" sz="2000" dirty="0" err="1" smtClean="0"/>
              <a:t>su</a:t>
            </a:r>
            <a:r>
              <a:rPr lang="en-US" sz="2000" dirty="0" smtClean="0"/>
              <a:t> </a:t>
            </a:r>
            <a:r>
              <a:rPr lang="en-US" sz="2000" dirty="0" err="1" smtClean="0"/>
              <a:t>napravljena</a:t>
            </a:r>
            <a:r>
              <a:rPr lang="en-US" sz="2000" dirty="0" smtClean="0"/>
              <a:t> </a:t>
            </a:r>
            <a:r>
              <a:rPr lang="en-US" sz="2000" dirty="0" err="1" smtClean="0"/>
              <a:t>po</a:t>
            </a:r>
            <a:r>
              <a:rPr lang="en-US" sz="2000" dirty="0" smtClean="0"/>
              <a:t> </a:t>
            </a:r>
            <a:r>
              <a:rPr lang="en-US" sz="2000" dirty="0" err="1" smtClean="0"/>
              <a:t>ugledu</a:t>
            </a:r>
            <a:r>
              <a:rPr lang="en-US" sz="2000" dirty="0" smtClean="0"/>
              <a:t> </a:t>
            </a:r>
            <a:r>
              <a:rPr lang="en-US" sz="2000" dirty="0" err="1" smtClean="0"/>
              <a:t>na</a:t>
            </a:r>
            <a:r>
              <a:rPr lang="en-US" sz="2000" dirty="0" smtClean="0"/>
              <a:t> </a:t>
            </a:r>
            <a:r>
              <a:rPr lang="en-US" sz="2000" dirty="0" err="1" smtClean="0"/>
              <a:t>gre</a:t>
            </a:r>
            <a:r>
              <a:rPr lang="sr-Latn-RS" sz="2000" dirty="0" smtClean="0"/>
              <a:t>š</a:t>
            </a:r>
            <a:r>
              <a:rPr lang="en-US" sz="2000" dirty="0" err="1" smtClean="0"/>
              <a:t>ke</a:t>
            </a:r>
            <a:r>
              <a:rPr lang="en-US" sz="2000" dirty="0" smtClean="0"/>
              <a:t> </a:t>
            </a:r>
            <a:r>
              <a:rPr lang="en-US" sz="2000" dirty="0" err="1" smtClean="0"/>
              <a:t>koje</a:t>
            </a:r>
            <a:r>
              <a:rPr lang="en-US" sz="2000" dirty="0" smtClean="0"/>
              <a:t> </a:t>
            </a:r>
            <a:r>
              <a:rPr lang="en-US" sz="2000" dirty="0" err="1" smtClean="0"/>
              <a:t>su</a:t>
            </a:r>
            <a:r>
              <a:rPr lang="en-US" sz="2000" dirty="0" smtClean="0"/>
              <a:t> se </a:t>
            </a:r>
            <a:r>
              <a:rPr lang="sr-Latn-RS" sz="2000" dirty="0"/>
              <a:t>č</a:t>
            </a:r>
            <a:r>
              <a:rPr lang="en-US" sz="2000" dirty="0" err="1" smtClean="0"/>
              <a:t>esto</a:t>
            </a:r>
            <a:r>
              <a:rPr lang="en-US" sz="2000" dirty="0" smtClean="0"/>
              <a:t> </a:t>
            </a:r>
            <a:r>
              <a:rPr lang="en-US" sz="2000" dirty="0" err="1" smtClean="0"/>
              <a:t>javljale</a:t>
            </a:r>
            <a:r>
              <a:rPr lang="en-US" sz="2000" dirty="0" smtClean="0"/>
              <a:t> u </a:t>
            </a:r>
            <a:r>
              <a:rPr lang="en-US" sz="2000" dirty="0" err="1" smtClean="0"/>
              <a:t>programima</a:t>
            </a:r>
            <a:r>
              <a:rPr lang="en-US" sz="2000" dirty="0" smtClean="0"/>
              <a:t> </a:t>
            </a:r>
            <a:r>
              <a:rPr lang="en-US" sz="2000" dirty="0" err="1" smtClean="0"/>
              <a:t>i</a:t>
            </a:r>
            <a:r>
              <a:rPr lang="en-US" sz="2000" dirty="0" smtClean="0"/>
              <a:t> </a:t>
            </a:r>
            <a:r>
              <a:rPr lang="en-US" sz="2000" dirty="0" err="1" smtClean="0"/>
              <a:t>na</a:t>
            </a:r>
            <a:r>
              <a:rPr lang="en-US" sz="2000" dirty="0" smtClean="0"/>
              <a:t> </a:t>
            </a:r>
            <a:r>
              <a:rPr lang="en-US" sz="2000" dirty="0" err="1" smtClean="0"/>
              <a:t>kojim</a:t>
            </a:r>
            <a:r>
              <a:rPr lang="en-US" sz="2000" dirty="0" smtClean="0"/>
              <a:t> </a:t>
            </a:r>
            <a:r>
              <a:rPr lang="en-US" sz="2000" dirty="0" err="1" smtClean="0"/>
              <a:t>mestima</a:t>
            </a:r>
            <a:r>
              <a:rPr lang="en-US" sz="2000" dirty="0" smtClean="0"/>
              <a:t> bi </a:t>
            </a:r>
            <a:r>
              <a:rPr lang="en-US" sz="2000" dirty="0" err="1" smtClean="0"/>
              <a:t>trebalo</a:t>
            </a:r>
            <a:r>
              <a:rPr lang="en-US" sz="2000" dirty="0" smtClean="0"/>
              <a:t> </a:t>
            </a:r>
            <a:r>
              <a:rPr lang="en-US" sz="2000" dirty="0" err="1" smtClean="0"/>
              <a:t>obratiti</a:t>
            </a:r>
            <a:r>
              <a:rPr lang="en-US" sz="2000" dirty="0" smtClean="0"/>
              <a:t> pa</a:t>
            </a:r>
            <a:r>
              <a:rPr lang="sr-Latn-RS" sz="2000" dirty="0" smtClean="0"/>
              <a:t>ž</a:t>
            </a:r>
            <a:r>
              <a:rPr lang="en-US" sz="2000" dirty="0" err="1" smtClean="0"/>
              <a:t>nju</a:t>
            </a:r>
            <a:r>
              <a:rPr lang="en-US" sz="2000" dirty="0" smtClean="0"/>
              <a:t>.</a:t>
            </a:r>
            <a:endParaRPr lang="en-US" sz="2000" dirty="0"/>
          </a:p>
        </p:txBody>
      </p:sp>
      <p:sp>
        <p:nvSpPr>
          <p:cNvPr id="5" name="Slide Number Placeholder 4"/>
          <p:cNvSpPr>
            <a:spLocks noGrp="1"/>
          </p:cNvSpPr>
          <p:nvPr>
            <p:ph type="sldNum" sz="quarter" idx="12"/>
          </p:nvPr>
        </p:nvSpPr>
        <p:spPr>
          <a:xfrm>
            <a:off x="11535301" y="6361894"/>
            <a:ext cx="551167" cy="377825"/>
          </a:xfrm>
        </p:spPr>
        <p:txBody>
          <a:bodyPr/>
          <a:lstStyle/>
          <a:p>
            <a:fld id="{D57F1E4F-1CFF-5643-939E-217C01CDF565}" type="slidenum">
              <a:rPr lang="en-US" sz="2400" smtClean="0"/>
              <a:pPr/>
              <a:t>14</a:t>
            </a:fld>
            <a:endParaRPr lang="en-US" sz="2400" dirty="0"/>
          </a:p>
        </p:txBody>
      </p:sp>
    </p:spTree>
    <p:extLst>
      <p:ext uri="{BB962C8B-B14F-4D97-AF65-F5344CB8AC3E}">
        <p14:creationId xmlns:p14="http://schemas.microsoft.com/office/powerpoint/2010/main" val="151044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90646"/>
            <a:ext cx="10131425" cy="1456267"/>
          </a:xfrm>
        </p:spPr>
        <p:txBody>
          <a:bodyPr/>
          <a:lstStyle/>
          <a:p>
            <a:pPr algn="ctr"/>
            <a:r>
              <a:rPr lang="en-US" dirty="0" smtClean="0"/>
              <a:t>Partition testing</a:t>
            </a:r>
            <a:endParaRPr lang="en-US" dirty="0"/>
          </a:p>
        </p:txBody>
      </p:sp>
      <p:sp>
        <p:nvSpPr>
          <p:cNvPr id="3" name="Content Placeholder 2"/>
          <p:cNvSpPr>
            <a:spLocks noGrp="1"/>
          </p:cNvSpPr>
          <p:nvPr>
            <p:ph idx="1"/>
          </p:nvPr>
        </p:nvSpPr>
        <p:spPr>
          <a:xfrm>
            <a:off x="685801" y="1746913"/>
            <a:ext cx="10131425" cy="4501487"/>
          </a:xfrm>
        </p:spPr>
        <p:txBody>
          <a:bodyPr>
            <a:normAutofit/>
          </a:bodyPr>
          <a:lstStyle/>
          <a:p>
            <a:r>
              <a:rPr lang="en-US" sz="2400" dirty="0" err="1" smtClean="0"/>
              <a:t>Ulazni</a:t>
            </a:r>
            <a:r>
              <a:rPr lang="en-US" sz="2400" dirty="0" smtClean="0"/>
              <a:t> </a:t>
            </a:r>
            <a:r>
              <a:rPr lang="en-US" sz="2400" dirty="0" err="1" smtClean="0"/>
              <a:t>i</a:t>
            </a:r>
            <a:r>
              <a:rPr lang="en-US" sz="2400" dirty="0" smtClean="0"/>
              <a:t> </a:t>
            </a:r>
            <a:r>
              <a:rPr lang="en-US" sz="2400" dirty="0" err="1" smtClean="0"/>
              <a:t>izlazni</a:t>
            </a:r>
            <a:r>
              <a:rPr lang="en-US" sz="2400" dirty="0" smtClean="0"/>
              <a:t> </a:t>
            </a:r>
            <a:r>
              <a:rPr lang="en-US" sz="2400" dirty="0" err="1" smtClean="0"/>
              <a:t>podaci</a:t>
            </a:r>
            <a:r>
              <a:rPr lang="en-US" sz="2400" dirty="0" smtClean="0"/>
              <a:t> se </a:t>
            </a:r>
            <a:r>
              <a:rPr lang="sr-Latn-RS" sz="2400" dirty="0" err="1" smtClean="0"/>
              <a:t>č</a:t>
            </a:r>
            <a:r>
              <a:rPr lang="en-US" sz="2400" dirty="0" err="1" smtClean="0"/>
              <a:t>esto</a:t>
            </a:r>
            <a:r>
              <a:rPr lang="en-US" sz="2400" dirty="0" smtClean="0"/>
              <a:t> </a:t>
            </a:r>
            <a:r>
              <a:rPr lang="en-US" sz="2400" dirty="0" err="1" smtClean="0"/>
              <a:t>mogu</a:t>
            </a:r>
            <a:r>
              <a:rPr lang="en-US" sz="2400" dirty="0" smtClean="0"/>
              <a:t> </a:t>
            </a:r>
            <a:r>
              <a:rPr lang="en-US" sz="2400" dirty="0" err="1" smtClean="0"/>
              <a:t>grupisati</a:t>
            </a:r>
            <a:r>
              <a:rPr lang="en-US" sz="2400" dirty="0" smtClean="0"/>
              <a:t> u </a:t>
            </a:r>
            <a:r>
              <a:rPr lang="en-US" sz="2400" dirty="0" err="1" smtClean="0"/>
              <a:t>razli</a:t>
            </a:r>
            <a:r>
              <a:rPr lang="sr-Latn-RS" sz="2400" dirty="0" smtClean="0"/>
              <a:t>č</a:t>
            </a:r>
            <a:r>
              <a:rPr lang="en-US" sz="2400" dirty="0" err="1" smtClean="0"/>
              <a:t>ite</a:t>
            </a:r>
            <a:r>
              <a:rPr lang="en-US" sz="2400" dirty="0" smtClean="0"/>
              <a:t> </a:t>
            </a:r>
            <a:r>
              <a:rPr lang="en-US" sz="2400" dirty="0" err="1" smtClean="0"/>
              <a:t>klase</a:t>
            </a:r>
            <a:r>
              <a:rPr lang="en-US" sz="2400" dirty="0" smtClean="0"/>
              <a:t> </a:t>
            </a:r>
            <a:r>
              <a:rPr lang="en-US" sz="2400" dirty="0" err="1" smtClean="0"/>
              <a:t>gde</a:t>
            </a:r>
            <a:r>
              <a:rPr lang="en-US" sz="2400" dirty="0" smtClean="0"/>
              <a:t> se </a:t>
            </a:r>
            <a:r>
              <a:rPr lang="en-US" sz="2400" dirty="0" err="1" smtClean="0"/>
              <a:t>svi</a:t>
            </a:r>
            <a:r>
              <a:rPr lang="en-US" sz="2400" dirty="0" smtClean="0"/>
              <a:t> </a:t>
            </a:r>
            <a:r>
              <a:rPr lang="sr-Latn-RS" sz="2400" dirty="0" err="1"/>
              <a:t>č</a:t>
            </a:r>
            <a:r>
              <a:rPr lang="en-US" sz="2400" dirty="0" err="1" smtClean="0"/>
              <a:t>lanovi</a:t>
            </a:r>
            <a:r>
              <a:rPr lang="en-US" sz="2400" dirty="0" smtClean="0"/>
              <a:t> </a:t>
            </a:r>
            <a:r>
              <a:rPr lang="en-US" sz="2400" dirty="0" err="1" smtClean="0"/>
              <a:t>jedne</a:t>
            </a:r>
            <a:r>
              <a:rPr lang="en-US" sz="2400" dirty="0" smtClean="0"/>
              <a:t> </a:t>
            </a:r>
            <a:r>
              <a:rPr lang="en-US" sz="2400" dirty="0" err="1" smtClean="0"/>
              <a:t>klase</a:t>
            </a:r>
            <a:r>
              <a:rPr lang="en-US" sz="2400" dirty="0" smtClean="0"/>
              <a:t> </a:t>
            </a:r>
            <a:r>
              <a:rPr lang="en-US" sz="2400" dirty="0" err="1" smtClean="0"/>
              <a:t>pona</a:t>
            </a:r>
            <a:r>
              <a:rPr lang="sr-Latn-RS" sz="2400" dirty="0" smtClean="0"/>
              <a:t>š</a:t>
            </a:r>
            <a:r>
              <a:rPr lang="en-US" sz="2400" dirty="0" err="1" smtClean="0"/>
              <a:t>aju</a:t>
            </a:r>
            <a:r>
              <a:rPr lang="en-US" sz="2400" dirty="0" smtClean="0"/>
              <a:t> </a:t>
            </a:r>
            <a:r>
              <a:rPr lang="en-US" sz="2400" dirty="0" err="1" smtClean="0"/>
              <a:t>na</a:t>
            </a:r>
            <a:r>
              <a:rPr lang="en-US" sz="2400" dirty="0" smtClean="0"/>
              <a:t> </a:t>
            </a:r>
            <a:r>
              <a:rPr lang="en-US" sz="2400" dirty="0" err="1" smtClean="0"/>
              <a:t>isti</a:t>
            </a:r>
            <a:r>
              <a:rPr lang="en-US" sz="2400" dirty="0" smtClean="0"/>
              <a:t> </a:t>
            </a:r>
            <a:r>
              <a:rPr lang="en-US" sz="2400" dirty="0" err="1" smtClean="0"/>
              <a:t>nacin</a:t>
            </a:r>
            <a:r>
              <a:rPr lang="en-US" sz="2400" dirty="0" smtClean="0"/>
              <a:t>. </a:t>
            </a:r>
            <a:r>
              <a:rPr lang="en-US" sz="2400" dirty="0" err="1" smtClean="0"/>
              <a:t>Te</a:t>
            </a:r>
            <a:r>
              <a:rPr lang="en-US" sz="2400" dirty="0" smtClean="0"/>
              <a:t> </a:t>
            </a:r>
            <a:r>
              <a:rPr lang="en-US" sz="2400" dirty="0" err="1" smtClean="0"/>
              <a:t>klase</a:t>
            </a:r>
            <a:r>
              <a:rPr lang="en-US" sz="2400" dirty="0" smtClean="0"/>
              <a:t> se </a:t>
            </a:r>
            <a:r>
              <a:rPr lang="en-US" sz="2400" dirty="0" err="1" smtClean="0"/>
              <a:t>nazivaju</a:t>
            </a:r>
            <a:r>
              <a:rPr lang="en-US" sz="2400" dirty="0" smtClean="0"/>
              <a:t> </a:t>
            </a:r>
            <a:r>
              <a:rPr lang="en-GB" sz="2400" i="1" dirty="0" smtClean="0"/>
              <a:t>equivalence partition </a:t>
            </a:r>
            <a:r>
              <a:rPr lang="en-GB" sz="2400" dirty="0" smtClean="0"/>
              <a:t>– </a:t>
            </a:r>
            <a:r>
              <a:rPr lang="en-GB" sz="2400" dirty="0" err="1" smtClean="0"/>
              <a:t>particije</a:t>
            </a:r>
            <a:r>
              <a:rPr lang="en-GB" sz="2400" dirty="0" smtClean="0"/>
              <a:t> </a:t>
            </a:r>
            <a:r>
              <a:rPr lang="en-GB" sz="2400" dirty="0" err="1" smtClean="0"/>
              <a:t>ekvivalencije</a:t>
            </a:r>
            <a:r>
              <a:rPr lang="en-GB" sz="2400" dirty="0" smtClean="0"/>
              <a:t> </a:t>
            </a:r>
            <a:r>
              <a:rPr lang="en-GB" sz="2400" dirty="0" err="1" smtClean="0"/>
              <a:t>ili</a:t>
            </a:r>
            <a:r>
              <a:rPr lang="en-GB" sz="2400" dirty="0" smtClean="0"/>
              <a:t> </a:t>
            </a:r>
            <a:r>
              <a:rPr lang="en-GB" sz="2400" dirty="0" err="1" smtClean="0"/>
              <a:t>domen</a:t>
            </a:r>
            <a:r>
              <a:rPr lang="en-GB" sz="2400" dirty="0" smtClean="0"/>
              <a:t>, </a:t>
            </a:r>
            <a:r>
              <a:rPr lang="en-GB" sz="2400" dirty="0" err="1" smtClean="0"/>
              <a:t>gde</a:t>
            </a:r>
            <a:r>
              <a:rPr lang="en-GB" sz="2400" dirty="0" smtClean="0"/>
              <a:t> se program </a:t>
            </a:r>
            <a:r>
              <a:rPr lang="en-GB" sz="2400" dirty="0" err="1" smtClean="0"/>
              <a:t>ekvivalentno</a:t>
            </a:r>
            <a:r>
              <a:rPr lang="en-GB" sz="2400" dirty="0" smtClean="0"/>
              <a:t> </a:t>
            </a:r>
            <a:r>
              <a:rPr lang="en-GB" sz="2400" dirty="0" err="1" smtClean="0"/>
              <a:t>ponasa</a:t>
            </a:r>
            <a:r>
              <a:rPr lang="en-GB" sz="2400" dirty="0" smtClean="0"/>
              <a:t> </a:t>
            </a:r>
            <a:r>
              <a:rPr lang="en-GB" sz="2400" dirty="0" err="1" smtClean="0"/>
              <a:t>sa</a:t>
            </a:r>
            <a:r>
              <a:rPr lang="en-GB" sz="2400" dirty="0" smtClean="0"/>
              <a:t> </a:t>
            </a:r>
            <a:r>
              <a:rPr lang="en-GB" sz="2400" dirty="0" err="1" smtClean="0"/>
              <a:t>svim</a:t>
            </a:r>
            <a:r>
              <a:rPr lang="en-GB" sz="2400" dirty="0" smtClean="0"/>
              <a:t> </a:t>
            </a:r>
            <a:r>
              <a:rPr lang="sr-Latn-RS" sz="2400" dirty="0"/>
              <a:t>č</a:t>
            </a:r>
            <a:r>
              <a:rPr lang="en-GB" sz="2400" dirty="0" err="1" smtClean="0"/>
              <a:t>lanovima</a:t>
            </a:r>
            <a:r>
              <a:rPr lang="sr-Latn-RS" sz="2400" dirty="0" smtClean="0"/>
              <a:t> iste</a:t>
            </a:r>
            <a:r>
              <a:rPr lang="en-GB" sz="2400" dirty="0" smtClean="0"/>
              <a:t> </a:t>
            </a:r>
            <a:r>
              <a:rPr lang="en-GB" sz="2400" dirty="0" err="1" smtClean="0"/>
              <a:t>klase</a:t>
            </a:r>
            <a:r>
              <a:rPr lang="en-GB" sz="2400" dirty="0" smtClean="0"/>
              <a:t>.</a:t>
            </a:r>
          </a:p>
          <a:p>
            <a:r>
              <a:rPr lang="en-GB" sz="2400" dirty="0" smtClean="0"/>
              <a:t>Test </a:t>
            </a:r>
            <a:r>
              <a:rPr lang="en-GB" sz="2400" dirty="0" err="1" smtClean="0"/>
              <a:t>primeri</a:t>
            </a:r>
            <a:r>
              <a:rPr lang="en-GB" sz="2400" dirty="0" smtClean="0"/>
              <a:t> bi </a:t>
            </a:r>
            <a:r>
              <a:rPr lang="en-GB" sz="2400" dirty="0" err="1" smtClean="0"/>
              <a:t>trebalo</a:t>
            </a:r>
            <a:r>
              <a:rPr lang="en-GB" sz="2400" dirty="0" smtClean="0"/>
              <a:t> da </a:t>
            </a:r>
            <a:r>
              <a:rPr lang="en-GB" sz="2400" dirty="0" err="1" smtClean="0"/>
              <a:t>budu</a:t>
            </a:r>
            <a:r>
              <a:rPr lang="en-GB" sz="2400" dirty="0" smtClean="0"/>
              <a:t> </a:t>
            </a:r>
            <a:r>
              <a:rPr lang="en-GB" sz="2400" dirty="0" err="1" smtClean="0"/>
              <a:t>odabrani</a:t>
            </a:r>
            <a:r>
              <a:rPr lang="en-GB" sz="2400" dirty="0" smtClean="0"/>
              <a:t> </a:t>
            </a:r>
            <a:r>
              <a:rPr lang="en-GB" sz="2400" dirty="0" err="1" smtClean="0"/>
              <a:t>iz</a:t>
            </a:r>
            <a:r>
              <a:rPr lang="en-GB" sz="2400" dirty="0" smtClean="0"/>
              <a:t> </a:t>
            </a:r>
            <a:r>
              <a:rPr lang="en-GB" sz="2400" dirty="0" err="1" smtClean="0"/>
              <a:t>svake</a:t>
            </a:r>
            <a:r>
              <a:rPr lang="en-GB" sz="2400" dirty="0" smtClean="0"/>
              <a:t> </a:t>
            </a:r>
            <a:r>
              <a:rPr lang="en-GB" sz="2400" dirty="0" err="1" smtClean="0"/>
              <a:t>klase</a:t>
            </a:r>
            <a:r>
              <a:rPr lang="en-GB" sz="2400" dirty="0" smtClean="0"/>
              <a:t>. </a:t>
            </a:r>
            <a:r>
              <a:rPr lang="sr-Latn-RS" sz="2400" dirty="0"/>
              <a:t>T</a:t>
            </a:r>
            <a:r>
              <a:rPr lang="en-GB" sz="2400" dirty="0" err="1" smtClean="0"/>
              <a:t>rebalo</a:t>
            </a:r>
            <a:r>
              <a:rPr lang="en-GB" sz="2400" dirty="0" smtClean="0"/>
              <a:t> </a:t>
            </a:r>
            <a:r>
              <a:rPr lang="sr-Latn-RS" sz="2400" dirty="0" smtClean="0"/>
              <a:t>bi </a:t>
            </a:r>
            <a:r>
              <a:rPr lang="en-GB" sz="2400" dirty="0" err="1" smtClean="0"/>
              <a:t>odabrati</a:t>
            </a:r>
            <a:r>
              <a:rPr lang="en-GB" sz="2400" dirty="0" smtClean="0"/>
              <a:t> test </a:t>
            </a:r>
            <a:r>
              <a:rPr lang="en-GB" sz="2400" dirty="0" err="1" smtClean="0"/>
              <a:t>primere</a:t>
            </a:r>
            <a:r>
              <a:rPr lang="en-GB" sz="2400" dirty="0" smtClean="0"/>
              <a:t> </a:t>
            </a:r>
            <a:r>
              <a:rPr lang="en-GB" sz="2400" dirty="0" err="1" smtClean="0"/>
              <a:t>koji</a:t>
            </a:r>
            <a:r>
              <a:rPr lang="en-GB" sz="2400" dirty="0" smtClean="0"/>
              <a:t> </a:t>
            </a:r>
            <a:r>
              <a:rPr lang="en-GB" sz="2400" dirty="0" err="1" smtClean="0"/>
              <a:t>su</a:t>
            </a:r>
            <a:r>
              <a:rPr lang="en-GB" sz="2400" dirty="0" smtClean="0"/>
              <a:t> </a:t>
            </a:r>
            <a:r>
              <a:rPr lang="en-GB" sz="2400" dirty="0" err="1" smtClean="0"/>
              <a:t>grani</a:t>
            </a:r>
            <a:r>
              <a:rPr lang="sr-Latn-RS" sz="2400" dirty="0" smtClean="0"/>
              <a:t>č</a:t>
            </a:r>
            <a:r>
              <a:rPr lang="en-GB" sz="2400" dirty="0" err="1" smtClean="0"/>
              <a:t>ni</a:t>
            </a:r>
            <a:r>
              <a:rPr lang="en-GB" sz="2400" dirty="0" smtClean="0"/>
              <a:t> </a:t>
            </a:r>
            <a:r>
              <a:rPr lang="en-GB" sz="2400" dirty="0" err="1" smtClean="0"/>
              <a:t>slucajevi</a:t>
            </a:r>
            <a:r>
              <a:rPr lang="en-GB" sz="2400" dirty="0" smtClean="0"/>
              <a:t> </a:t>
            </a:r>
            <a:r>
              <a:rPr lang="en-GB" sz="2400" dirty="0" err="1" smtClean="0"/>
              <a:t>te</a:t>
            </a:r>
            <a:r>
              <a:rPr lang="en-GB" sz="2400" dirty="0" smtClean="0"/>
              <a:t> </a:t>
            </a:r>
            <a:r>
              <a:rPr lang="en-GB" sz="2400" dirty="0" err="1" smtClean="0"/>
              <a:t>klase</a:t>
            </a:r>
            <a:r>
              <a:rPr lang="en-GB" sz="2400" dirty="0" smtClean="0"/>
              <a:t> </a:t>
            </a:r>
            <a:r>
              <a:rPr lang="en-GB" sz="2400" dirty="0" err="1" smtClean="0"/>
              <a:t>i</a:t>
            </a:r>
            <a:r>
              <a:rPr lang="en-GB" sz="2400" dirty="0" smtClean="0"/>
              <a:t> midpoint </a:t>
            </a:r>
            <a:r>
              <a:rPr lang="en-GB" sz="2400" dirty="0" err="1" smtClean="0"/>
              <a:t>klase</a:t>
            </a:r>
            <a:r>
              <a:rPr lang="sr-Latn-RS" sz="2400" dirty="0" smtClean="0"/>
              <a:t> (srednju vrednost)</a:t>
            </a:r>
            <a:r>
              <a:rPr lang="en-GB" sz="2400" dirty="0" smtClean="0"/>
              <a:t>. </a:t>
            </a:r>
            <a:r>
              <a:rPr lang="en-GB" sz="2400" dirty="0" err="1" smtClean="0"/>
              <a:t>Razlog</a:t>
            </a:r>
            <a:r>
              <a:rPr lang="en-GB" sz="2400" dirty="0" smtClean="0"/>
              <a:t> </a:t>
            </a:r>
            <a:r>
              <a:rPr lang="en-GB" sz="2400" dirty="0" err="1" smtClean="0"/>
              <a:t>za</a:t>
            </a:r>
            <a:r>
              <a:rPr lang="en-GB" sz="2400" dirty="0" smtClean="0"/>
              <a:t> </a:t>
            </a:r>
            <a:r>
              <a:rPr lang="en-GB" sz="2400" dirty="0" err="1" smtClean="0"/>
              <a:t>ovakvo</a:t>
            </a:r>
            <a:r>
              <a:rPr lang="en-GB" sz="2400" dirty="0" smtClean="0"/>
              <a:t> </a:t>
            </a:r>
            <a:r>
              <a:rPr lang="en-GB" sz="2400" dirty="0" err="1" smtClean="0"/>
              <a:t>biranje</a:t>
            </a:r>
            <a:r>
              <a:rPr lang="en-GB" sz="2400" dirty="0" smtClean="0"/>
              <a:t> test </a:t>
            </a:r>
            <a:r>
              <a:rPr lang="en-GB" sz="2400" dirty="0" err="1" smtClean="0"/>
              <a:t>primera</a:t>
            </a:r>
            <a:r>
              <a:rPr lang="en-GB" sz="2400" dirty="0" smtClean="0"/>
              <a:t> je da bi </a:t>
            </a:r>
            <a:r>
              <a:rPr lang="en-GB" sz="2400" dirty="0" err="1" smtClean="0"/>
              <a:t>razvijaoci</a:t>
            </a:r>
            <a:r>
              <a:rPr lang="en-GB" sz="2400" dirty="0" smtClean="0"/>
              <a:t> </a:t>
            </a:r>
            <a:r>
              <a:rPr lang="en-GB" sz="2400" dirty="0" err="1" smtClean="0"/>
              <a:t>testirali</a:t>
            </a:r>
            <a:r>
              <a:rPr lang="en-GB" sz="2400" dirty="0" smtClean="0"/>
              <a:t> </a:t>
            </a:r>
            <a:r>
              <a:rPr lang="en-GB" sz="2400" dirty="0" err="1" smtClean="0"/>
              <a:t>sve</a:t>
            </a:r>
            <a:r>
              <a:rPr lang="en-GB" sz="2400" dirty="0" smtClean="0"/>
              <a:t> </a:t>
            </a:r>
            <a:r>
              <a:rPr lang="en-GB" sz="2400" dirty="0" err="1" smtClean="0"/>
              <a:t>specifi</a:t>
            </a:r>
            <a:r>
              <a:rPr lang="sr-Latn-RS" sz="2400" dirty="0" smtClean="0"/>
              <a:t>č</a:t>
            </a:r>
            <a:r>
              <a:rPr lang="en-GB" sz="2400" dirty="0" smtClean="0"/>
              <a:t>ne </a:t>
            </a:r>
            <a:r>
              <a:rPr lang="en-GB" sz="2400" dirty="0" err="1" smtClean="0"/>
              <a:t>slu</a:t>
            </a:r>
            <a:r>
              <a:rPr lang="sr-Latn-RS" sz="2400" dirty="0" smtClean="0"/>
              <a:t>č</a:t>
            </a:r>
            <a:r>
              <a:rPr lang="en-GB" sz="2400" dirty="0" err="1" smtClean="0"/>
              <a:t>aje</a:t>
            </a:r>
            <a:r>
              <a:rPr lang="sr-Latn-RS" sz="2400" dirty="0" smtClean="0"/>
              <a:t>ve</a:t>
            </a:r>
            <a:r>
              <a:rPr lang="en-GB" sz="2400" dirty="0" smtClean="0"/>
              <a:t> </a:t>
            </a:r>
            <a:r>
              <a:rPr lang="en-GB" sz="2400" dirty="0" err="1" smtClean="0"/>
              <a:t>ulaza</a:t>
            </a:r>
            <a:r>
              <a:rPr lang="en-GB" sz="2400" dirty="0" smtClean="0"/>
              <a:t> </a:t>
            </a:r>
            <a:r>
              <a:rPr lang="en-GB" sz="2400" dirty="0" err="1" smtClean="0"/>
              <a:t>za</a:t>
            </a:r>
            <a:r>
              <a:rPr lang="en-GB" sz="2400" dirty="0" smtClean="0"/>
              <a:t> </a:t>
            </a:r>
            <a:r>
              <a:rPr lang="en-GB" sz="2400" dirty="0" err="1" smtClean="0"/>
              <a:t>svaku</a:t>
            </a:r>
            <a:r>
              <a:rPr lang="en-GB" sz="2400" dirty="0" smtClean="0"/>
              <a:t> </a:t>
            </a:r>
            <a:r>
              <a:rPr lang="en-GB" sz="2400" dirty="0" err="1" smtClean="0"/>
              <a:t>klasu</a:t>
            </a:r>
            <a:r>
              <a:rPr lang="en-GB" sz="2400" dirty="0" smtClean="0"/>
              <a:t>.</a:t>
            </a:r>
            <a:endParaRPr lang="en-US" sz="2400" dirty="0"/>
          </a:p>
        </p:txBody>
      </p:sp>
      <p:sp>
        <p:nvSpPr>
          <p:cNvPr id="5" name="Slide Number Placeholder 4"/>
          <p:cNvSpPr>
            <a:spLocks noGrp="1"/>
          </p:cNvSpPr>
          <p:nvPr>
            <p:ph type="sldNum" sz="quarter" idx="12"/>
          </p:nvPr>
        </p:nvSpPr>
        <p:spPr>
          <a:xfrm>
            <a:off x="11467063" y="6248400"/>
            <a:ext cx="551167" cy="377825"/>
          </a:xfrm>
        </p:spPr>
        <p:txBody>
          <a:bodyPr/>
          <a:lstStyle/>
          <a:p>
            <a:fld id="{D57F1E4F-1CFF-5643-939E-217C01CDF565}" type="slidenum">
              <a:rPr lang="en-US" sz="2400" smtClean="0"/>
              <a:pPr/>
              <a:t>15</a:t>
            </a:fld>
            <a:endParaRPr lang="en-US" sz="2400" dirty="0"/>
          </a:p>
        </p:txBody>
      </p:sp>
    </p:spTree>
    <p:extLst>
      <p:ext uri="{BB962C8B-B14F-4D97-AF65-F5344CB8AC3E}">
        <p14:creationId xmlns:p14="http://schemas.microsoft.com/office/powerpoint/2010/main" val="70166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508006" y="6334599"/>
            <a:ext cx="551167" cy="377825"/>
          </a:xfrm>
        </p:spPr>
        <p:txBody>
          <a:bodyPr/>
          <a:lstStyle/>
          <a:p>
            <a:fld id="{D57F1E4F-1CFF-5643-939E-217C01CDF565}" type="slidenum">
              <a:rPr lang="en-US" sz="2400" smtClean="0"/>
              <a:pPr/>
              <a:t>16</a:t>
            </a:fld>
            <a:endParaRPr lang="en-US" sz="2400" dirty="0"/>
          </a:p>
        </p:txBody>
      </p:sp>
      <p:pic>
        <p:nvPicPr>
          <p:cNvPr id="5" name="Content Placeholder 3" descr="8.5 EquivPartition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3531" r="-13531"/>
              <a:stretch>
                <a:fillRect/>
              </a:stretch>
            </p:blipFill>
          </mc:Choice>
          <mc:Fallback>
            <p:blipFill>
              <a:blip r:embed="rId3"/>
              <a:srcRect l="-13531" r="-13531"/>
              <a:stretch>
                <a:fillRect/>
              </a:stretch>
            </p:blipFill>
          </mc:Fallback>
        </mc:AlternateContent>
        <p:spPr>
          <a:xfrm>
            <a:off x="884476" y="748394"/>
            <a:ext cx="9657167" cy="5311093"/>
          </a:xfrm>
        </p:spPr>
      </p:pic>
    </p:spTree>
    <p:extLst>
      <p:ext uri="{BB962C8B-B14F-4D97-AF65-F5344CB8AC3E}">
        <p14:creationId xmlns:p14="http://schemas.microsoft.com/office/powerpoint/2010/main" val="3586326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521654" y="6334599"/>
            <a:ext cx="551167" cy="377825"/>
          </a:xfrm>
        </p:spPr>
        <p:txBody>
          <a:bodyPr/>
          <a:lstStyle/>
          <a:p>
            <a:fld id="{D57F1E4F-1CFF-5643-939E-217C01CDF565}" type="slidenum">
              <a:rPr lang="en-US" sz="2400" smtClean="0"/>
              <a:pPr/>
              <a:t>17</a:t>
            </a:fld>
            <a:endParaRPr lang="en-US" sz="2400" dirty="0"/>
          </a:p>
        </p:txBody>
      </p:sp>
      <p:pic>
        <p:nvPicPr>
          <p:cNvPr id="5" name="Content Placeholder 3" descr="8.6 Partitio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407" r="-9407"/>
              <a:stretch>
                <a:fillRect/>
              </a:stretch>
            </p:blipFill>
          </mc:Choice>
          <mc:Fallback>
            <p:blipFill>
              <a:blip r:embed="rId3"/>
              <a:srcRect l="-9407" r="-9407"/>
              <a:stretch>
                <a:fillRect/>
              </a:stretch>
            </p:blipFill>
          </mc:Fallback>
        </mc:AlternateContent>
        <p:spPr>
          <a:xfrm>
            <a:off x="1878291" y="996288"/>
            <a:ext cx="8192953" cy="4505798"/>
          </a:xfrm>
        </p:spPr>
      </p:pic>
    </p:spTree>
    <p:extLst>
      <p:ext uri="{BB962C8B-B14F-4D97-AF65-F5344CB8AC3E}">
        <p14:creationId xmlns:p14="http://schemas.microsoft.com/office/powerpoint/2010/main" val="3683599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Vrste</a:t>
            </a:r>
            <a:r>
              <a:rPr lang="en-US" dirty="0" smtClean="0"/>
              <a:t> </a:t>
            </a:r>
            <a:r>
              <a:rPr lang="en-US" dirty="0" err="1" smtClean="0"/>
              <a:t>testiranja</a:t>
            </a:r>
            <a:endParaRPr lang="en-US" dirty="0"/>
          </a:p>
        </p:txBody>
      </p:sp>
      <p:sp>
        <p:nvSpPr>
          <p:cNvPr id="3" name="Content Placeholder 2"/>
          <p:cNvSpPr>
            <a:spLocks noGrp="1"/>
          </p:cNvSpPr>
          <p:nvPr>
            <p:ph idx="1"/>
          </p:nvPr>
        </p:nvSpPr>
        <p:spPr/>
        <p:txBody>
          <a:bodyPr>
            <a:normAutofit/>
          </a:bodyPr>
          <a:lstStyle/>
          <a:p>
            <a:r>
              <a:rPr lang="en-US" sz="2400" b="1" dirty="0" smtClean="0">
                <a:solidFill>
                  <a:schemeClr val="accent4">
                    <a:lumMod val="40000"/>
                    <a:lumOff val="60000"/>
                  </a:schemeClr>
                </a:solidFill>
              </a:rPr>
              <a:t>Black-box testing  </a:t>
            </a:r>
            <a:r>
              <a:rPr lang="en-US" sz="2400" dirty="0" smtClean="0"/>
              <a:t>- </a:t>
            </a:r>
            <a:r>
              <a:rPr lang="en-US" sz="2400" dirty="0" err="1" smtClean="0"/>
              <a:t>kada</a:t>
            </a:r>
            <a:r>
              <a:rPr lang="en-US" sz="2400" dirty="0" smtClean="0"/>
              <a:t> </a:t>
            </a:r>
            <a:r>
              <a:rPr lang="en-US" sz="2400" dirty="0" err="1" smtClean="0"/>
              <a:t>koristimo</a:t>
            </a:r>
            <a:r>
              <a:rPr lang="en-US" sz="2400" dirty="0" smtClean="0"/>
              <a:t> </a:t>
            </a:r>
            <a:r>
              <a:rPr lang="en-US" sz="2400" dirty="0" err="1" smtClean="0"/>
              <a:t>specifikacije</a:t>
            </a:r>
            <a:r>
              <a:rPr lang="en-US" sz="2400" dirty="0" smtClean="0"/>
              <a:t> </a:t>
            </a:r>
            <a:r>
              <a:rPr lang="sr-Latn-RS" sz="2400" dirty="0" smtClean="0"/>
              <a:t>s</a:t>
            </a:r>
            <a:r>
              <a:rPr lang="en-US" sz="2400" dirty="0" err="1" smtClean="0"/>
              <a:t>istema</a:t>
            </a:r>
            <a:r>
              <a:rPr lang="en-US" sz="2400" dirty="0" smtClean="0"/>
              <a:t> </a:t>
            </a:r>
            <a:r>
              <a:rPr lang="en-US" sz="2400" dirty="0" err="1" smtClean="0"/>
              <a:t>kako</a:t>
            </a:r>
            <a:r>
              <a:rPr lang="en-US" sz="2400" dirty="0" smtClean="0"/>
              <a:t> </a:t>
            </a:r>
            <a:r>
              <a:rPr lang="en-US" sz="2400" dirty="0" smtClean="0"/>
              <a:t>bi</a:t>
            </a:r>
            <a:r>
              <a:rPr lang="sr-Latn-RS" sz="2400" dirty="0" smtClean="0"/>
              <a:t>smo</a:t>
            </a:r>
            <a:r>
              <a:rPr lang="en-US" sz="2400" dirty="0" smtClean="0"/>
              <a:t> </a:t>
            </a:r>
            <a:r>
              <a:rPr lang="en-US" sz="2400" dirty="0" err="1" smtClean="0"/>
              <a:t>identifikovali</a:t>
            </a:r>
            <a:r>
              <a:rPr lang="en-US" sz="2400" dirty="0" smtClean="0"/>
              <a:t> </a:t>
            </a:r>
            <a:r>
              <a:rPr lang="en-US" sz="2400" dirty="0" err="1" smtClean="0"/>
              <a:t>klase</a:t>
            </a:r>
            <a:r>
              <a:rPr lang="en-US" sz="2400" dirty="0" smtClean="0"/>
              <a:t> </a:t>
            </a:r>
            <a:r>
              <a:rPr lang="en-US" sz="2400" dirty="0" err="1" smtClean="0"/>
              <a:t>ulaznih</a:t>
            </a:r>
            <a:r>
              <a:rPr lang="en-US" sz="2400" dirty="0" smtClean="0"/>
              <a:t> </a:t>
            </a:r>
            <a:r>
              <a:rPr lang="en-US" sz="2400" dirty="0" err="1" smtClean="0"/>
              <a:t>podataka</a:t>
            </a:r>
            <a:r>
              <a:rPr lang="en-US" sz="2400" dirty="0" smtClean="0"/>
              <a:t>. </a:t>
            </a:r>
            <a:r>
              <a:rPr lang="en-US" sz="2400" dirty="0" err="1" smtClean="0"/>
              <a:t>Nije</a:t>
            </a:r>
            <a:r>
              <a:rPr lang="en-US" sz="2400" dirty="0" smtClean="0"/>
              <a:t> </a:t>
            </a:r>
            <a:r>
              <a:rPr lang="en-US" sz="2400" dirty="0" err="1" smtClean="0"/>
              <a:t>nam</a:t>
            </a:r>
            <a:r>
              <a:rPr lang="en-US" sz="2400" dirty="0" smtClean="0"/>
              <a:t> </a:t>
            </a:r>
            <a:r>
              <a:rPr lang="en-US" sz="2400" dirty="0" err="1" smtClean="0"/>
              <a:t>potrebno</a:t>
            </a:r>
            <a:r>
              <a:rPr lang="en-US" sz="2400" dirty="0" smtClean="0"/>
              <a:t> </a:t>
            </a:r>
            <a:r>
              <a:rPr lang="en-US" sz="2400" dirty="0" err="1" smtClean="0"/>
              <a:t>gledanje</a:t>
            </a:r>
            <a:r>
              <a:rPr lang="en-US" sz="2400" dirty="0" smtClean="0"/>
              <a:t> </a:t>
            </a:r>
            <a:r>
              <a:rPr lang="en-US" sz="2400" dirty="0" err="1" smtClean="0"/>
              <a:t>izvornog</a:t>
            </a:r>
            <a:r>
              <a:rPr lang="en-US" sz="2400" dirty="0" smtClean="0"/>
              <a:t> </a:t>
            </a:r>
            <a:r>
              <a:rPr lang="en-US" sz="2400" dirty="0" err="1" smtClean="0"/>
              <a:t>koda</a:t>
            </a:r>
            <a:r>
              <a:rPr lang="en-US" sz="2400" dirty="0" smtClean="0"/>
              <a:t> </a:t>
            </a:r>
            <a:r>
              <a:rPr lang="en-US" sz="2400" dirty="0" err="1" smtClean="0"/>
              <a:t>niti</a:t>
            </a:r>
            <a:r>
              <a:rPr lang="en-US" sz="2400" dirty="0" smtClean="0"/>
              <a:t> </a:t>
            </a:r>
            <a:r>
              <a:rPr lang="en-US" sz="2400" dirty="0" err="1" smtClean="0"/>
              <a:t>znanje</a:t>
            </a:r>
            <a:r>
              <a:rPr lang="en-US" sz="2400" dirty="0" smtClean="0"/>
              <a:t> o tome </a:t>
            </a:r>
            <a:r>
              <a:rPr lang="en-US" sz="2400" u="sng" dirty="0" err="1" smtClean="0"/>
              <a:t>kako</a:t>
            </a:r>
            <a:r>
              <a:rPr lang="en-US" sz="2400" dirty="0" smtClean="0"/>
              <a:t> s</a:t>
            </a:r>
            <a:r>
              <a:rPr lang="sr-Latn-RS" sz="2400" dirty="0" smtClean="0"/>
              <a:t>i</a:t>
            </a:r>
            <a:r>
              <a:rPr lang="en-US" sz="2400" dirty="0" smtClean="0"/>
              <a:t>stem </a:t>
            </a:r>
            <a:r>
              <a:rPr lang="en-US" sz="2400" dirty="0" err="1" smtClean="0"/>
              <a:t>radi</a:t>
            </a:r>
            <a:r>
              <a:rPr lang="en-US" sz="2400" dirty="0" smtClean="0"/>
              <a:t>,  </a:t>
            </a:r>
            <a:r>
              <a:rPr lang="en-US" sz="2400" dirty="0" err="1" smtClean="0"/>
              <a:t>vec</a:t>
            </a:r>
            <a:r>
              <a:rPr lang="en-US" sz="2400" dirty="0" smtClean="0"/>
              <a:t> </a:t>
            </a:r>
            <a:r>
              <a:rPr lang="sr-Latn-RS" sz="2400" u="sng" dirty="0" smtClean="0"/>
              <a:t>š</a:t>
            </a:r>
            <a:r>
              <a:rPr lang="en-US" sz="2400" u="sng" dirty="0" smtClean="0"/>
              <a:t>ta</a:t>
            </a:r>
            <a:r>
              <a:rPr lang="en-US" sz="2400" dirty="0" smtClean="0"/>
              <a:t> </a:t>
            </a:r>
            <a:r>
              <a:rPr lang="en-US" sz="2400" dirty="0" err="1" smtClean="0"/>
              <a:t>radi</a:t>
            </a:r>
            <a:r>
              <a:rPr lang="en-US" sz="2400" dirty="0" smtClean="0"/>
              <a:t>.</a:t>
            </a:r>
          </a:p>
          <a:p>
            <a:r>
              <a:rPr lang="en-US" sz="2400" b="1" dirty="0" smtClean="0">
                <a:solidFill>
                  <a:schemeClr val="accent4">
                    <a:lumMod val="40000"/>
                    <a:lumOff val="60000"/>
                  </a:schemeClr>
                </a:solidFill>
              </a:rPr>
              <a:t>White-box testing </a:t>
            </a:r>
            <a:r>
              <a:rPr lang="en-US" sz="2400" dirty="0" smtClean="0"/>
              <a:t>– </a:t>
            </a:r>
            <a:r>
              <a:rPr lang="en-US" sz="2400" dirty="0" err="1" smtClean="0"/>
              <a:t>kada</a:t>
            </a:r>
            <a:r>
              <a:rPr lang="en-US" sz="2400" dirty="0" smtClean="0"/>
              <a:t> </a:t>
            </a:r>
            <a:r>
              <a:rPr lang="en-US" sz="2400" dirty="0" err="1" smtClean="0"/>
              <a:t>gledamo</a:t>
            </a:r>
            <a:r>
              <a:rPr lang="en-US" sz="2400" dirty="0" smtClean="0"/>
              <a:t> u </a:t>
            </a:r>
            <a:r>
              <a:rPr lang="en-US" sz="2400" dirty="0" err="1" smtClean="0"/>
              <a:t>izvorni</a:t>
            </a:r>
            <a:r>
              <a:rPr lang="en-US" sz="2400" dirty="0" smtClean="0"/>
              <a:t> </a:t>
            </a:r>
            <a:r>
              <a:rPr lang="en-US" sz="2400" dirty="0" err="1" smtClean="0"/>
              <a:t>kod</a:t>
            </a:r>
            <a:r>
              <a:rPr lang="en-US" sz="2400" dirty="0" smtClean="0"/>
              <a:t> </a:t>
            </a:r>
            <a:r>
              <a:rPr lang="en-US" sz="2400" dirty="0" err="1" smtClean="0"/>
              <a:t>programa</a:t>
            </a:r>
            <a:r>
              <a:rPr lang="en-US" sz="2400" dirty="0" smtClean="0"/>
              <a:t> </a:t>
            </a:r>
            <a:r>
              <a:rPr lang="en-US" sz="2400" dirty="0" err="1" smtClean="0"/>
              <a:t>kako</a:t>
            </a:r>
            <a:r>
              <a:rPr lang="en-US" sz="2400" dirty="0" smtClean="0"/>
              <a:t> bi </a:t>
            </a:r>
            <a:r>
              <a:rPr lang="en-US" sz="2400" dirty="0" err="1" smtClean="0"/>
              <a:t>na</a:t>
            </a:r>
            <a:r>
              <a:rPr lang="sr-Latn-RS" sz="2400" dirty="0" smtClean="0"/>
              <a:t>š</a:t>
            </a:r>
            <a:r>
              <a:rPr lang="en-US" sz="2400" dirty="0" smtClean="0"/>
              <a:t>li </a:t>
            </a:r>
            <a:r>
              <a:rPr lang="en-US" sz="2400" dirty="0" err="1" smtClean="0"/>
              <a:t>potencijalne</a:t>
            </a:r>
            <a:r>
              <a:rPr lang="en-US" sz="2400" dirty="0" smtClean="0"/>
              <a:t> test </a:t>
            </a:r>
            <a:r>
              <a:rPr lang="en-US" sz="2400" dirty="0" err="1" smtClean="0"/>
              <a:t>primere</a:t>
            </a:r>
            <a:r>
              <a:rPr lang="en-US" sz="2400" dirty="0" smtClean="0"/>
              <a:t>.</a:t>
            </a:r>
          </a:p>
          <a:p>
            <a:pPr lvl="2"/>
            <a:r>
              <a:rPr lang="en-US" sz="2400" dirty="0" smtClean="0"/>
              <a:t>Na</a:t>
            </a:r>
            <a:r>
              <a:rPr lang="sr-Latn-RS" sz="2400" dirty="0" smtClean="0"/>
              <a:t>š</a:t>
            </a:r>
            <a:r>
              <a:rPr lang="en-US" sz="2400" dirty="0" smtClean="0"/>
              <a:t> </a:t>
            </a:r>
            <a:r>
              <a:rPr lang="en-US" sz="2400" dirty="0" err="1" smtClean="0"/>
              <a:t>kod</a:t>
            </a:r>
            <a:r>
              <a:rPr lang="en-US" sz="2400" dirty="0" smtClean="0"/>
              <a:t> </a:t>
            </a:r>
            <a:r>
              <a:rPr lang="en-US" sz="2400" dirty="0" err="1" smtClean="0"/>
              <a:t>mo</a:t>
            </a:r>
            <a:r>
              <a:rPr lang="sr-Latn-RS" sz="2400" dirty="0" smtClean="0"/>
              <a:t>ž</a:t>
            </a:r>
            <a:r>
              <a:rPr lang="en-US" sz="2400" dirty="0" smtClean="0"/>
              <a:t>e </a:t>
            </a:r>
            <a:r>
              <a:rPr lang="en-US" sz="2400" dirty="0" err="1" smtClean="0"/>
              <a:t>sadr</a:t>
            </a:r>
            <a:r>
              <a:rPr lang="sr-Latn-RS" sz="2400" dirty="0" smtClean="0"/>
              <a:t>ž</a:t>
            </a:r>
            <a:r>
              <a:rPr lang="en-US" sz="2400" dirty="0" err="1" smtClean="0"/>
              <a:t>ati</a:t>
            </a:r>
            <a:r>
              <a:rPr lang="en-US" sz="2400" dirty="0" smtClean="0"/>
              <a:t> </a:t>
            </a:r>
            <a:r>
              <a:rPr lang="en-US" sz="2400" dirty="0" err="1" smtClean="0"/>
              <a:t>izuzetke</a:t>
            </a:r>
            <a:r>
              <a:rPr lang="en-US" sz="2400" dirty="0" smtClean="0"/>
              <a:t> </a:t>
            </a:r>
            <a:r>
              <a:rPr lang="en-US" sz="2400" dirty="0" err="1" smtClean="0"/>
              <a:t>za</a:t>
            </a:r>
            <a:r>
              <a:rPr lang="en-US" sz="2400" dirty="0" smtClean="0"/>
              <a:t> </a:t>
            </a:r>
            <a:r>
              <a:rPr lang="en-US" sz="2400" dirty="0" err="1" smtClean="0"/>
              <a:t>nepravilne</a:t>
            </a:r>
            <a:r>
              <a:rPr lang="en-US" sz="2400" dirty="0" smtClean="0"/>
              <a:t> </a:t>
            </a:r>
            <a:r>
              <a:rPr lang="en-US" sz="2400" dirty="0" err="1" smtClean="0"/>
              <a:t>ulazne</a:t>
            </a:r>
            <a:r>
              <a:rPr lang="en-US" sz="2400" dirty="0" smtClean="0"/>
              <a:t> </a:t>
            </a:r>
            <a:r>
              <a:rPr lang="en-US" sz="2400" dirty="0" err="1" smtClean="0"/>
              <a:t>podatke</a:t>
            </a:r>
            <a:r>
              <a:rPr lang="en-US" sz="2400" dirty="0" smtClean="0"/>
              <a:t>, pa </a:t>
            </a:r>
            <a:r>
              <a:rPr lang="en-US" sz="2400" dirty="0" err="1" smtClean="0"/>
              <a:t>ih</a:t>
            </a:r>
            <a:r>
              <a:rPr lang="en-US" sz="2400" dirty="0" smtClean="0"/>
              <a:t> </a:t>
            </a:r>
            <a:r>
              <a:rPr lang="en-US" sz="2400" dirty="0" err="1" smtClean="0"/>
              <a:t>tu</a:t>
            </a:r>
            <a:r>
              <a:rPr lang="en-US" sz="2400" dirty="0" smtClean="0"/>
              <a:t> </a:t>
            </a:r>
            <a:r>
              <a:rPr lang="en-US" sz="2400" dirty="0" err="1" smtClean="0"/>
              <a:t>mo</a:t>
            </a:r>
            <a:r>
              <a:rPr lang="sr-Latn-RS" sz="2400" dirty="0" smtClean="0"/>
              <a:t>ž</a:t>
            </a:r>
            <a:r>
              <a:rPr lang="en-US" sz="2400" dirty="0" smtClean="0"/>
              <a:t>emo </a:t>
            </a:r>
            <a:r>
              <a:rPr lang="en-US" sz="2400" dirty="0" err="1" smtClean="0"/>
              <a:t>lako</a:t>
            </a:r>
            <a:r>
              <a:rPr lang="en-US" sz="2400" dirty="0" smtClean="0"/>
              <a:t> </a:t>
            </a:r>
            <a:r>
              <a:rPr lang="en-US" sz="2400" dirty="0" err="1" smtClean="0"/>
              <a:t>prona</a:t>
            </a:r>
            <a:r>
              <a:rPr lang="sr-Latn-RS" sz="2400" dirty="0" smtClean="0"/>
              <a:t>ć</a:t>
            </a:r>
            <a:r>
              <a:rPr lang="en-US" sz="2400" dirty="0" err="1" smtClean="0"/>
              <a:t>i</a:t>
            </a:r>
            <a:r>
              <a:rPr lang="en-US" sz="2400" dirty="0" smtClean="0"/>
              <a:t>.</a:t>
            </a:r>
            <a:endParaRPr lang="en-US" sz="2400" dirty="0"/>
          </a:p>
        </p:txBody>
      </p:sp>
      <p:sp>
        <p:nvSpPr>
          <p:cNvPr id="4" name="Slide Number Placeholder 3"/>
          <p:cNvSpPr>
            <a:spLocks noGrp="1"/>
          </p:cNvSpPr>
          <p:nvPr>
            <p:ph type="sldNum" sz="quarter" idx="12"/>
          </p:nvPr>
        </p:nvSpPr>
        <p:spPr>
          <a:xfrm>
            <a:off x="11508007" y="6389190"/>
            <a:ext cx="551167" cy="377825"/>
          </a:xfrm>
        </p:spPr>
        <p:txBody>
          <a:bodyPr/>
          <a:lstStyle/>
          <a:p>
            <a:fld id="{D57F1E4F-1CFF-5643-939E-217C01CDF565}" type="slidenum">
              <a:rPr lang="en-US" sz="2400" smtClean="0"/>
              <a:pPr/>
              <a:t>18</a:t>
            </a:fld>
            <a:endParaRPr lang="en-US" sz="2400" dirty="0"/>
          </a:p>
        </p:txBody>
      </p:sp>
    </p:spTree>
    <p:extLst>
      <p:ext uri="{BB962C8B-B14F-4D97-AF65-F5344CB8AC3E}">
        <p14:creationId xmlns:p14="http://schemas.microsoft.com/office/powerpoint/2010/main" val="638869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41111"/>
            <a:ext cx="10131425" cy="727881"/>
          </a:xfrm>
        </p:spPr>
        <p:txBody>
          <a:bodyPr/>
          <a:lstStyle/>
          <a:p>
            <a:pPr algn="ctr"/>
            <a:r>
              <a:rPr lang="sr-Latn-RS" dirty="0" smtClean="0"/>
              <a:t>Uputstva za testiranje programa sa nizovima</a:t>
            </a:r>
            <a:endParaRPr lang="en-US" dirty="0"/>
          </a:p>
        </p:txBody>
      </p:sp>
      <p:sp>
        <p:nvSpPr>
          <p:cNvPr id="3" name="Content Placeholder 2"/>
          <p:cNvSpPr>
            <a:spLocks noGrp="1"/>
          </p:cNvSpPr>
          <p:nvPr>
            <p:ph idx="1"/>
          </p:nvPr>
        </p:nvSpPr>
        <p:spPr>
          <a:xfrm>
            <a:off x="685801" y="1282889"/>
            <a:ext cx="10131425" cy="5104263"/>
          </a:xfrm>
        </p:spPr>
        <p:txBody>
          <a:bodyPr>
            <a:normAutofit/>
          </a:bodyPr>
          <a:lstStyle/>
          <a:p>
            <a:r>
              <a:rPr lang="sr-Latn-RS" sz="2400" dirty="0" smtClean="0"/>
              <a:t>Testirajte softver nizom koji sadrži samo jedan element.</a:t>
            </a:r>
          </a:p>
          <a:p>
            <a:r>
              <a:rPr lang="sr-Latn-RS" sz="2400" dirty="0" smtClean="0"/>
              <a:t>Testirajte softver nizovima različite dužine.</a:t>
            </a:r>
          </a:p>
          <a:p>
            <a:r>
              <a:rPr lang="sr-Latn-RS" sz="2400" dirty="0" smtClean="0"/>
              <a:t>Pokrenite test tako da prvi, posledji i srednji element niza budu uključeni u testiranje.</a:t>
            </a:r>
          </a:p>
          <a:p>
            <a:r>
              <a:rPr lang="sr-Latn-RS" sz="2400" dirty="0" smtClean="0"/>
              <a:t>Testirajte program korišćenjem praznog niza.</a:t>
            </a:r>
            <a:endParaRPr lang="en-US" sz="2400" dirty="0"/>
          </a:p>
        </p:txBody>
      </p:sp>
      <p:sp>
        <p:nvSpPr>
          <p:cNvPr id="4" name="Slide Number Placeholder 3"/>
          <p:cNvSpPr>
            <a:spLocks noGrp="1"/>
          </p:cNvSpPr>
          <p:nvPr>
            <p:ph type="sldNum" sz="quarter" idx="12"/>
          </p:nvPr>
        </p:nvSpPr>
        <p:spPr>
          <a:xfrm>
            <a:off x="11494359" y="6334599"/>
            <a:ext cx="551167" cy="377825"/>
          </a:xfrm>
        </p:spPr>
        <p:txBody>
          <a:bodyPr/>
          <a:lstStyle/>
          <a:p>
            <a:fld id="{D57F1E4F-1CFF-5643-939E-217C01CDF565}" type="slidenum">
              <a:rPr lang="en-US" sz="2400" smtClean="0"/>
              <a:pPr/>
              <a:t>19</a:t>
            </a:fld>
            <a:endParaRPr lang="en-US" sz="2400" dirty="0"/>
          </a:p>
        </p:txBody>
      </p:sp>
    </p:spTree>
    <p:extLst>
      <p:ext uri="{BB962C8B-B14F-4D97-AF65-F5344CB8AC3E}">
        <p14:creationId xmlns:p14="http://schemas.microsoft.com/office/powerpoint/2010/main" val="39698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300765"/>
            <a:ext cx="10131425" cy="4490435"/>
          </a:xfrm>
        </p:spPr>
        <p:txBody>
          <a:bodyPr/>
          <a:lstStyle/>
          <a:p>
            <a:r>
              <a:rPr lang="en-US" sz="2400" dirty="0"/>
              <a:t>Development </a:t>
            </a:r>
            <a:r>
              <a:rPr lang="en-US" sz="2400" dirty="0" smtClean="0"/>
              <a:t>testing – </a:t>
            </a:r>
            <a:r>
              <a:rPr lang="en-US" sz="2400" dirty="0" err="1" smtClean="0"/>
              <a:t>testovi</a:t>
            </a:r>
            <a:r>
              <a:rPr lang="en-US" sz="2400" dirty="0" smtClean="0"/>
              <a:t> u </a:t>
            </a:r>
            <a:r>
              <a:rPr lang="en-US" sz="2400" dirty="0" err="1" smtClean="0"/>
              <a:t>toku</a:t>
            </a:r>
            <a:r>
              <a:rPr lang="en-US" sz="2400" dirty="0" smtClean="0"/>
              <a:t> </a:t>
            </a:r>
            <a:r>
              <a:rPr lang="en-US" sz="2400" dirty="0" err="1" smtClean="0"/>
              <a:t>razvoja</a:t>
            </a:r>
            <a:endParaRPr lang="en-GB" sz="2400" dirty="0"/>
          </a:p>
          <a:p>
            <a:r>
              <a:rPr lang="en-US" sz="2400" dirty="0"/>
              <a:t>Test-driven </a:t>
            </a:r>
            <a:r>
              <a:rPr lang="en-US" sz="2400" dirty="0" smtClean="0"/>
              <a:t>development – </a:t>
            </a:r>
            <a:r>
              <a:rPr lang="en-US" sz="2400" dirty="0" err="1" smtClean="0"/>
              <a:t>razvoj</a:t>
            </a:r>
            <a:r>
              <a:rPr lang="en-US" sz="2400" dirty="0" smtClean="0"/>
              <a:t> </a:t>
            </a:r>
            <a:r>
              <a:rPr lang="en-US" sz="2400" dirty="0" err="1" smtClean="0"/>
              <a:t>vo</a:t>
            </a:r>
            <a:r>
              <a:rPr lang="sr-Latn-RS" sz="2400" dirty="0" smtClean="0"/>
              <a:t>đ</a:t>
            </a:r>
            <a:r>
              <a:rPr lang="en-US" sz="2400" dirty="0" smtClean="0"/>
              <a:t>en </a:t>
            </a:r>
            <a:r>
              <a:rPr lang="en-US" sz="2400" dirty="0" err="1" smtClean="0"/>
              <a:t>testovima</a:t>
            </a:r>
            <a:endParaRPr lang="en-GB" sz="2400" dirty="0"/>
          </a:p>
          <a:p>
            <a:r>
              <a:rPr lang="en-US" sz="2400" dirty="0"/>
              <a:t>Release </a:t>
            </a:r>
            <a:r>
              <a:rPr lang="en-US" sz="2400" dirty="0" smtClean="0"/>
              <a:t>testing </a:t>
            </a:r>
            <a:endParaRPr lang="en-GB" sz="2400" dirty="0"/>
          </a:p>
          <a:p>
            <a:r>
              <a:rPr lang="en-US" sz="2400" dirty="0"/>
              <a:t>User testing </a:t>
            </a:r>
            <a:r>
              <a:rPr lang="en-US" sz="2400" dirty="0" smtClean="0"/>
              <a:t> </a:t>
            </a:r>
          </a:p>
          <a:p>
            <a:endParaRPr lang="en-US" dirty="0"/>
          </a:p>
          <a:p>
            <a:pPr marL="0" indent="0">
              <a:buNone/>
            </a:pPr>
            <a:endParaRPr lang="en-GB" dirty="0"/>
          </a:p>
          <a:p>
            <a:endParaRPr lang="en-US" dirty="0"/>
          </a:p>
        </p:txBody>
      </p:sp>
      <p:sp>
        <p:nvSpPr>
          <p:cNvPr id="4" name="Slide Number Placeholder 3"/>
          <p:cNvSpPr>
            <a:spLocks noGrp="1"/>
          </p:cNvSpPr>
          <p:nvPr>
            <p:ph type="sldNum" sz="quarter" idx="12"/>
          </p:nvPr>
        </p:nvSpPr>
        <p:spPr>
          <a:xfrm>
            <a:off x="11453415" y="6430133"/>
            <a:ext cx="551167" cy="377825"/>
          </a:xfrm>
        </p:spPr>
        <p:txBody>
          <a:bodyPr/>
          <a:lstStyle/>
          <a:p>
            <a:fld id="{D57F1E4F-1CFF-5643-939E-217C01CDF565}" type="slidenum">
              <a:rPr lang="en-US" sz="2400" smtClean="0"/>
              <a:pPr/>
              <a:t>2</a:t>
            </a:fld>
            <a:endParaRPr lang="en-US" sz="2400" dirty="0"/>
          </a:p>
        </p:txBody>
      </p:sp>
    </p:spTree>
    <p:extLst>
      <p:ext uri="{BB962C8B-B14F-4D97-AF65-F5344CB8AC3E}">
        <p14:creationId xmlns:p14="http://schemas.microsoft.com/office/powerpoint/2010/main" val="3824928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4758"/>
            <a:ext cx="10131425" cy="1456267"/>
          </a:xfrm>
        </p:spPr>
        <p:txBody>
          <a:bodyPr/>
          <a:lstStyle/>
          <a:p>
            <a:pPr algn="ctr"/>
            <a:r>
              <a:rPr lang="sr-Latn-RS" dirty="0" smtClean="0"/>
              <a:t>UOPštena Uputstva </a:t>
            </a:r>
            <a:r>
              <a:rPr lang="sr-Latn-RS" dirty="0"/>
              <a:t>za testiranje</a:t>
            </a:r>
            <a:endParaRPr lang="en-US" dirty="0"/>
          </a:p>
        </p:txBody>
      </p:sp>
      <p:sp>
        <p:nvSpPr>
          <p:cNvPr id="3" name="Content Placeholder 2"/>
          <p:cNvSpPr>
            <a:spLocks noGrp="1"/>
          </p:cNvSpPr>
          <p:nvPr>
            <p:ph idx="1"/>
          </p:nvPr>
        </p:nvSpPr>
        <p:spPr>
          <a:xfrm>
            <a:off x="685801" y="1711025"/>
            <a:ext cx="10131425" cy="4080175"/>
          </a:xfrm>
        </p:spPr>
        <p:txBody>
          <a:bodyPr/>
          <a:lstStyle/>
          <a:p>
            <a:r>
              <a:rPr lang="sr-Latn-RS" sz="2400" dirty="0" smtClean="0"/>
              <a:t>Birajte ulaz koji navodi sistem da generiše sve poruke o greškama.</a:t>
            </a:r>
          </a:p>
          <a:p>
            <a:r>
              <a:rPr lang="sr-Latn-RS" sz="2400" dirty="0" smtClean="0"/>
              <a:t>Napravite ulaz koji prepuni bafere za ulaz.</a:t>
            </a:r>
          </a:p>
          <a:p>
            <a:r>
              <a:rPr lang="sr-Latn-RS" sz="2400" dirty="0" smtClean="0"/>
              <a:t>Ponovite isti ulaz ili niz ulaza veliki broj puta.</a:t>
            </a:r>
          </a:p>
          <a:p>
            <a:r>
              <a:rPr lang="sr-Latn-RS" sz="2400" dirty="0" smtClean="0"/>
              <a:t>Naterajte program da generiše </a:t>
            </a:r>
            <a:r>
              <a:rPr lang="sr-Latn-RS" sz="2400" dirty="0" smtClean="0"/>
              <a:t>neispravan </a:t>
            </a:r>
            <a:r>
              <a:rPr lang="sr-Latn-RS" sz="2400" dirty="0" smtClean="0"/>
              <a:t>izlaz.</a:t>
            </a:r>
          </a:p>
          <a:p>
            <a:r>
              <a:rPr lang="sr-Latn-RS" sz="2400" dirty="0" smtClean="0"/>
              <a:t>Naterajte program da </a:t>
            </a:r>
            <a:r>
              <a:rPr lang="sr-Latn-RS" sz="2400" dirty="0" smtClean="0"/>
              <a:t>rezultati izračunavanja budu </a:t>
            </a:r>
            <a:r>
              <a:rPr lang="sr-Latn-RS" sz="2400" dirty="0" smtClean="0"/>
              <a:t>preveliki </a:t>
            </a:r>
            <a:r>
              <a:rPr lang="sr-Latn-RS" sz="2400" dirty="0" smtClean="0"/>
              <a:t>ili </a:t>
            </a:r>
            <a:r>
              <a:rPr lang="sr-Latn-RS" sz="2400" dirty="0" smtClean="0"/>
              <a:t>premali.</a:t>
            </a:r>
            <a:endParaRPr lang="sr-Latn-RS" sz="2400" dirty="0" smtClean="0"/>
          </a:p>
          <a:p>
            <a:endParaRPr lang="en-US" dirty="0"/>
          </a:p>
        </p:txBody>
      </p:sp>
      <p:sp>
        <p:nvSpPr>
          <p:cNvPr id="4" name="Slide Number Placeholder 3"/>
          <p:cNvSpPr>
            <a:spLocks noGrp="1"/>
          </p:cNvSpPr>
          <p:nvPr>
            <p:ph type="sldNum" sz="quarter" idx="12"/>
          </p:nvPr>
        </p:nvSpPr>
        <p:spPr>
          <a:xfrm>
            <a:off x="11535302" y="6320951"/>
            <a:ext cx="551167" cy="377825"/>
          </a:xfrm>
        </p:spPr>
        <p:txBody>
          <a:bodyPr/>
          <a:lstStyle/>
          <a:p>
            <a:fld id="{D57F1E4F-1CFF-5643-939E-217C01CDF565}" type="slidenum">
              <a:rPr lang="en-US" sz="2400" smtClean="0"/>
              <a:pPr/>
              <a:t>20</a:t>
            </a:fld>
            <a:endParaRPr lang="en-US" sz="2400" dirty="0"/>
          </a:p>
        </p:txBody>
      </p:sp>
    </p:spTree>
    <p:extLst>
      <p:ext uri="{BB962C8B-B14F-4D97-AF65-F5344CB8AC3E}">
        <p14:creationId xmlns:p14="http://schemas.microsoft.com/office/powerpoint/2010/main" val="3930619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932597"/>
          </a:xfrm>
        </p:spPr>
        <p:txBody>
          <a:bodyPr/>
          <a:lstStyle/>
          <a:p>
            <a:pPr algn="ctr"/>
            <a:r>
              <a:rPr lang="en-US" dirty="0" err="1" smtClean="0"/>
              <a:t>Klju</a:t>
            </a:r>
            <a:r>
              <a:rPr lang="sr-Latn-RS" dirty="0" smtClean="0"/>
              <a:t>č</a:t>
            </a:r>
            <a:r>
              <a:rPr lang="en-US" dirty="0" smtClean="0"/>
              <a:t>ne </a:t>
            </a:r>
            <a:r>
              <a:rPr lang="en-US" dirty="0" err="1" smtClean="0"/>
              <a:t>stavke</a:t>
            </a:r>
            <a:endParaRPr lang="en-US" dirty="0"/>
          </a:p>
        </p:txBody>
      </p:sp>
      <p:sp>
        <p:nvSpPr>
          <p:cNvPr id="3" name="Content Placeholder 2"/>
          <p:cNvSpPr>
            <a:spLocks noGrp="1"/>
          </p:cNvSpPr>
          <p:nvPr>
            <p:ph idx="1"/>
          </p:nvPr>
        </p:nvSpPr>
        <p:spPr>
          <a:xfrm>
            <a:off x="685801" y="1542197"/>
            <a:ext cx="10131425" cy="4249003"/>
          </a:xfrm>
        </p:spPr>
        <p:txBody>
          <a:bodyPr>
            <a:normAutofit/>
          </a:bodyPr>
          <a:lstStyle/>
          <a:p>
            <a:r>
              <a:rPr lang="en-US" sz="2400" dirty="0" err="1" smtClean="0"/>
              <a:t>Testiranje</a:t>
            </a:r>
            <a:r>
              <a:rPr lang="en-US" sz="2400" dirty="0" smtClean="0"/>
              <a:t> </a:t>
            </a:r>
            <a:r>
              <a:rPr lang="en-US" sz="2400" dirty="0" err="1" smtClean="0"/>
              <a:t>mo</a:t>
            </a:r>
            <a:r>
              <a:rPr lang="sr-Latn-RS" sz="2400" dirty="0" smtClean="0"/>
              <a:t>ž</a:t>
            </a:r>
            <a:r>
              <a:rPr lang="en-US" sz="2400" dirty="0" smtClean="0"/>
              <a:t>e </a:t>
            </a:r>
            <a:r>
              <a:rPr lang="en-US" sz="2400" dirty="0" err="1" smtClean="0"/>
              <a:t>samo</a:t>
            </a:r>
            <a:r>
              <a:rPr lang="en-US" sz="2400" dirty="0" smtClean="0"/>
              <a:t> da </a:t>
            </a:r>
            <a:r>
              <a:rPr lang="en-US" sz="2400" dirty="0" err="1" smtClean="0"/>
              <a:t>nam</a:t>
            </a:r>
            <a:r>
              <a:rPr lang="en-US" sz="2400" dirty="0" smtClean="0"/>
              <a:t> </a:t>
            </a:r>
            <a:r>
              <a:rPr lang="en-US" sz="2400" dirty="0" err="1" smtClean="0"/>
              <a:t>otkrije</a:t>
            </a:r>
            <a:r>
              <a:rPr lang="en-US" sz="2400" dirty="0" smtClean="0"/>
              <a:t> </a:t>
            </a:r>
            <a:r>
              <a:rPr lang="en-US" sz="2400" dirty="0" err="1" smtClean="0"/>
              <a:t>samo</a:t>
            </a:r>
            <a:r>
              <a:rPr lang="en-US" sz="2400" dirty="0" smtClean="0"/>
              <a:t> </a:t>
            </a:r>
            <a:r>
              <a:rPr lang="en-US" sz="2400" dirty="0" err="1" smtClean="0"/>
              <a:t>gre</a:t>
            </a:r>
            <a:r>
              <a:rPr lang="sr-Latn-RS" sz="2400" dirty="0" smtClean="0"/>
              <a:t>š</a:t>
            </a:r>
            <a:r>
              <a:rPr lang="en-US" sz="2400" dirty="0" err="1" smtClean="0"/>
              <a:t>ke</a:t>
            </a:r>
            <a:r>
              <a:rPr lang="en-US" sz="2400" dirty="0" smtClean="0"/>
              <a:t> u </a:t>
            </a:r>
            <a:r>
              <a:rPr lang="en-US" sz="2400" dirty="0" err="1" smtClean="0"/>
              <a:t>kodu</a:t>
            </a:r>
            <a:r>
              <a:rPr lang="en-US" sz="2400" dirty="0" smtClean="0"/>
              <a:t> </a:t>
            </a:r>
            <a:r>
              <a:rPr lang="en-US" sz="2400" dirty="0" err="1" smtClean="0"/>
              <a:t>ali</a:t>
            </a:r>
            <a:r>
              <a:rPr lang="en-US" sz="2400" dirty="0" smtClean="0"/>
              <a:t> ne </a:t>
            </a:r>
            <a:r>
              <a:rPr lang="en-US" sz="2400" dirty="0" err="1" smtClean="0"/>
              <a:t>i</a:t>
            </a:r>
            <a:r>
              <a:rPr lang="en-US" sz="2400" dirty="0" smtClean="0"/>
              <a:t> da </a:t>
            </a:r>
            <a:r>
              <a:rPr lang="en-US" sz="2400" dirty="0" err="1" smtClean="0"/>
              <a:t>doka</a:t>
            </a:r>
            <a:r>
              <a:rPr lang="sr-Latn-RS" sz="2400" dirty="0" smtClean="0"/>
              <a:t>ž</a:t>
            </a:r>
            <a:r>
              <a:rPr lang="en-US" sz="2400" dirty="0" smtClean="0"/>
              <a:t>e </a:t>
            </a:r>
            <a:r>
              <a:rPr lang="en-US" sz="2400" dirty="0" err="1" smtClean="0"/>
              <a:t>njihovo</a:t>
            </a:r>
            <a:r>
              <a:rPr lang="en-US" sz="2400" dirty="0" smtClean="0"/>
              <a:t> </a:t>
            </a:r>
            <a:r>
              <a:rPr lang="en-US" sz="2400" dirty="0" err="1" smtClean="0"/>
              <a:t>odsustvo</a:t>
            </a:r>
            <a:r>
              <a:rPr lang="en-US" sz="2400" dirty="0" smtClean="0"/>
              <a:t>.</a:t>
            </a:r>
          </a:p>
          <a:p>
            <a:r>
              <a:rPr lang="en-US" sz="2400" dirty="0" err="1" smtClean="0"/>
              <a:t>Testiranje</a:t>
            </a:r>
            <a:r>
              <a:rPr lang="en-US" sz="2400" dirty="0" smtClean="0"/>
              <a:t> u </a:t>
            </a:r>
            <a:r>
              <a:rPr lang="en-US" sz="2400" dirty="0" err="1" smtClean="0"/>
              <a:t>fazi</a:t>
            </a:r>
            <a:r>
              <a:rPr lang="en-US" sz="2400" dirty="0" smtClean="0"/>
              <a:t> </a:t>
            </a:r>
            <a:r>
              <a:rPr lang="en-US" sz="2400" dirty="0" err="1" smtClean="0"/>
              <a:t>razvoja</a:t>
            </a:r>
            <a:r>
              <a:rPr lang="en-US" sz="2400" dirty="0" smtClean="0"/>
              <a:t> (Development testing) je </a:t>
            </a:r>
            <a:r>
              <a:rPr lang="en-US" sz="2400" dirty="0" err="1" smtClean="0"/>
              <a:t>zadatak</a:t>
            </a:r>
            <a:r>
              <a:rPr lang="en-US" sz="2400" dirty="0" smtClean="0"/>
              <a:t> </a:t>
            </a:r>
            <a:r>
              <a:rPr lang="sr-Latn-RS" sz="2400" dirty="0" err="1"/>
              <a:t>č</a:t>
            </a:r>
            <a:r>
              <a:rPr lang="en-US" sz="2400" dirty="0" err="1" smtClean="0"/>
              <a:t>lanova</a:t>
            </a:r>
            <a:r>
              <a:rPr lang="en-US" sz="2400" dirty="0" smtClean="0"/>
              <a:t> </a:t>
            </a:r>
            <a:r>
              <a:rPr lang="en-US" sz="2400" dirty="0" err="1" smtClean="0"/>
              <a:t>ravojnog</a:t>
            </a:r>
            <a:r>
              <a:rPr lang="en-US" sz="2400" dirty="0" smtClean="0"/>
              <a:t> </a:t>
            </a:r>
            <a:r>
              <a:rPr lang="en-US" sz="2400" dirty="0" err="1" smtClean="0"/>
              <a:t>tima</a:t>
            </a:r>
            <a:r>
              <a:rPr lang="en-US" sz="2400" dirty="0" smtClean="0"/>
              <a:t>. </a:t>
            </a:r>
            <a:r>
              <a:rPr lang="en-US" sz="2400" dirty="0" err="1" smtClean="0"/>
              <a:t>Odvojen</a:t>
            </a:r>
            <a:r>
              <a:rPr lang="en-US" sz="2400" dirty="0" smtClean="0"/>
              <a:t> </a:t>
            </a:r>
            <a:r>
              <a:rPr lang="en-US" sz="2400" dirty="0" err="1" smtClean="0"/>
              <a:t>tim</a:t>
            </a:r>
            <a:r>
              <a:rPr lang="en-US" sz="2400" dirty="0" smtClean="0"/>
              <a:t> </a:t>
            </a:r>
            <a:r>
              <a:rPr lang="en-US" sz="2400" dirty="0" err="1" smtClean="0"/>
              <a:t>testera</a:t>
            </a:r>
            <a:r>
              <a:rPr lang="en-US" sz="2400" dirty="0" smtClean="0"/>
              <a:t> bi </a:t>
            </a:r>
            <a:r>
              <a:rPr lang="en-US" sz="2400" dirty="0" err="1" smtClean="0"/>
              <a:t>trebalo</a:t>
            </a:r>
            <a:r>
              <a:rPr lang="en-US" sz="2400" dirty="0" smtClean="0"/>
              <a:t> da </a:t>
            </a:r>
            <a:r>
              <a:rPr lang="sr-Latn-RS" sz="2400" dirty="0"/>
              <a:t>u</a:t>
            </a:r>
            <a:r>
              <a:rPr lang="en-US" sz="2400" dirty="0" err="1" smtClean="0"/>
              <a:t>radi</a:t>
            </a:r>
            <a:r>
              <a:rPr lang="en-US" sz="2400" dirty="0" smtClean="0"/>
              <a:t> </a:t>
            </a:r>
            <a:r>
              <a:rPr lang="en-US" sz="2400" dirty="0" err="1" smtClean="0"/>
              <a:t>testiranje</a:t>
            </a:r>
            <a:r>
              <a:rPr lang="en-US" sz="2400" dirty="0" smtClean="0"/>
              <a:t> </a:t>
            </a:r>
            <a:r>
              <a:rPr lang="en-US" sz="2400" dirty="0" err="1" smtClean="0"/>
              <a:t>sistema</a:t>
            </a:r>
            <a:r>
              <a:rPr lang="en-US" sz="2400" dirty="0" smtClean="0"/>
              <a:t> (System testing) pre </a:t>
            </a:r>
            <a:r>
              <a:rPr lang="en-US" sz="2400" dirty="0" err="1" smtClean="0"/>
              <a:t>nego</a:t>
            </a:r>
            <a:r>
              <a:rPr lang="en-US" sz="2400" dirty="0" smtClean="0"/>
              <a:t> </a:t>
            </a:r>
            <a:r>
              <a:rPr lang="sr-Latn-RS" sz="2400" dirty="0" err="1"/>
              <a:t>š</a:t>
            </a:r>
            <a:r>
              <a:rPr lang="en-US" sz="2400" dirty="0" smtClean="0"/>
              <a:t>to </a:t>
            </a:r>
            <a:r>
              <a:rPr lang="en-US" sz="2400" dirty="0" err="1" smtClean="0"/>
              <a:t>bude</a:t>
            </a:r>
            <a:r>
              <a:rPr lang="en-US" sz="2400" dirty="0" smtClean="0"/>
              <a:t> </a:t>
            </a:r>
            <a:r>
              <a:rPr lang="en-US" sz="2400" dirty="0" err="1" smtClean="0"/>
              <a:t>pu</a:t>
            </a:r>
            <a:r>
              <a:rPr lang="sr-Latn-RS" sz="2400" dirty="0" smtClean="0"/>
              <a:t>š</a:t>
            </a:r>
            <a:r>
              <a:rPr lang="en-US" sz="2400" dirty="0" smtClean="0"/>
              <a:t>ten u </a:t>
            </a:r>
            <a:r>
              <a:rPr lang="en-US" sz="2400" dirty="0" err="1" smtClean="0"/>
              <a:t>upotrebu</a:t>
            </a:r>
            <a:r>
              <a:rPr lang="en-US" sz="2400" dirty="0" smtClean="0"/>
              <a:t>.</a:t>
            </a:r>
          </a:p>
          <a:p>
            <a:r>
              <a:rPr lang="en-US" sz="2400" dirty="0" err="1"/>
              <a:t>Testiranje</a:t>
            </a:r>
            <a:r>
              <a:rPr lang="en-US" sz="2400" dirty="0"/>
              <a:t> u </a:t>
            </a:r>
            <a:r>
              <a:rPr lang="en-US" sz="2400" dirty="0" err="1"/>
              <a:t>fazi</a:t>
            </a:r>
            <a:r>
              <a:rPr lang="en-US" sz="2400" dirty="0"/>
              <a:t> </a:t>
            </a:r>
            <a:r>
              <a:rPr lang="en-US" sz="2400" dirty="0" err="1" smtClean="0"/>
              <a:t>razvoja</a:t>
            </a:r>
            <a:r>
              <a:rPr lang="en-US" sz="2400" dirty="0" smtClean="0"/>
              <a:t> </a:t>
            </a:r>
            <a:r>
              <a:rPr lang="en-US" sz="2400" dirty="0"/>
              <a:t>(Development testing</a:t>
            </a:r>
            <a:r>
              <a:rPr lang="en-US" sz="2400" dirty="0" smtClean="0"/>
              <a:t>) </a:t>
            </a:r>
            <a:r>
              <a:rPr lang="en-US" sz="2400" dirty="0" err="1" smtClean="0"/>
              <a:t>obuhvata</a:t>
            </a:r>
            <a:r>
              <a:rPr lang="en-US" sz="2400" dirty="0" smtClean="0"/>
              <a:t> </a:t>
            </a:r>
            <a:r>
              <a:rPr lang="en-US" sz="2400" dirty="0" err="1" smtClean="0"/>
              <a:t>testiranje</a:t>
            </a:r>
            <a:r>
              <a:rPr lang="en-US" sz="2400" dirty="0" smtClean="0"/>
              <a:t> </a:t>
            </a:r>
            <a:r>
              <a:rPr lang="en-US" sz="2400" dirty="0" err="1" smtClean="0"/>
              <a:t>jedinica</a:t>
            </a:r>
            <a:r>
              <a:rPr lang="en-US" sz="2400" dirty="0" smtClean="0"/>
              <a:t> </a:t>
            </a:r>
            <a:r>
              <a:rPr lang="en-US" sz="2400" dirty="0" err="1" smtClean="0"/>
              <a:t>koda</a:t>
            </a:r>
            <a:r>
              <a:rPr lang="en-US" sz="2400" dirty="0" smtClean="0"/>
              <a:t> ( </a:t>
            </a:r>
            <a:r>
              <a:rPr lang="en-US" sz="2400" dirty="0" err="1" smtClean="0"/>
              <a:t>gde</a:t>
            </a:r>
            <a:r>
              <a:rPr lang="en-US" sz="2400" dirty="0" smtClean="0"/>
              <a:t> se </a:t>
            </a:r>
            <a:r>
              <a:rPr lang="en-US" sz="2400" dirty="0" err="1" smtClean="0"/>
              <a:t>testiraju</a:t>
            </a:r>
            <a:r>
              <a:rPr lang="en-US" sz="2400" dirty="0" smtClean="0"/>
              <a:t> </a:t>
            </a:r>
            <a:r>
              <a:rPr lang="en-US" sz="2400" dirty="0" err="1" smtClean="0"/>
              <a:t>metode</a:t>
            </a:r>
            <a:r>
              <a:rPr lang="en-US" sz="2400" dirty="0" smtClean="0"/>
              <a:t> </a:t>
            </a:r>
            <a:r>
              <a:rPr lang="en-US" sz="2400" dirty="0" err="1" smtClean="0"/>
              <a:t>i</a:t>
            </a:r>
            <a:r>
              <a:rPr lang="en-US" sz="2400" dirty="0" smtClean="0"/>
              <a:t> </a:t>
            </a:r>
            <a:r>
              <a:rPr lang="en-US" sz="2400" dirty="0" err="1" smtClean="0"/>
              <a:t>atributi</a:t>
            </a:r>
            <a:r>
              <a:rPr lang="en-US" sz="2400" dirty="0" smtClean="0"/>
              <a:t> </a:t>
            </a:r>
            <a:r>
              <a:rPr lang="en-US" sz="2400" dirty="0" smtClean="0"/>
              <a:t>), </a:t>
            </a:r>
            <a:r>
              <a:rPr lang="en-US" sz="2400" dirty="0" err="1" smtClean="0"/>
              <a:t>testiranje</a:t>
            </a:r>
            <a:r>
              <a:rPr lang="en-US" sz="2400" dirty="0" smtClean="0"/>
              <a:t> </a:t>
            </a:r>
            <a:r>
              <a:rPr lang="en-US" sz="2400" dirty="0" err="1" smtClean="0"/>
              <a:t>komponenti</a:t>
            </a:r>
            <a:r>
              <a:rPr lang="en-US" sz="2400" dirty="0" smtClean="0"/>
              <a:t> (</a:t>
            </a:r>
            <a:r>
              <a:rPr lang="en-US" sz="2400" dirty="0" err="1" smtClean="0"/>
              <a:t>gde</a:t>
            </a:r>
            <a:r>
              <a:rPr lang="en-US" sz="2400" dirty="0" smtClean="0"/>
              <a:t> se </a:t>
            </a:r>
            <a:r>
              <a:rPr lang="en-US" sz="2400" dirty="0" err="1" smtClean="0"/>
              <a:t>testira</a:t>
            </a:r>
            <a:r>
              <a:rPr lang="en-US" sz="2400" dirty="0" smtClean="0"/>
              <a:t> </a:t>
            </a:r>
            <a:r>
              <a:rPr lang="en-US" sz="2400" dirty="0" err="1" smtClean="0"/>
              <a:t>interfejs</a:t>
            </a:r>
            <a:r>
              <a:rPr lang="en-US" sz="2400" dirty="0" smtClean="0"/>
              <a:t> </a:t>
            </a:r>
            <a:r>
              <a:rPr lang="en-US" sz="2400" dirty="0" err="1" smtClean="0"/>
              <a:t>te</a:t>
            </a:r>
            <a:r>
              <a:rPr lang="en-US" sz="2400" dirty="0" smtClean="0"/>
              <a:t> </a:t>
            </a:r>
            <a:r>
              <a:rPr lang="en-US" sz="2400" dirty="0" err="1" smtClean="0"/>
              <a:t>komponente</a:t>
            </a:r>
            <a:r>
              <a:rPr lang="en-US" sz="2400" dirty="0" smtClean="0"/>
              <a:t>, </a:t>
            </a:r>
            <a:r>
              <a:rPr lang="en-US" sz="2400" dirty="0" err="1" smtClean="0"/>
              <a:t>odnosno</a:t>
            </a:r>
            <a:r>
              <a:rPr lang="en-US" sz="2400" dirty="0" smtClean="0"/>
              <a:t> </a:t>
            </a:r>
            <a:r>
              <a:rPr lang="en-US" sz="2400" dirty="0" err="1" smtClean="0"/>
              <a:t>njena</a:t>
            </a:r>
            <a:r>
              <a:rPr lang="en-US" sz="2400" dirty="0" smtClean="0"/>
              <a:t> </a:t>
            </a:r>
            <a:r>
              <a:rPr lang="en-US" sz="2400" dirty="0" err="1" smtClean="0"/>
              <a:t>funkcionalnost</a:t>
            </a:r>
            <a:r>
              <a:rPr lang="en-US" sz="2400" dirty="0" smtClean="0"/>
              <a:t>) </a:t>
            </a:r>
            <a:r>
              <a:rPr lang="en-US" sz="2400" dirty="0" err="1" smtClean="0"/>
              <a:t>i</a:t>
            </a:r>
            <a:r>
              <a:rPr lang="en-US" sz="2400" dirty="0" smtClean="0"/>
              <a:t> </a:t>
            </a:r>
            <a:r>
              <a:rPr lang="en-US" sz="2400" dirty="0" err="1" smtClean="0"/>
              <a:t>testiranje</a:t>
            </a:r>
            <a:r>
              <a:rPr lang="en-US" sz="2400" dirty="0" smtClean="0"/>
              <a:t> </a:t>
            </a:r>
            <a:r>
              <a:rPr lang="en-US" sz="2400" dirty="0" err="1" smtClean="0"/>
              <a:t>sistema</a:t>
            </a:r>
            <a:r>
              <a:rPr lang="en-US" sz="2400" dirty="0" smtClean="0"/>
              <a:t> </a:t>
            </a:r>
            <a:r>
              <a:rPr lang="en-US" sz="2400" dirty="0" err="1" smtClean="0"/>
              <a:t>ili</a:t>
            </a:r>
            <a:r>
              <a:rPr lang="en-US" sz="2400" dirty="0" smtClean="0"/>
              <a:t> </a:t>
            </a:r>
            <a:r>
              <a:rPr lang="en-US" sz="2400" dirty="0" err="1" smtClean="0"/>
              <a:t>samo</a:t>
            </a:r>
            <a:r>
              <a:rPr lang="en-US" sz="2400" dirty="0" smtClean="0"/>
              <a:t> </a:t>
            </a:r>
            <a:r>
              <a:rPr lang="en-US" sz="2400" dirty="0" err="1" smtClean="0"/>
              <a:t>nekih</a:t>
            </a:r>
            <a:r>
              <a:rPr lang="en-US" sz="2400" dirty="0" smtClean="0"/>
              <a:t> </a:t>
            </a:r>
            <a:r>
              <a:rPr lang="en-US" sz="2400" dirty="0" err="1" smtClean="0"/>
              <a:t>delova</a:t>
            </a:r>
            <a:r>
              <a:rPr lang="en-US" sz="2400" dirty="0" smtClean="0"/>
              <a:t> </a:t>
            </a:r>
            <a:r>
              <a:rPr lang="en-US" sz="2400" dirty="0" err="1" smtClean="0"/>
              <a:t>sistema</a:t>
            </a:r>
            <a:r>
              <a:rPr lang="en-US" sz="2400" dirty="0" smtClean="0"/>
              <a:t>.</a:t>
            </a:r>
            <a:endParaRPr lang="en-US" sz="2400" dirty="0"/>
          </a:p>
        </p:txBody>
      </p:sp>
      <p:sp>
        <p:nvSpPr>
          <p:cNvPr id="4" name="Slide Number Placeholder 3"/>
          <p:cNvSpPr>
            <a:spLocks noGrp="1"/>
          </p:cNvSpPr>
          <p:nvPr>
            <p:ph type="sldNum" sz="quarter" idx="12"/>
          </p:nvPr>
        </p:nvSpPr>
        <p:spPr>
          <a:xfrm>
            <a:off x="11561890" y="6441269"/>
            <a:ext cx="551167" cy="377825"/>
          </a:xfrm>
        </p:spPr>
        <p:txBody>
          <a:bodyPr/>
          <a:lstStyle/>
          <a:p>
            <a:fld id="{D57F1E4F-1CFF-5643-939E-217C01CDF565}" type="slidenum">
              <a:rPr lang="en-US" sz="2400" smtClean="0"/>
              <a:pPr/>
              <a:t>21</a:t>
            </a:fld>
            <a:endParaRPr lang="en-US" sz="2400" dirty="0"/>
          </a:p>
        </p:txBody>
      </p:sp>
    </p:spTree>
    <p:extLst>
      <p:ext uri="{BB962C8B-B14F-4D97-AF65-F5344CB8AC3E}">
        <p14:creationId xmlns:p14="http://schemas.microsoft.com/office/powerpoint/2010/main" val="321627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768824"/>
          </a:xfrm>
        </p:spPr>
        <p:txBody>
          <a:bodyPr/>
          <a:lstStyle/>
          <a:p>
            <a:pPr algn="ctr"/>
            <a:r>
              <a:rPr lang="en-US" dirty="0" err="1" smtClean="0"/>
              <a:t>Testiranje</a:t>
            </a:r>
            <a:r>
              <a:rPr lang="en-US" dirty="0" smtClean="0"/>
              <a:t> </a:t>
            </a:r>
            <a:r>
              <a:rPr lang="en-US" dirty="0" err="1" smtClean="0"/>
              <a:t>komponenti</a:t>
            </a:r>
            <a:endParaRPr lang="en-US" dirty="0"/>
          </a:p>
        </p:txBody>
      </p:sp>
      <p:sp>
        <p:nvSpPr>
          <p:cNvPr id="3" name="Content Placeholder 2"/>
          <p:cNvSpPr>
            <a:spLocks noGrp="1"/>
          </p:cNvSpPr>
          <p:nvPr>
            <p:ph idx="1"/>
          </p:nvPr>
        </p:nvSpPr>
        <p:spPr>
          <a:xfrm>
            <a:off x="593210" y="1394111"/>
            <a:ext cx="10131425" cy="4476464"/>
          </a:xfrm>
        </p:spPr>
        <p:txBody>
          <a:bodyPr>
            <a:noAutofit/>
          </a:bodyPr>
          <a:lstStyle/>
          <a:p>
            <a:r>
              <a:rPr lang="en-US" sz="2400" dirty="0" err="1" smtClean="0"/>
              <a:t>Softverske</a:t>
            </a:r>
            <a:r>
              <a:rPr lang="en-US" sz="2400" dirty="0" smtClean="0"/>
              <a:t> </a:t>
            </a:r>
            <a:r>
              <a:rPr lang="en-US" sz="2400" dirty="0" err="1" smtClean="0"/>
              <a:t>komponente</a:t>
            </a:r>
            <a:r>
              <a:rPr lang="en-US" sz="2400" dirty="0" smtClean="0"/>
              <a:t> </a:t>
            </a:r>
            <a:r>
              <a:rPr lang="en-US" sz="2400" dirty="0" err="1" smtClean="0"/>
              <a:t>su</a:t>
            </a:r>
            <a:r>
              <a:rPr lang="en-US" sz="2400" dirty="0" smtClean="0"/>
              <a:t> </a:t>
            </a:r>
            <a:r>
              <a:rPr lang="en-US" sz="2400" dirty="0" err="1" smtClean="0"/>
              <a:t>sastavljene</a:t>
            </a:r>
            <a:r>
              <a:rPr lang="en-US" sz="2400" dirty="0" smtClean="0"/>
              <a:t> od </a:t>
            </a:r>
            <a:r>
              <a:rPr lang="en-US" sz="2400" dirty="0" err="1" smtClean="0"/>
              <a:t>nekoliko</a:t>
            </a:r>
            <a:r>
              <a:rPr lang="en-US" sz="2400" dirty="0" smtClean="0"/>
              <a:t> </a:t>
            </a:r>
            <a:r>
              <a:rPr lang="en-US" sz="2400" dirty="0" err="1" smtClean="0"/>
              <a:t>jedinica</a:t>
            </a:r>
            <a:r>
              <a:rPr lang="en-US" sz="2400" dirty="0" smtClean="0"/>
              <a:t> </a:t>
            </a:r>
            <a:r>
              <a:rPr lang="en-US" sz="2400" dirty="0" err="1" smtClean="0"/>
              <a:t>koda</a:t>
            </a:r>
            <a:r>
              <a:rPr lang="en-US" sz="2400" dirty="0" smtClean="0"/>
              <a:t> </a:t>
            </a:r>
            <a:r>
              <a:rPr lang="en-US" sz="2400" dirty="0" err="1" smtClean="0"/>
              <a:t>koje</a:t>
            </a:r>
            <a:r>
              <a:rPr lang="en-US" sz="2400" dirty="0" smtClean="0"/>
              <a:t> me</a:t>
            </a:r>
            <a:r>
              <a:rPr lang="sr-Latn-RS" sz="2400" dirty="0" smtClean="0"/>
              <a:t>đ</a:t>
            </a:r>
            <a:r>
              <a:rPr lang="en-US" sz="2400" dirty="0" err="1" smtClean="0"/>
              <a:t>usobrno</a:t>
            </a:r>
            <a:r>
              <a:rPr lang="en-US" sz="2400" dirty="0" smtClean="0"/>
              <a:t> </a:t>
            </a:r>
            <a:r>
              <a:rPr lang="en-US" sz="2400" dirty="0" err="1" smtClean="0"/>
              <a:t>interaguju</a:t>
            </a:r>
            <a:r>
              <a:rPr lang="en-US" sz="2400" dirty="0" smtClean="0"/>
              <a:t>.</a:t>
            </a:r>
          </a:p>
          <a:p>
            <a:r>
              <a:rPr lang="en-US" sz="2400" dirty="0" err="1" smtClean="0"/>
              <a:t>Funkcionalnost</a:t>
            </a:r>
            <a:r>
              <a:rPr lang="en-US" sz="2400" dirty="0" smtClean="0"/>
              <a:t>  </a:t>
            </a:r>
            <a:r>
              <a:rPr lang="en-US" sz="2400" dirty="0" err="1" smtClean="0"/>
              <a:t>koju</a:t>
            </a:r>
            <a:r>
              <a:rPr lang="en-US" sz="2400" dirty="0" smtClean="0"/>
              <a:t> </a:t>
            </a:r>
            <a:r>
              <a:rPr lang="en-US" sz="2400" dirty="0" err="1" smtClean="0"/>
              <a:t>jedna</a:t>
            </a:r>
            <a:r>
              <a:rPr lang="en-US" sz="2400" dirty="0" smtClean="0"/>
              <a:t> </a:t>
            </a:r>
            <a:r>
              <a:rPr lang="en-US" sz="2400" dirty="0" err="1" smtClean="0"/>
              <a:t>takva</a:t>
            </a:r>
            <a:r>
              <a:rPr lang="en-US" sz="2400" dirty="0" smtClean="0"/>
              <a:t> </a:t>
            </a:r>
            <a:r>
              <a:rPr lang="en-US" sz="2400" dirty="0" err="1" smtClean="0"/>
              <a:t>komponenta</a:t>
            </a:r>
            <a:r>
              <a:rPr lang="en-US" sz="2400" dirty="0" smtClean="0"/>
              <a:t> </a:t>
            </a:r>
            <a:r>
              <a:rPr lang="en-US" sz="2400" dirty="0" err="1" smtClean="0"/>
              <a:t>pru</a:t>
            </a:r>
            <a:r>
              <a:rPr lang="sr-Latn-RS" sz="2400" dirty="0" smtClean="0"/>
              <a:t>ž</a:t>
            </a:r>
            <a:r>
              <a:rPr lang="en-US" sz="2400" dirty="0" smtClean="0"/>
              <a:t>a se </a:t>
            </a:r>
            <a:r>
              <a:rPr lang="en-US" sz="2400" dirty="0" err="1" smtClean="0"/>
              <a:t>mo</a:t>
            </a:r>
            <a:r>
              <a:rPr lang="sr-Latn-RS" sz="2400" dirty="0" smtClean="0"/>
              <a:t>ž</a:t>
            </a:r>
            <a:r>
              <a:rPr lang="en-US" sz="2400" dirty="0" smtClean="0"/>
              <a:t>e </a:t>
            </a:r>
            <a:r>
              <a:rPr lang="en-US" sz="2400" dirty="0" err="1" smtClean="0"/>
              <a:t>videti</a:t>
            </a:r>
            <a:r>
              <a:rPr lang="en-US" sz="2400" dirty="0" smtClean="0"/>
              <a:t> </a:t>
            </a:r>
            <a:r>
              <a:rPr lang="en-US" sz="2400" dirty="0" err="1" smtClean="0"/>
              <a:t>kroz</a:t>
            </a:r>
            <a:r>
              <a:rPr lang="en-US" sz="2400" dirty="0" smtClean="0"/>
              <a:t> </a:t>
            </a:r>
            <a:r>
              <a:rPr lang="en-US" sz="2400" dirty="0" err="1" smtClean="0"/>
              <a:t>njen</a:t>
            </a:r>
            <a:r>
              <a:rPr lang="en-US" sz="2400" dirty="0" smtClean="0"/>
              <a:t> </a:t>
            </a:r>
            <a:r>
              <a:rPr lang="en-US" sz="2400" dirty="0" err="1" smtClean="0"/>
              <a:t>interfejs</a:t>
            </a:r>
            <a:r>
              <a:rPr lang="en-US" sz="2400" dirty="0" smtClean="0"/>
              <a:t>.</a:t>
            </a:r>
          </a:p>
          <a:p>
            <a:r>
              <a:rPr lang="en-US" sz="2400" dirty="0" err="1" smtClean="0"/>
              <a:t>Testiranje</a:t>
            </a:r>
            <a:r>
              <a:rPr lang="en-US" sz="2400" dirty="0" smtClean="0"/>
              <a:t> </a:t>
            </a:r>
            <a:r>
              <a:rPr lang="en-US" sz="2400" dirty="0" err="1" smtClean="0"/>
              <a:t>konponente</a:t>
            </a:r>
            <a:r>
              <a:rPr lang="en-US" sz="2400" dirty="0" smtClean="0"/>
              <a:t> bi, </a:t>
            </a:r>
            <a:r>
              <a:rPr lang="en-US" sz="2400" dirty="0" err="1" smtClean="0"/>
              <a:t>shodno</a:t>
            </a:r>
            <a:r>
              <a:rPr lang="en-US" sz="2400" dirty="0" smtClean="0"/>
              <a:t> tome, </a:t>
            </a:r>
            <a:r>
              <a:rPr lang="en-US" sz="2400" dirty="0" err="1" smtClean="0"/>
              <a:t>trebalo</a:t>
            </a:r>
            <a:r>
              <a:rPr lang="en-US" sz="2400" dirty="0" smtClean="0"/>
              <a:t> da se </a:t>
            </a:r>
            <a:r>
              <a:rPr lang="en-US" sz="2400" dirty="0" err="1" smtClean="0"/>
              <a:t>fokusira</a:t>
            </a:r>
            <a:r>
              <a:rPr lang="en-US" sz="2400" dirty="0" smtClean="0"/>
              <a:t> </a:t>
            </a:r>
            <a:r>
              <a:rPr lang="en-US" sz="2400" dirty="0" err="1" smtClean="0"/>
              <a:t>na</a:t>
            </a:r>
            <a:r>
              <a:rPr lang="en-US" sz="2400" dirty="0" smtClean="0"/>
              <a:t> </a:t>
            </a:r>
            <a:r>
              <a:rPr lang="en-US" sz="2400" dirty="0" err="1" smtClean="0"/>
              <a:t>pokazivanje</a:t>
            </a:r>
            <a:r>
              <a:rPr lang="en-US" sz="2400" dirty="0" smtClean="0"/>
              <a:t> da </a:t>
            </a:r>
            <a:r>
              <a:rPr lang="en-US" sz="2400" dirty="0" err="1" smtClean="0"/>
              <a:t>komponenta</a:t>
            </a:r>
            <a:r>
              <a:rPr lang="en-US" sz="2400" dirty="0" smtClean="0"/>
              <a:t> </a:t>
            </a:r>
            <a:r>
              <a:rPr lang="en-US" sz="2400" dirty="0" err="1" smtClean="0"/>
              <a:t>ima</a:t>
            </a:r>
            <a:r>
              <a:rPr lang="en-US" sz="2400" dirty="0" smtClean="0"/>
              <a:t> </a:t>
            </a:r>
            <a:r>
              <a:rPr lang="en-US" sz="2400" dirty="0" err="1" smtClean="0"/>
              <a:t>odgovaraju</a:t>
            </a:r>
            <a:r>
              <a:rPr lang="sr-Latn-RS" sz="2400" dirty="0" smtClean="0"/>
              <a:t>ć</a:t>
            </a:r>
            <a:r>
              <a:rPr lang="en-US" sz="2400" dirty="0" smtClean="0"/>
              <a:t>u </a:t>
            </a:r>
            <a:r>
              <a:rPr lang="en-US" sz="2400" dirty="0" err="1" smtClean="0"/>
              <a:t>funkcionalnost</a:t>
            </a:r>
            <a:r>
              <a:rPr lang="en-US" sz="2400" dirty="0" smtClean="0"/>
              <a:t> </a:t>
            </a:r>
            <a:r>
              <a:rPr lang="en-US" sz="2400" dirty="0" err="1" smtClean="0"/>
              <a:t>i</a:t>
            </a:r>
            <a:r>
              <a:rPr lang="en-US" sz="2400" dirty="0" smtClean="0"/>
              <a:t> </a:t>
            </a:r>
            <a:r>
              <a:rPr lang="en-US" sz="2400" dirty="0" err="1" smtClean="0"/>
              <a:t>pona</a:t>
            </a:r>
            <a:r>
              <a:rPr lang="sr-Latn-RS" sz="2400" dirty="0" smtClean="0"/>
              <a:t>š</a:t>
            </a:r>
            <a:r>
              <a:rPr lang="en-US" sz="2400" dirty="0" smtClean="0"/>
              <a:t>a se </a:t>
            </a:r>
            <a:r>
              <a:rPr lang="en-US" sz="2400" dirty="0" err="1" smtClean="0"/>
              <a:t>kako</a:t>
            </a:r>
            <a:r>
              <a:rPr lang="en-US" sz="2400" dirty="0" smtClean="0"/>
              <a:t> je </a:t>
            </a:r>
            <a:r>
              <a:rPr lang="en-US" sz="2400" dirty="0" err="1" smtClean="0"/>
              <a:t>predvi</a:t>
            </a:r>
            <a:r>
              <a:rPr lang="sr-Latn-RS" sz="2400" dirty="0" smtClean="0"/>
              <a:t>đ</a:t>
            </a:r>
            <a:r>
              <a:rPr lang="en-US" sz="2400" dirty="0" err="1" smtClean="0"/>
              <a:t>eno</a:t>
            </a:r>
            <a:r>
              <a:rPr lang="en-US" sz="2400" dirty="0" smtClean="0"/>
              <a:t> u </a:t>
            </a:r>
            <a:r>
              <a:rPr lang="sr-Latn-RS" sz="2400" dirty="0" smtClean="0"/>
              <a:t>zahtevima</a:t>
            </a:r>
            <a:r>
              <a:rPr lang="en-US" sz="2400" dirty="0" smtClean="0"/>
              <a:t>.</a:t>
            </a:r>
            <a:endParaRPr lang="en-US" sz="2400" dirty="0" smtClean="0"/>
          </a:p>
          <a:p>
            <a:pPr lvl="1"/>
            <a:r>
              <a:rPr lang="en-US" sz="2400" dirty="0" smtClean="0"/>
              <a:t>Mo</a:t>
            </a:r>
            <a:r>
              <a:rPr lang="sr-Latn-RS" sz="2400" dirty="0" smtClean="0"/>
              <a:t>ž</a:t>
            </a:r>
            <a:r>
              <a:rPr lang="en-US" sz="2400" dirty="0" smtClean="0"/>
              <a:t>e se </a:t>
            </a:r>
            <a:r>
              <a:rPr lang="en-US" sz="2400" dirty="0" err="1" smtClean="0"/>
              <a:t>pretpostaviti</a:t>
            </a:r>
            <a:r>
              <a:rPr lang="en-US" sz="2400" dirty="0" smtClean="0"/>
              <a:t> da </a:t>
            </a:r>
            <a:r>
              <a:rPr lang="en-US" sz="2400" dirty="0" err="1" smtClean="0"/>
              <a:t>su</a:t>
            </a:r>
            <a:r>
              <a:rPr lang="en-US" sz="2400" dirty="0" smtClean="0"/>
              <a:t> </a:t>
            </a:r>
            <a:r>
              <a:rPr lang="en-US" sz="2400" dirty="0" err="1" smtClean="0"/>
              <a:t>izvr</a:t>
            </a:r>
            <a:r>
              <a:rPr lang="sr-Latn-RS" sz="2400" dirty="0" smtClean="0"/>
              <a:t>š</a:t>
            </a:r>
            <a:r>
              <a:rPr lang="en-US" sz="2400" dirty="0" err="1" smtClean="0"/>
              <a:t>eni</a:t>
            </a:r>
            <a:r>
              <a:rPr lang="en-US" sz="2400" dirty="0" smtClean="0"/>
              <a:t> </a:t>
            </a:r>
            <a:r>
              <a:rPr lang="en-US" sz="2400" dirty="0" err="1" smtClean="0"/>
              <a:t>testovi</a:t>
            </a:r>
            <a:r>
              <a:rPr lang="en-US" sz="2400" dirty="0" smtClean="0"/>
              <a:t> </a:t>
            </a:r>
            <a:r>
              <a:rPr lang="en-US" sz="2400" dirty="0" err="1" smtClean="0"/>
              <a:t>jedinica</a:t>
            </a:r>
            <a:r>
              <a:rPr lang="en-US" sz="2400" dirty="0" smtClean="0"/>
              <a:t> </a:t>
            </a:r>
            <a:r>
              <a:rPr lang="en-US" sz="2400" dirty="0" err="1" smtClean="0"/>
              <a:t>koda</a:t>
            </a:r>
            <a:r>
              <a:rPr lang="en-US" sz="2400" dirty="0" smtClean="0"/>
              <a:t> od </a:t>
            </a:r>
            <a:r>
              <a:rPr lang="en-US" sz="2400" dirty="0" err="1" smtClean="0"/>
              <a:t>kojih</a:t>
            </a:r>
            <a:r>
              <a:rPr lang="en-US" sz="2400" dirty="0" smtClean="0"/>
              <a:t> je </a:t>
            </a:r>
            <a:r>
              <a:rPr lang="en-US" sz="2400" dirty="0" err="1" smtClean="0"/>
              <a:t>komponenta</a:t>
            </a:r>
            <a:r>
              <a:rPr lang="en-US" sz="2400" dirty="0" smtClean="0"/>
              <a:t> </a:t>
            </a:r>
            <a:r>
              <a:rPr lang="en-US" sz="2400" dirty="0" err="1" smtClean="0"/>
              <a:t>sa</a:t>
            </a:r>
            <a:r>
              <a:rPr lang="sr-Latn-RS" sz="2400" dirty="0" smtClean="0"/>
              <a:t>č</a:t>
            </a:r>
            <a:r>
              <a:rPr lang="en-US" sz="2400" dirty="0" err="1" smtClean="0"/>
              <a:t>injena</a:t>
            </a:r>
            <a:r>
              <a:rPr lang="en-US" sz="2400" dirty="0"/>
              <a:t>.</a:t>
            </a:r>
          </a:p>
        </p:txBody>
      </p:sp>
      <p:sp>
        <p:nvSpPr>
          <p:cNvPr id="4" name="Slide Number Placeholder 3"/>
          <p:cNvSpPr>
            <a:spLocks noGrp="1"/>
          </p:cNvSpPr>
          <p:nvPr>
            <p:ph type="sldNum" sz="quarter" idx="12"/>
          </p:nvPr>
        </p:nvSpPr>
        <p:spPr>
          <a:xfrm>
            <a:off x="11521654" y="6361894"/>
            <a:ext cx="551167" cy="377825"/>
          </a:xfrm>
        </p:spPr>
        <p:txBody>
          <a:bodyPr/>
          <a:lstStyle/>
          <a:p>
            <a:fld id="{D57F1E4F-1CFF-5643-939E-217C01CDF565}" type="slidenum">
              <a:rPr lang="en-US" sz="2400" smtClean="0"/>
              <a:pPr/>
              <a:t>22</a:t>
            </a:fld>
            <a:endParaRPr lang="en-US" sz="2400" dirty="0"/>
          </a:p>
        </p:txBody>
      </p:sp>
    </p:spTree>
    <p:extLst>
      <p:ext uri="{BB962C8B-B14F-4D97-AF65-F5344CB8AC3E}">
        <p14:creationId xmlns:p14="http://schemas.microsoft.com/office/powerpoint/2010/main" val="2888083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801" y="609600"/>
            <a:ext cx="10131425" cy="700585"/>
          </a:xfrm>
        </p:spPr>
        <p:txBody>
          <a:bodyPr/>
          <a:lstStyle/>
          <a:p>
            <a:pPr algn="ctr"/>
            <a:r>
              <a:rPr lang="en-US" dirty="0" smtClean="0"/>
              <a:t>Primer</a:t>
            </a:r>
            <a:endParaRPr lang="en-US" dirty="0"/>
          </a:p>
        </p:txBody>
      </p:sp>
      <p:pic>
        <p:nvPicPr>
          <p:cNvPr id="5" name="Content Placeholder 3" descr="8.7 IfaceTesting.eps"/>
          <p:cNvPicPr>
            <a:picLocks noGrp="1" noChangeAspect="1"/>
          </p:cNvPicPr>
          <p:nvPr>
            <p:ph sz="half" idx="1"/>
          </p:nvPr>
        </p:nvPicPr>
        <p:blipFill>
          <a:blip r:embed="rId2"/>
          <a:stretch>
            <a:fillRect/>
          </a:stretch>
        </p:blipFill>
        <p:spPr>
          <a:xfrm>
            <a:off x="816767" y="1719619"/>
            <a:ext cx="4335038" cy="4071582"/>
          </a:xfrm>
        </p:spPr>
      </p:pic>
      <p:sp>
        <p:nvSpPr>
          <p:cNvPr id="7" name="Content Placeholder 6"/>
          <p:cNvSpPr>
            <a:spLocks noGrp="1"/>
          </p:cNvSpPr>
          <p:nvPr>
            <p:ph sz="half" idx="2"/>
          </p:nvPr>
        </p:nvSpPr>
        <p:spPr>
          <a:xfrm>
            <a:off x="5636525" y="1719619"/>
            <a:ext cx="5180702" cy="4071582"/>
          </a:xfrm>
        </p:spPr>
        <p:txBody>
          <a:bodyPr>
            <a:normAutofit/>
          </a:bodyPr>
          <a:lstStyle/>
          <a:p>
            <a:r>
              <a:rPr lang="en-US" sz="2400" dirty="0" err="1" smtClean="0"/>
              <a:t>Jedinice</a:t>
            </a:r>
            <a:r>
              <a:rPr lang="en-US" sz="2400" dirty="0" smtClean="0"/>
              <a:t> </a:t>
            </a:r>
            <a:r>
              <a:rPr lang="en-US" sz="2400" dirty="0" err="1" smtClean="0"/>
              <a:t>koda</a:t>
            </a:r>
            <a:r>
              <a:rPr lang="en-US" sz="2400" dirty="0" smtClean="0"/>
              <a:t> A, B </a:t>
            </a:r>
            <a:r>
              <a:rPr lang="en-US" sz="2400" dirty="0" err="1" smtClean="0"/>
              <a:t>i</a:t>
            </a:r>
            <a:r>
              <a:rPr lang="en-US" sz="2400" dirty="0" smtClean="0"/>
              <a:t> C  </a:t>
            </a:r>
            <a:r>
              <a:rPr lang="en-US" sz="2400" dirty="0" err="1" smtClean="0"/>
              <a:t>su</a:t>
            </a:r>
            <a:r>
              <a:rPr lang="en-US" sz="2400" dirty="0" smtClean="0"/>
              <a:t> </a:t>
            </a:r>
            <a:r>
              <a:rPr lang="en-US" sz="2400" dirty="0" err="1" smtClean="0"/>
              <a:t>integrisane</a:t>
            </a:r>
            <a:r>
              <a:rPr lang="en-US" sz="2400" dirty="0" smtClean="0"/>
              <a:t> u </a:t>
            </a:r>
            <a:r>
              <a:rPr lang="en-US" sz="2400" dirty="0" err="1" smtClean="0"/>
              <a:t>komponentu</a:t>
            </a:r>
            <a:r>
              <a:rPr lang="en-US" sz="2400" dirty="0" smtClean="0"/>
              <a:t> </a:t>
            </a:r>
            <a:r>
              <a:rPr lang="en-US" sz="2400" dirty="0" err="1" smtClean="0"/>
              <a:t>koja</a:t>
            </a:r>
            <a:r>
              <a:rPr lang="en-US" sz="2400" dirty="0" smtClean="0"/>
              <a:t> </a:t>
            </a:r>
            <a:r>
              <a:rPr lang="en-US" sz="2400" dirty="0" err="1" smtClean="0"/>
              <a:t>pru</a:t>
            </a:r>
            <a:r>
              <a:rPr lang="sr-Latn-RS" sz="2400" dirty="0" smtClean="0"/>
              <a:t>ž</a:t>
            </a:r>
            <a:r>
              <a:rPr lang="en-US" sz="2400" dirty="0" smtClean="0"/>
              <a:t>a </a:t>
            </a:r>
            <a:r>
              <a:rPr lang="en-US" sz="2400" dirty="0" err="1" smtClean="0"/>
              <a:t>nek</a:t>
            </a:r>
            <a:r>
              <a:rPr lang="sr-Latn-RS" sz="2400" dirty="0" smtClean="0"/>
              <a:t>u</a:t>
            </a:r>
            <a:r>
              <a:rPr lang="en-US" sz="2400" dirty="0" smtClean="0"/>
              <a:t> </a:t>
            </a:r>
            <a:r>
              <a:rPr lang="en-US" sz="2400" dirty="0" err="1" smtClean="0"/>
              <a:t>funkcionalnost</a:t>
            </a:r>
            <a:r>
              <a:rPr lang="en-US" sz="2400" dirty="0" smtClean="0"/>
              <a:t>.</a:t>
            </a:r>
            <a:endParaRPr lang="en-US" sz="2400" dirty="0" smtClean="0"/>
          </a:p>
          <a:p>
            <a:r>
              <a:rPr lang="en-US" sz="2400" dirty="0" smtClean="0"/>
              <a:t>Test </a:t>
            </a:r>
            <a:r>
              <a:rPr lang="en-US" sz="2400" dirty="0" err="1" smtClean="0"/>
              <a:t>primeri</a:t>
            </a:r>
            <a:r>
              <a:rPr lang="en-US" sz="2400" dirty="0" smtClean="0"/>
              <a:t> ne </a:t>
            </a:r>
            <a:r>
              <a:rPr lang="en-US" sz="2400" dirty="0" err="1" smtClean="0"/>
              <a:t>komunicariju</a:t>
            </a:r>
            <a:r>
              <a:rPr lang="en-US" sz="2400" dirty="0" smtClean="0"/>
              <a:t> </a:t>
            </a:r>
            <a:r>
              <a:rPr lang="en-US" sz="2400" dirty="0" err="1" smtClean="0"/>
              <a:t>direktno</a:t>
            </a:r>
            <a:r>
              <a:rPr lang="en-US" sz="2400" dirty="0" smtClean="0"/>
              <a:t> </a:t>
            </a:r>
            <a:r>
              <a:rPr lang="en-US" sz="2400" dirty="0" err="1" smtClean="0"/>
              <a:t>sa</a:t>
            </a:r>
            <a:r>
              <a:rPr lang="en-US" sz="2400" dirty="0" smtClean="0"/>
              <a:t> A , B </a:t>
            </a:r>
            <a:r>
              <a:rPr lang="en-US" sz="2400" dirty="0" err="1" smtClean="0"/>
              <a:t>ili</a:t>
            </a:r>
            <a:r>
              <a:rPr lang="en-US" sz="2400" dirty="0" smtClean="0"/>
              <a:t> C , </a:t>
            </a:r>
            <a:r>
              <a:rPr lang="en-US" sz="2400" dirty="0" err="1" smtClean="0"/>
              <a:t>ve</a:t>
            </a:r>
            <a:r>
              <a:rPr lang="sr-Latn-RS" sz="2400" dirty="0" smtClean="0"/>
              <a:t>ć</a:t>
            </a:r>
            <a:r>
              <a:rPr lang="en-US" sz="2400" dirty="0" smtClean="0"/>
              <a:t> </a:t>
            </a:r>
            <a:r>
              <a:rPr lang="en-US" sz="2400" dirty="0" err="1" smtClean="0"/>
              <a:t>testiraju</a:t>
            </a:r>
            <a:r>
              <a:rPr lang="en-US" sz="2400" dirty="0" smtClean="0"/>
              <a:t> </a:t>
            </a:r>
            <a:r>
              <a:rPr lang="en-US" sz="2400" dirty="0" err="1" smtClean="0"/>
              <a:t>interfejs</a:t>
            </a:r>
            <a:r>
              <a:rPr lang="en-US" sz="2400" dirty="0" smtClean="0"/>
              <a:t> </a:t>
            </a:r>
            <a:r>
              <a:rPr lang="en-US" sz="2400" dirty="0" err="1" smtClean="0"/>
              <a:t>cele</a:t>
            </a:r>
            <a:r>
              <a:rPr lang="en-US" sz="2400" dirty="0" smtClean="0"/>
              <a:t> </a:t>
            </a:r>
            <a:r>
              <a:rPr lang="en-US" sz="2400" dirty="0" err="1" smtClean="0"/>
              <a:t>komponente</a:t>
            </a:r>
            <a:r>
              <a:rPr lang="en-US" sz="2400" dirty="0" smtClean="0"/>
              <a:t>.</a:t>
            </a:r>
            <a:endParaRPr lang="en-US" sz="2400" dirty="0"/>
          </a:p>
        </p:txBody>
      </p:sp>
      <p:sp>
        <p:nvSpPr>
          <p:cNvPr id="4" name="Slide Number Placeholder 3"/>
          <p:cNvSpPr>
            <a:spLocks noGrp="1"/>
          </p:cNvSpPr>
          <p:nvPr>
            <p:ph type="sldNum" sz="quarter" idx="12"/>
          </p:nvPr>
        </p:nvSpPr>
        <p:spPr>
          <a:xfrm>
            <a:off x="11535302" y="6361894"/>
            <a:ext cx="551167" cy="377825"/>
          </a:xfrm>
        </p:spPr>
        <p:txBody>
          <a:bodyPr/>
          <a:lstStyle/>
          <a:p>
            <a:fld id="{D57F1E4F-1CFF-5643-939E-217C01CDF565}" type="slidenum">
              <a:rPr lang="en-US" sz="2400" smtClean="0"/>
              <a:pPr/>
              <a:t>23</a:t>
            </a:fld>
            <a:endParaRPr lang="en-US" sz="2400" dirty="0"/>
          </a:p>
        </p:txBody>
      </p:sp>
    </p:spTree>
    <p:extLst>
      <p:ext uri="{BB962C8B-B14F-4D97-AF65-F5344CB8AC3E}">
        <p14:creationId xmlns:p14="http://schemas.microsoft.com/office/powerpoint/2010/main" val="310395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54842"/>
            <a:ext cx="10131425" cy="892159"/>
          </a:xfrm>
        </p:spPr>
        <p:txBody>
          <a:bodyPr/>
          <a:lstStyle/>
          <a:p>
            <a:pPr algn="ctr"/>
            <a:r>
              <a:rPr lang="en-US" dirty="0" err="1" smtClean="0"/>
              <a:t>Tipovi</a:t>
            </a:r>
            <a:r>
              <a:rPr lang="en-US" dirty="0" smtClean="0"/>
              <a:t> </a:t>
            </a:r>
            <a:r>
              <a:rPr lang="en-US" dirty="0" err="1" smtClean="0"/>
              <a:t>interfejsa</a:t>
            </a:r>
            <a:endParaRPr lang="en-US" dirty="0"/>
          </a:p>
        </p:txBody>
      </p:sp>
      <p:sp>
        <p:nvSpPr>
          <p:cNvPr id="6" name="Content Placeholder 5"/>
          <p:cNvSpPr>
            <a:spLocks noGrp="1"/>
          </p:cNvSpPr>
          <p:nvPr>
            <p:ph idx="1"/>
          </p:nvPr>
        </p:nvSpPr>
        <p:spPr>
          <a:xfrm>
            <a:off x="685801" y="1764242"/>
            <a:ext cx="10131425" cy="4299676"/>
          </a:xfrm>
        </p:spPr>
        <p:txBody>
          <a:bodyPr/>
          <a:lstStyle/>
          <a:p>
            <a:pPr lvl="1"/>
            <a:r>
              <a:rPr lang="en-GB" sz="2400" b="1" i="1" dirty="0">
                <a:solidFill>
                  <a:schemeClr val="accent4">
                    <a:lumMod val="40000"/>
                    <a:lumOff val="60000"/>
                  </a:schemeClr>
                </a:solidFill>
              </a:rPr>
              <a:t>Parameter interfaces </a:t>
            </a:r>
            <a:r>
              <a:rPr lang="en-GB" sz="2400" dirty="0" smtClean="0"/>
              <a:t>- </a:t>
            </a:r>
            <a:r>
              <a:rPr lang="en-GB" sz="2400" dirty="0" err="1" smtClean="0"/>
              <a:t>Podaci</a:t>
            </a:r>
            <a:r>
              <a:rPr lang="en-GB" sz="2400" dirty="0" smtClean="0"/>
              <a:t> </a:t>
            </a:r>
            <a:r>
              <a:rPr lang="en-GB" sz="2400" dirty="0" smtClean="0"/>
              <a:t>s</a:t>
            </a:r>
            <a:r>
              <a:rPr lang="sr-Latn-RS" sz="2400" dirty="0" smtClean="0"/>
              <a:t>e</a:t>
            </a:r>
            <a:r>
              <a:rPr lang="en-GB" sz="2400" dirty="0" smtClean="0"/>
              <a:t> </a:t>
            </a:r>
            <a:r>
              <a:rPr lang="en-GB" sz="2400" dirty="0" err="1" smtClean="0"/>
              <a:t>prosle</a:t>
            </a:r>
            <a:r>
              <a:rPr lang="sr-Latn-RS" sz="2400" dirty="0" smtClean="0"/>
              <a:t>đuju</a:t>
            </a:r>
            <a:r>
              <a:rPr lang="en-GB" sz="2400" dirty="0" smtClean="0"/>
              <a:t> </a:t>
            </a:r>
            <a:r>
              <a:rPr lang="en-GB" sz="2400" dirty="0" err="1" smtClean="0"/>
              <a:t>iz</a:t>
            </a:r>
            <a:r>
              <a:rPr lang="en-GB" sz="2400" dirty="0" smtClean="0"/>
              <a:t> </a:t>
            </a:r>
            <a:r>
              <a:rPr lang="en-GB" sz="2400" dirty="0" err="1" smtClean="0"/>
              <a:t>jednog</a:t>
            </a:r>
            <a:r>
              <a:rPr lang="en-GB" sz="2400" dirty="0" smtClean="0"/>
              <a:t> </a:t>
            </a:r>
            <a:r>
              <a:rPr lang="en-GB" sz="2400" dirty="0" err="1" smtClean="0"/>
              <a:t>metoda</a:t>
            </a:r>
            <a:r>
              <a:rPr lang="en-GB" sz="2400" dirty="0" smtClean="0"/>
              <a:t> u </a:t>
            </a:r>
            <a:r>
              <a:rPr lang="en-GB" sz="2400" dirty="0" err="1" smtClean="0"/>
              <a:t>drugi</a:t>
            </a:r>
            <a:r>
              <a:rPr lang="en-GB" sz="2400" dirty="0" smtClean="0"/>
              <a:t>.</a:t>
            </a:r>
            <a:endParaRPr lang="en-GB" sz="2400" dirty="0"/>
          </a:p>
          <a:p>
            <a:pPr lvl="1"/>
            <a:r>
              <a:rPr lang="en-GB" sz="2400" b="1" i="1" dirty="0" smtClean="0">
                <a:solidFill>
                  <a:schemeClr val="accent4">
                    <a:lumMod val="40000"/>
                    <a:lumOff val="60000"/>
                  </a:schemeClr>
                </a:solidFill>
              </a:rPr>
              <a:t>Shared </a:t>
            </a:r>
            <a:r>
              <a:rPr lang="en-GB" sz="2400" b="1" i="1" dirty="0">
                <a:solidFill>
                  <a:schemeClr val="accent4">
                    <a:lumMod val="40000"/>
                    <a:lumOff val="60000"/>
                  </a:schemeClr>
                </a:solidFill>
              </a:rPr>
              <a:t>memory interfaces </a:t>
            </a:r>
            <a:r>
              <a:rPr lang="en-GB" sz="2400" dirty="0" smtClean="0"/>
              <a:t>– </a:t>
            </a:r>
            <a:r>
              <a:rPr lang="en-GB" sz="2400" dirty="0" smtClean="0"/>
              <a:t>Blok </a:t>
            </a:r>
            <a:r>
              <a:rPr lang="en-GB" sz="2400" dirty="0" err="1" smtClean="0"/>
              <a:t>memorije</a:t>
            </a:r>
            <a:r>
              <a:rPr lang="en-GB" sz="2400" dirty="0" smtClean="0"/>
              <a:t> je </a:t>
            </a:r>
            <a:r>
              <a:rPr lang="en-GB" sz="2400" dirty="0" err="1" smtClean="0"/>
              <a:t>deljen</a:t>
            </a:r>
            <a:r>
              <a:rPr lang="en-GB" sz="2400" dirty="0" smtClean="0"/>
              <a:t> </a:t>
            </a:r>
            <a:r>
              <a:rPr lang="en-GB" sz="2400" dirty="0" err="1" smtClean="0"/>
              <a:t>izme</a:t>
            </a:r>
            <a:r>
              <a:rPr lang="sr-Latn-RS" sz="2400" dirty="0" smtClean="0"/>
              <a:t>đ</a:t>
            </a:r>
            <a:r>
              <a:rPr lang="en-GB" sz="2400" dirty="0" smtClean="0"/>
              <a:t>u </a:t>
            </a:r>
            <a:r>
              <a:rPr lang="en-GB" sz="2400" dirty="0" err="1" smtClean="0"/>
              <a:t>procedura</a:t>
            </a:r>
            <a:r>
              <a:rPr lang="en-GB" sz="2400" dirty="0" smtClean="0"/>
              <a:t> </a:t>
            </a:r>
            <a:r>
              <a:rPr lang="en-GB" sz="2400" dirty="0" err="1" smtClean="0"/>
              <a:t>ili</a:t>
            </a:r>
            <a:r>
              <a:rPr lang="en-GB" sz="2400" dirty="0" smtClean="0"/>
              <a:t> </a:t>
            </a:r>
            <a:r>
              <a:rPr lang="en-GB" sz="2400" dirty="0" err="1" smtClean="0"/>
              <a:t>funkcija</a:t>
            </a:r>
            <a:r>
              <a:rPr lang="en-GB" sz="2400" dirty="0" smtClean="0"/>
              <a:t>.</a:t>
            </a:r>
          </a:p>
          <a:p>
            <a:pPr lvl="1"/>
            <a:r>
              <a:rPr lang="en-GB" sz="2400" b="1" i="1" dirty="0" smtClean="0">
                <a:solidFill>
                  <a:schemeClr val="accent4">
                    <a:lumMod val="40000"/>
                    <a:lumOff val="60000"/>
                  </a:schemeClr>
                </a:solidFill>
              </a:rPr>
              <a:t>Procedural </a:t>
            </a:r>
            <a:r>
              <a:rPr lang="en-GB" sz="2400" b="1" i="1" dirty="0">
                <a:solidFill>
                  <a:schemeClr val="accent4">
                    <a:lumMod val="40000"/>
                    <a:lumOff val="60000"/>
                  </a:schemeClr>
                </a:solidFill>
              </a:rPr>
              <a:t>interfaces </a:t>
            </a:r>
            <a:r>
              <a:rPr lang="en-GB" sz="2400" dirty="0" smtClean="0"/>
              <a:t>– </a:t>
            </a:r>
            <a:r>
              <a:rPr lang="en-GB" sz="2400" dirty="0" err="1" smtClean="0"/>
              <a:t>Komponenta</a:t>
            </a:r>
            <a:r>
              <a:rPr lang="sr-Latn-RS" sz="2400" dirty="0" smtClean="0"/>
              <a:t> </a:t>
            </a:r>
            <a:r>
              <a:rPr lang="en-GB" sz="2400" dirty="0" smtClean="0"/>
              <a:t>(</a:t>
            </a:r>
            <a:r>
              <a:rPr lang="en-GB" sz="2400" dirty="0" err="1" smtClean="0"/>
              <a:t>podsistem</a:t>
            </a:r>
            <a:r>
              <a:rPr lang="en-GB" sz="2400" dirty="0" smtClean="0"/>
              <a:t>) </a:t>
            </a:r>
            <a:r>
              <a:rPr lang="en-GB" sz="2400" dirty="0" err="1" smtClean="0"/>
              <a:t>enkapsulira</a:t>
            </a:r>
            <a:r>
              <a:rPr lang="en-GB" sz="2400" dirty="0" smtClean="0"/>
              <a:t> </a:t>
            </a:r>
            <a:r>
              <a:rPr lang="en-GB" sz="2400" dirty="0" err="1" smtClean="0"/>
              <a:t>skup</a:t>
            </a:r>
            <a:r>
              <a:rPr lang="en-GB" sz="2400" dirty="0" smtClean="0"/>
              <a:t> </a:t>
            </a:r>
            <a:r>
              <a:rPr lang="en-GB" sz="2400" dirty="0" err="1" smtClean="0"/>
              <a:t>procedura</a:t>
            </a:r>
            <a:r>
              <a:rPr lang="en-GB" sz="2400" dirty="0" smtClean="0"/>
              <a:t> </a:t>
            </a:r>
            <a:r>
              <a:rPr lang="en-GB" sz="2400" dirty="0" err="1" smtClean="0"/>
              <a:t>koje</a:t>
            </a:r>
            <a:r>
              <a:rPr lang="en-GB" sz="2400" dirty="0" smtClean="0"/>
              <a:t> </a:t>
            </a:r>
            <a:r>
              <a:rPr lang="en-GB" sz="2400" dirty="0" err="1" smtClean="0"/>
              <a:t>mogu</a:t>
            </a:r>
            <a:r>
              <a:rPr lang="en-GB" sz="2400" dirty="0" smtClean="0"/>
              <a:t> </a:t>
            </a:r>
            <a:r>
              <a:rPr lang="en-GB" sz="2400" dirty="0" err="1" smtClean="0"/>
              <a:t>biti</a:t>
            </a:r>
            <a:r>
              <a:rPr lang="en-GB" sz="2400" dirty="0" smtClean="0"/>
              <a:t> </a:t>
            </a:r>
            <a:r>
              <a:rPr lang="en-GB" sz="2400" dirty="0" err="1" smtClean="0"/>
              <a:t>pozvane</a:t>
            </a:r>
            <a:r>
              <a:rPr lang="en-GB" sz="2400" dirty="0" smtClean="0"/>
              <a:t> </a:t>
            </a:r>
            <a:r>
              <a:rPr lang="en-GB" sz="2400" dirty="0" err="1" smtClean="0"/>
              <a:t>iz</a:t>
            </a:r>
            <a:r>
              <a:rPr lang="en-GB" sz="2400" dirty="0" smtClean="0"/>
              <a:t> </a:t>
            </a:r>
            <a:r>
              <a:rPr lang="en-GB" sz="2400" dirty="0" err="1" smtClean="0"/>
              <a:t>druge</a:t>
            </a:r>
            <a:r>
              <a:rPr lang="en-GB" sz="2400" dirty="0" smtClean="0"/>
              <a:t> </a:t>
            </a:r>
            <a:r>
              <a:rPr lang="en-GB" sz="2400" dirty="0" err="1" smtClean="0"/>
              <a:t>komponente</a:t>
            </a:r>
            <a:r>
              <a:rPr lang="sr-Latn-RS" sz="2400" dirty="0" smtClean="0"/>
              <a:t> </a:t>
            </a:r>
            <a:r>
              <a:rPr lang="en-GB" sz="2400" dirty="0" smtClean="0"/>
              <a:t>(</a:t>
            </a:r>
            <a:r>
              <a:rPr lang="en-GB" sz="2400" dirty="0" err="1" smtClean="0"/>
              <a:t>podsistema</a:t>
            </a:r>
            <a:r>
              <a:rPr lang="en-GB" sz="2400" dirty="0" smtClean="0"/>
              <a:t>).</a:t>
            </a:r>
            <a:endParaRPr lang="en-GB" sz="2400" dirty="0" smtClean="0"/>
          </a:p>
          <a:p>
            <a:pPr lvl="1"/>
            <a:r>
              <a:rPr lang="en-GB" sz="2400" b="1" i="1" dirty="0" smtClean="0">
                <a:solidFill>
                  <a:schemeClr val="accent4">
                    <a:lumMod val="40000"/>
                    <a:lumOff val="60000"/>
                  </a:schemeClr>
                </a:solidFill>
              </a:rPr>
              <a:t>Message </a:t>
            </a:r>
            <a:r>
              <a:rPr lang="en-GB" sz="2400" b="1" i="1" dirty="0">
                <a:solidFill>
                  <a:schemeClr val="accent4">
                    <a:lumMod val="40000"/>
                    <a:lumOff val="60000"/>
                  </a:schemeClr>
                </a:solidFill>
              </a:rPr>
              <a:t>passing interfaces </a:t>
            </a:r>
            <a:r>
              <a:rPr lang="en-GB" sz="2400" dirty="0" smtClean="0"/>
              <a:t>– </a:t>
            </a:r>
            <a:r>
              <a:rPr lang="en-GB" sz="2400" dirty="0" err="1" smtClean="0"/>
              <a:t>Jedna</a:t>
            </a:r>
            <a:r>
              <a:rPr lang="en-GB" sz="2400" dirty="0" smtClean="0"/>
              <a:t> </a:t>
            </a:r>
            <a:r>
              <a:rPr lang="en-GB" sz="2400" dirty="0" err="1" smtClean="0"/>
              <a:t>komponenta</a:t>
            </a:r>
            <a:r>
              <a:rPr lang="en-GB" sz="2400" dirty="0" smtClean="0"/>
              <a:t> </a:t>
            </a:r>
            <a:r>
              <a:rPr lang="en-GB" sz="2400" dirty="0" err="1" smtClean="0"/>
              <a:t>zahteva</a:t>
            </a:r>
            <a:r>
              <a:rPr lang="en-GB" sz="2400" dirty="0" smtClean="0"/>
              <a:t> </a:t>
            </a:r>
            <a:r>
              <a:rPr lang="en-GB" sz="2400" dirty="0" err="1" smtClean="0"/>
              <a:t>usluge</a:t>
            </a:r>
            <a:r>
              <a:rPr lang="en-GB" sz="2400" dirty="0" smtClean="0"/>
              <a:t> </a:t>
            </a:r>
            <a:r>
              <a:rPr lang="en-GB" sz="2400" dirty="0" err="1" smtClean="0"/>
              <a:t>druge</a:t>
            </a:r>
            <a:r>
              <a:rPr lang="en-GB" sz="2400" dirty="0" smtClean="0"/>
              <a:t> </a:t>
            </a:r>
            <a:r>
              <a:rPr lang="en-GB" sz="2400" dirty="0" err="1" smtClean="0"/>
              <a:t>komponente</a:t>
            </a:r>
            <a:r>
              <a:rPr lang="en-GB" sz="2400" dirty="0" smtClean="0"/>
              <a:t>.</a:t>
            </a:r>
            <a:endParaRPr lang="en-US" dirty="0"/>
          </a:p>
        </p:txBody>
      </p:sp>
      <p:sp>
        <p:nvSpPr>
          <p:cNvPr id="5" name="Slide Number Placeholder 4"/>
          <p:cNvSpPr>
            <a:spLocks noGrp="1"/>
          </p:cNvSpPr>
          <p:nvPr>
            <p:ph type="sldNum" sz="quarter" idx="12"/>
          </p:nvPr>
        </p:nvSpPr>
        <p:spPr>
          <a:xfrm>
            <a:off x="11537928" y="6429896"/>
            <a:ext cx="551167" cy="377825"/>
          </a:xfrm>
        </p:spPr>
        <p:txBody>
          <a:bodyPr/>
          <a:lstStyle/>
          <a:p>
            <a:fld id="{D57F1E4F-1CFF-5643-939E-217C01CDF565}" type="slidenum">
              <a:rPr lang="en-US" sz="2400" smtClean="0"/>
              <a:pPr/>
              <a:t>24</a:t>
            </a:fld>
            <a:endParaRPr lang="en-US" sz="2400" dirty="0"/>
          </a:p>
        </p:txBody>
      </p:sp>
    </p:spTree>
    <p:extLst>
      <p:ext uri="{BB962C8B-B14F-4D97-AF65-F5344CB8AC3E}">
        <p14:creationId xmlns:p14="http://schemas.microsoft.com/office/powerpoint/2010/main" val="153404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73206"/>
            <a:ext cx="10131425" cy="851216"/>
          </a:xfrm>
        </p:spPr>
        <p:txBody>
          <a:bodyPr/>
          <a:lstStyle/>
          <a:p>
            <a:pPr algn="ctr"/>
            <a:r>
              <a:rPr lang="en-US" dirty="0" err="1" smtClean="0"/>
              <a:t>Greske</a:t>
            </a:r>
            <a:r>
              <a:rPr lang="en-US" dirty="0" smtClean="0"/>
              <a:t> u </a:t>
            </a:r>
            <a:r>
              <a:rPr lang="en-US" dirty="0" err="1" smtClean="0"/>
              <a:t>interfejsu</a:t>
            </a:r>
            <a:endParaRPr lang="en-US" dirty="0"/>
          </a:p>
        </p:txBody>
      </p:sp>
      <p:sp>
        <p:nvSpPr>
          <p:cNvPr id="3" name="Content Placeholder 2"/>
          <p:cNvSpPr>
            <a:spLocks noGrp="1"/>
          </p:cNvSpPr>
          <p:nvPr>
            <p:ph idx="1"/>
          </p:nvPr>
        </p:nvSpPr>
        <p:spPr/>
        <p:txBody>
          <a:bodyPr>
            <a:normAutofit/>
          </a:bodyPr>
          <a:lstStyle/>
          <a:p>
            <a:r>
              <a:rPr lang="en-GB" sz="2400" i="1" dirty="0"/>
              <a:t>Interface misuse</a:t>
            </a:r>
          </a:p>
          <a:p>
            <a:pPr lvl="1"/>
            <a:r>
              <a:rPr lang="en-GB" sz="2000" dirty="0" err="1" smtClean="0"/>
              <a:t>Kada</a:t>
            </a:r>
            <a:r>
              <a:rPr lang="en-GB" sz="2000" dirty="0" smtClean="0"/>
              <a:t> </a:t>
            </a:r>
            <a:r>
              <a:rPr lang="en-GB" sz="2000" dirty="0" err="1"/>
              <a:t>k</a:t>
            </a:r>
            <a:r>
              <a:rPr lang="en-GB" sz="2000" dirty="0" err="1" smtClean="0"/>
              <a:t>omponenta</a:t>
            </a:r>
            <a:r>
              <a:rPr lang="en-GB" sz="2000" dirty="0" smtClean="0"/>
              <a:t> </a:t>
            </a:r>
            <a:r>
              <a:rPr lang="en-GB" sz="2000" dirty="0" err="1" smtClean="0"/>
              <a:t>poziva</a:t>
            </a:r>
            <a:r>
              <a:rPr lang="en-GB" sz="2000" dirty="0" smtClean="0"/>
              <a:t> </a:t>
            </a:r>
            <a:r>
              <a:rPr lang="en-GB" sz="2000" dirty="0" err="1" smtClean="0"/>
              <a:t>drugu</a:t>
            </a:r>
            <a:r>
              <a:rPr lang="en-GB" sz="2000" dirty="0" smtClean="0"/>
              <a:t> </a:t>
            </a:r>
            <a:r>
              <a:rPr lang="en-GB" sz="2000" dirty="0" err="1" smtClean="0"/>
              <a:t>komponentu</a:t>
            </a:r>
            <a:r>
              <a:rPr lang="en-GB" sz="2000" dirty="0" smtClean="0"/>
              <a:t>  </a:t>
            </a:r>
            <a:r>
              <a:rPr lang="en-GB" sz="2000" dirty="0" err="1" smtClean="0"/>
              <a:t>i</a:t>
            </a:r>
            <a:r>
              <a:rPr lang="en-GB" sz="2000" dirty="0" smtClean="0"/>
              <a:t> </a:t>
            </a:r>
            <a:r>
              <a:rPr lang="en-GB" sz="2000" dirty="0" err="1" smtClean="0"/>
              <a:t>pravi</a:t>
            </a:r>
            <a:r>
              <a:rPr lang="en-GB" sz="2000" dirty="0" smtClean="0"/>
              <a:t> </a:t>
            </a:r>
            <a:r>
              <a:rPr lang="en-GB" sz="2000" dirty="0" err="1" smtClean="0"/>
              <a:t>greske</a:t>
            </a:r>
            <a:r>
              <a:rPr lang="en-GB" sz="2000" dirty="0" smtClean="0"/>
              <a:t> u </a:t>
            </a:r>
            <a:r>
              <a:rPr lang="en-GB" sz="2000" dirty="0" err="1" smtClean="0"/>
              <a:t>upotrebi</a:t>
            </a:r>
            <a:r>
              <a:rPr lang="en-GB" sz="2000" dirty="0" smtClean="0"/>
              <a:t> </a:t>
            </a:r>
            <a:r>
              <a:rPr lang="en-GB" sz="2000" dirty="0" err="1" smtClean="0"/>
              <a:t>njenog</a:t>
            </a:r>
            <a:r>
              <a:rPr lang="en-GB" sz="2000" dirty="0" smtClean="0"/>
              <a:t> </a:t>
            </a:r>
            <a:r>
              <a:rPr lang="en-GB" sz="2000" dirty="0" err="1" smtClean="0"/>
              <a:t>interfejsa</a:t>
            </a:r>
            <a:r>
              <a:rPr lang="en-GB" sz="2000" dirty="0" smtClean="0"/>
              <a:t>.</a:t>
            </a:r>
          </a:p>
          <a:p>
            <a:pPr lvl="2"/>
            <a:r>
              <a:rPr lang="en-GB" sz="1800" dirty="0" smtClean="0"/>
              <a:t>Po</a:t>
            </a:r>
            <a:r>
              <a:rPr lang="sr-Latn-RS" sz="1800" dirty="0" smtClean="0"/>
              <a:t>š</a:t>
            </a:r>
            <a:r>
              <a:rPr lang="en-GB" sz="1800" dirty="0" err="1" smtClean="0"/>
              <a:t>alje</a:t>
            </a:r>
            <a:r>
              <a:rPr lang="en-GB" sz="1800" dirty="0" smtClean="0"/>
              <a:t> parameter u </a:t>
            </a:r>
            <a:r>
              <a:rPr lang="en-GB" sz="1800" dirty="0" err="1" smtClean="0"/>
              <a:t>pogre</a:t>
            </a:r>
            <a:r>
              <a:rPr lang="sr-Latn-RS" sz="1800" dirty="0" smtClean="0"/>
              <a:t>š</a:t>
            </a:r>
            <a:r>
              <a:rPr lang="en-GB" sz="1800" dirty="0" smtClean="0"/>
              <a:t>nom </a:t>
            </a:r>
            <a:r>
              <a:rPr lang="en-GB" sz="1800" dirty="0" err="1" smtClean="0"/>
              <a:t>redosledu</a:t>
            </a:r>
            <a:r>
              <a:rPr lang="en-GB" sz="1800" dirty="0" smtClean="0"/>
              <a:t>, </a:t>
            </a:r>
            <a:r>
              <a:rPr lang="en-GB" sz="1800" dirty="0" err="1" smtClean="0"/>
              <a:t>ili</a:t>
            </a:r>
            <a:r>
              <a:rPr lang="en-GB" sz="1800" dirty="0" smtClean="0"/>
              <a:t> </a:t>
            </a:r>
            <a:r>
              <a:rPr lang="en-GB" sz="1800" dirty="0" err="1" smtClean="0"/>
              <a:t>sli</a:t>
            </a:r>
            <a:r>
              <a:rPr lang="sr-Latn-RS" sz="1800" dirty="0" smtClean="0"/>
              <a:t>č</a:t>
            </a:r>
            <a:r>
              <a:rPr lang="en-GB" sz="1800" dirty="0" smtClean="0"/>
              <a:t>no.</a:t>
            </a:r>
            <a:endParaRPr lang="en-GB" sz="1800" dirty="0"/>
          </a:p>
          <a:p>
            <a:r>
              <a:rPr lang="en-GB" sz="2400" i="1" dirty="0"/>
              <a:t>Interface misunderstanding</a:t>
            </a:r>
          </a:p>
          <a:p>
            <a:pPr lvl="1"/>
            <a:r>
              <a:rPr lang="en-GB" sz="2000" dirty="0" err="1" smtClean="0"/>
              <a:t>Kada</a:t>
            </a:r>
            <a:r>
              <a:rPr lang="en-GB" sz="2000" dirty="0" smtClean="0"/>
              <a:t> </a:t>
            </a:r>
            <a:r>
              <a:rPr lang="en-GB" sz="2000" dirty="0" err="1" smtClean="0"/>
              <a:t>komponenta</a:t>
            </a:r>
            <a:r>
              <a:rPr lang="en-GB" sz="2000" dirty="0" smtClean="0"/>
              <a:t> </a:t>
            </a:r>
            <a:r>
              <a:rPr lang="en-GB" sz="2000" dirty="0" err="1" smtClean="0"/>
              <a:t>ima</a:t>
            </a:r>
            <a:r>
              <a:rPr lang="en-GB" sz="2000" dirty="0" smtClean="0"/>
              <a:t> </a:t>
            </a:r>
            <a:r>
              <a:rPr lang="en-GB" sz="2000" dirty="0" err="1" smtClean="0"/>
              <a:t>neta</a:t>
            </a:r>
            <a:r>
              <a:rPr lang="sr-Latn-RS" sz="2000" dirty="0" smtClean="0"/>
              <a:t>č</a:t>
            </a:r>
            <a:r>
              <a:rPr lang="en-GB" sz="2000" dirty="0" smtClean="0"/>
              <a:t>ne </a:t>
            </a:r>
            <a:r>
              <a:rPr lang="en-GB" sz="2000" dirty="0" smtClean="0"/>
              <a:t>pre</a:t>
            </a:r>
            <a:r>
              <a:rPr lang="sr-Latn-RS" sz="2000" dirty="0" smtClean="0"/>
              <a:t>t</a:t>
            </a:r>
            <a:r>
              <a:rPr lang="en-GB" sz="2000" dirty="0" err="1" smtClean="0"/>
              <a:t>postavke</a:t>
            </a:r>
            <a:r>
              <a:rPr lang="en-GB" sz="2000" dirty="0" smtClean="0"/>
              <a:t> </a:t>
            </a:r>
            <a:r>
              <a:rPr lang="en-GB" sz="2000" dirty="0" smtClean="0"/>
              <a:t>o </a:t>
            </a:r>
            <a:r>
              <a:rPr lang="en-GB" sz="2000" dirty="0" err="1" smtClean="0"/>
              <a:t>pona</a:t>
            </a:r>
            <a:r>
              <a:rPr lang="sr-Latn-RS" sz="2000" dirty="0" smtClean="0"/>
              <a:t>š</a:t>
            </a:r>
            <a:r>
              <a:rPr lang="en-GB" sz="2000" dirty="0" err="1" smtClean="0"/>
              <a:t>anju</a:t>
            </a:r>
            <a:r>
              <a:rPr lang="en-GB" sz="2000" dirty="0" smtClean="0"/>
              <a:t> </a:t>
            </a:r>
            <a:r>
              <a:rPr lang="en-GB" sz="2000" dirty="0" err="1" smtClean="0"/>
              <a:t>komponente</a:t>
            </a:r>
            <a:r>
              <a:rPr lang="en-GB" sz="2000" dirty="0" smtClean="0"/>
              <a:t> </a:t>
            </a:r>
            <a:r>
              <a:rPr lang="en-GB" sz="2000" dirty="0" err="1" smtClean="0"/>
              <a:t>koju</a:t>
            </a:r>
            <a:r>
              <a:rPr lang="en-GB" sz="2000" dirty="0" smtClean="0"/>
              <a:t> </a:t>
            </a:r>
            <a:r>
              <a:rPr lang="en-GB" sz="2000" dirty="0" err="1" smtClean="0"/>
              <a:t>poziva</a:t>
            </a:r>
            <a:r>
              <a:rPr lang="en-GB" sz="2000" dirty="0" smtClean="0"/>
              <a:t>.</a:t>
            </a:r>
          </a:p>
          <a:p>
            <a:r>
              <a:rPr lang="en-GB" sz="2400" i="1" dirty="0" smtClean="0"/>
              <a:t>Timing errors</a:t>
            </a:r>
          </a:p>
          <a:p>
            <a:pPr lvl="1"/>
            <a:r>
              <a:rPr lang="en-GB" sz="2000" dirty="0" err="1" smtClean="0"/>
              <a:t>Kada</a:t>
            </a:r>
            <a:r>
              <a:rPr lang="en-GB" sz="2000" dirty="0" smtClean="0"/>
              <a:t> </a:t>
            </a:r>
            <a:r>
              <a:rPr lang="en-GB" sz="2000" dirty="0" err="1" smtClean="0"/>
              <a:t>komponente</a:t>
            </a:r>
            <a:r>
              <a:rPr lang="en-GB" sz="2000" dirty="0" smtClean="0"/>
              <a:t> </a:t>
            </a:r>
            <a:r>
              <a:rPr lang="en-GB" sz="2000" dirty="0" err="1" smtClean="0"/>
              <a:t>koje</a:t>
            </a:r>
            <a:r>
              <a:rPr lang="en-GB" sz="2000" dirty="0" smtClean="0"/>
              <a:t> </a:t>
            </a:r>
            <a:r>
              <a:rPr lang="en-GB" sz="2000" dirty="0" err="1" smtClean="0"/>
              <a:t>komuniciraju</a:t>
            </a:r>
            <a:r>
              <a:rPr lang="en-GB" sz="2000" dirty="0" smtClean="0"/>
              <a:t> </a:t>
            </a:r>
            <a:r>
              <a:rPr lang="en-GB" sz="2000" dirty="0" err="1" smtClean="0"/>
              <a:t>rade</a:t>
            </a:r>
            <a:r>
              <a:rPr lang="en-GB" sz="2000" dirty="0" smtClean="0"/>
              <a:t> </a:t>
            </a:r>
            <a:r>
              <a:rPr lang="en-GB" sz="2000" dirty="0" err="1" smtClean="0"/>
              <a:t>druga</a:t>
            </a:r>
            <a:r>
              <a:rPr lang="sr-Latn-RS" sz="2000" dirty="0"/>
              <a:t>č</a:t>
            </a:r>
            <a:r>
              <a:rPr lang="en-GB" sz="2000" dirty="0" err="1" smtClean="0"/>
              <a:t>ijim</a:t>
            </a:r>
            <a:r>
              <a:rPr lang="en-GB" sz="2000" dirty="0" smtClean="0"/>
              <a:t> </a:t>
            </a:r>
            <a:r>
              <a:rPr lang="en-GB" sz="2000" dirty="0" err="1" smtClean="0"/>
              <a:t>brzinama</a:t>
            </a:r>
            <a:r>
              <a:rPr lang="en-GB" sz="2000" dirty="0" smtClean="0"/>
              <a:t> </a:t>
            </a:r>
            <a:r>
              <a:rPr lang="en-GB" sz="2000" dirty="0" err="1" smtClean="0"/>
              <a:t>i</a:t>
            </a:r>
            <a:r>
              <a:rPr lang="en-GB" sz="2000" dirty="0" smtClean="0"/>
              <a:t> </a:t>
            </a:r>
            <a:r>
              <a:rPr lang="en-GB" sz="2000" dirty="0" err="1" smtClean="0"/>
              <a:t>nisu</a:t>
            </a:r>
            <a:r>
              <a:rPr lang="en-GB" sz="2000" dirty="0" smtClean="0"/>
              <a:t> </a:t>
            </a:r>
            <a:r>
              <a:rPr lang="en-GB" sz="2000" dirty="0" err="1" smtClean="0"/>
              <a:t>lepo</a:t>
            </a:r>
            <a:r>
              <a:rPr lang="en-GB" sz="2000" dirty="0" smtClean="0"/>
              <a:t> </a:t>
            </a:r>
            <a:r>
              <a:rPr lang="en-GB" sz="2000" dirty="0" err="1" smtClean="0"/>
              <a:t>uskle</a:t>
            </a:r>
            <a:r>
              <a:rPr lang="sr-Latn-RS" sz="2000" dirty="0" smtClean="0"/>
              <a:t>đ</a:t>
            </a:r>
            <a:r>
              <a:rPr lang="en-GB" sz="2000" dirty="0" err="1" smtClean="0"/>
              <a:t>ene</a:t>
            </a:r>
            <a:r>
              <a:rPr lang="en-GB" sz="2000" dirty="0" smtClean="0"/>
              <a:t>, pa se </a:t>
            </a:r>
            <a:r>
              <a:rPr lang="en-GB" sz="2000" dirty="0" err="1" smtClean="0"/>
              <a:t>zbog</a:t>
            </a:r>
            <a:r>
              <a:rPr lang="en-GB" sz="2000" dirty="0" smtClean="0"/>
              <a:t> toga </a:t>
            </a:r>
            <a:r>
              <a:rPr lang="en-GB" sz="2000" dirty="0" err="1" smtClean="0"/>
              <a:t>koriste</a:t>
            </a:r>
            <a:r>
              <a:rPr lang="en-GB" sz="2000" dirty="0" smtClean="0"/>
              <a:t> </a:t>
            </a:r>
            <a:r>
              <a:rPr lang="en-GB" sz="2000" dirty="0" err="1" smtClean="0"/>
              <a:t>poda</a:t>
            </a:r>
            <a:r>
              <a:rPr lang="sr-Latn-RS" sz="2000" dirty="0" smtClean="0"/>
              <a:t>c</a:t>
            </a:r>
            <a:r>
              <a:rPr lang="en-GB" sz="2000" dirty="0" err="1" smtClean="0"/>
              <a:t>i</a:t>
            </a:r>
            <a:r>
              <a:rPr lang="en-GB" sz="2000" dirty="0" smtClean="0"/>
              <a:t> </a:t>
            </a:r>
            <a:r>
              <a:rPr lang="en-GB" sz="2000" dirty="0" err="1" smtClean="0"/>
              <a:t>koji</a:t>
            </a:r>
            <a:r>
              <a:rPr lang="en-GB" sz="2000" dirty="0" smtClean="0"/>
              <a:t> </a:t>
            </a:r>
            <a:r>
              <a:rPr lang="en-GB" sz="2000" dirty="0" err="1" smtClean="0"/>
              <a:t>nisu</a:t>
            </a:r>
            <a:r>
              <a:rPr lang="en-GB" sz="2000" dirty="0" smtClean="0"/>
              <a:t> </a:t>
            </a:r>
            <a:r>
              <a:rPr lang="en-GB" sz="2000" dirty="0" err="1" smtClean="0"/>
              <a:t>vise</a:t>
            </a:r>
            <a:r>
              <a:rPr lang="en-GB" sz="2000" dirty="0" smtClean="0"/>
              <a:t> </a:t>
            </a:r>
            <a:r>
              <a:rPr lang="en-GB" sz="2000" dirty="0" err="1" smtClean="0"/>
              <a:t>validni</a:t>
            </a:r>
            <a:r>
              <a:rPr lang="en-GB" sz="2000" dirty="0" smtClean="0"/>
              <a:t>.</a:t>
            </a:r>
            <a:endParaRPr lang="en-US" dirty="0"/>
          </a:p>
        </p:txBody>
      </p:sp>
      <p:sp>
        <p:nvSpPr>
          <p:cNvPr id="4" name="Slide Number Placeholder 3"/>
          <p:cNvSpPr>
            <a:spLocks noGrp="1"/>
          </p:cNvSpPr>
          <p:nvPr>
            <p:ph type="sldNum" sz="quarter" idx="12"/>
          </p:nvPr>
        </p:nvSpPr>
        <p:spPr>
          <a:xfrm>
            <a:off x="11521654" y="6375542"/>
            <a:ext cx="551167" cy="377825"/>
          </a:xfrm>
        </p:spPr>
        <p:txBody>
          <a:bodyPr/>
          <a:lstStyle/>
          <a:p>
            <a:fld id="{D57F1E4F-1CFF-5643-939E-217C01CDF565}" type="slidenum">
              <a:rPr lang="en-US" sz="2400" smtClean="0"/>
              <a:pPr/>
              <a:t>25</a:t>
            </a:fld>
            <a:endParaRPr lang="en-US" sz="2400" dirty="0"/>
          </a:p>
        </p:txBody>
      </p:sp>
    </p:spTree>
    <p:extLst>
      <p:ext uri="{BB962C8B-B14F-4D97-AF65-F5344CB8AC3E}">
        <p14:creationId xmlns:p14="http://schemas.microsoft.com/office/powerpoint/2010/main" val="2890898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4" y="368489"/>
            <a:ext cx="10131425" cy="1096876"/>
          </a:xfrm>
        </p:spPr>
        <p:txBody>
          <a:bodyPr/>
          <a:lstStyle/>
          <a:p>
            <a:pPr algn="ctr"/>
            <a:r>
              <a:rPr lang="en-US" dirty="0" err="1" smtClean="0"/>
              <a:t>Smernice</a:t>
            </a:r>
            <a:r>
              <a:rPr lang="en-US" dirty="0" smtClean="0"/>
              <a:t> </a:t>
            </a:r>
            <a:r>
              <a:rPr lang="en-US" dirty="0" err="1" smtClean="0"/>
              <a:t>za</a:t>
            </a:r>
            <a:r>
              <a:rPr lang="en-US" dirty="0" smtClean="0"/>
              <a:t> </a:t>
            </a:r>
            <a:r>
              <a:rPr lang="en-US" dirty="0" err="1" smtClean="0"/>
              <a:t>testiranje</a:t>
            </a:r>
            <a:r>
              <a:rPr lang="en-US" dirty="0" smtClean="0"/>
              <a:t> </a:t>
            </a:r>
            <a:r>
              <a:rPr lang="en-US" dirty="0" err="1" smtClean="0"/>
              <a:t>interfejsa</a:t>
            </a:r>
            <a:endParaRPr lang="en-US" dirty="0"/>
          </a:p>
        </p:txBody>
      </p:sp>
      <p:sp>
        <p:nvSpPr>
          <p:cNvPr id="3" name="Content Placeholder 2"/>
          <p:cNvSpPr>
            <a:spLocks noGrp="1"/>
          </p:cNvSpPr>
          <p:nvPr>
            <p:ph idx="1"/>
          </p:nvPr>
        </p:nvSpPr>
        <p:spPr>
          <a:xfrm>
            <a:off x="685801" y="2142067"/>
            <a:ext cx="10131425" cy="4081312"/>
          </a:xfrm>
        </p:spPr>
        <p:txBody>
          <a:bodyPr>
            <a:noAutofit/>
          </a:bodyPr>
          <a:lstStyle/>
          <a:p>
            <a:r>
              <a:rPr lang="en-GB" sz="2400" dirty="0" err="1" smtClean="0"/>
              <a:t>Dizajnirajte</a:t>
            </a:r>
            <a:r>
              <a:rPr lang="en-GB" sz="2400" dirty="0" smtClean="0"/>
              <a:t> test </a:t>
            </a:r>
            <a:r>
              <a:rPr lang="en-GB" sz="2400" dirty="0" err="1" smtClean="0"/>
              <a:t>primere</a:t>
            </a:r>
            <a:r>
              <a:rPr lang="en-GB" sz="2400" dirty="0" smtClean="0"/>
              <a:t> </a:t>
            </a:r>
            <a:r>
              <a:rPr lang="en-GB" sz="2400" dirty="0" err="1" smtClean="0"/>
              <a:t>tako</a:t>
            </a:r>
            <a:r>
              <a:rPr lang="en-GB" sz="2400" dirty="0" smtClean="0"/>
              <a:t> da </a:t>
            </a:r>
            <a:r>
              <a:rPr lang="en-GB" sz="2400" dirty="0" err="1" smtClean="0"/>
              <a:t>parametri</a:t>
            </a:r>
            <a:r>
              <a:rPr lang="en-GB" sz="2400" dirty="0" smtClean="0"/>
              <a:t> </a:t>
            </a:r>
            <a:r>
              <a:rPr lang="en-GB" sz="2400" dirty="0" err="1" smtClean="0"/>
              <a:t>procedura</a:t>
            </a:r>
            <a:r>
              <a:rPr lang="en-GB" sz="2400" dirty="0" smtClean="0"/>
              <a:t> </a:t>
            </a:r>
            <a:r>
              <a:rPr lang="en-GB" sz="2400" dirty="0" err="1" smtClean="0"/>
              <a:t>budu</a:t>
            </a:r>
            <a:r>
              <a:rPr lang="en-GB" sz="2400" dirty="0" smtClean="0"/>
              <a:t> </a:t>
            </a:r>
            <a:r>
              <a:rPr lang="en-GB" sz="2400" dirty="0" err="1" smtClean="0"/>
              <a:t>na</a:t>
            </a:r>
            <a:r>
              <a:rPr lang="en-GB" sz="2400" dirty="0" smtClean="0"/>
              <a:t> </a:t>
            </a:r>
            <a:r>
              <a:rPr lang="en-GB" sz="2400" dirty="0" err="1" smtClean="0"/>
              <a:t>granicama</a:t>
            </a:r>
            <a:r>
              <a:rPr lang="en-GB" sz="2400" dirty="0" smtClean="0"/>
              <a:t> </a:t>
            </a:r>
            <a:r>
              <a:rPr lang="en-GB" sz="2400" dirty="0" err="1" smtClean="0"/>
              <a:t>njihovih</a:t>
            </a:r>
            <a:r>
              <a:rPr lang="en-GB" sz="2400" dirty="0" smtClean="0"/>
              <a:t> </a:t>
            </a:r>
            <a:r>
              <a:rPr lang="en-GB" sz="2400" dirty="0" err="1" smtClean="0"/>
              <a:t>opsega</a:t>
            </a:r>
            <a:r>
              <a:rPr lang="en-GB" sz="2400" dirty="0" smtClean="0"/>
              <a:t>.</a:t>
            </a:r>
          </a:p>
          <a:p>
            <a:r>
              <a:rPr lang="en-GB" sz="2400" dirty="0" err="1" smtClean="0"/>
              <a:t>Uvek</a:t>
            </a:r>
            <a:r>
              <a:rPr lang="en-GB" sz="2400" dirty="0" smtClean="0"/>
              <a:t> </a:t>
            </a:r>
            <a:r>
              <a:rPr lang="en-GB" sz="2400" dirty="0" err="1" smtClean="0"/>
              <a:t>testirajte</a:t>
            </a:r>
            <a:r>
              <a:rPr lang="en-GB" sz="2400" dirty="0" smtClean="0"/>
              <a:t> </a:t>
            </a:r>
            <a:r>
              <a:rPr lang="en-GB" sz="2400" dirty="0" err="1" smtClean="0"/>
              <a:t>parametr</a:t>
            </a:r>
            <a:r>
              <a:rPr lang="sr-Latn-RS" sz="2400" dirty="0" smtClean="0"/>
              <a:t>e</a:t>
            </a:r>
            <a:r>
              <a:rPr lang="en-GB" sz="2400" dirty="0" smtClean="0"/>
              <a:t> </a:t>
            </a:r>
            <a:r>
              <a:rPr lang="en-GB" sz="2400" dirty="0" err="1" smtClean="0"/>
              <a:t>koji</a:t>
            </a:r>
            <a:r>
              <a:rPr lang="en-GB" sz="2400" dirty="0" smtClean="0"/>
              <a:t> </a:t>
            </a:r>
            <a:r>
              <a:rPr lang="en-GB" sz="2400" dirty="0" err="1" smtClean="0"/>
              <a:t>su</a:t>
            </a:r>
            <a:r>
              <a:rPr lang="en-GB" sz="2400" dirty="0" smtClean="0"/>
              <a:t> </a:t>
            </a:r>
            <a:r>
              <a:rPr lang="en-GB" sz="2400" dirty="0" err="1" smtClean="0"/>
              <a:t>pokaziva</a:t>
            </a:r>
            <a:r>
              <a:rPr lang="sr-Latn-RS" sz="2400" dirty="0" smtClean="0"/>
              <a:t>č</a:t>
            </a:r>
            <a:r>
              <a:rPr lang="en-GB" sz="2400" dirty="0" err="1" smtClean="0"/>
              <a:t>i</a:t>
            </a:r>
            <a:r>
              <a:rPr lang="en-GB" sz="2400" dirty="0" smtClean="0"/>
              <a:t> </a:t>
            </a:r>
            <a:r>
              <a:rPr lang="en-GB" sz="2400" dirty="0" err="1" smtClean="0"/>
              <a:t>sa</a:t>
            </a:r>
            <a:r>
              <a:rPr lang="en-GB" sz="2400" dirty="0" smtClean="0"/>
              <a:t> NULL </a:t>
            </a:r>
            <a:r>
              <a:rPr lang="en-GB" sz="2400" dirty="0" err="1" smtClean="0"/>
              <a:t>vrednostima</a:t>
            </a:r>
            <a:r>
              <a:rPr lang="en-GB" sz="2400" dirty="0" smtClean="0"/>
              <a:t>. </a:t>
            </a:r>
          </a:p>
          <a:p>
            <a:r>
              <a:rPr lang="en-GB" sz="2400" dirty="0" err="1" smtClean="0"/>
              <a:t>Dizajnirajte</a:t>
            </a:r>
            <a:r>
              <a:rPr lang="en-GB" sz="2400" dirty="0" smtClean="0"/>
              <a:t> </a:t>
            </a:r>
            <a:r>
              <a:rPr lang="en-GB" sz="2400" dirty="0" err="1" smtClean="0"/>
              <a:t>testove</a:t>
            </a:r>
            <a:r>
              <a:rPr lang="en-GB" sz="2400" dirty="0" smtClean="0"/>
              <a:t> </a:t>
            </a:r>
            <a:r>
              <a:rPr lang="en-GB" sz="2400" dirty="0" err="1" smtClean="0"/>
              <a:t>koji</a:t>
            </a:r>
            <a:r>
              <a:rPr lang="en-GB" sz="2400" dirty="0" smtClean="0"/>
              <a:t> </a:t>
            </a:r>
            <a:r>
              <a:rPr lang="en-GB" sz="2400" dirty="0" err="1" smtClean="0"/>
              <a:t>uzrokuju</a:t>
            </a:r>
            <a:r>
              <a:rPr lang="en-GB" sz="2400" dirty="0" smtClean="0"/>
              <a:t> </a:t>
            </a:r>
            <a:r>
              <a:rPr lang="sr-Latn-RS" sz="2400" dirty="0" smtClean="0"/>
              <a:t>greške u </a:t>
            </a:r>
            <a:r>
              <a:rPr lang="en-GB" sz="2400" dirty="0" err="1" smtClean="0"/>
              <a:t>komponenta</a:t>
            </a:r>
            <a:r>
              <a:rPr lang="sr-Latn-RS" sz="2400" dirty="0" smtClean="0"/>
              <a:t>ma</a:t>
            </a:r>
            <a:r>
              <a:rPr lang="en-GB" sz="2400" dirty="0" smtClean="0"/>
              <a:t>.</a:t>
            </a:r>
            <a:endParaRPr lang="en-GB" sz="2400" dirty="0" smtClean="0"/>
          </a:p>
          <a:p>
            <a:r>
              <a:rPr lang="en-GB" sz="2400" dirty="0" err="1" smtClean="0"/>
              <a:t>Naterajte</a:t>
            </a:r>
            <a:r>
              <a:rPr lang="en-GB" sz="2400" dirty="0" smtClean="0"/>
              <a:t> </a:t>
            </a:r>
            <a:r>
              <a:rPr lang="en-GB" sz="2400" dirty="0" err="1" smtClean="0"/>
              <a:t>komponentu</a:t>
            </a:r>
            <a:r>
              <a:rPr lang="en-GB" sz="2400" dirty="0" smtClean="0"/>
              <a:t> da </a:t>
            </a:r>
            <a:r>
              <a:rPr lang="en-GB" sz="2400" dirty="0" err="1" smtClean="0"/>
              <a:t>ispi</a:t>
            </a:r>
            <a:r>
              <a:rPr lang="sr-Latn-RS" sz="2400" dirty="0" smtClean="0"/>
              <a:t>š</a:t>
            </a:r>
            <a:r>
              <a:rPr lang="en-GB" sz="2400" dirty="0" smtClean="0"/>
              <a:t>e </a:t>
            </a:r>
            <a:r>
              <a:rPr lang="en-GB" sz="2400" dirty="0" err="1" smtClean="0"/>
              <a:t>sve</a:t>
            </a:r>
            <a:r>
              <a:rPr lang="en-GB" sz="2400" dirty="0" smtClean="0"/>
              <a:t> </a:t>
            </a:r>
            <a:r>
              <a:rPr lang="en-GB" sz="2400" dirty="0" err="1" smtClean="0"/>
              <a:t>moguce</a:t>
            </a:r>
            <a:r>
              <a:rPr lang="en-GB" sz="2400" dirty="0" smtClean="0"/>
              <a:t> </a:t>
            </a:r>
            <a:r>
              <a:rPr lang="en-GB" sz="2400" dirty="0" err="1" smtClean="0"/>
              <a:t>poruke</a:t>
            </a:r>
            <a:r>
              <a:rPr lang="en-GB" sz="2400" dirty="0" smtClean="0"/>
              <a:t>, </a:t>
            </a:r>
            <a:r>
              <a:rPr lang="en-GB" sz="2400" dirty="0" err="1" smtClean="0"/>
              <a:t>vise</a:t>
            </a:r>
            <a:r>
              <a:rPr lang="en-GB" sz="2400" dirty="0" smtClean="0"/>
              <a:t> </a:t>
            </a:r>
            <a:r>
              <a:rPr lang="en-GB" sz="2400" dirty="0" err="1" smtClean="0"/>
              <a:t>nego</a:t>
            </a:r>
            <a:r>
              <a:rPr lang="en-GB" sz="2400" dirty="0" smtClean="0"/>
              <a:t> </a:t>
            </a:r>
            <a:r>
              <a:rPr lang="en-GB" sz="2400" dirty="0" err="1" smtClean="0"/>
              <a:t>sto</a:t>
            </a:r>
            <a:r>
              <a:rPr lang="en-GB" sz="2400" dirty="0" smtClean="0"/>
              <a:t> b</a:t>
            </a:r>
            <a:r>
              <a:rPr lang="sr-Latn-RS" sz="2400" dirty="0" smtClean="0"/>
              <a:t>i</a:t>
            </a:r>
            <a:r>
              <a:rPr lang="en-GB" sz="2400" dirty="0" smtClean="0"/>
              <a:t> se </a:t>
            </a:r>
            <a:r>
              <a:rPr lang="en-GB" sz="2400" dirty="0" err="1" smtClean="0"/>
              <a:t>desilo</a:t>
            </a:r>
            <a:r>
              <a:rPr lang="en-GB" sz="2400" dirty="0" smtClean="0"/>
              <a:t> u </a:t>
            </a:r>
            <a:r>
              <a:rPr lang="en-GB" sz="2400" dirty="0" err="1" smtClean="0"/>
              <a:t>normalnim</a:t>
            </a:r>
            <a:r>
              <a:rPr lang="en-GB" sz="2400" dirty="0" smtClean="0"/>
              <a:t> </a:t>
            </a:r>
            <a:r>
              <a:rPr lang="en-GB" sz="2400" dirty="0" err="1" smtClean="0"/>
              <a:t>uslovima</a:t>
            </a:r>
            <a:r>
              <a:rPr lang="en-GB" sz="2400" dirty="0" smtClean="0"/>
              <a:t> </a:t>
            </a:r>
            <a:r>
              <a:rPr lang="en-GB" sz="2400" dirty="0" err="1" smtClean="0"/>
              <a:t>rada</a:t>
            </a:r>
            <a:r>
              <a:rPr lang="en-GB" sz="2400" dirty="0" smtClean="0"/>
              <a:t> </a:t>
            </a:r>
            <a:r>
              <a:rPr lang="en-GB" sz="2400" dirty="0" smtClean="0"/>
              <a:t>(</a:t>
            </a:r>
            <a:r>
              <a:rPr lang="en-GB" sz="2400" i="1" dirty="0" smtClean="0"/>
              <a:t>stress </a:t>
            </a:r>
            <a:r>
              <a:rPr lang="en-GB" sz="2400" i="1" dirty="0"/>
              <a:t>testing in message passing </a:t>
            </a:r>
            <a:r>
              <a:rPr lang="en-GB" sz="2400" i="1" dirty="0" smtClean="0"/>
              <a:t>systems</a:t>
            </a:r>
            <a:r>
              <a:rPr lang="en-GB" sz="2400" dirty="0" smtClean="0"/>
              <a:t>)</a:t>
            </a:r>
            <a:r>
              <a:rPr lang="sr-Latn-RS" sz="2400" dirty="0" smtClean="0"/>
              <a:t>.</a:t>
            </a:r>
            <a:endParaRPr lang="en-GB" sz="2400" dirty="0"/>
          </a:p>
          <a:p>
            <a:r>
              <a:rPr lang="en-GB" sz="2400" dirty="0" err="1" smtClean="0"/>
              <a:t>Kada</a:t>
            </a:r>
            <a:r>
              <a:rPr lang="en-GB" sz="2400" dirty="0" smtClean="0"/>
              <a:t> </a:t>
            </a:r>
            <a:r>
              <a:rPr lang="en-GB" sz="2400" dirty="0" err="1" smtClean="0"/>
              <a:t>ima</a:t>
            </a:r>
            <a:r>
              <a:rPr lang="en-GB" sz="2400" dirty="0" smtClean="0"/>
              <a:t> </a:t>
            </a:r>
            <a:r>
              <a:rPr lang="en-GB" sz="2400" dirty="0" err="1" smtClean="0"/>
              <a:t>deljenja</a:t>
            </a:r>
            <a:r>
              <a:rPr lang="en-GB" sz="2400" dirty="0" smtClean="0"/>
              <a:t> </a:t>
            </a:r>
            <a:r>
              <a:rPr lang="en-GB" sz="2400" dirty="0" err="1" smtClean="0"/>
              <a:t>memorije</a:t>
            </a:r>
            <a:r>
              <a:rPr lang="en-GB" sz="2400" dirty="0" smtClean="0"/>
              <a:t>, </a:t>
            </a:r>
            <a:r>
              <a:rPr lang="en-GB" sz="2400" dirty="0" err="1" smtClean="0"/>
              <a:t>varirajte</a:t>
            </a:r>
            <a:r>
              <a:rPr lang="en-GB" sz="2400" dirty="0" smtClean="0"/>
              <a:t> </a:t>
            </a:r>
            <a:r>
              <a:rPr lang="en-GB" sz="2400" dirty="0" err="1" smtClean="0"/>
              <a:t>redosled</a:t>
            </a:r>
            <a:r>
              <a:rPr lang="en-GB" sz="2400" dirty="0" smtClean="0"/>
              <a:t> </a:t>
            </a:r>
            <a:r>
              <a:rPr lang="en-GB" sz="2400" dirty="0"/>
              <a:t>u </a:t>
            </a:r>
            <a:r>
              <a:rPr lang="en-GB" sz="2400" dirty="0" err="1" smtClean="0"/>
              <a:t>kom</a:t>
            </a:r>
            <a:r>
              <a:rPr lang="sr-Latn-RS" sz="2400" dirty="0" smtClean="0"/>
              <a:t>e</a:t>
            </a:r>
            <a:r>
              <a:rPr lang="en-GB" sz="2400" dirty="0" smtClean="0"/>
              <a:t> </a:t>
            </a:r>
            <a:r>
              <a:rPr lang="en-GB" sz="2400" dirty="0" err="1"/>
              <a:t>su</a:t>
            </a:r>
            <a:r>
              <a:rPr lang="en-GB" sz="2400" dirty="0"/>
              <a:t> </a:t>
            </a:r>
            <a:r>
              <a:rPr lang="en-GB" sz="2400" dirty="0" err="1" smtClean="0"/>
              <a:t>komponente</a:t>
            </a:r>
            <a:r>
              <a:rPr lang="en-GB" sz="2400" dirty="0" smtClean="0"/>
              <a:t> </a:t>
            </a:r>
            <a:r>
              <a:rPr lang="en-GB" sz="2400" dirty="0" err="1" smtClean="0"/>
              <a:t>aktivne</a:t>
            </a:r>
            <a:r>
              <a:rPr lang="en-GB" sz="2400" dirty="0" smtClean="0"/>
              <a:t>.</a:t>
            </a:r>
            <a:endParaRPr lang="en-GB" sz="2400" dirty="0"/>
          </a:p>
        </p:txBody>
      </p:sp>
      <p:sp>
        <p:nvSpPr>
          <p:cNvPr id="4" name="Slide Number Placeholder 3"/>
          <p:cNvSpPr>
            <a:spLocks noGrp="1"/>
          </p:cNvSpPr>
          <p:nvPr>
            <p:ph type="sldNum" sz="quarter" idx="12"/>
          </p:nvPr>
        </p:nvSpPr>
        <p:spPr>
          <a:xfrm>
            <a:off x="11640833" y="6384641"/>
            <a:ext cx="551167" cy="377825"/>
          </a:xfrm>
        </p:spPr>
        <p:txBody>
          <a:bodyPr/>
          <a:lstStyle/>
          <a:p>
            <a:fld id="{D57F1E4F-1CFF-5643-939E-217C01CDF565}" type="slidenum">
              <a:rPr lang="en-US" sz="2400" smtClean="0"/>
              <a:pPr/>
              <a:t>26</a:t>
            </a:fld>
            <a:endParaRPr lang="en-US" sz="2400" dirty="0"/>
          </a:p>
        </p:txBody>
      </p:sp>
    </p:spTree>
    <p:extLst>
      <p:ext uri="{BB962C8B-B14F-4D97-AF65-F5344CB8AC3E}">
        <p14:creationId xmlns:p14="http://schemas.microsoft.com/office/powerpoint/2010/main" val="2532102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31928"/>
            <a:ext cx="10131425" cy="932597"/>
          </a:xfrm>
        </p:spPr>
        <p:txBody>
          <a:bodyPr/>
          <a:lstStyle/>
          <a:p>
            <a:pPr algn="ctr"/>
            <a:r>
              <a:rPr lang="en-US" dirty="0" err="1" smtClean="0"/>
              <a:t>Testiranje</a:t>
            </a:r>
            <a:r>
              <a:rPr lang="en-US" dirty="0" smtClean="0"/>
              <a:t> </a:t>
            </a:r>
            <a:r>
              <a:rPr lang="en-US" dirty="0" err="1" smtClean="0"/>
              <a:t>sistema</a:t>
            </a:r>
            <a:endParaRPr lang="en-US" dirty="0"/>
          </a:p>
        </p:txBody>
      </p:sp>
      <p:sp>
        <p:nvSpPr>
          <p:cNvPr id="3" name="Content Placeholder 2"/>
          <p:cNvSpPr>
            <a:spLocks noGrp="1"/>
          </p:cNvSpPr>
          <p:nvPr>
            <p:ph idx="1"/>
          </p:nvPr>
        </p:nvSpPr>
        <p:spPr>
          <a:xfrm>
            <a:off x="685801" y="1501253"/>
            <a:ext cx="10131425" cy="4562901"/>
          </a:xfrm>
        </p:spPr>
        <p:txBody>
          <a:bodyPr>
            <a:noAutofit/>
          </a:bodyPr>
          <a:lstStyle/>
          <a:p>
            <a:r>
              <a:rPr lang="en-US" sz="2400" dirty="0" err="1" smtClean="0"/>
              <a:t>Testiranje</a:t>
            </a:r>
            <a:r>
              <a:rPr lang="en-US" sz="2400" dirty="0" smtClean="0"/>
              <a:t> </a:t>
            </a:r>
            <a:r>
              <a:rPr lang="en-US" sz="2400" dirty="0" err="1" smtClean="0"/>
              <a:t>sistema</a:t>
            </a:r>
            <a:r>
              <a:rPr lang="en-US" sz="2400" dirty="0" smtClean="0"/>
              <a:t> u </a:t>
            </a:r>
            <a:r>
              <a:rPr lang="en-US" sz="2400" dirty="0" err="1" smtClean="0"/>
              <a:t>toku</a:t>
            </a:r>
            <a:r>
              <a:rPr lang="en-US" sz="2400" dirty="0" smtClean="0"/>
              <a:t> </a:t>
            </a:r>
            <a:r>
              <a:rPr lang="en-US" sz="2400" dirty="0" err="1" smtClean="0"/>
              <a:t>razvoja</a:t>
            </a:r>
            <a:r>
              <a:rPr lang="en-US" sz="2400" dirty="0" smtClean="0"/>
              <a:t> </a:t>
            </a:r>
            <a:r>
              <a:rPr lang="en-US" sz="2400" dirty="0" err="1" smtClean="0"/>
              <a:t>uklju</a:t>
            </a:r>
            <a:r>
              <a:rPr lang="sr-Latn-RS" sz="2400" dirty="0" smtClean="0"/>
              <a:t>č</a:t>
            </a:r>
            <a:r>
              <a:rPr lang="en-US" sz="2400" dirty="0" err="1" smtClean="0"/>
              <a:t>uje</a:t>
            </a:r>
            <a:r>
              <a:rPr lang="en-US" sz="2400" dirty="0" smtClean="0"/>
              <a:t> </a:t>
            </a:r>
            <a:r>
              <a:rPr lang="en-US" sz="2400" dirty="0" err="1" smtClean="0"/>
              <a:t>integrisanje</a:t>
            </a:r>
            <a:r>
              <a:rPr lang="en-US" sz="2400" dirty="0" smtClean="0"/>
              <a:t> </a:t>
            </a:r>
            <a:r>
              <a:rPr lang="en-US" sz="2400" dirty="0" err="1" smtClean="0"/>
              <a:t>komponenti</a:t>
            </a:r>
            <a:r>
              <a:rPr lang="en-US" sz="2400" dirty="0" smtClean="0"/>
              <a:t> </a:t>
            </a:r>
            <a:r>
              <a:rPr lang="en-US" sz="2400" dirty="0" err="1" smtClean="0"/>
              <a:t>kako</a:t>
            </a:r>
            <a:r>
              <a:rPr lang="en-US" sz="2400" dirty="0" smtClean="0"/>
              <a:t> </a:t>
            </a:r>
            <a:r>
              <a:rPr lang="en-US" sz="2400" dirty="0" smtClean="0"/>
              <a:t>bi </a:t>
            </a:r>
            <a:r>
              <a:rPr lang="en-US" sz="2400" dirty="0" err="1" smtClean="0"/>
              <a:t>dobili</a:t>
            </a:r>
            <a:r>
              <a:rPr lang="en-US" sz="2400" dirty="0" smtClean="0"/>
              <a:t> </a:t>
            </a:r>
            <a:r>
              <a:rPr lang="en-US" sz="2400" dirty="0" err="1" smtClean="0"/>
              <a:t>neku</a:t>
            </a:r>
            <a:r>
              <a:rPr lang="en-US" sz="2400" dirty="0" smtClean="0"/>
              <a:t> </a:t>
            </a:r>
            <a:r>
              <a:rPr lang="en-US" sz="2400" dirty="0" err="1" smtClean="0"/>
              <a:t>verziju</a:t>
            </a:r>
            <a:r>
              <a:rPr lang="en-US" sz="2400" dirty="0" smtClean="0"/>
              <a:t> </a:t>
            </a:r>
            <a:r>
              <a:rPr lang="en-US" sz="2400" dirty="0" err="1" smtClean="0"/>
              <a:t>sistema</a:t>
            </a:r>
            <a:r>
              <a:rPr lang="en-US" sz="2400" dirty="0" smtClean="0"/>
              <a:t> </a:t>
            </a:r>
            <a:r>
              <a:rPr lang="en-US" sz="2400" dirty="0" err="1" smtClean="0"/>
              <a:t>koju</a:t>
            </a:r>
            <a:r>
              <a:rPr lang="en-US" sz="2400" dirty="0" smtClean="0"/>
              <a:t> </a:t>
            </a:r>
            <a:r>
              <a:rPr lang="en-US" sz="2400" dirty="0" smtClean="0"/>
              <a:t>bi</a:t>
            </a:r>
            <a:r>
              <a:rPr lang="sr-Latn-RS" sz="2400" dirty="0" smtClean="0"/>
              <a:t>smo</a:t>
            </a:r>
            <a:r>
              <a:rPr lang="en-US" sz="2400" dirty="0" smtClean="0"/>
              <a:t> </a:t>
            </a:r>
            <a:r>
              <a:rPr lang="en-US" sz="2400" dirty="0" err="1" smtClean="0"/>
              <a:t>onda</a:t>
            </a:r>
            <a:r>
              <a:rPr lang="en-US" sz="2400" dirty="0" smtClean="0"/>
              <a:t> </a:t>
            </a:r>
            <a:r>
              <a:rPr lang="en-US" sz="2400" dirty="0" err="1" smtClean="0"/>
              <a:t>testirali</a:t>
            </a:r>
            <a:r>
              <a:rPr lang="en-US" sz="2400" dirty="0" smtClean="0"/>
              <a:t>.</a:t>
            </a:r>
            <a:endParaRPr lang="en-US" sz="2400" dirty="0"/>
          </a:p>
          <a:p>
            <a:r>
              <a:rPr lang="sr-Latn-RS" sz="2400" dirty="0" smtClean="0"/>
              <a:t>Težište</a:t>
            </a:r>
            <a:r>
              <a:rPr lang="en-US" sz="2400" dirty="0" smtClean="0"/>
              <a:t> </a:t>
            </a:r>
            <a:r>
              <a:rPr lang="en-US" sz="2400" dirty="0" smtClean="0"/>
              <a:t>u </a:t>
            </a:r>
            <a:r>
              <a:rPr lang="en-US" sz="2400" dirty="0" err="1" smtClean="0"/>
              <a:t>testiranju</a:t>
            </a:r>
            <a:r>
              <a:rPr lang="en-US" sz="2400" dirty="0" smtClean="0"/>
              <a:t> </a:t>
            </a:r>
            <a:r>
              <a:rPr lang="en-US" sz="2400" dirty="0" err="1" smtClean="0"/>
              <a:t>sistema</a:t>
            </a:r>
            <a:r>
              <a:rPr lang="en-US" sz="2400" dirty="0" smtClean="0"/>
              <a:t> je </a:t>
            </a:r>
            <a:r>
              <a:rPr lang="en-US" sz="2400" dirty="0" err="1" smtClean="0"/>
              <a:t>testiranje</a:t>
            </a:r>
            <a:r>
              <a:rPr lang="en-US" sz="2400" dirty="0" smtClean="0"/>
              <a:t> </a:t>
            </a:r>
            <a:r>
              <a:rPr lang="sr-Latn-RS" sz="2400" dirty="0" smtClean="0"/>
              <a:t>međusobnih veza </a:t>
            </a:r>
            <a:r>
              <a:rPr lang="en-US" sz="2400" dirty="0" err="1" smtClean="0"/>
              <a:t>izme</a:t>
            </a:r>
            <a:r>
              <a:rPr lang="sr-Latn-RS" sz="2400" dirty="0" smtClean="0"/>
              <a:t>đ</a:t>
            </a:r>
            <a:r>
              <a:rPr lang="en-US" sz="2400" dirty="0" smtClean="0"/>
              <a:t>u </a:t>
            </a:r>
            <a:r>
              <a:rPr lang="en-US" sz="2400" dirty="0" err="1" smtClean="0"/>
              <a:t>komponenti</a:t>
            </a:r>
            <a:r>
              <a:rPr lang="en-US" sz="2400" dirty="0" smtClean="0"/>
              <a:t> </a:t>
            </a:r>
            <a:r>
              <a:rPr lang="sr-Latn-RS" sz="2400" dirty="0" smtClean="0"/>
              <a:t>s</a:t>
            </a:r>
            <a:r>
              <a:rPr lang="en-US" sz="2400" dirty="0" err="1" smtClean="0"/>
              <a:t>istema</a:t>
            </a:r>
            <a:r>
              <a:rPr lang="en-US" sz="2400" dirty="0" smtClean="0"/>
              <a:t>.</a:t>
            </a:r>
          </a:p>
          <a:p>
            <a:r>
              <a:rPr lang="en-US" sz="2400" dirty="0" err="1" smtClean="0"/>
              <a:t>Testiranje</a:t>
            </a:r>
            <a:r>
              <a:rPr lang="en-US" sz="2400" dirty="0" smtClean="0"/>
              <a:t> </a:t>
            </a:r>
            <a:r>
              <a:rPr lang="en-US" sz="2400" dirty="0" err="1" smtClean="0"/>
              <a:t>sistema</a:t>
            </a:r>
            <a:r>
              <a:rPr lang="en-US" sz="2400" dirty="0" smtClean="0"/>
              <a:t> </a:t>
            </a:r>
            <a:r>
              <a:rPr lang="en-US" sz="2400" dirty="0" err="1" smtClean="0"/>
              <a:t>proverava</a:t>
            </a:r>
            <a:r>
              <a:rPr lang="en-US" sz="2400" dirty="0" smtClean="0"/>
              <a:t> da li </a:t>
            </a:r>
            <a:r>
              <a:rPr lang="en-US" sz="2400" dirty="0" err="1" smtClean="0"/>
              <a:t>su</a:t>
            </a:r>
            <a:r>
              <a:rPr lang="en-US" sz="2400" dirty="0" smtClean="0"/>
              <a:t> </a:t>
            </a:r>
            <a:r>
              <a:rPr lang="en-US" sz="2400" dirty="0" err="1" smtClean="0"/>
              <a:t>komponente</a:t>
            </a:r>
            <a:r>
              <a:rPr lang="en-US" sz="2400" dirty="0" smtClean="0"/>
              <a:t> </a:t>
            </a:r>
            <a:r>
              <a:rPr lang="en-US" sz="2400" dirty="0" err="1" smtClean="0"/>
              <a:t>kompatibilne</a:t>
            </a:r>
            <a:r>
              <a:rPr lang="en-US" sz="2400" dirty="0" smtClean="0"/>
              <a:t>, da li </a:t>
            </a:r>
            <a:r>
              <a:rPr lang="en-US" sz="2400" dirty="0" err="1" smtClean="0"/>
              <a:t>pravilno</a:t>
            </a:r>
            <a:r>
              <a:rPr lang="en-US" sz="2400" dirty="0" smtClean="0"/>
              <a:t> </a:t>
            </a:r>
            <a:r>
              <a:rPr lang="en-US" sz="2400" dirty="0" err="1" smtClean="0"/>
              <a:t>sara</a:t>
            </a:r>
            <a:r>
              <a:rPr lang="sr-Latn-RS" sz="2400" dirty="0" smtClean="0"/>
              <a:t>đ</a:t>
            </a:r>
            <a:r>
              <a:rPr lang="en-US" sz="2400" dirty="0" err="1" smtClean="0"/>
              <a:t>uju</a:t>
            </a:r>
            <a:r>
              <a:rPr lang="en-US" sz="2400" dirty="0" smtClean="0"/>
              <a:t> </a:t>
            </a:r>
            <a:r>
              <a:rPr lang="en-US" sz="2400" dirty="0" err="1" smtClean="0"/>
              <a:t>i</a:t>
            </a:r>
            <a:r>
              <a:rPr lang="en-US" sz="2400" dirty="0" smtClean="0"/>
              <a:t> </a:t>
            </a:r>
            <a:r>
              <a:rPr lang="en-US" sz="2400" dirty="0" err="1" smtClean="0"/>
              <a:t>prenose</a:t>
            </a:r>
            <a:r>
              <a:rPr lang="en-US" sz="2400" dirty="0" smtClean="0"/>
              <a:t> </a:t>
            </a:r>
            <a:r>
              <a:rPr lang="en-US" sz="2400" dirty="0" err="1" smtClean="0"/>
              <a:t>prave</a:t>
            </a:r>
            <a:r>
              <a:rPr lang="en-US" sz="2400" dirty="0" smtClean="0"/>
              <a:t> </a:t>
            </a:r>
            <a:r>
              <a:rPr lang="en-US" sz="2400" dirty="0" err="1" smtClean="0"/>
              <a:t>podatke</a:t>
            </a:r>
            <a:r>
              <a:rPr lang="en-US" sz="2400" dirty="0" smtClean="0"/>
              <a:t> u </a:t>
            </a:r>
            <a:r>
              <a:rPr lang="en-US" sz="2400" dirty="0" err="1" smtClean="0"/>
              <a:t>odgovaraju</a:t>
            </a:r>
            <a:r>
              <a:rPr lang="sr-Latn-RS" sz="2400" dirty="0" smtClean="0"/>
              <a:t>ć</a:t>
            </a:r>
            <a:r>
              <a:rPr lang="en-US" sz="2400" dirty="0" err="1" smtClean="0"/>
              <a:t>em</a:t>
            </a:r>
            <a:r>
              <a:rPr lang="en-US" sz="2400" dirty="0" smtClean="0"/>
              <a:t> </a:t>
            </a:r>
            <a:r>
              <a:rPr lang="en-US" sz="2400" dirty="0" err="1" smtClean="0"/>
              <a:t>trenutku</a:t>
            </a:r>
            <a:r>
              <a:rPr lang="en-US" sz="2400" dirty="0" smtClean="0"/>
              <a:t> </a:t>
            </a:r>
            <a:r>
              <a:rPr lang="en-US" sz="2400" dirty="0" err="1" smtClean="0"/>
              <a:t>putem</a:t>
            </a:r>
            <a:r>
              <a:rPr lang="en-US" sz="2400" dirty="0" smtClean="0"/>
              <a:t> </a:t>
            </a:r>
            <a:r>
              <a:rPr lang="en-US" sz="2400" dirty="0" err="1" smtClean="0"/>
              <a:t>interfejsa</a:t>
            </a:r>
            <a:r>
              <a:rPr lang="en-US" sz="2400" dirty="0" smtClean="0"/>
              <a:t>.</a:t>
            </a:r>
          </a:p>
          <a:p>
            <a:r>
              <a:rPr lang="en-US" sz="2400" dirty="0" err="1" smtClean="0"/>
              <a:t>Testiranje</a:t>
            </a:r>
            <a:r>
              <a:rPr lang="en-US" sz="2400" dirty="0" smtClean="0"/>
              <a:t> </a:t>
            </a:r>
            <a:r>
              <a:rPr lang="en-US" sz="2400" dirty="0" err="1" smtClean="0"/>
              <a:t>sistema</a:t>
            </a:r>
            <a:r>
              <a:rPr lang="en-US" sz="2400" dirty="0" smtClean="0"/>
              <a:t> </a:t>
            </a:r>
            <a:r>
              <a:rPr lang="en-US" sz="2400" dirty="0" err="1" smtClean="0"/>
              <a:t>testira</a:t>
            </a:r>
            <a:r>
              <a:rPr lang="en-US" sz="2400" dirty="0" smtClean="0"/>
              <a:t> </a:t>
            </a:r>
            <a:r>
              <a:rPr lang="en-US" sz="2400" dirty="0" err="1" smtClean="0"/>
              <a:t>pona</a:t>
            </a:r>
            <a:r>
              <a:rPr lang="sr-Latn-RS" sz="2400" dirty="0" smtClean="0"/>
              <a:t>š</a:t>
            </a:r>
            <a:r>
              <a:rPr lang="en-US" sz="2400" dirty="0" err="1" smtClean="0"/>
              <a:t>anje</a:t>
            </a:r>
            <a:r>
              <a:rPr lang="en-US" sz="2400" dirty="0" smtClean="0"/>
              <a:t> </a:t>
            </a:r>
            <a:r>
              <a:rPr lang="en-US" sz="2400" dirty="0" err="1" smtClean="0"/>
              <a:t>sistema</a:t>
            </a:r>
            <a:r>
              <a:rPr lang="en-US" sz="2400" dirty="0" smtClean="0"/>
              <a:t> </a:t>
            </a:r>
            <a:r>
              <a:rPr lang="en-US" sz="2400" dirty="0" err="1" smtClean="0"/>
              <a:t>koje</a:t>
            </a:r>
            <a:r>
              <a:rPr lang="en-US" sz="2400" dirty="0" smtClean="0"/>
              <a:t> </a:t>
            </a:r>
            <a:r>
              <a:rPr lang="en-US" sz="2400" dirty="0" err="1" smtClean="0"/>
              <a:t>postaje</a:t>
            </a:r>
            <a:r>
              <a:rPr lang="en-US" sz="2400" dirty="0" smtClean="0"/>
              <a:t> o</a:t>
            </a:r>
            <a:r>
              <a:rPr lang="sr-Latn-RS" sz="2400" dirty="0" smtClean="0"/>
              <a:t>č</a:t>
            </a:r>
            <a:r>
              <a:rPr lang="en-US" sz="2400" dirty="0" err="1" smtClean="0"/>
              <a:t>igledno</a:t>
            </a:r>
            <a:r>
              <a:rPr lang="en-US" sz="2400" dirty="0" smtClean="0"/>
              <a:t> </a:t>
            </a:r>
            <a:r>
              <a:rPr lang="en-US" sz="2400" dirty="0" err="1" smtClean="0"/>
              <a:t>tek</a:t>
            </a:r>
            <a:r>
              <a:rPr lang="en-US" sz="2400" dirty="0" smtClean="0"/>
              <a:t> </a:t>
            </a:r>
            <a:r>
              <a:rPr lang="en-US" sz="2400" dirty="0" err="1" smtClean="0"/>
              <a:t>kada</a:t>
            </a:r>
            <a:r>
              <a:rPr lang="en-US" sz="2400" dirty="0" smtClean="0"/>
              <a:t> </a:t>
            </a:r>
            <a:r>
              <a:rPr lang="en-US" sz="2400" dirty="0" err="1" smtClean="0"/>
              <a:t>spojimo</a:t>
            </a:r>
            <a:r>
              <a:rPr lang="en-US" sz="2400" dirty="0" smtClean="0"/>
              <a:t> </a:t>
            </a:r>
            <a:r>
              <a:rPr lang="en-US" sz="2400" dirty="0" err="1" smtClean="0"/>
              <a:t>sve</a:t>
            </a:r>
            <a:r>
              <a:rPr lang="en-US" sz="2400" dirty="0" smtClean="0"/>
              <a:t> </a:t>
            </a:r>
            <a:r>
              <a:rPr lang="en-US" sz="2400" dirty="0" err="1" smtClean="0"/>
              <a:t>komponente</a:t>
            </a:r>
            <a:r>
              <a:rPr lang="en-US" sz="2400" dirty="0" smtClean="0"/>
              <a:t>.</a:t>
            </a:r>
          </a:p>
          <a:p>
            <a:pPr lvl="1"/>
            <a:r>
              <a:rPr lang="en-US" sz="2400" dirty="0" err="1" smtClean="0"/>
              <a:t>Moze</a:t>
            </a:r>
            <a:r>
              <a:rPr lang="en-US" sz="2400" dirty="0" smtClean="0"/>
              <a:t> se </a:t>
            </a:r>
            <a:r>
              <a:rPr lang="en-US" sz="2400" dirty="0" err="1" smtClean="0"/>
              <a:t>desiti</a:t>
            </a:r>
            <a:r>
              <a:rPr lang="en-US" sz="2400" dirty="0" smtClean="0"/>
              <a:t> </a:t>
            </a:r>
            <a:r>
              <a:rPr lang="sr-Latn-RS" sz="2400" dirty="0" smtClean="0"/>
              <a:t>i </a:t>
            </a:r>
            <a:r>
              <a:rPr lang="en-US" sz="2400" dirty="0" smtClean="0"/>
              <a:t>da </a:t>
            </a:r>
            <a:r>
              <a:rPr lang="sr-Latn-RS" sz="2400" dirty="0"/>
              <a:t>dođe </a:t>
            </a:r>
            <a:r>
              <a:rPr lang="sr-Latn-RS" sz="2400" dirty="0" smtClean="0"/>
              <a:t>do pojave </a:t>
            </a:r>
            <a:r>
              <a:rPr lang="sr-Latn-RS" sz="2400" dirty="0"/>
              <a:t>novih, neželjenih funkcionalnosti </a:t>
            </a:r>
            <a:r>
              <a:rPr lang="en-US" sz="2400" dirty="0" smtClean="0"/>
              <a:t> </a:t>
            </a:r>
            <a:r>
              <a:rPr lang="en-US" sz="2400" dirty="0" err="1" smtClean="0"/>
              <a:t>kada</a:t>
            </a:r>
            <a:r>
              <a:rPr lang="en-US" sz="2400" dirty="0" smtClean="0"/>
              <a:t> </a:t>
            </a:r>
            <a:r>
              <a:rPr lang="sr-Latn-RS" sz="2400" dirty="0" smtClean="0"/>
              <a:t>se komponente povežu, kao rezultat povezivanja komponenti</a:t>
            </a:r>
            <a:r>
              <a:rPr lang="en-US" sz="2400" dirty="0" smtClean="0"/>
              <a:t>. </a:t>
            </a:r>
            <a:r>
              <a:rPr lang="en-US" sz="2400" dirty="0" err="1" smtClean="0"/>
              <a:t>Iz</a:t>
            </a:r>
            <a:r>
              <a:rPr lang="en-US" sz="2400" dirty="0" smtClean="0"/>
              <a:t> tog </a:t>
            </a:r>
            <a:r>
              <a:rPr lang="en-US" sz="2400" dirty="0" err="1" smtClean="0"/>
              <a:t>razloga</a:t>
            </a:r>
            <a:r>
              <a:rPr lang="en-US" sz="2400" dirty="0" smtClean="0"/>
              <a:t>, </a:t>
            </a:r>
            <a:r>
              <a:rPr lang="en-US" sz="2400" dirty="0" err="1" smtClean="0"/>
              <a:t>tr</a:t>
            </a:r>
            <a:r>
              <a:rPr lang="sr-Latn-RS" sz="2400" dirty="0" smtClean="0"/>
              <a:t>e</a:t>
            </a:r>
            <a:r>
              <a:rPr lang="en-US" sz="2400" dirty="0" err="1" smtClean="0"/>
              <a:t>balo</a:t>
            </a:r>
            <a:r>
              <a:rPr lang="en-US" sz="2400" dirty="0" smtClean="0"/>
              <a:t> </a:t>
            </a:r>
            <a:r>
              <a:rPr lang="en-US" sz="2400" dirty="0" smtClean="0"/>
              <a:t>bi </a:t>
            </a:r>
            <a:r>
              <a:rPr lang="en-US" sz="2400" dirty="0" err="1" smtClean="0"/>
              <a:t>proveriti</a:t>
            </a:r>
            <a:r>
              <a:rPr lang="en-US" sz="2400" dirty="0" smtClean="0"/>
              <a:t> </a:t>
            </a:r>
            <a:r>
              <a:rPr lang="en-US" sz="2400" dirty="0" smtClean="0"/>
              <a:t>da</a:t>
            </a:r>
            <a:r>
              <a:rPr lang="sr-Latn-RS" sz="2400" dirty="0" smtClean="0"/>
              <a:t> li</a:t>
            </a:r>
            <a:r>
              <a:rPr lang="en-US" sz="2400" dirty="0" smtClean="0"/>
              <a:t> </a:t>
            </a:r>
            <a:r>
              <a:rPr lang="en-US" sz="2400" dirty="0" err="1" smtClean="0"/>
              <a:t>sistem</a:t>
            </a:r>
            <a:r>
              <a:rPr lang="en-US" sz="2400" dirty="0" smtClean="0"/>
              <a:t> </a:t>
            </a:r>
            <a:r>
              <a:rPr lang="en-US" sz="2400" dirty="0" err="1" smtClean="0"/>
              <a:t>ima</a:t>
            </a:r>
            <a:r>
              <a:rPr lang="en-US" sz="2400" dirty="0" smtClean="0"/>
              <a:t> </a:t>
            </a:r>
            <a:r>
              <a:rPr lang="en-US" sz="2400" u="sng" dirty="0" err="1" smtClean="0"/>
              <a:t>samo</a:t>
            </a:r>
            <a:r>
              <a:rPr lang="en-US" sz="2400" dirty="0" smtClean="0"/>
              <a:t> </a:t>
            </a:r>
            <a:r>
              <a:rPr lang="en-US" sz="2400" dirty="0" err="1" smtClean="0"/>
              <a:t>potrebne</a:t>
            </a:r>
            <a:r>
              <a:rPr lang="en-US" sz="2400" dirty="0" smtClean="0"/>
              <a:t> </a:t>
            </a:r>
            <a:r>
              <a:rPr lang="en-US" sz="2400" dirty="0" err="1" smtClean="0"/>
              <a:t>i</a:t>
            </a:r>
            <a:r>
              <a:rPr lang="en-US" sz="2400" dirty="0" smtClean="0"/>
              <a:t> </a:t>
            </a:r>
            <a:r>
              <a:rPr lang="en-US" sz="2400" dirty="0" err="1" smtClean="0"/>
              <a:t>planirane</a:t>
            </a:r>
            <a:r>
              <a:rPr lang="en-US" sz="2400" dirty="0" smtClean="0"/>
              <a:t> </a:t>
            </a:r>
            <a:r>
              <a:rPr lang="en-US" sz="2400" dirty="0" err="1" smtClean="0"/>
              <a:t>funkcionalnosti</a:t>
            </a:r>
            <a:r>
              <a:rPr lang="en-US" sz="2400" dirty="0" smtClean="0"/>
              <a:t>.</a:t>
            </a:r>
            <a:endParaRPr lang="en-US" sz="2400" dirty="0"/>
          </a:p>
        </p:txBody>
      </p:sp>
      <p:sp>
        <p:nvSpPr>
          <p:cNvPr id="4" name="Slide Number Placeholder 3"/>
          <p:cNvSpPr>
            <a:spLocks noGrp="1"/>
          </p:cNvSpPr>
          <p:nvPr>
            <p:ph type="sldNum" sz="quarter" idx="12"/>
          </p:nvPr>
        </p:nvSpPr>
        <p:spPr>
          <a:xfrm>
            <a:off x="11521654" y="6348247"/>
            <a:ext cx="551167" cy="377825"/>
          </a:xfrm>
        </p:spPr>
        <p:txBody>
          <a:bodyPr/>
          <a:lstStyle/>
          <a:p>
            <a:fld id="{D57F1E4F-1CFF-5643-939E-217C01CDF565}" type="slidenum">
              <a:rPr lang="en-US" sz="2400" smtClean="0"/>
              <a:pPr/>
              <a:t>27</a:t>
            </a:fld>
            <a:endParaRPr lang="en-US" sz="2400" dirty="0"/>
          </a:p>
        </p:txBody>
      </p:sp>
    </p:spTree>
    <p:extLst>
      <p:ext uri="{BB962C8B-B14F-4D97-AF65-F5344CB8AC3E}">
        <p14:creationId xmlns:p14="http://schemas.microsoft.com/office/powerpoint/2010/main" val="2544592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66" y="0"/>
            <a:ext cx="10131425" cy="1456267"/>
          </a:xfrm>
        </p:spPr>
        <p:txBody>
          <a:bodyPr/>
          <a:lstStyle/>
          <a:p>
            <a:pPr algn="ctr"/>
            <a:r>
              <a:rPr lang="en-US" dirty="0" err="1" smtClean="0"/>
              <a:t>Testiranje</a:t>
            </a:r>
            <a:r>
              <a:rPr lang="en-US" dirty="0" smtClean="0"/>
              <a:t> </a:t>
            </a:r>
            <a:r>
              <a:rPr lang="en-US" dirty="0" err="1" smtClean="0"/>
              <a:t>sistema</a:t>
            </a:r>
            <a:r>
              <a:rPr lang="en-US" dirty="0" smtClean="0"/>
              <a:t> </a:t>
            </a:r>
            <a:r>
              <a:rPr lang="en-US" dirty="0" err="1" smtClean="0"/>
              <a:t>i</a:t>
            </a:r>
            <a:r>
              <a:rPr lang="en-US" dirty="0" smtClean="0"/>
              <a:t> </a:t>
            </a:r>
            <a:r>
              <a:rPr lang="en-US" dirty="0" err="1" smtClean="0"/>
              <a:t>testiranje</a:t>
            </a:r>
            <a:r>
              <a:rPr lang="en-US" dirty="0" smtClean="0"/>
              <a:t> </a:t>
            </a:r>
            <a:r>
              <a:rPr lang="en-US" dirty="0" err="1" smtClean="0"/>
              <a:t>komponenti</a:t>
            </a:r>
            <a:endParaRPr lang="en-US" dirty="0"/>
          </a:p>
        </p:txBody>
      </p:sp>
      <p:sp>
        <p:nvSpPr>
          <p:cNvPr id="3" name="Content Placeholder 2"/>
          <p:cNvSpPr>
            <a:spLocks noGrp="1"/>
          </p:cNvSpPr>
          <p:nvPr>
            <p:ph idx="1"/>
          </p:nvPr>
        </p:nvSpPr>
        <p:spPr>
          <a:xfrm>
            <a:off x="590265" y="1527799"/>
            <a:ext cx="10131425" cy="4531688"/>
          </a:xfrm>
        </p:spPr>
        <p:txBody>
          <a:bodyPr>
            <a:normAutofit/>
          </a:bodyPr>
          <a:lstStyle/>
          <a:p>
            <a:r>
              <a:rPr lang="en-US" sz="2400" dirty="0" err="1"/>
              <a:t>Komponente</a:t>
            </a:r>
            <a:r>
              <a:rPr lang="en-US" sz="2400" dirty="0"/>
              <a:t> </a:t>
            </a:r>
            <a:r>
              <a:rPr lang="en-US" sz="2400" dirty="0" err="1"/>
              <a:t>mogu</a:t>
            </a:r>
            <a:r>
              <a:rPr lang="en-US" sz="2400" dirty="0"/>
              <a:t> </a:t>
            </a:r>
            <a:r>
              <a:rPr lang="en-US" sz="2400" dirty="0" err="1" smtClean="0"/>
              <a:t>razvija</a:t>
            </a:r>
            <a:r>
              <a:rPr lang="sr-Latn-RS" sz="2400" dirty="0" smtClean="0"/>
              <a:t>ti</a:t>
            </a:r>
            <a:r>
              <a:rPr lang="en-US" sz="2400" dirty="0" smtClean="0"/>
              <a:t> </a:t>
            </a:r>
            <a:r>
              <a:rPr lang="en-US" sz="2400" dirty="0" err="1" smtClean="0"/>
              <a:t>i</a:t>
            </a:r>
            <a:r>
              <a:rPr lang="en-US" sz="2400" dirty="0" smtClean="0"/>
              <a:t> </a:t>
            </a:r>
            <a:r>
              <a:rPr lang="sr-Latn-RS" sz="2400" dirty="0" smtClean="0"/>
              <a:t>različiti č</a:t>
            </a:r>
            <a:r>
              <a:rPr lang="en-US" sz="2400" dirty="0" err="1" smtClean="0"/>
              <a:t>lanova</a:t>
            </a:r>
            <a:r>
              <a:rPr lang="en-US" sz="2400" dirty="0" smtClean="0"/>
              <a:t> </a:t>
            </a:r>
            <a:r>
              <a:rPr lang="en-US" sz="2400" dirty="0" err="1"/>
              <a:t>tima</a:t>
            </a:r>
            <a:r>
              <a:rPr lang="en-US" sz="2400" dirty="0"/>
              <a:t> </a:t>
            </a:r>
            <a:r>
              <a:rPr lang="en-US" sz="2400" dirty="0" err="1"/>
              <a:t>ili</a:t>
            </a:r>
            <a:r>
              <a:rPr lang="en-US" sz="2400" dirty="0"/>
              <a:t> </a:t>
            </a:r>
            <a:r>
              <a:rPr lang="en-US" sz="2400" dirty="0" err="1" smtClean="0"/>
              <a:t>podtimova</a:t>
            </a:r>
            <a:r>
              <a:rPr lang="en-US" sz="2400" dirty="0"/>
              <a:t>. </a:t>
            </a:r>
            <a:endParaRPr lang="en-US" sz="2400" dirty="0" smtClean="0"/>
          </a:p>
          <a:p>
            <a:r>
              <a:rPr lang="en-US" sz="2400" dirty="0" err="1" smtClean="0"/>
              <a:t>Svaki</a:t>
            </a:r>
            <a:r>
              <a:rPr lang="en-US" sz="2400" dirty="0" smtClean="0"/>
              <a:t> put </a:t>
            </a:r>
            <a:r>
              <a:rPr lang="en-US" sz="2400" dirty="0" err="1" smtClean="0"/>
              <a:t>kada</a:t>
            </a:r>
            <a:r>
              <a:rPr lang="en-US" sz="2400" dirty="0" smtClean="0"/>
              <a:t> se </a:t>
            </a:r>
            <a:r>
              <a:rPr lang="en-US" sz="2400" dirty="0" err="1" smtClean="0"/>
              <a:t>razvije</a:t>
            </a:r>
            <a:r>
              <a:rPr lang="en-US" sz="2400" dirty="0" smtClean="0"/>
              <a:t> nova </a:t>
            </a:r>
            <a:r>
              <a:rPr lang="en-US" sz="2400" dirty="0" err="1" smtClean="0"/>
              <a:t>komponenta</a:t>
            </a:r>
            <a:r>
              <a:rPr lang="en-US" sz="2400" dirty="0" smtClean="0"/>
              <a:t> </a:t>
            </a:r>
            <a:r>
              <a:rPr lang="en-US" sz="2400" dirty="0" err="1" smtClean="0"/>
              <a:t>sistema</a:t>
            </a:r>
            <a:r>
              <a:rPr lang="en-US" sz="2400" dirty="0" smtClean="0"/>
              <a:t>, </a:t>
            </a:r>
            <a:r>
              <a:rPr lang="en-US" sz="2400" dirty="0" err="1" smtClean="0"/>
              <a:t>dodaje</a:t>
            </a:r>
            <a:r>
              <a:rPr lang="en-US" sz="2400" dirty="0" smtClean="0"/>
              <a:t> se u </a:t>
            </a:r>
            <a:r>
              <a:rPr lang="en-US" sz="2400" dirty="0" err="1" smtClean="0"/>
              <a:t>sistem</a:t>
            </a:r>
            <a:r>
              <a:rPr lang="en-US" sz="2400" dirty="0" smtClean="0"/>
              <a:t> a </a:t>
            </a:r>
            <a:r>
              <a:rPr lang="en-US" sz="2400" dirty="0" err="1" smtClean="0"/>
              <a:t>zatim</a:t>
            </a:r>
            <a:r>
              <a:rPr lang="en-US" sz="2400" dirty="0" smtClean="0"/>
              <a:t> se </a:t>
            </a:r>
            <a:r>
              <a:rPr lang="en-US" sz="2400" dirty="0" err="1" smtClean="0"/>
              <a:t>opet</a:t>
            </a:r>
            <a:r>
              <a:rPr lang="en-US" sz="2400" dirty="0" smtClean="0"/>
              <a:t> </a:t>
            </a:r>
            <a:r>
              <a:rPr lang="en-US" sz="2400" dirty="0" err="1" smtClean="0"/>
              <a:t>vr</a:t>
            </a:r>
            <a:r>
              <a:rPr lang="sr-Latn-RS" sz="2400" dirty="0" smtClean="0"/>
              <a:t>š</a:t>
            </a:r>
            <a:r>
              <a:rPr lang="en-US" sz="2400" dirty="0" err="1" smtClean="0"/>
              <a:t>i</a:t>
            </a:r>
            <a:r>
              <a:rPr lang="en-US" sz="2400" dirty="0" smtClean="0"/>
              <a:t> </a:t>
            </a:r>
            <a:r>
              <a:rPr lang="en-US" sz="2400" dirty="0" err="1" smtClean="0"/>
              <a:t>testiranje</a:t>
            </a:r>
            <a:r>
              <a:rPr lang="en-US" sz="2400" dirty="0" smtClean="0"/>
              <a:t> </a:t>
            </a:r>
            <a:r>
              <a:rPr lang="en-US" sz="2400" dirty="0" err="1" smtClean="0"/>
              <a:t>sistema</a:t>
            </a:r>
            <a:r>
              <a:rPr lang="en-US" sz="2400" dirty="0" smtClean="0"/>
              <a:t> </a:t>
            </a:r>
            <a:r>
              <a:rPr lang="en-US" sz="2400" dirty="0" err="1" smtClean="0"/>
              <a:t>kao</a:t>
            </a:r>
            <a:r>
              <a:rPr lang="en-US" sz="2400" dirty="0" smtClean="0"/>
              <a:t> </a:t>
            </a:r>
            <a:r>
              <a:rPr lang="en-US" sz="2400" dirty="0" err="1" smtClean="0"/>
              <a:t>celine</a:t>
            </a:r>
            <a:r>
              <a:rPr lang="en-US" sz="2400" dirty="0" smtClean="0"/>
              <a:t>.</a:t>
            </a:r>
          </a:p>
          <a:p>
            <a:r>
              <a:rPr lang="en-US" sz="2400" dirty="0" err="1" smtClean="0"/>
              <a:t>Zbog</a:t>
            </a:r>
            <a:r>
              <a:rPr lang="en-US" sz="2400" dirty="0" smtClean="0"/>
              <a:t> toga </a:t>
            </a:r>
            <a:r>
              <a:rPr lang="en-US" sz="2400" dirty="0" err="1" smtClean="0"/>
              <a:t>ka</a:t>
            </a:r>
            <a:r>
              <a:rPr lang="sr-Latn-RS" sz="2400" dirty="0" smtClean="0"/>
              <a:t>ž</a:t>
            </a:r>
            <a:r>
              <a:rPr lang="en-US" sz="2400" dirty="0" smtClean="0"/>
              <a:t>emo da je </a:t>
            </a:r>
            <a:r>
              <a:rPr lang="en-US" sz="2400" dirty="0" err="1" smtClean="0"/>
              <a:t>testiranje</a:t>
            </a:r>
            <a:r>
              <a:rPr lang="en-US" sz="2400" dirty="0" smtClean="0"/>
              <a:t> </a:t>
            </a:r>
            <a:r>
              <a:rPr lang="en-US" sz="2400" dirty="0" err="1" smtClean="0"/>
              <a:t>sistema</a:t>
            </a:r>
            <a:r>
              <a:rPr lang="en-US" sz="2400" dirty="0" smtClean="0"/>
              <a:t> </a:t>
            </a:r>
            <a:r>
              <a:rPr lang="en-US" sz="2400" dirty="0" err="1" smtClean="0"/>
              <a:t>kolek</a:t>
            </a:r>
            <a:r>
              <a:rPr lang="sr-Latn-RS" sz="2400" dirty="0" smtClean="0"/>
              <a:t>tivni</a:t>
            </a:r>
            <a:r>
              <a:rPr lang="en-US" sz="2400" dirty="0" smtClean="0"/>
              <a:t> </a:t>
            </a:r>
            <a:r>
              <a:rPr lang="en-US" sz="2400" dirty="0" err="1" smtClean="0"/>
              <a:t>proces</a:t>
            </a:r>
            <a:r>
              <a:rPr lang="en-US" sz="2400" dirty="0" smtClean="0"/>
              <a:t> </a:t>
            </a:r>
            <a:r>
              <a:rPr lang="en-US" sz="2400" dirty="0" smtClean="0"/>
              <a:t>pre </a:t>
            </a:r>
            <a:r>
              <a:rPr lang="en-US" sz="2400" dirty="0" err="1" smtClean="0"/>
              <a:t>nego</a:t>
            </a:r>
            <a:r>
              <a:rPr lang="en-US" sz="2400" dirty="0" smtClean="0"/>
              <a:t> </a:t>
            </a:r>
            <a:r>
              <a:rPr lang="en-US" sz="2400" dirty="0" err="1" smtClean="0"/>
              <a:t>individualni</a:t>
            </a:r>
            <a:r>
              <a:rPr lang="en-US" sz="2400" dirty="0" smtClean="0"/>
              <a:t> </a:t>
            </a:r>
            <a:r>
              <a:rPr lang="en-US" sz="2400" dirty="0" err="1" smtClean="0"/>
              <a:t>proces</a:t>
            </a:r>
            <a:r>
              <a:rPr lang="en-US" sz="2400" dirty="0" smtClean="0"/>
              <a:t>.</a:t>
            </a:r>
          </a:p>
          <a:p>
            <a:pPr lvl="1"/>
            <a:r>
              <a:rPr lang="en-US" sz="2400" dirty="0" smtClean="0"/>
              <a:t>U </a:t>
            </a:r>
            <a:r>
              <a:rPr lang="en-US" sz="2400" dirty="0" err="1" smtClean="0"/>
              <a:t>nekim</a:t>
            </a:r>
            <a:r>
              <a:rPr lang="en-US" sz="2400" dirty="0" smtClean="0"/>
              <a:t> </a:t>
            </a:r>
            <a:r>
              <a:rPr lang="en-US" sz="2400" dirty="0" err="1" smtClean="0"/>
              <a:t>firmama</a:t>
            </a:r>
            <a:r>
              <a:rPr lang="en-US" sz="2400" dirty="0" smtClean="0"/>
              <a:t> </a:t>
            </a:r>
            <a:r>
              <a:rPr lang="en-US" sz="2400" dirty="0" err="1" smtClean="0"/>
              <a:t>testiranje</a:t>
            </a:r>
            <a:r>
              <a:rPr lang="en-US" sz="2400" dirty="0" smtClean="0"/>
              <a:t> </a:t>
            </a:r>
            <a:r>
              <a:rPr lang="en-US" sz="2400" dirty="0" err="1" smtClean="0"/>
              <a:t>sistema</a:t>
            </a:r>
            <a:r>
              <a:rPr lang="en-US" sz="2400" dirty="0" smtClean="0"/>
              <a:t> </a:t>
            </a:r>
            <a:r>
              <a:rPr lang="en-US" sz="2400" dirty="0" err="1" smtClean="0"/>
              <a:t>radi</a:t>
            </a:r>
            <a:r>
              <a:rPr lang="en-US" sz="2400" dirty="0" smtClean="0"/>
              <a:t> </a:t>
            </a:r>
            <a:r>
              <a:rPr lang="en-US" sz="2400" dirty="0" err="1" smtClean="0"/>
              <a:t>odvojen</a:t>
            </a:r>
            <a:r>
              <a:rPr lang="en-US" sz="2400" dirty="0" smtClean="0"/>
              <a:t> </a:t>
            </a:r>
            <a:r>
              <a:rPr lang="en-US" sz="2400" dirty="0" err="1" smtClean="0"/>
              <a:t>tim</a:t>
            </a:r>
            <a:r>
              <a:rPr lang="en-US" sz="2400" dirty="0" smtClean="0"/>
              <a:t> </a:t>
            </a:r>
            <a:r>
              <a:rPr lang="en-US" sz="2400" dirty="0" err="1" smtClean="0"/>
              <a:t>testera</a:t>
            </a:r>
            <a:r>
              <a:rPr lang="en-US" sz="2400" dirty="0" smtClean="0"/>
              <a:t> u </a:t>
            </a:r>
            <a:r>
              <a:rPr lang="en-US" sz="2400" dirty="0" err="1" smtClean="0"/>
              <a:t>koji</a:t>
            </a:r>
            <a:r>
              <a:rPr lang="en-US" sz="2400" dirty="0" smtClean="0"/>
              <a:t> </a:t>
            </a:r>
            <a:r>
              <a:rPr lang="en-US" sz="2400" dirty="0" err="1" smtClean="0"/>
              <a:t>nisu</a:t>
            </a:r>
            <a:r>
              <a:rPr lang="en-US" sz="2400" dirty="0" smtClean="0"/>
              <a:t> </a:t>
            </a:r>
            <a:r>
              <a:rPr lang="en-US" sz="2400" dirty="0" err="1" smtClean="0"/>
              <a:t>uklju</a:t>
            </a:r>
            <a:r>
              <a:rPr lang="sr-Latn-RS" sz="2400" dirty="0" smtClean="0"/>
              <a:t>č</a:t>
            </a:r>
            <a:r>
              <a:rPr lang="en-US" sz="2400" dirty="0" err="1" smtClean="0"/>
              <a:t>eni</a:t>
            </a:r>
            <a:r>
              <a:rPr lang="en-US" sz="2400" dirty="0" smtClean="0"/>
              <a:t> </a:t>
            </a:r>
            <a:r>
              <a:rPr lang="en-US" sz="2400" dirty="0" err="1" smtClean="0"/>
              <a:t>dizajneri</a:t>
            </a:r>
            <a:r>
              <a:rPr lang="en-US" sz="2400" dirty="0" smtClean="0"/>
              <a:t> </a:t>
            </a:r>
            <a:r>
              <a:rPr lang="en-US" sz="2400" dirty="0" err="1" smtClean="0"/>
              <a:t>ili</a:t>
            </a:r>
            <a:r>
              <a:rPr lang="en-US" sz="2400" dirty="0" smtClean="0"/>
              <a:t> </a:t>
            </a:r>
            <a:r>
              <a:rPr lang="en-US" sz="2400" dirty="0" err="1" smtClean="0"/>
              <a:t>programeri</a:t>
            </a:r>
            <a:r>
              <a:rPr lang="sr-Latn-RS" sz="2400" dirty="0" smtClean="0"/>
              <a:t> koji su radili na tom</a:t>
            </a:r>
            <a:r>
              <a:rPr lang="en-US" sz="2400" dirty="0" smtClean="0"/>
              <a:t> </a:t>
            </a:r>
            <a:r>
              <a:rPr lang="en-US" sz="2400" dirty="0" err="1" smtClean="0"/>
              <a:t>sistem</a:t>
            </a:r>
            <a:r>
              <a:rPr lang="sr-Latn-RS" sz="2400" dirty="0" smtClean="0"/>
              <a:t>u</a:t>
            </a:r>
            <a:r>
              <a:rPr lang="en-US" sz="2400" dirty="0" smtClean="0"/>
              <a:t>.</a:t>
            </a:r>
          </a:p>
        </p:txBody>
      </p:sp>
      <p:sp>
        <p:nvSpPr>
          <p:cNvPr id="4" name="Slide Number Placeholder 3"/>
          <p:cNvSpPr>
            <a:spLocks noGrp="1"/>
          </p:cNvSpPr>
          <p:nvPr>
            <p:ph type="sldNum" sz="quarter" idx="12"/>
          </p:nvPr>
        </p:nvSpPr>
        <p:spPr>
          <a:xfrm>
            <a:off x="11611033" y="6411817"/>
            <a:ext cx="515671" cy="377825"/>
          </a:xfrm>
        </p:spPr>
        <p:txBody>
          <a:bodyPr/>
          <a:lstStyle/>
          <a:p>
            <a:fld id="{D57F1E4F-1CFF-5643-939E-217C01CDF565}" type="slidenum">
              <a:rPr lang="en-US" sz="2400" smtClean="0"/>
              <a:pPr/>
              <a:t>28</a:t>
            </a:fld>
            <a:endParaRPr lang="en-US" sz="2400" dirty="0"/>
          </a:p>
        </p:txBody>
      </p:sp>
    </p:spTree>
    <p:extLst>
      <p:ext uri="{BB962C8B-B14F-4D97-AF65-F5344CB8AC3E}">
        <p14:creationId xmlns:p14="http://schemas.microsoft.com/office/powerpoint/2010/main" val="313442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95701"/>
            <a:ext cx="10131425" cy="837063"/>
          </a:xfrm>
        </p:spPr>
        <p:txBody>
          <a:bodyPr/>
          <a:lstStyle/>
          <a:p>
            <a:pPr algn="ctr"/>
            <a:r>
              <a:rPr lang="en-US" dirty="0" err="1" smtClean="0"/>
              <a:t>Testiranje</a:t>
            </a:r>
            <a:r>
              <a:rPr lang="en-US" dirty="0"/>
              <a:t> </a:t>
            </a:r>
            <a:r>
              <a:rPr lang="en-US" dirty="0" err="1" smtClean="0"/>
              <a:t>slu</a:t>
            </a:r>
            <a:r>
              <a:rPr lang="sr-Latn-RS" dirty="0" smtClean="0"/>
              <a:t>č</a:t>
            </a:r>
            <a:r>
              <a:rPr lang="en-US" dirty="0" err="1" smtClean="0"/>
              <a:t>ajeva</a:t>
            </a:r>
            <a:r>
              <a:rPr lang="en-US" dirty="0" smtClean="0"/>
              <a:t> </a:t>
            </a:r>
            <a:r>
              <a:rPr lang="en-US" dirty="0" err="1" smtClean="0"/>
              <a:t>upotrebe</a:t>
            </a:r>
            <a:endParaRPr lang="en-US" dirty="0"/>
          </a:p>
        </p:txBody>
      </p:sp>
      <p:sp>
        <p:nvSpPr>
          <p:cNvPr id="3" name="Content Placeholder 2"/>
          <p:cNvSpPr>
            <a:spLocks noGrp="1"/>
          </p:cNvSpPr>
          <p:nvPr>
            <p:ph idx="1"/>
          </p:nvPr>
        </p:nvSpPr>
        <p:spPr>
          <a:xfrm>
            <a:off x="781336" y="1733267"/>
            <a:ext cx="10131425" cy="4658436"/>
          </a:xfrm>
        </p:spPr>
        <p:txBody>
          <a:bodyPr/>
          <a:lstStyle/>
          <a:p>
            <a:r>
              <a:rPr lang="en-US" sz="2400" dirty="0" err="1" smtClean="0"/>
              <a:t>Svaki</a:t>
            </a:r>
            <a:r>
              <a:rPr lang="en-US" sz="2400" dirty="0" smtClean="0"/>
              <a:t> </a:t>
            </a:r>
            <a:r>
              <a:rPr lang="en-US" sz="2400" dirty="0" err="1" smtClean="0"/>
              <a:t>slu</a:t>
            </a:r>
            <a:r>
              <a:rPr lang="sr-Latn-RS" sz="2400" dirty="0" smtClean="0"/>
              <a:t>č</a:t>
            </a:r>
            <a:r>
              <a:rPr lang="en-US" sz="2400" dirty="0" err="1" smtClean="0"/>
              <a:t>aj</a:t>
            </a:r>
            <a:r>
              <a:rPr lang="en-US" sz="2400" dirty="0" smtClean="0"/>
              <a:t> </a:t>
            </a:r>
            <a:r>
              <a:rPr lang="en-US" sz="2400" dirty="0" err="1" smtClean="0"/>
              <a:t>upotrebe</a:t>
            </a:r>
            <a:r>
              <a:rPr lang="en-US" sz="2400" dirty="0" smtClean="0"/>
              <a:t> obi</a:t>
            </a:r>
            <a:r>
              <a:rPr lang="sr-Latn-RS" sz="2400" dirty="0" smtClean="0"/>
              <a:t>č</a:t>
            </a:r>
            <a:r>
              <a:rPr lang="en-US" sz="2400" dirty="0" smtClean="0"/>
              <a:t>no je </a:t>
            </a:r>
            <a:r>
              <a:rPr lang="en-US" sz="2400" dirty="0" err="1" smtClean="0"/>
              <a:t>implementiran</a:t>
            </a:r>
            <a:r>
              <a:rPr lang="en-US" sz="2400" dirty="0" smtClean="0"/>
              <a:t> </a:t>
            </a:r>
            <a:r>
              <a:rPr lang="en-US" sz="2400" dirty="0" err="1" smtClean="0"/>
              <a:t>pomo</a:t>
            </a:r>
            <a:r>
              <a:rPr lang="sr-Latn-RS" sz="2400" dirty="0" smtClean="0"/>
              <a:t>ć</a:t>
            </a:r>
            <a:r>
              <a:rPr lang="en-US" sz="2400" dirty="0" smtClean="0"/>
              <a:t>u vise </a:t>
            </a:r>
            <a:r>
              <a:rPr lang="en-US" sz="2400" dirty="0" err="1" smtClean="0"/>
              <a:t>komponenata</a:t>
            </a:r>
            <a:r>
              <a:rPr lang="en-US" sz="2400" dirty="0" smtClean="0"/>
              <a:t> </a:t>
            </a:r>
            <a:r>
              <a:rPr lang="en-US" sz="2400" dirty="0" err="1" smtClean="0"/>
              <a:t>i</a:t>
            </a:r>
            <a:r>
              <a:rPr lang="en-US" sz="2400" dirty="0" smtClean="0"/>
              <a:t> </a:t>
            </a:r>
            <a:r>
              <a:rPr lang="en-US" sz="2400" dirty="0" err="1" smtClean="0"/>
              <a:t>testiranje</a:t>
            </a:r>
            <a:r>
              <a:rPr lang="en-US" sz="2400" dirty="0" smtClean="0"/>
              <a:t> </a:t>
            </a:r>
            <a:r>
              <a:rPr lang="en-US" sz="2400" dirty="0" err="1" smtClean="0"/>
              <a:t>svakog</a:t>
            </a:r>
            <a:r>
              <a:rPr lang="en-US" sz="2400" dirty="0" smtClean="0"/>
              <a:t> </a:t>
            </a:r>
            <a:r>
              <a:rPr lang="en-US" sz="2400" dirty="0" err="1" smtClean="0"/>
              <a:t>slu</a:t>
            </a:r>
            <a:r>
              <a:rPr lang="sr-Latn-RS" sz="2400" dirty="0" smtClean="0"/>
              <a:t>č</a:t>
            </a:r>
            <a:r>
              <a:rPr lang="en-US" sz="2400" dirty="0" err="1" smtClean="0"/>
              <a:t>aja</a:t>
            </a:r>
            <a:r>
              <a:rPr lang="en-US" sz="2400" dirty="0" smtClean="0"/>
              <a:t> </a:t>
            </a:r>
            <a:r>
              <a:rPr lang="en-US" sz="2400" dirty="0" err="1" smtClean="0"/>
              <a:t>upotrebe</a:t>
            </a:r>
            <a:r>
              <a:rPr lang="en-US" sz="2400" dirty="0" smtClean="0"/>
              <a:t> </a:t>
            </a:r>
            <a:r>
              <a:rPr lang="sr-Latn-RS" sz="2400" dirty="0" err="1"/>
              <a:t>ć</a:t>
            </a:r>
            <a:r>
              <a:rPr lang="en-US" sz="2400" dirty="0" smtClean="0"/>
              <a:t>e </a:t>
            </a:r>
            <a:r>
              <a:rPr lang="en-US" sz="2400" dirty="0" err="1" smtClean="0"/>
              <a:t>naterati</a:t>
            </a:r>
            <a:r>
              <a:rPr lang="en-US" sz="2400" dirty="0" smtClean="0"/>
              <a:t> </a:t>
            </a:r>
            <a:r>
              <a:rPr lang="en-US" sz="2400" dirty="0" err="1" smtClean="0"/>
              <a:t>te</a:t>
            </a:r>
            <a:r>
              <a:rPr lang="en-US" sz="2400" dirty="0" smtClean="0"/>
              <a:t> </a:t>
            </a:r>
            <a:r>
              <a:rPr lang="en-US" sz="2400" dirty="0" err="1" smtClean="0"/>
              <a:t>komponente</a:t>
            </a:r>
            <a:r>
              <a:rPr lang="en-US" sz="2400" dirty="0" smtClean="0"/>
              <a:t> da me</a:t>
            </a:r>
            <a:r>
              <a:rPr lang="sr-Latn-RS" sz="2400" dirty="0" smtClean="0"/>
              <a:t>đ</a:t>
            </a:r>
            <a:r>
              <a:rPr lang="en-US" sz="2400" dirty="0" err="1" smtClean="0"/>
              <a:t>usobno</a:t>
            </a:r>
            <a:r>
              <a:rPr lang="en-US" sz="2400" dirty="0" smtClean="0"/>
              <a:t> </a:t>
            </a:r>
            <a:r>
              <a:rPr lang="en-US" sz="2400" dirty="0" err="1" smtClean="0"/>
              <a:t>interaguju</a:t>
            </a:r>
            <a:r>
              <a:rPr lang="en-US" sz="2400" dirty="0" smtClean="0"/>
              <a:t> </a:t>
            </a:r>
            <a:r>
              <a:rPr lang="en-US" sz="2400" dirty="0" err="1" smtClean="0"/>
              <a:t>na</a:t>
            </a:r>
            <a:r>
              <a:rPr lang="en-US" sz="2400" dirty="0" smtClean="0"/>
              <a:t> </a:t>
            </a:r>
            <a:r>
              <a:rPr lang="en-US" sz="2400" dirty="0" err="1" smtClean="0"/>
              <a:t>odre</a:t>
            </a:r>
            <a:r>
              <a:rPr lang="sr-Latn-RS" sz="2400" dirty="0" smtClean="0"/>
              <a:t>đ</a:t>
            </a:r>
            <a:r>
              <a:rPr lang="en-US" sz="2400" dirty="0" err="1" smtClean="0"/>
              <a:t>eni</a:t>
            </a:r>
            <a:r>
              <a:rPr lang="en-US" sz="2400" dirty="0" smtClean="0"/>
              <a:t> </a:t>
            </a:r>
            <a:r>
              <a:rPr lang="en-US" sz="2400" dirty="0" err="1" smtClean="0"/>
              <a:t>nacin</a:t>
            </a:r>
            <a:r>
              <a:rPr lang="en-US" sz="2400" dirty="0" smtClean="0"/>
              <a:t>.</a:t>
            </a:r>
          </a:p>
          <a:p>
            <a:r>
              <a:rPr lang="en-US" sz="2400" dirty="0" smtClean="0"/>
              <a:t>Pomo</a:t>
            </a:r>
            <a:r>
              <a:rPr lang="sr-Latn-RS" sz="2400" dirty="0" smtClean="0"/>
              <a:t>ć</a:t>
            </a:r>
            <a:r>
              <a:rPr lang="en-US" sz="2400" dirty="0" smtClean="0"/>
              <a:t>u </a:t>
            </a:r>
            <a:r>
              <a:rPr lang="en-US" sz="2400" dirty="0" err="1" smtClean="0"/>
              <a:t>dijagrama</a:t>
            </a:r>
            <a:r>
              <a:rPr lang="en-US" sz="2400" dirty="0" smtClean="0"/>
              <a:t> </a:t>
            </a:r>
            <a:r>
              <a:rPr lang="en-US" sz="2400" dirty="0" err="1" smtClean="0"/>
              <a:t>sekvenci</a:t>
            </a:r>
            <a:r>
              <a:rPr lang="en-US" sz="2400" dirty="0" smtClean="0"/>
              <a:t> </a:t>
            </a:r>
            <a:r>
              <a:rPr lang="en-US" sz="2400" dirty="0" err="1" smtClean="0"/>
              <a:t>svakog</a:t>
            </a:r>
            <a:r>
              <a:rPr lang="en-US" sz="2400" dirty="0" smtClean="0"/>
              <a:t> </a:t>
            </a:r>
            <a:r>
              <a:rPr lang="en-US" sz="2400" dirty="0" err="1" smtClean="0"/>
              <a:t>slu</a:t>
            </a:r>
            <a:r>
              <a:rPr lang="sr-Latn-RS" sz="2400" dirty="0" smtClean="0"/>
              <a:t>č</a:t>
            </a:r>
            <a:r>
              <a:rPr lang="en-US" sz="2400" dirty="0" err="1" smtClean="0"/>
              <a:t>aja</a:t>
            </a:r>
            <a:r>
              <a:rPr lang="en-US" sz="2400" dirty="0" smtClean="0"/>
              <a:t> </a:t>
            </a:r>
            <a:r>
              <a:rPr lang="en-US" sz="2400" dirty="0" err="1" smtClean="0"/>
              <a:t>upotrebe</a:t>
            </a:r>
            <a:r>
              <a:rPr lang="en-US" sz="2400" dirty="0" smtClean="0"/>
              <a:t> </a:t>
            </a:r>
            <a:r>
              <a:rPr lang="en-US" sz="2400" dirty="0" err="1" smtClean="0"/>
              <a:t>mo</a:t>
            </a:r>
            <a:r>
              <a:rPr lang="sr-Latn-RS" sz="2400" dirty="0" smtClean="0"/>
              <a:t>ž</a:t>
            </a:r>
            <a:r>
              <a:rPr lang="en-US" sz="2400" dirty="0" smtClean="0"/>
              <a:t>emo </a:t>
            </a:r>
            <a:r>
              <a:rPr lang="en-US" sz="2400" dirty="0" err="1" smtClean="0"/>
              <a:t>pratiti</a:t>
            </a:r>
            <a:r>
              <a:rPr lang="en-US" sz="2400" dirty="0" smtClean="0"/>
              <a:t> da li se </a:t>
            </a:r>
            <a:r>
              <a:rPr lang="en-US" sz="2400" dirty="0" err="1" smtClean="0"/>
              <a:t>na</a:t>
            </a:r>
            <a:r>
              <a:rPr lang="sr-Latn-RS" sz="2400" dirty="0" smtClean="0"/>
              <a:t>š</a:t>
            </a:r>
            <a:r>
              <a:rPr lang="en-US" sz="2400" dirty="0" smtClean="0"/>
              <a:t> </a:t>
            </a:r>
            <a:r>
              <a:rPr lang="en-US" sz="2400" dirty="0" err="1" smtClean="0"/>
              <a:t>sistem</a:t>
            </a:r>
            <a:r>
              <a:rPr lang="en-US" sz="2400" dirty="0" smtClean="0"/>
              <a:t> </a:t>
            </a:r>
            <a:r>
              <a:rPr lang="en-US" sz="2400" dirty="0" err="1" smtClean="0"/>
              <a:t>pona</a:t>
            </a:r>
            <a:r>
              <a:rPr lang="sr-Latn-RS" sz="2400" dirty="0" smtClean="0"/>
              <a:t>š</a:t>
            </a:r>
            <a:r>
              <a:rPr lang="en-US" sz="2400" dirty="0" smtClean="0"/>
              <a:t>a </a:t>
            </a:r>
            <a:r>
              <a:rPr lang="en-US" sz="2400" dirty="0" smtClean="0"/>
              <a:t>u </a:t>
            </a:r>
            <a:r>
              <a:rPr lang="en-US" sz="2400" dirty="0" err="1" smtClean="0"/>
              <a:t>skladu</a:t>
            </a:r>
            <a:r>
              <a:rPr lang="en-US" sz="2400" dirty="0" smtClean="0"/>
              <a:t> </a:t>
            </a:r>
            <a:r>
              <a:rPr lang="en-US" sz="2400" dirty="0" err="1" smtClean="0"/>
              <a:t>sa</a:t>
            </a:r>
            <a:r>
              <a:rPr lang="en-US" sz="2400" dirty="0" smtClean="0"/>
              <a:t> </a:t>
            </a:r>
            <a:r>
              <a:rPr lang="sr-Latn-RS" sz="2400" dirty="0" smtClean="0"/>
              <a:t>zahtevima</a:t>
            </a:r>
            <a:r>
              <a:rPr lang="en-US" sz="2400" dirty="0" smtClean="0"/>
              <a:t>, </a:t>
            </a:r>
            <a:r>
              <a:rPr lang="en-US" sz="2400" dirty="0" smtClean="0"/>
              <a:t>da li </a:t>
            </a:r>
            <a:r>
              <a:rPr lang="en-US" sz="2400" dirty="0" err="1" smtClean="0"/>
              <a:t>su</a:t>
            </a:r>
            <a:r>
              <a:rPr lang="en-US" sz="2400" dirty="0" smtClean="0"/>
              <a:t> </a:t>
            </a:r>
            <a:r>
              <a:rPr lang="en-US" sz="2400" dirty="0" err="1" smtClean="0"/>
              <a:t>svi</a:t>
            </a:r>
            <a:r>
              <a:rPr lang="en-US" sz="2400" dirty="0" smtClean="0"/>
              <a:t> </a:t>
            </a:r>
            <a:r>
              <a:rPr lang="en-US" sz="2400" dirty="0" err="1" smtClean="0"/>
              <a:t>objekti</a:t>
            </a:r>
            <a:r>
              <a:rPr lang="en-US" sz="2400" dirty="0" smtClean="0"/>
              <a:t> </a:t>
            </a:r>
            <a:r>
              <a:rPr lang="en-US" sz="2400" dirty="0" err="1" smtClean="0"/>
              <a:t>aktivni</a:t>
            </a:r>
            <a:r>
              <a:rPr lang="en-US" sz="2400" dirty="0" smtClean="0"/>
              <a:t> u </a:t>
            </a:r>
            <a:r>
              <a:rPr lang="en-US" sz="2400" dirty="0" err="1" smtClean="0"/>
              <a:t>trenucima</a:t>
            </a:r>
            <a:r>
              <a:rPr lang="en-US" sz="2400" dirty="0" smtClean="0"/>
              <a:t> u </a:t>
            </a:r>
            <a:r>
              <a:rPr lang="en-US" sz="2400" dirty="0" err="1" smtClean="0"/>
              <a:t>kojima</a:t>
            </a:r>
            <a:r>
              <a:rPr lang="en-US" sz="2400" dirty="0" smtClean="0"/>
              <a:t> je </a:t>
            </a:r>
            <a:r>
              <a:rPr lang="en-US" sz="2400" dirty="0" err="1" smtClean="0"/>
              <a:t>nagla</a:t>
            </a:r>
            <a:r>
              <a:rPr lang="sr-Latn-RS" sz="2400" dirty="0" smtClean="0"/>
              <a:t>š</a:t>
            </a:r>
            <a:r>
              <a:rPr lang="en-US" sz="2400" dirty="0" err="1" smtClean="0"/>
              <a:t>eno</a:t>
            </a:r>
            <a:r>
              <a:rPr lang="en-US" sz="2400" dirty="0" smtClean="0"/>
              <a:t> da </a:t>
            </a:r>
            <a:r>
              <a:rPr lang="en-US" sz="2400" dirty="0" err="1" smtClean="0"/>
              <a:t>treba</a:t>
            </a:r>
            <a:r>
              <a:rPr lang="en-US" sz="2400" dirty="0" smtClean="0"/>
              <a:t> da </a:t>
            </a:r>
            <a:r>
              <a:rPr lang="en-US" sz="2400" dirty="0" err="1" smtClean="0"/>
              <a:t>budu</a:t>
            </a:r>
            <a:r>
              <a:rPr lang="en-US" sz="2400" dirty="0" smtClean="0"/>
              <a:t> </a:t>
            </a:r>
            <a:r>
              <a:rPr lang="en-US" sz="2400" dirty="0" err="1" smtClean="0"/>
              <a:t>aktivni</a:t>
            </a:r>
            <a:r>
              <a:rPr lang="en-US" sz="2400" dirty="0" smtClean="0"/>
              <a:t> </a:t>
            </a:r>
            <a:r>
              <a:rPr lang="en-US" sz="2400" dirty="0" err="1" smtClean="0"/>
              <a:t>i</a:t>
            </a:r>
            <a:r>
              <a:rPr lang="en-US" sz="2400" dirty="0" smtClean="0"/>
              <a:t> </a:t>
            </a:r>
            <a:r>
              <a:rPr lang="en-US" sz="2400" dirty="0" err="1" smtClean="0"/>
              <a:t>obrnuto</a:t>
            </a:r>
            <a:r>
              <a:rPr lang="en-US" sz="2400" dirty="0" smtClean="0"/>
              <a:t>, </a:t>
            </a:r>
            <a:r>
              <a:rPr lang="en-US" sz="2400" dirty="0" err="1" smtClean="0"/>
              <a:t>kao</a:t>
            </a:r>
            <a:r>
              <a:rPr lang="en-US" sz="2400" dirty="0" smtClean="0"/>
              <a:t> </a:t>
            </a:r>
            <a:r>
              <a:rPr lang="en-US" sz="2400" dirty="0" err="1" smtClean="0"/>
              <a:t>i</a:t>
            </a:r>
            <a:r>
              <a:rPr lang="en-US" sz="2400" dirty="0" smtClean="0"/>
              <a:t> da li </a:t>
            </a:r>
            <a:r>
              <a:rPr lang="en-US" sz="2400" dirty="0" err="1" smtClean="0"/>
              <a:t>razmenjuju</a:t>
            </a:r>
            <a:r>
              <a:rPr lang="en-US" sz="2400" dirty="0" smtClean="0"/>
              <a:t> </a:t>
            </a:r>
            <a:r>
              <a:rPr lang="en-US" sz="2400" dirty="0" err="1" smtClean="0"/>
              <a:t>sve</a:t>
            </a:r>
            <a:r>
              <a:rPr lang="en-US" sz="2400" dirty="0" smtClean="0"/>
              <a:t> </a:t>
            </a:r>
            <a:r>
              <a:rPr lang="en-US" sz="2400" dirty="0" err="1" smtClean="0"/>
              <a:t>odgovaraju</a:t>
            </a:r>
            <a:r>
              <a:rPr lang="sr-Latn-RS" sz="2400" dirty="0" smtClean="0"/>
              <a:t>ć</a:t>
            </a:r>
            <a:r>
              <a:rPr lang="en-US" sz="2400" dirty="0" smtClean="0"/>
              <a:t>e </a:t>
            </a:r>
            <a:r>
              <a:rPr lang="en-US" sz="2400" dirty="0" err="1" smtClean="0"/>
              <a:t>podatke</a:t>
            </a:r>
            <a:r>
              <a:rPr lang="en-US" sz="2400" dirty="0" smtClean="0"/>
              <a:t>.</a:t>
            </a:r>
          </a:p>
          <a:p>
            <a:r>
              <a:rPr lang="en-US" sz="2400" dirty="0" smtClean="0"/>
              <a:t>Na </a:t>
            </a:r>
            <a:r>
              <a:rPr lang="en-US" sz="2400" dirty="0" err="1" smtClean="0"/>
              <a:t>osnovu</a:t>
            </a:r>
            <a:r>
              <a:rPr lang="en-US" sz="2400" dirty="0" smtClean="0"/>
              <a:t> </a:t>
            </a:r>
            <a:r>
              <a:rPr lang="en-US" sz="2400" dirty="0" err="1" smtClean="0"/>
              <a:t>dijagrama</a:t>
            </a:r>
            <a:r>
              <a:rPr lang="en-US" sz="2400" dirty="0" smtClean="0"/>
              <a:t> </a:t>
            </a:r>
            <a:r>
              <a:rPr lang="en-US" sz="2400" dirty="0" err="1" smtClean="0"/>
              <a:t>sekvenci</a:t>
            </a:r>
            <a:r>
              <a:rPr lang="en-US" sz="2400" dirty="0" smtClean="0"/>
              <a:t> </a:t>
            </a:r>
            <a:r>
              <a:rPr lang="en-US" sz="2400" dirty="0" err="1" smtClean="0"/>
              <a:t>mo</a:t>
            </a:r>
            <a:r>
              <a:rPr lang="sr-Latn-RS" sz="2400" dirty="0" smtClean="0"/>
              <a:t>ž</a:t>
            </a:r>
            <a:r>
              <a:rPr lang="en-US" sz="2400" dirty="0" smtClean="0"/>
              <a:t>emo </a:t>
            </a:r>
            <a:r>
              <a:rPr lang="en-US" sz="2400" dirty="0" err="1" smtClean="0"/>
              <a:t>napraviti</a:t>
            </a:r>
            <a:r>
              <a:rPr lang="en-US" sz="2400" dirty="0" smtClean="0"/>
              <a:t> </a:t>
            </a:r>
            <a:r>
              <a:rPr lang="en-US" sz="2400" dirty="0" err="1" smtClean="0"/>
              <a:t>specifi</a:t>
            </a:r>
            <a:r>
              <a:rPr lang="sr-Latn-RS" sz="2400" dirty="0" smtClean="0"/>
              <a:t>č</a:t>
            </a:r>
            <a:r>
              <a:rPr lang="en-US" sz="2400" dirty="0" smtClean="0"/>
              <a:t>ne test </a:t>
            </a:r>
            <a:r>
              <a:rPr lang="en-US" sz="2400" dirty="0" err="1" smtClean="0"/>
              <a:t>primere</a:t>
            </a:r>
            <a:r>
              <a:rPr lang="en-US" sz="2400" dirty="0" smtClean="0"/>
              <a:t> </a:t>
            </a:r>
            <a:r>
              <a:rPr lang="en-US" sz="2400" dirty="0" err="1" smtClean="0"/>
              <a:t>koji</a:t>
            </a:r>
            <a:r>
              <a:rPr lang="en-US" sz="2400" dirty="0" smtClean="0"/>
              <a:t> bi </a:t>
            </a:r>
            <a:r>
              <a:rPr lang="en-US" sz="2400" dirty="0" err="1" smtClean="0"/>
              <a:t>demonstrirali</a:t>
            </a:r>
            <a:r>
              <a:rPr lang="en-US" sz="2400" dirty="0" smtClean="0"/>
              <a:t> </a:t>
            </a:r>
            <a:r>
              <a:rPr lang="en-US" sz="2400" dirty="0" err="1" smtClean="0"/>
              <a:t>koji</a:t>
            </a:r>
            <a:r>
              <a:rPr lang="en-US" sz="2400" dirty="0" smtClean="0"/>
              <a:t> </a:t>
            </a:r>
            <a:r>
              <a:rPr lang="en-US" sz="2400" dirty="0" err="1" smtClean="0"/>
              <a:t>ulazi</a:t>
            </a:r>
            <a:r>
              <a:rPr lang="en-US" sz="2400" dirty="0" smtClean="0"/>
              <a:t> </a:t>
            </a:r>
            <a:r>
              <a:rPr lang="en-US" sz="2400" dirty="0" err="1" smtClean="0"/>
              <a:t>su</a:t>
            </a:r>
            <a:r>
              <a:rPr lang="en-US" sz="2400" dirty="0" smtClean="0"/>
              <a:t> </a:t>
            </a:r>
            <a:r>
              <a:rPr lang="en-US" sz="2400" dirty="0" err="1" smtClean="0"/>
              <a:t>potrebni</a:t>
            </a:r>
            <a:r>
              <a:rPr lang="en-US" sz="2400" dirty="0" smtClean="0"/>
              <a:t> a </a:t>
            </a:r>
            <a:r>
              <a:rPr lang="en-US" sz="2400" dirty="0" err="1" smtClean="0"/>
              <a:t>koji</a:t>
            </a:r>
            <a:r>
              <a:rPr lang="en-US" sz="2400" dirty="0" smtClean="0"/>
              <a:t> </a:t>
            </a:r>
            <a:r>
              <a:rPr lang="en-US" sz="2400" dirty="0" err="1" smtClean="0"/>
              <a:t>izlazi</a:t>
            </a:r>
            <a:r>
              <a:rPr lang="en-US" sz="2400" dirty="0" smtClean="0"/>
              <a:t> </a:t>
            </a:r>
            <a:r>
              <a:rPr lang="en-US" sz="2400" dirty="0" err="1" smtClean="0"/>
              <a:t>su</a:t>
            </a:r>
            <a:r>
              <a:rPr lang="en-US" sz="2400" dirty="0" smtClean="0"/>
              <a:t> o</a:t>
            </a:r>
            <a:r>
              <a:rPr lang="sr-Latn-RS" sz="2400" dirty="0" smtClean="0"/>
              <a:t>č</a:t>
            </a:r>
            <a:r>
              <a:rPr lang="en-US" sz="2400" dirty="0" err="1" smtClean="0"/>
              <a:t>ekivani</a:t>
            </a:r>
            <a:r>
              <a:rPr lang="en-US" sz="2400" dirty="0"/>
              <a:t>.</a:t>
            </a:r>
            <a:endParaRPr lang="en-US" sz="2400" dirty="0" smtClean="0"/>
          </a:p>
          <a:p>
            <a:endParaRPr lang="en-US" dirty="0"/>
          </a:p>
        </p:txBody>
      </p:sp>
      <p:sp>
        <p:nvSpPr>
          <p:cNvPr id="4" name="Slide Number Placeholder 3"/>
          <p:cNvSpPr>
            <a:spLocks noGrp="1"/>
          </p:cNvSpPr>
          <p:nvPr>
            <p:ph type="sldNum" sz="quarter" idx="12"/>
          </p:nvPr>
        </p:nvSpPr>
        <p:spPr>
          <a:xfrm>
            <a:off x="11467063" y="6391703"/>
            <a:ext cx="551167" cy="377825"/>
          </a:xfrm>
        </p:spPr>
        <p:txBody>
          <a:bodyPr/>
          <a:lstStyle/>
          <a:p>
            <a:fld id="{D57F1E4F-1CFF-5643-939E-217C01CDF565}" type="slidenum">
              <a:rPr lang="en-US" sz="2400" smtClean="0"/>
              <a:pPr/>
              <a:t>29</a:t>
            </a:fld>
            <a:endParaRPr lang="en-US" sz="2400" dirty="0"/>
          </a:p>
        </p:txBody>
      </p:sp>
    </p:spTree>
    <p:extLst>
      <p:ext uri="{BB962C8B-B14F-4D97-AF65-F5344CB8AC3E}">
        <p14:creationId xmlns:p14="http://schemas.microsoft.com/office/powerpoint/2010/main" val="280148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8364"/>
            <a:ext cx="10131425" cy="933103"/>
          </a:xfrm>
        </p:spPr>
        <p:txBody>
          <a:bodyPr/>
          <a:lstStyle/>
          <a:p>
            <a:pPr algn="ctr"/>
            <a:r>
              <a:rPr lang="en-US" dirty="0" err="1" smtClean="0"/>
              <a:t>Testiranje</a:t>
            </a:r>
            <a:r>
              <a:rPr lang="en-US" dirty="0" smtClean="0"/>
              <a:t> </a:t>
            </a:r>
            <a:r>
              <a:rPr lang="en-US" dirty="0" err="1" smtClean="0"/>
              <a:t>programa</a:t>
            </a:r>
            <a:endParaRPr lang="en-US" dirty="0"/>
          </a:p>
        </p:txBody>
      </p:sp>
      <p:sp>
        <p:nvSpPr>
          <p:cNvPr id="3" name="Content Placeholder 2"/>
          <p:cNvSpPr>
            <a:spLocks noGrp="1"/>
          </p:cNvSpPr>
          <p:nvPr>
            <p:ph idx="1"/>
          </p:nvPr>
        </p:nvSpPr>
        <p:spPr>
          <a:xfrm>
            <a:off x="685801" y="2142067"/>
            <a:ext cx="10437124" cy="3649133"/>
          </a:xfrm>
        </p:spPr>
        <p:txBody>
          <a:bodyPr>
            <a:normAutofit/>
          </a:bodyPr>
          <a:lstStyle/>
          <a:p>
            <a:r>
              <a:rPr lang="en-US" sz="2400" dirty="0" err="1" smtClean="0"/>
              <a:t>Testiranje</a:t>
            </a:r>
            <a:r>
              <a:rPr lang="en-US" sz="2400" dirty="0" smtClean="0"/>
              <a:t> </a:t>
            </a:r>
            <a:r>
              <a:rPr lang="en-US" sz="2400" dirty="0" err="1" smtClean="0"/>
              <a:t>slu</a:t>
            </a:r>
            <a:r>
              <a:rPr lang="sr-Latn-RS" sz="2400" dirty="0" smtClean="0"/>
              <a:t>ž</a:t>
            </a:r>
            <a:r>
              <a:rPr lang="en-US" sz="2400" dirty="0" err="1" smtClean="0"/>
              <a:t>i</a:t>
            </a:r>
            <a:r>
              <a:rPr lang="en-US" sz="2400" dirty="0" smtClean="0"/>
              <a:t> </a:t>
            </a:r>
            <a:r>
              <a:rPr lang="en-US" sz="2400" dirty="0" err="1" smtClean="0"/>
              <a:t>kao</a:t>
            </a:r>
            <a:r>
              <a:rPr lang="en-US" sz="2400" dirty="0" smtClean="0"/>
              <a:t> </a:t>
            </a:r>
            <a:r>
              <a:rPr lang="en-US" sz="2400" dirty="0" err="1" smtClean="0"/>
              <a:t>provera</a:t>
            </a:r>
            <a:r>
              <a:rPr lang="en-US" sz="2400" dirty="0" smtClean="0"/>
              <a:t> da li program </a:t>
            </a:r>
            <a:r>
              <a:rPr lang="en-US" sz="2400" dirty="0" err="1" smtClean="0"/>
              <a:t>ima</a:t>
            </a:r>
            <a:r>
              <a:rPr lang="en-US" sz="2400" dirty="0" smtClean="0"/>
              <a:t> </a:t>
            </a:r>
            <a:r>
              <a:rPr lang="en-US" sz="2400" dirty="0" err="1" smtClean="0"/>
              <a:t>predvidjenu</a:t>
            </a:r>
            <a:r>
              <a:rPr lang="en-US" sz="2400" dirty="0" smtClean="0"/>
              <a:t> </a:t>
            </a:r>
            <a:r>
              <a:rPr lang="en-US" sz="2400" dirty="0" err="1" smtClean="0"/>
              <a:t>funkcionalnost</a:t>
            </a:r>
            <a:r>
              <a:rPr lang="en-US" sz="2400" dirty="0" smtClean="0"/>
              <a:t> </a:t>
            </a:r>
            <a:r>
              <a:rPr lang="en-US" sz="2400" dirty="0" err="1" smtClean="0"/>
              <a:t>i</a:t>
            </a:r>
            <a:r>
              <a:rPr lang="en-US" sz="2400" dirty="0" smtClean="0"/>
              <a:t> da </a:t>
            </a:r>
            <a:r>
              <a:rPr lang="en-US" sz="2400" dirty="0" err="1" smtClean="0"/>
              <a:t>otkrije</a:t>
            </a:r>
            <a:r>
              <a:rPr lang="en-US" sz="2400" dirty="0" smtClean="0"/>
              <a:t> </a:t>
            </a:r>
            <a:r>
              <a:rPr lang="en-US" sz="2400" dirty="0" err="1" smtClean="0"/>
              <a:t>gre</a:t>
            </a:r>
            <a:r>
              <a:rPr lang="sr-Latn-RS" sz="2400" dirty="0" smtClean="0"/>
              <a:t>š</a:t>
            </a:r>
            <a:r>
              <a:rPr lang="en-US" sz="2400" dirty="0" err="1" smtClean="0"/>
              <a:t>ke</a:t>
            </a:r>
            <a:r>
              <a:rPr lang="en-US" sz="2400" dirty="0" smtClean="0"/>
              <a:t> u program</a:t>
            </a:r>
            <a:r>
              <a:rPr lang="sr-Latn-RS" sz="2400" dirty="0" smtClean="0"/>
              <a:t>u</a:t>
            </a:r>
            <a:r>
              <a:rPr lang="en-US" sz="2400" dirty="0" smtClean="0"/>
              <a:t> pre </a:t>
            </a:r>
            <a:r>
              <a:rPr lang="en-US" sz="2400" dirty="0" err="1" smtClean="0"/>
              <a:t>nego</a:t>
            </a:r>
            <a:r>
              <a:rPr lang="en-US" sz="2400" dirty="0" smtClean="0"/>
              <a:t> </a:t>
            </a:r>
            <a:r>
              <a:rPr lang="sr-Latn-RS" sz="2400" dirty="0" err="1"/>
              <a:t>š</a:t>
            </a:r>
            <a:r>
              <a:rPr lang="en-US" sz="2400" dirty="0" smtClean="0"/>
              <a:t>to je </a:t>
            </a:r>
            <a:r>
              <a:rPr lang="en-US" sz="2400" dirty="0" err="1" smtClean="0"/>
              <a:t>pu</a:t>
            </a:r>
            <a:r>
              <a:rPr lang="sr-Latn-RS" sz="2400" dirty="0" smtClean="0"/>
              <a:t>š</a:t>
            </a:r>
            <a:r>
              <a:rPr lang="en-US" sz="2400" dirty="0" smtClean="0"/>
              <a:t>ten u </a:t>
            </a:r>
            <a:r>
              <a:rPr lang="en-US" sz="2400" dirty="0" err="1" smtClean="0"/>
              <a:t>upotrebu</a:t>
            </a:r>
            <a:r>
              <a:rPr lang="en-US" sz="2400" dirty="0" smtClean="0"/>
              <a:t>.</a:t>
            </a:r>
          </a:p>
          <a:p>
            <a:r>
              <a:rPr lang="en-US" sz="2400" dirty="0" err="1" smtClean="0"/>
              <a:t>Kada</a:t>
            </a:r>
            <a:r>
              <a:rPr lang="en-US" sz="2400" dirty="0" smtClean="0"/>
              <a:t> </a:t>
            </a:r>
            <a:r>
              <a:rPr lang="en-US" sz="2400" dirty="0" err="1" smtClean="0"/>
              <a:t>testiramo</a:t>
            </a:r>
            <a:r>
              <a:rPr lang="en-US" sz="2400" dirty="0" smtClean="0"/>
              <a:t> program </a:t>
            </a:r>
            <a:r>
              <a:rPr lang="en-US" sz="2400" dirty="0" err="1" smtClean="0"/>
              <a:t>treba</a:t>
            </a:r>
            <a:r>
              <a:rPr lang="en-US" sz="2400" dirty="0" smtClean="0"/>
              <a:t> </a:t>
            </a:r>
            <a:r>
              <a:rPr lang="en-US" sz="2400" dirty="0"/>
              <a:t>d</a:t>
            </a:r>
            <a:r>
              <a:rPr lang="en-US" sz="2400" dirty="0" smtClean="0"/>
              <a:t>a </a:t>
            </a:r>
            <a:r>
              <a:rPr lang="en-US" sz="2400" dirty="0" err="1" smtClean="0"/>
              <a:t>koristimo</a:t>
            </a:r>
            <a:r>
              <a:rPr lang="en-US" sz="2400" dirty="0" smtClean="0"/>
              <a:t> </a:t>
            </a:r>
            <a:r>
              <a:rPr lang="en-US" sz="2400" dirty="0" err="1" smtClean="0"/>
              <a:t>i</a:t>
            </a:r>
            <a:r>
              <a:rPr lang="en-US" sz="2400" dirty="0" smtClean="0"/>
              <a:t> </a:t>
            </a:r>
            <a:r>
              <a:rPr lang="en-US" sz="2400" dirty="0" err="1" smtClean="0"/>
              <a:t>nespecifi</a:t>
            </a:r>
            <a:r>
              <a:rPr lang="sr-Latn-RS" sz="2400" dirty="0" smtClean="0"/>
              <a:t>č</a:t>
            </a:r>
            <a:r>
              <a:rPr lang="en-US" sz="2400" dirty="0" smtClean="0"/>
              <a:t>ne </a:t>
            </a:r>
            <a:r>
              <a:rPr lang="en-US" sz="2400" dirty="0" err="1" smtClean="0"/>
              <a:t>ulazne</a:t>
            </a:r>
            <a:r>
              <a:rPr lang="en-US" sz="2400" dirty="0" smtClean="0"/>
              <a:t> </a:t>
            </a:r>
            <a:r>
              <a:rPr lang="en-US" sz="2400" dirty="0" err="1" smtClean="0"/>
              <a:t>podatke</a:t>
            </a:r>
            <a:r>
              <a:rPr lang="en-US" sz="2400" dirty="0" smtClean="0"/>
              <a:t>.</a:t>
            </a:r>
          </a:p>
          <a:p>
            <a:r>
              <a:rPr lang="en-US" sz="2400" dirty="0" err="1" smtClean="0"/>
              <a:t>Testiranjem</a:t>
            </a:r>
            <a:r>
              <a:rPr lang="en-US" sz="2400" dirty="0" smtClean="0"/>
              <a:t> </a:t>
            </a:r>
            <a:r>
              <a:rPr lang="en-US" sz="2400" dirty="0" err="1" smtClean="0"/>
              <a:t>mo</a:t>
            </a:r>
            <a:r>
              <a:rPr lang="sr-Latn-RS" sz="2400" dirty="0" smtClean="0"/>
              <a:t>ž</a:t>
            </a:r>
            <a:r>
              <a:rPr lang="en-US" sz="2400" dirty="0" smtClean="0"/>
              <a:t>emo da </a:t>
            </a:r>
            <a:r>
              <a:rPr lang="en-US" sz="2400" dirty="0" err="1" smtClean="0"/>
              <a:t>otkrijemo</a:t>
            </a:r>
            <a:r>
              <a:rPr lang="en-US" sz="2400" dirty="0" smtClean="0"/>
              <a:t> da </a:t>
            </a:r>
            <a:r>
              <a:rPr lang="en-US" sz="2400" dirty="0" err="1" smtClean="0"/>
              <a:t>postoje</a:t>
            </a:r>
            <a:r>
              <a:rPr lang="en-US" sz="2400" dirty="0" smtClean="0"/>
              <a:t> </a:t>
            </a:r>
            <a:r>
              <a:rPr lang="en-US" sz="2400" dirty="0" err="1" smtClean="0"/>
              <a:t>gre</a:t>
            </a:r>
            <a:r>
              <a:rPr lang="sr-Latn-RS" sz="2400" dirty="0" smtClean="0"/>
              <a:t>š</a:t>
            </a:r>
            <a:r>
              <a:rPr lang="en-US" sz="2400" dirty="0" err="1" smtClean="0"/>
              <a:t>ke</a:t>
            </a:r>
            <a:r>
              <a:rPr lang="en-US" sz="2400" dirty="0" smtClean="0"/>
              <a:t> u </a:t>
            </a:r>
            <a:r>
              <a:rPr lang="en-US" sz="2400" dirty="0" err="1" smtClean="0"/>
              <a:t>kodu</a:t>
            </a:r>
            <a:r>
              <a:rPr lang="en-US" sz="2400" dirty="0" smtClean="0"/>
              <a:t> </a:t>
            </a:r>
            <a:r>
              <a:rPr lang="en-US" sz="2400" dirty="0" err="1" smtClean="0"/>
              <a:t>ali</a:t>
            </a:r>
            <a:r>
              <a:rPr lang="en-US" sz="2400" dirty="0" smtClean="0"/>
              <a:t> ne </a:t>
            </a:r>
            <a:r>
              <a:rPr lang="en-US" sz="2400" dirty="0" err="1" smtClean="0"/>
              <a:t>i</a:t>
            </a:r>
            <a:r>
              <a:rPr lang="en-US" sz="2400" dirty="0" smtClean="0"/>
              <a:t> da </a:t>
            </a:r>
            <a:r>
              <a:rPr lang="en-US" sz="2400" dirty="0" err="1" smtClean="0"/>
              <a:t>dokazemo</a:t>
            </a:r>
            <a:r>
              <a:rPr lang="en-US" sz="2400" dirty="0" smtClean="0"/>
              <a:t> </a:t>
            </a:r>
            <a:r>
              <a:rPr lang="en-US" sz="2400" dirty="0" err="1" smtClean="0"/>
              <a:t>njihovo</a:t>
            </a:r>
            <a:r>
              <a:rPr lang="en-US" sz="2400" dirty="0" smtClean="0"/>
              <a:t> </a:t>
            </a:r>
            <a:r>
              <a:rPr lang="en-US" sz="2400" dirty="0" err="1" smtClean="0"/>
              <a:t>odsustvo</a:t>
            </a:r>
            <a:r>
              <a:rPr lang="en-US" sz="2400" dirty="0" smtClean="0"/>
              <a:t>.</a:t>
            </a:r>
          </a:p>
          <a:p>
            <a:r>
              <a:rPr lang="en-US" sz="2400" dirty="0" err="1" smtClean="0"/>
              <a:t>Testiranje</a:t>
            </a:r>
            <a:r>
              <a:rPr lang="en-US" sz="2400" dirty="0" smtClean="0"/>
              <a:t> </a:t>
            </a:r>
            <a:r>
              <a:rPr lang="en-US" sz="2400" dirty="0" err="1" smtClean="0"/>
              <a:t>predstavlja</a:t>
            </a:r>
            <a:r>
              <a:rPr lang="en-US" sz="2400" dirty="0" smtClean="0"/>
              <a:t> </a:t>
            </a:r>
            <a:r>
              <a:rPr lang="en-US" sz="2400" dirty="0" err="1" smtClean="0"/>
              <a:t>deo</a:t>
            </a:r>
            <a:r>
              <a:rPr lang="en-US" sz="2400" dirty="0" smtClean="0"/>
              <a:t> </a:t>
            </a:r>
            <a:r>
              <a:rPr lang="sr-Latn-RS" sz="2400" dirty="0" err="1"/>
              <a:t>š</a:t>
            </a:r>
            <a:r>
              <a:rPr lang="en-US" sz="2400" dirty="0" err="1" smtClean="0"/>
              <a:t>ireg</a:t>
            </a:r>
            <a:r>
              <a:rPr lang="en-US" sz="2400" dirty="0" smtClean="0"/>
              <a:t> </a:t>
            </a:r>
            <a:r>
              <a:rPr lang="en-US" sz="2400" dirty="0" err="1" smtClean="0"/>
              <a:t>procesa</a:t>
            </a:r>
            <a:r>
              <a:rPr lang="en-US" sz="2400" dirty="0" smtClean="0"/>
              <a:t> – </a:t>
            </a:r>
            <a:r>
              <a:rPr lang="en-US" sz="2400" dirty="0" err="1" smtClean="0"/>
              <a:t>Validacije</a:t>
            </a:r>
            <a:r>
              <a:rPr lang="en-US" sz="2400" dirty="0" smtClean="0"/>
              <a:t> </a:t>
            </a:r>
            <a:r>
              <a:rPr lang="en-US" sz="2400" dirty="0" err="1" smtClean="0"/>
              <a:t>i</a:t>
            </a:r>
            <a:r>
              <a:rPr lang="en-US" sz="2400" dirty="0" smtClean="0"/>
              <a:t> </a:t>
            </a:r>
            <a:r>
              <a:rPr lang="en-US" sz="2400" dirty="0" err="1" smtClean="0"/>
              <a:t>Verifikacije</a:t>
            </a:r>
            <a:r>
              <a:rPr lang="en-US" sz="2400" dirty="0" smtClean="0"/>
              <a:t> </a:t>
            </a:r>
            <a:r>
              <a:rPr lang="en-US" sz="2400" dirty="0" err="1" smtClean="0"/>
              <a:t>softvera</a:t>
            </a:r>
            <a:r>
              <a:rPr lang="en-US" sz="2400" dirty="0" smtClean="0"/>
              <a:t> (V&amp;V).</a:t>
            </a:r>
            <a:endParaRPr lang="en-US" sz="2400" dirty="0"/>
          </a:p>
        </p:txBody>
      </p:sp>
      <p:sp>
        <p:nvSpPr>
          <p:cNvPr id="5" name="Slide Number Placeholder 4"/>
          <p:cNvSpPr>
            <a:spLocks noGrp="1"/>
          </p:cNvSpPr>
          <p:nvPr>
            <p:ph type="sldNum" sz="quarter" idx="12"/>
          </p:nvPr>
        </p:nvSpPr>
        <p:spPr>
          <a:xfrm>
            <a:off x="11508006" y="6348247"/>
            <a:ext cx="551167" cy="377825"/>
          </a:xfrm>
        </p:spPr>
        <p:txBody>
          <a:bodyPr/>
          <a:lstStyle/>
          <a:p>
            <a:fld id="{D57F1E4F-1CFF-5643-939E-217C01CDF565}" type="slidenum">
              <a:rPr lang="en-US" sz="2400" smtClean="0"/>
              <a:pPr/>
              <a:t>3</a:t>
            </a:fld>
            <a:endParaRPr lang="en-US" sz="2400" dirty="0"/>
          </a:p>
        </p:txBody>
      </p:sp>
    </p:spTree>
    <p:extLst>
      <p:ext uri="{BB962C8B-B14F-4D97-AF65-F5344CB8AC3E}">
        <p14:creationId xmlns:p14="http://schemas.microsoft.com/office/powerpoint/2010/main" val="2975570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31928"/>
            <a:ext cx="10131425" cy="959893"/>
          </a:xfrm>
        </p:spPr>
        <p:txBody>
          <a:bodyPr>
            <a:normAutofit/>
          </a:bodyPr>
          <a:lstStyle/>
          <a:p>
            <a:pPr algn="ctr"/>
            <a:r>
              <a:rPr lang="en-US" dirty="0" err="1" smtClean="0"/>
              <a:t>Politika</a:t>
            </a:r>
            <a:r>
              <a:rPr lang="en-US" dirty="0" smtClean="0"/>
              <a:t> </a:t>
            </a:r>
            <a:r>
              <a:rPr lang="en-US" dirty="0" err="1" smtClean="0"/>
              <a:t>testiranja</a:t>
            </a:r>
            <a:endParaRPr lang="en-US" dirty="0"/>
          </a:p>
        </p:txBody>
      </p:sp>
      <p:sp>
        <p:nvSpPr>
          <p:cNvPr id="3" name="Content Placeholder 2"/>
          <p:cNvSpPr>
            <a:spLocks noGrp="1"/>
          </p:cNvSpPr>
          <p:nvPr>
            <p:ph idx="1"/>
          </p:nvPr>
        </p:nvSpPr>
        <p:spPr>
          <a:xfrm>
            <a:off x="783180" y="1705972"/>
            <a:ext cx="10585213" cy="4894996"/>
          </a:xfrm>
        </p:spPr>
        <p:txBody>
          <a:bodyPr>
            <a:noAutofit/>
          </a:bodyPr>
          <a:lstStyle/>
          <a:p>
            <a:r>
              <a:rPr lang="en-US" sz="2200" dirty="0" err="1" smtClean="0"/>
              <a:t>Te</a:t>
            </a:r>
            <a:r>
              <a:rPr lang="sr-Latn-RS" sz="2200" dirty="0"/>
              <a:t>š</a:t>
            </a:r>
            <a:r>
              <a:rPr lang="en-US" sz="2200" dirty="0" err="1" smtClean="0"/>
              <a:t>ko</a:t>
            </a:r>
            <a:r>
              <a:rPr lang="en-US" sz="2200" dirty="0" smtClean="0"/>
              <a:t> je </a:t>
            </a:r>
            <a:r>
              <a:rPr lang="en-US" sz="2200" dirty="0" err="1" smtClean="0"/>
              <a:t>znati</a:t>
            </a:r>
            <a:r>
              <a:rPr lang="en-US" sz="2200" dirty="0" smtClean="0"/>
              <a:t> </a:t>
            </a:r>
            <a:r>
              <a:rPr lang="en-US" sz="2200" dirty="0" err="1" smtClean="0"/>
              <a:t>kada</a:t>
            </a:r>
            <a:r>
              <a:rPr lang="en-US" sz="2200" dirty="0" smtClean="0"/>
              <a:t> </a:t>
            </a:r>
            <a:r>
              <a:rPr lang="en-US" sz="2200" dirty="0" err="1" smtClean="0"/>
              <a:t>stati</a:t>
            </a:r>
            <a:r>
              <a:rPr lang="en-US" sz="2200" dirty="0" smtClean="0"/>
              <a:t> </a:t>
            </a:r>
            <a:r>
              <a:rPr lang="en-US" sz="2200" dirty="0" err="1" smtClean="0"/>
              <a:t>sa</a:t>
            </a:r>
            <a:r>
              <a:rPr lang="en-US" sz="2200" dirty="0" smtClean="0"/>
              <a:t> </a:t>
            </a:r>
            <a:r>
              <a:rPr lang="en-US" sz="2200" dirty="0" err="1" smtClean="0"/>
              <a:t>testiranjem</a:t>
            </a:r>
            <a:r>
              <a:rPr lang="en-US" sz="2200" dirty="0" smtClean="0"/>
              <a:t> </a:t>
            </a:r>
            <a:r>
              <a:rPr lang="en-US" sz="2200" dirty="0" err="1" smtClean="0"/>
              <a:t>i</a:t>
            </a:r>
            <a:r>
              <a:rPr lang="en-US" sz="2200" dirty="0" smtClean="0"/>
              <a:t> </a:t>
            </a:r>
            <a:r>
              <a:rPr lang="en-US" sz="2200" dirty="0" err="1" smtClean="0"/>
              <a:t>koliko</a:t>
            </a:r>
            <a:r>
              <a:rPr lang="en-US" sz="2200" dirty="0" smtClean="0"/>
              <a:t> </a:t>
            </a:r>
            <a:r>
              <a:rPr lang="en-US" sz="2200" dirty="0" err="1" smtClean="0"/>
              <a:t>testiranja</a:t>
            </a:r>
            <a:r>
              <a:rPr lang="en-US" sz="2200" dirty="0" smtClean="0"/>
              <a:t> je </a:t>
            </a:r>
            <a:r>
              <a:rPr lang="en-US" sz="2200" dirty="0" err="1" smtClean="0"/>
              <a:t>dovoljno</a:t>
            </a:r>
            <a:r>
              <a:rPr lang="en-US" sz="2200" dirty="0" smtClean="0"/>
              <a:t> </a:t>
            </a:r>
            <a:r>
              <a:rPr lang="en-US" sz="2200" dirty="0" err="1" smtClean="0"/>
              <a:t>za</a:t>
            </a:r>
            <a:r>
              <a:rPr lang="en-US" sz="2200" dirty="0" smtClean="0"/>
              <a:t> </a:t>
            </a:r>
            <a:r>
              <a:rPr lang="en-US" sz="2200" dirty="0" err="1" smtClean="0"/>
              <a:t>koji</a:t>
            </a:r>
            <a:r>
              <a:rPr lang="en-US" sz="2200" dirty="0" smtClean="0"/>
              <a:t> </a:t>
            </a:r>
            <a:r>
              <a:rPr lang="en-US" sz="2200" dirty="0" err="1" smtClean="0"/>
              <a:t>sistem</a:t>
            </a:r>
            <a:r>
              <a:rPr lang="en-US" sz="2200" dirty="0" smtClean="0"/>
              <a:t>.</a:t>
            </a:r>
          </a:p>
          <a:p>
            <a:r>
              <a:rPr lang="en-US" sz="2200" dirty="0" err="1" smtClean="0"/>
              <a:t>Nemogu</a:t>
            </a:r>
            <a:r>
              <a:rPr lang="sr-Latn-RS" sz="2200" dirty="0" smtClean="0"/>
              <a:t>ć</a:t>
            </a:r>
            <a:r>
              <a:rPr lang="en-US" sz="2200" dirty="0" smtClean="0"/>
              <a:t>e je </a:t>
            </a:r>
            <a:r>
              <a:rPr lang="en-US" sz="2200" dirty="0" err="1" smtClean="0"/>
              <a:t>testirati</a:t>
            </a:r>
            <a:r>
              <a:rPr lang="en-US" sz="2200" dirty="0" smtClean="0"/>
              <a:t> </a:t>
            </a:r>
            <a:r>
              <a:rPr lang="en-US" sz="2200" dirty="0" err="1" smtClean="0"/>
              <a:t>ba</a:t>
            </a:r>
            <a:r>
              <a:rPr lang="sr-Latn-RS" sz="2200" dirty="0" smtClean="0"/>
              <a:t>š</a:t>
            </a:r>
            <a:r>
              <a:rPr lang="en-US" sz="2200" dirty="0" smtClean="0"/>
              <a:t> </a:t>
            </a:r>
            <a:r>
              <a:rPr lang="en-US" sz="2200" dirty="0" err="1" smtClean="0"/>
              <a:t>sve</a:t>
            </a:r>
            <a:r>
              <a:rPr lang="en-US" sz="2200" dirty="0" smtClean="0"/>
              <a:t> </a:t>
            </a:r>
            <a:r>
              <a:rPr lang="en-US" sz="2200" dirty="0" err="1" smtClean="0"/>
              <a:t>okolnosti</a:t>
            </a:r>
            <a:r>
              <a:rPr lang="en-US" sz="2200" dirty="0" smtClean="0"/>
              <a:t> u </a:t>
            </a:r>
            <a:r>
              <a:rPr lang="en-US" sz="2200" dirty="0" err="1" smtClean="0"/>
              <a:t>kojima</a:t>
            </a:r>
            <a:r>
              <a:rPr lang="en-US" sz="2200" dirty="0" smtClean="0"/>
              <a:t> </a:t>
            </a:r>
            <a:r>
              <a:rPr lang="en-US" sz="2200" dirty="0" err="1" smtClean="0"/>
              <a:t>sistem</a:t>
            </a:r>
            <a:r>
              <a:rPr lang="en-US" sz="2200" dirty="0" smtClean="0"/>
              <a:t> </a:t>
            </a:r>
            <a:r>
              <a:rPr lang="en-US" sz="2200" dirty="0" err="1" smtClean="0"/>
              <a:t>mo</a:t>
            </a:r>
            <a:r>
              <a:rPr lang="sr-Latn-RS" sz="2200" dirty="0" smtClean="0"/>
              <a:t>ž</a:t>
            </a:r>
            <a:r>
              <a:rPr lang="en-US" sz="2200" dirty="0" smtClean="0"/>
              <a:t>e </a:t>
            </a:r>
            <a:r>
              <a:rPr lang="en-US" sz="2200" dirty="0" err="1" smtClean="0"/>
              <a:t>biti</a:t>
            </a:r>
            <a:r>
              <a:rPr lang="en-US" sz="2200" dirty="0" smtClean="0"/>
              <a:t> </a:t>
            </a:r>
            <a:r>
              <a:rPr lang="en-US" sz="2200" dirty="0" err="1" smtClean="0"/>
              <a:t>pokenut</a:t>
            </a:r>
            <a:r>
              <a:rPr lang="en-US" sz="2200" dirty="0" smtClean="0"/>
              <a:t>, </a:t>
            </a:r>
            <a:r>
              <a:rPr lang="en-US" sz="2200" dirty="0" err="1" smtClean="0"/>
              <a:t>sa</a:t>
            </a:r>
            <a:r>
              <a:rPr lang="en-US" sz="2200" dirty="0" smtClean="0"/>
              <a:t> </a:t>
            </a:r>
            <a:r>
              <a:rPr lang="en-US" sz="2200" dirty="0" err="1" smtClean="0"/>
              <a:t>svim</a:t>
            </a:r>
            <a:r>
              <a:rPr lang="en-US" sz="2200" dirty="0" smtClean="0"/>
              <a:t> </a:t>
            </a:r>
            <a:r>
              <a:rPr lang="en-US" sz="2200" dirty="0" err="1" smtClean="0"/>
              <a:t>mogu</a:t>
            </a:r>
            <a:r>
              <a:rPr lang="sr-Latn-RS" sz="2200" dirty="0" smtClean="0"/>
              <a:t>ć</a:t>
            </a:r>
            <a:r>
              <a:rPr lang="en-US" sz="2200" dirty="0" err="1" smtClean="0"/>
              <a:t>im</a:t>
            </a:r>
            <a:r>
              <a:rPr lang="en-US" sz="2200" dirty="0" smtClean="0"/>
              <a:t> </a:t>
            </a:r>
            <a:r>
              <a:rPr lang="en-US" sz="2200" dirty="0" err="1" smtClean="0"/>
              <a:t>kombinacijama</a:t>
            </a:r>
            <a:r>
              <a:rPr lang="en-US" sz="2200" dirty="0" smtClean="0"/>
              <a:t> </a:t>
            </a:r>
            <a:r>
              <a:rPr lang="en-US" sz="2200" dirty="0" err="1" smtClean="0"/>
              <a:t>ulaznih</a:t>
            </a:r>
            <a:r>
              <a:rPr lang="en-US" sz="2200" dirty="0" smtClean="0"/>
              <a:t> </a:t>
            </a:r>
            <a:r>
              <a:rPr lang="en-US" sz="2200" dirty="0" err="1" smtClean="0"/>
              <a:t>parametara</a:t>
            </a:r>
            <a:r>
              <a:rPr lang="en-US" sz="2200" dirty="0" smtClean="0"/>
              <a:t>.</a:t>
            </a:r>
          </a:p>
          <a:p>
            <a:r>
              <a:rPr lang="en-US" sz="2200" dirty="0" err="1" smtClean="0"/>
              <a:t>Mogu</a:t>
            </a:r>
            <a:r>
              <a:rPr lang="sr-Latn-RS" sz="2200" dirty="0" smtClean="0"/>
              <a:t>ć</a:t>
            </a:r>
            <a:r>
              <a:rPr lang="en-US" sz="2200" dirty="0" smtClean="0"/>
              <a:t>e je </a:t>
            </a:r>
            <a:r>
              <a:rPr lang="en-US" sz="2200" dirty="0" err="1" smtClean="0"/>
              <a:t>testirati</a:t>
            </a:r>
            <a:r>
              <a:rPr lang="en-US" sz="2200" dirty="0" smtClean="0"/>
              <a:t> </a:t>
            </a:r>
            <a:r>
              <a:rPr lang="en-US" sz="2200" dirty="0" err="1" smtClean="0"/>
              <a:t>sistem</a:t>
            </a:r>
            <a:r>
              <a:rPr lang="en-US" sz="2200" dirty="0" smtClean="0"/>
              <a:t> </a:t>
            </a:r>
            <a:r>
              <a:rPr lang="en-US" sz="2200" dirty="0" err="1" smtClean="0"/>
              <a:t>samo</a:t>
            </a:r>
            <a:r>
              <a:rPr lang="en-US" sz="2200" dirty="0" smtClean="0"/>
              <a:t> </a:t>
            </a:r>
            <a:r>
              <a:rPr lang="en-US" sz="2200" dirty="0" err="1" smtClean="0"/>
              <a:t>nekim</a:t>
            </a:r>
            <a:r>
              <a:rPr lang="en-US" sz="2200" dirty="0" smtClean="0"/>
              <a:t> </a:t>
            </a:r>
            <a:r>
              <a:rPr lang="en-US" sz="2200" dirty="0" err="1" smtClean="0"/>
              <a:t>podskupom</a:t>
            </a:r>
            <a:r>
              <a:rPr lang="en-US" sz="2200" dirty="0" smtClean="0"/>
              <a:t> </a:t>
            </a:r>
            <a:r>
              <a:rPr lang="en-US" sz="2200" dirty="0" err="1" smtClean="0"/>
              <a:t>svih</a:t>
            </a:r>
            <a:r>
              <a:rPr lang="en-US" sz="2200" dirty="0" smtClean="0"/>
              <a:t> </a:t>
            </a:r>
            <a:r>
              <a:rPr lang="en-US" sz="2200" dirty="0" err="1" smtClean="0"/>
              <a:t>kombinacijam</a:t>
            </a:r>
            <a:r>
              <a:rPr lang="en-US" sz="2200" dirty="0" smtClean="0"/>
              <a:t> </a:t>
            </a:r>
            <a:r>
              <a:rPr lang="en-US" sz="2200" dirty="0" err="1"/>
              <a:t>ulaznih</a:t>
            </a:r>
            <a:r>
              <a:rPr lang="en-US" sz="2200" dirty="0"/>
              <a:t> </a:t>
            </a:r>
            <a:r>
              <a:rPr lang="en-US" sz="2200" dirty="0" err="1"/>
              <a:t>parametara</a:t>
            </a:r>
            <a:r>
              <a:rPr lang="en-US" sz="2200" dirty="0" smtClean="0"/>
              <a:t>.</a:t>
            </a:r>
          </a:p>
          <a:p>
            <a:r>
              <a:rPr lang="en-US" sz="2200" dirty="0" err="1" smtClean="0"/>
              <a:t>Primeri</a:t>
            </a:r>
            <a:r>
              <a:rPr lang="en-US" sz="2200" dirty="0" smtClean="0"/>
              <a:t>  </a:t>
            </a:r>
            <a:r>
              <a:rPr lang="en-US" sz="2200" dirty="0" err="1" smtClean="0"/>
              <a:t>politika</a:t>
            </a:r>
            <a:r>
              <a:rPr lang="en-US" sz="2200" dirty="0" smtClean="0"/>
              <a:t> </a:t>
            </a:r>
            <a:r>
              <a:rPr lang="en-US" sz="2200" dirty="0" err="1" smtClean="0"/>
              <a:t>testiranja</a:t>
            </a:r>
            <a:r>
              <a:rPr lang="en-US" sz="2200" dirty="0" smtClean="0"/>
              <a:t>:</a:t>
            </a:r>
            <a:endParaRPr lang="sr-Latn-RS" sz="2200" dirty="0" smtClean="0"/>
          </a:p>
          <a:p>
            <a:pPr lvl="1"/>
            <a:r>
              <a:rPr lang="sr-Latn-RS" sz="2200" dirty="0" smtClean="0"/>
              <a:t>Sve funkcije sistema kojima se može pristupiti iz menija treba da budu testirane.</a:t>
            </a:r>
          </a:p>
          <a:p>
            <a:pPr lvl="1"/>
            <a:r>
              <a:rPr lang="sr-Latn-RS" sz="2200" dirty="0" smtClean="0"/>
              <a:t>Treba testirati i kombinacije funkcija kojima se pristupa kroz isti meni.</a:t>
            </a:r>
          </a:p>
          <a:p>
            <a:pPr lvl="2"/>
            <a:r>
              <a:rPr lang="sr-Latn-RS" sz="2200" dirty="0" smtClean="0"/>
              <a:t>Na primer,  </a:t>
            </a:r>
            <a:r>
              <a:rPr lang="sr-Latn-RS" sz="2200" dirty="0" smtClean="0"/>
              <a:t>formatiranje teksta</a:t>
            </a:r>
          </a:p>
          <a:p>
            <a:pPr lvl="1"/>
            <a:r>
              <a:rPr lang="sr-Latn-RS" sz="2200" dirty="0" smtClean="0"/>
              <a:t>Treba testirati sve funkcije koje očekuju neki ulaz koristeći i pravilne i nepravilne ulazne podatke.</a:t>
            </a:r>
            <a:endParaRPr lang="en-US" sz="2200" dirty="0" smtClean="0"/>
          </a:p>
          <a:p>
            <a:pPr lvl="1"/>
            <a:endParaRPr lang="en-US" sz="2400" dirty="0"/>
          </a:p>
          <a:p>
            <a:endParaRPr lang="en-US" sz="2400" dirty="0"/>
          </a:p>
        </p:txBody>
      </p:sp>
      <p:sp>
        <p:nvSpPr>
          <p:cNvPr id="4" name="Slide Number Placeholder 3"/>
          <p:cNvSpPr>
            <a:spLocks noGrp="1"/>
          </p:cNvSpPr>
          <p:nvPr>
            <p:ph type="sldNum" sz="quarter" idx="12"/>
          </p:nvPr>
        </p:nvSpPr>
        <p:spPr>
          <a:xfrm>
            <a:off x="11499614" y="6412055"/>
            <a:ext cx="551167" cy="377825"/>
          </a:xfrm>
        </p:spPr>
        <p:txBody>
          <a:bodyPr/>
          <a:lstStyle/>
          <a:p>
            <a:fld id="{D57F1E4F-1CFF-5643-939E-217C01CDF565}" type="slidenum">
              <a:rPr lang="en-US" sz="2400" smtClean="0"/>
              <a:pPr/>
              <a:t>30</a:t>
            </a:fld>
            <a:endParaRPr lang="en-US" sz="2400" dirty="0"/>
          </a:p>
        </p:txBody>
      </p:sp>
    </p:spTree>
    <p:extLst>
      <p:ext uri="{BB962C8B-B14F-4D97-AF65-F5344CB8AC3E}">
        <p14:creationId xmlns:p14="http://schemas.microsoft.com/office/powerpoint/2010/main" val="2172170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82055"/>
            <a:ext cx="10131425" cy="891652"/>
          </a:xfrm>
        </p:spPr>
        <p:txBody>
          <a:bodyPr>
            <a:normAutofit/>
          </a:bodyPr>
          <a:lstStyle/>
          <a:p>
            <a:pPr algn="ctr"/>
            <a:r>
              <a:rPr lang="en-US" dirty="0"/>
              <a:t>Test-driven development</a:t>
            </a:r>
          </a:p>
        </p:txBody>
      </p:sp>
      <p:sp>
        <p:nvSpPr>
          <p:cNvPr id="3" name="Content Placeholder 2"/>
          <p:cNvSpPr>
            <a:spLocks noGrp="1"/>
          </p:cNvSpPr>
          <p:nvPr>
            <p:ph idx="1"/>
          </p:nvPr>
        </p:nvSpPr>
        <p:spPr>
          <a:xfrm>
            <a:off x="685801" y="1351128"/>
            <a:ext cx="10131425" cy="4940489"/>
          </a:xfrm>
        </p:spPr>
        <p:txBody>
          <a:bodyPr>
            <a:noAutofit/>
          </a:bodyPr>
          <a:lstStyle/>
          <a:p>
            <a:r>
              <a:rPr lang="sr-Latn-RS" sz="2400" dirty="0" smtClean="0"/>
              <a:t>Razvoj vođen testovima je jedan od pristupa u razvoju softvera, gde se neprestano smenjuju testiranje i razvijanje koda.</a:t>
            </a:r>
            <a:endParaRPr lang="en-US" sz="2400" dirty="0"/>
          </a:p>
          <a:p>
            <a:r>
              <a:rPr lang="sr-Latn-RS" sz="2400" dirty="0" smtClean="0"/>
              <a:t>Testovi se </a:t>
            </a:r>
            <a:r>
              <a:rPr lang="sr-Latn-RS" sz="2400" dirty="0" smtClean="0"/>
              <a:t>izrađuju </a:t>
            </a:r>
            <a:r>
              <a:rPr lang="sr-Latn-RS" sz="2400" dirty="0" smtClean="0"/>
              <a:t>pre kodiranja i prolaženje testova je kritična tačka u razvoju.</a:t>
            </a:r>
          </a:p>
          <a:p>
            <a:r>
              <a:rPr lang="sr-Latn-RS" sz="2400" dirty="0" smtClean="0"/>
              <a:t>Kod se razvija inkrementalno, zajedno sa testovima za celinu koja se trenutno razvija. Ne prelazi se na sledeci inkrementalni korak sve dok kod tekuće inkrementalne celine ne prodje sve testove napisane za nju. </a:t>
            </a:r>
          </a:p>
          <a:p>
            <a:r>
              <a:rPr lang="sr-Latn-RS" sz="2400" dirty="0"/>
              <a:t>Razvoj vođen testovima </a:t>
            </a:r>
            <a:r>
              <a:rPr lang="sr-Latn-RS" sz="2400" dirty="0" smtClean="0"/>
              <a:t> je  deo Ekstremnog </a:t>
            </a:r>
            <a:r>
              <a:rPr lang="sr-Latn-RS" sz="2400" dirty="0" smtClean="0"/>
              <a:t>programiranje, </a:t>
            </a:r>
            <a:r>
              <a:rPr lang="sr-Latn-RS" sz="2400" dirty="0" smtClean="0"/>
              <a:t>jedne od najpoznatijih metodologija Agilnog razvoja. Može se koristiti i u planskom razvoju </a:t>
            </a:r>
            <a:r>
              <a:rPr lang="sr-Latn-RS" sz="2400" dirty="0" smtClean="0"/>
              <a:t>procesa (</a:t>
            </a:r>
            <a:r>
              <a:rPr lang="en-US" sz="2400" i="1" dirty="0"/>
              <a:t>plan-driven development </a:t>
            </a:r>
            <a:r>
              <a:rPr lang="en-US" sz="2400" i="1" dirty="0" smtClean="0"/>
              <a:t>process</a:t>
            </a:r>
            <a:r>
              <a:rPr lang="sr-Latn-RS" sz="2400" dirty="0" smtClean="0"/>
              <a:t>) .</a:t>
            </a:r>
          </a:p>
          <a:p>
            <a:r>
              <a:rPr lang="sr-Latn-RS" sz="2400" dirty="0" smtClean="0"/>
              <a:t>Pokazalo se kao izuzetno dobro za male i projekte srednje veličine.</a:t>
            </a:r>
          </a:p>
          <a:p>
            <a:pPr lvl="1"/>
            <a:r>
              <a:rPr lang="sr-Latn-RS" sz="2200" dirty="0" smtClean="0"/>
              <a:t>Programeri koji su usvojili ovakav način programiranja su zadovoljni i  tvrde da je produktivniji način za razvoj softvera.</a:t>
            </a:r>
            <a:endParaRPr lang="en-US" sz="2200" dirty="0"/>
          </a:p>
        </p:txBody>
      </p:sp>
      <p:sp>
        <p:nvSpPr>
          <p:cNvPr id="4" name="Slide Number Placeholder 3"/>
          <p:cNvSpPr>
            <a:spLocks noGrp="1"/>
          </p:cNvSpPr>
          <p:nvPr>
            <p:ph type="sldNum" sz="quarter" idx="12"/>
          </p:nvPr>
        </p:nvSpPr>
        <p:spPr>
          <a:xfrm>
            <a:off x="11521655" y="6291617"/>
            <a:ext cx="551167" cy="377825"/>
          </a:xfrm>
        </p:spPr>
        <p:txBody>
          <a:bodyPr/>
          <a:lstStyle/>
          <a:p>
            <a:fld id="{D57F1E4F-1CFF-5643-939E-217C01CDF565}" type="slidenum">
              <a:rPr lang="en-US" sz="2400" smtClean="0"/>
              <a:pPr/>
              <a:t>31</a:t>
            </a:fld>
            <a:endParaRPr lang="en-US" sz="2400" dirty="0"/>
          </a:p>
        </p:txBody>
      </p:sp>
    </p:spTree>
    <p:extLst>
      <p:ext uri="{BB962C8B-B14F-4D97-AF65-F5344CB8AC3E}">
        <p14:creationId xmlns:p14="http://schemas.microsoft.com/office/powerpoint/2010/main" val="3766896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82054"/>
            <a:ext cx="9932157" cy="659642"/>
          </a:xfrm>
        </p:spPr>
        <p:txBody>
          <a:bodyPr/>
          <a:lstStyle/>
          <a:p>
            <a:pPr algn="ctr"/>
            <a:r>
              <a:rPr lang="sr-Latn-RS" dirty="0"/>
              <a:t>Koraci u procesu</a:t>
            </a:r>
            <a:endParaRPr lang="en-US" dirty="0"/>
          </a:p>
        </p:txBody>
      </p:sp>
      <p:sp>
        <p:nvSpPr>
          <p:cNvPr id="3" name="Content Placeholder 2"/>
          <p:cNvSpPr>
            <a:spLocks noGrp="1"/>
          </p:cNvSpPr>
          <p:nvPr>
            <p:ph idx="1"/>
          </p:nvPr>
        </p:nvSpPr>
        <p:spPr>
          <a:xfrm>
            <a:off x="685802" y="1398896"/>
            <a:ext cx="10131425" cy="4849504"/>
          </a:xfrm>
        </p:spPr>
        <p:txBody>
          <a:bodyPr>
            <a:normAutofit fontScale="62500" lnSpcReduction="20000"/>
          </a:bodyPr>
          <a:lstStyle/>
          <a:p>
            <a:pPr marL="0" indent="0">
              <a:buNone/>
            </a:pPr>
            <a:endParaRPr lang="sr-Latn-RS" sz="2600" dirty="0"/>
          </a:p>
          <a:p>
            <a:pPr marL="0" indent="0">
              <a:buNone/>
            </a:pPr>
            <a:endParaRPr lang="sr-Latn-RS" sz="2600" dirty="0" smtClean="0"/>
          </a:p>
          <a:p>
            <a:pPr marL="342900" indent="-342900">
              <a:buFont typeface="+mj-lt"/>
              <a:buAutoNum type="arabicPeriod"/>
            </a:pPr>
            <a:r>
              <a:rPr lang="sr-Latn-RS" sz="3800" dirty="0" smtClean="0"/>
              <a:t>Uočavanje inkrementalnih celina procesa. </a:t>
            </a:r>
          </a:p>
          <a:p>
            <a:pPr lvl="1"/>
            <a:r>
              <a:rPr lang="sr-Latn-RS" sz="3800" dirty="0" smtClean="0"/>
              <a:t>Inkrementalne celine ne bi trebalo da budu mnogo velike.</a:t>
            </a:r>
          </a:p>
          <a:p>
            <a:pPr marL="342900" indent="-342900">
              <a:buFont typeface="+mj-lt"/>
              <a:buAutoNum type="arabicPeriod"/>
            </a:pPr>
            <a:r>
              <a:rPr lang="sr-Latn-RS" sz="3800" dirty="0" smtClean="0"/>
              <a:t>Izrada </a:t>
            </a:r>
            <a:r>
              <a:rPr lang="sr-Latn-RS" sz="3800" dirty="0"/>
              <a:t>i </a:t>
            </a:r>
            <a:r>
              <a:rPr lang="sr-Latn-RS" sz="3800" dirty="0" smtClean="0"/>
              <a:t>implementiranje automatizovanih testova za funkcionalnost inkrementalne celine.</a:t>
            </a:r>
            <a:endParaRPr lang="sr-Latn-RS" sz="3800" dirty="0"/>
          </a:p>
          <a:p>
            <a:pPr marL="342900" indent="-342900">
              <a:buFont typeface="+mj-lt"/>
              <a:buAutoNum type="arabicPeriod"/>
            </a:pPr>
            <a:r>
              <a:rPr lang="sr-Latn-RS" sz="3800" dirty="0" smtClean="0"/>
              <a:t>Pokretanje </a:t>
            </a:r>
            <a:r>
              <a:rPr lang="sr-Latn-RS" sz="3800" dirty="0" smtClean="0"/>
              <a:t>napisanog testa zajedno sa svim ostalim testovima koji su već implementirani.</a:t>
            </a:r>
          </a:p>
          <a:p>
            <a:pPr lvl="1"/>
            <a:r>
              <a:rPr lang="sr-Latn-RS" sz="3800" dirty="0"/>
              <a:t>Inicijalno testovi nece prolaziti, jer se prvo pišu testovi za jedinicu koda pa se tek onda implementira kod koji prolazi taj test</a:t>
            </a:r>
            <a:r>
              <a:rPr lang="sr-Latn-RS" sz="3800" dirty="0" smtClean="0"/>
              <a:t>.</a:t>
            </a:r>
          </a:p>
          <a:p>
            <a:pPr marL="342900" indent="-342900">
              <a:buFont typeface="+mj-lt"/>
              <a:buAutoNum type="arabicPeriod"/>
            </a:pPr>
            <a:r>
              <a:rPr lang="sr-Latn-RS" sz="3800" dirty="0" smtClean="0"/>
              <a:t>Implementiramo </a:t>
            </a:r>
            <a:r>
              <a:rPr lang="sr-Latn-RS" sz="3800" dirty="0" smtClean="0"/>
              <a:t>jedinicu koda i opet pokrenemo testove.</a:t>
            </a:r>
          </a:p>
          <a:p>
            <a:pPr marL="342900" indent="-342900">
              <a:buFont typeface="+mj-lt"/>
              <a:buAutoNum type="arabicPeriod"/>
            </a:pPr>
            <a:r>
              <a:rPr lang="sr-Latn-RS" sz="3800" dirty="0" smtClean="0"/>
              <a:t>Prelazimo </a:t>
            </a:r>
            <a:r>
              <a:rPr lang="sr-Latn-RS" sz="3800" dirty="0"/>
              <a:t>na novu inkrementalnu </a:t>
            </a:r>
            <a:r>
              <a:rPr lang="sr-Latn-RS" sz="3800" dirty="0" smtClean="0"/>
              <a:t>celinu tek kada svi napisani testovi prođu uspešno.</a:t>
            </a:r>
          </a:p>
        </p:txBody>
      </p:sp>
      <p:sp>
        <p:nvSpPr>
          <p:cNvPr id="4" name="Slide Number Placeholder 3"/>
          <p:cNvSpPr>
            <a:spLocks noGrp="1"/>
          </p:cNvSpPr>
          <p:nvPr>
            <p:ph type="sldNum" sz="quarter" idx="12"/>
          </p:nvPr>
        </p:nvSpPr>
        <p:spPr>
          <a:xfrm>
            <a:off x="11548241" y="6409662"/>
            <a:ext cx="551167" cy="377825"/>
          </a:xfrm>
        </p:spPr>
        <p:txBody>
          <a:bodyPr/>
          <a:lstStyle/>
          <a:p>
            <a:fld id="{D57F1E4F-1CFF-5643-939E-217C01CDF565}" type="slidenum">
              <a:rPr lang="en-US" sz="2400" smtClean="0"/>
              <a:pPr/>
              <a:t>32</a:t>
            </a:fld>
            <a:endParaRPr lang="en-US" sz="2400" dirty="0"/>
          </a:p>
        </p:txBody>
      </p:sp>
    </p:spTree>
    <p:extLst>
      <p:ext uri="{BB962C8B-B14F-4D97-AF65-F5344CB8AC3E}">
        <p14:creationId xmlns:p14="http://schemas.microsoft.com/office/powerpoint/2010/main" val="197794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9945805" cy="782472"/>
          </a:xfrm>
        </p:spPr>
        <p:txBody>
          <a:bodyPr/>
          <a:lstStyle/>
          <a:p>
            <a:pPr algn="ctr"/>
            <a:r>
              <a:rPr lang="sr-Latn-RS" dirty="0" smtClean="0"/>
              <a:t>Koraci u procesu</a:t>
            </a:r>
            <a:endParaRPr lang="en-US" dirty="0"/>
          </a:p>
        </p:txBody>
      </p:sp>
      <p:sp>
        <p:nvSpPr>
          <p:cNvPr id="4" name="Slide Number Placeholder 3"/>
          <p:cNvSpPr>
            <a:spLocks noGrp="1"/>
          </p:cNvSpPr>
          <p:nvPr>
            <p:ph type="sldNum" sz="quarter" idx="12"/>
          </p:nvPr>
        </p:nvSpPr>
        <p:spPr>
          <a:xfrm>
            <a:off x="11166812" y="6198980"/>
            <a:ext cx="551167" cy="377825"/>
          </a:xfrm>
        </p:spPr>
        <p:txBody>
          <a:bodyPr/>
          <a:lstStyle/>
          <a:p>
            <a:fld id="{D57F1E4F-1CFF-5643-939E-217C01CDF565}" type="slidenum">
              <a:rPr lang="en-US" sz="2400" smtClean="0"/>
              <a:pPr/>
              <a:t>33</a:t>
            </a:fld>
            <a:endParaRPr lang="en-US" sz="2400" dirty="0"/>
          </a:p>
        </p:txBody>
      </p:sp>
      <p:pic>
        <p:nvPicPr>
          <p:cNvPr id="5" name="Content Placeholder 3" descr="8.9 TestDriven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665" b="-43665"/>
              <a:stretch>
                <a:fillRect/>
              </a:stretch>
            </p:blipFill>
          </mc:Choice>
          <mc:Fallback>
            <p:blipFill>
              <a:blip r:embed="rId3"/>
              <a:srcRect t="-43665" b="-43665"/>
              <a:stretch>
                <a:fillRect/>
              </a:stretch>
            </p:blipFill>
          </mc:Fallback>
        </mc:AlternateContent>
        <p:spPr>
          <a:xfrm>
            <a:off x="1542197" y="2065867"/>
            <a:ext cx="8202303" cy="4510938"/>
          </a:xfrm>
        </p:spPr>
      </p:pic>
    </p:spTree>
    <p:extLst>
      <p:ext uri="{BB962C8B-B14F-4D97-AF65-F5344CB8AC3E}">
        <p14:creationId xmlns:p14="http://schemas.microsoft.com/office/powerpoint/2010/main" val="4173598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36646"/>
            <a:ext cx="10131425" cy="782472"/>
          </a:xfrm>
        </p:spPr>
        <p:txBody>
          <a:bodyPr/>
          <a:lstStyle/>
          <a:p>
            <a:pPr algn="ctr"/>
            <a:r>
              <a:rPr lang="sr-Latn-RS" dirty="0" smtClean="0"/>
              <a:t>Prednosti razvoja vođenog testovima</a:t>
            </a:r>
            <a:endParaRPr lang="en-US" dirty="0"/>
          </a:p>
        </p:txBody>
      </p:sp>
      <p:sp>
        <p:nvSpPr>
          <p:cNvPr id="3" name="Content Placeholder 2"/>
          <p:cNvSpPr>
            <a:spLocks noGrp="1"/>
          </p:cNvSpPr>
          <p:nvPr>
            <p:ph idx="1"/>
          </p:nvPr>
        </p:nvSpPr>
        <p:spPr>
          <a:xfrm>
            <a:off x="685800" y="1701306"/>
            <a:ext cx="10131425" cy="4672082"/>
          </a:xfrm>
        </p:spPr>
        <p:txBody>
          <a:bodyPr>
            <a:noAutofit/>
          </a:bodyPr>
          <a:lstStyle/>
          <a:p>
            <a:r>
              <a:rPr lang="sr-Latn-RS" sz="2400" dirty="0" smtClean="0"/>
              <a:t>Pokrivenost koda</a:t>
            </a:r>
            <a:endParaRPr lang="en-US" sz="2400" dirty="0"/>
          </a:p>
          <a:p>
            <a:pPr lvl="1"/>
            <a:r>
              <a:rPr lang="sr-Latn-RS" sz="2000" dirty="0" smtClean="0"/>
              <a:t>Svaki segment koga koji napišemo ima barem jedan test koji testira njegovu funkcionalnost</a:t>
            </a:r>
            <a:r>
              <a:rPr lang="en-US" sz="2000" dirty="0" smtClean="0"/>
              <a:t>.</a:t>
            </a:r>
            <a:endParaRPr lang="en-GB" sz="2000" dirty="0" smtClean="0"/>
          </a:p>
          <a:p>
            <a:r>
              <a:rPr lang="en-US" sz="2400" dirty="0" smtClean="0"/>
              <a:t>Regression testing </a:t>
            </a:r>
          </a:p>
          <a:p>
            <a:pPr lvl="1"/>
            <a:r>
              <a:rPr lang="sr-Latn-RS" sz="2000" dirty="0" smtClean="0"/>
              <a:t>Testovi se razvijaju uporedo sa kodom. Uvek </a:t>
            </a:r>
            <a:r>
              <a:rPr lang="sr-Latn-RS" sz="2000" dirty="0" smtClean="0"/>
              <a:t>možemo </a:t>
            </a:r>
            <a:r>
              <a:rPr lang="sr-Latn-RS" sz="2000" dirty="0" smtClean="0"/>
              <a:t>pokrenuti regresione testove kako </a:t>
            </a:r>
            <a:r>
              <a:rPr lang="sr-Latn-RS" sz="2000" dirty="0" smtClean="0"/>
              <a:t>bismo </a:t>
            </a:r>
            <a:r>
              <a:rPr lang="sr-Latn-RS" sz="2000" dirty="0" smtClean="0"/>
              <a:t>proverili da promene nisu izazvale pojavu novih </a:t>
            </a:r>
            <a:r>
              <a:rPr lang="sr-Latn-RS" sz="2000" dirty="0" smtClean="0"/>
              <a:t>grešaka</a:t>
            </a:r>
            <a:r>
              <a:rPr lang="en-US" sz="2000" dirty="0" smtClean="0"/>
              <a:t>. </a:t>
            </a:r>
            <a:endParaRPr lang="en-GB" sz="2000" dirty="0"/>
          </a:p>
          <a:p>
            <a:r>
              <a:rPr lang="sr-Latn-RS" sz="2400" dirty="0" smtClean="0"/>
              <a:t>Jednostavno debagovanje</a:t>
            </a:r>
            <a:endParaRPr lang="en-US" sz="2400" dirty="0"/>
          </a:p>
          <a:p>
            <a:pPr lvl="1"/>
            <a:r>
              <a:rPr lang="sr-Latn-RS" sz="2000" dirty="0" smtClean="0"/>
              <a:t>Kada test ne prodje </a:t>
            </a:r>
            <a:r>
              <a:rPr lang="sr-Latn-RS" sz="2000" dirty="0" smtClean="0"/>
              <a:t>očigledno </a:t>
            </a:r>
            <a:r>
              <a:rPr lang="sr-Latn-RS" sz="2000" dirty="0" smtClean="0"/>
              <a:t>je gde je </a:t>
            </a:r>
            <a:r>
              <a:rPr lang="sr-Latn-RS" sz="2000" dirty="0" smtClean="0"/>
              <a:t>greška </a:t>
            </a:r>
            <a:r>
              <a:rPr lang="sr-Latn-RS" sz="2000" dirty="0" smtClean="0"/>
              <a:t>u kodu. Novonapisani kod treba da se proveri i modifikuje.</a:t>
            </a:r>
          </a:p>
          <a:p>
            <a:r>
              <a:rPr lang="sr-Latn-RS" sz="2400" dirty="0" smtClean="0"/>
              <a:t>Dokumentacija</a:t>
            </a:r>
            <a:endParaRPr lang="en-US" sz="2400" dirty="0"/>
          </a:p>
          <a:p>
            <a:pPr lvl="1"/>
            <a:r>
              <a:rPr lang="sr-Latn-RS" sz="2000" dirty="0" smtClean="0"/>
              <a:t>Testovi predstavljaju temeljan vid dokumentacije u kojoj je opisano </a:t>
            </a:r>
            <a:r>
              <a:rPr lang="sr-Latn-RS" sz="2000" dirty="0" smtClean="0"/>
              <a:t>šta </a:t>
            </a:r>
            <a:r>
              <a:rPr lang="sr-Latn-RS" sz="2000" dirty="0" smtClean="0"/>
              <a:t>bi kod trebalo da radi.</a:t>
            </a:r>
            <a:endParaRPr lang="en-US" sz="2000" dirty="0"/>
          </a:p>
        </p:txBody>
      </p:sp>
      <p:sp>
        <p:nvSpPr>
          <p:cNvPr id="4" name="Slide Number Placeholder 3"/>
          <p:cNvSpPr>
            <a:spLocks noGrp="1"/>
          </p:cNvSpPr>
          <p:nvPr>
            <p:ph type="sldNum" sz="quarter" idx="12"/>
          </p:nvPr>
        </p:nvSpPr>
        <p:spPr>
          <a:xfrm>
            <a:off x="11480712" y="6386919"/>
            <a:ext cx="551167" cy="377825"/>
          </a:xfrm>
        </p:spPr>
        <p:txBody>
          <a:bodyPr/>
          <a:lstStyle/>
          <a:p>
            <a:fld id="{D57F1E4F-1CFF-5643-939E-217C01CDF565}" type="slidenum">
              <a:rPr lang="en-US" sz="2400" smtClean="0"/>
              <a:pPr/>
              <a:t>34</a:t>
            </a:fld>
            <a:endParaRPr lang="en-US" sz="2400" dirty="0"/>
          </a:p>
        </p:txBody>
      </p:sp>
    </p:spTree>
    <p:extLst>
      <p:ext uri="{BB962C8B-B14F-4D97-AF65-F5344CB8AC3E}">
        <p14:creationId xmlns:p14="http://schemas.microsoft.com/office/powerpoint/2010/main" val="1140426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50376"/>
            <a:ext cx="10131425" cy="859809"/>
          </a:xfrm>
        </p:spPr>
        <p:txBody>
          <a:bodyPr/>
          <a:lstStyle/>
          <a:p>
            <a:pPr algn="ctr"/>
            <a:r>
              <a:rPr lang="sr-Latn-RS" i="1" dirty="0" smtClean="0"/>
              <a:t>Regression testing</a:t>
            </a:r>
            <a:endParaRPr lang="en-US" i="1" dirty="0"/>
          </a:p>
        </p:txBody>
      </p:sp>
      <p:sp>
        <p:nvSpPr>
          <p:cNvPr id="3" name="Content Placeholder 2"/>
          <p:cNvSpPr>
            <a:spLocks noGrp="1"/>
          </p:cNvSpPr>
          <p:nvPr>
            <p:ph idx="1"/>
          </p:nvPr>
        </p:nvSpPr>
        <p:spPr/>
        <p:txBody>
          <a:bodyPr>
            <a:noAutofit/>
          </a:bodyPr>
          <a:lstStyle/>
          <a:p>
            <a:r>
              <a:rPr lang="sr-Latn-RS" sz="2400" dirty="0"/>
              <a:t>R</a:t>
            </a:r>
            <a:r>
              <a:rPr lang="sr-Latn-RS" sz="2400" dirty="0" smtClean="0"/>
              <a:t>egresiono testiranje predstavlja pokretanje svih skupova testova koji su prethodno bili uspešno izvršeni na kodu.</a:t>
            </a:r>
          </a:p>
          <a:p>
            <a:r>
              <a:rPr lang="sr-Latn-RS" sz="2400" dirty="0" smtClean="0"/>
              <a:t>Ovi testovi omogućavaju proveru da li su promene u kodu dovele do nastanka novih </a:t>
            </a:r>
            <a:r>
              <a:rPr lang="sr-Latn-RS" sz="2400" dirty="0" smtClean="0"/>
              <a:t>grešaka </a:t>
            </a:r>
            <a:r>
              <a:rPr lang="sr-Latn-RS" sz="2400" dirty="0" smtClean="0"/>
              <a:t>i omogućavaju njihovo otkrivanje.</a:t>
            </a:r>
          </a:p>
          <a:p>
            <a:r>
              <a:rPr lang="sr-Latn-RS" sz="2400" dirty="0" smtClean="0"/>
              <a:t>Ukoliko se radi o automatizovanom testiranju, kao što je ovde reč, regresiono testiranje je relativno jednostavno izvršiti, za razliku od </a:t>
            </a:r>
            <a:r>
              <a:rPr lang="sr-Latn-RS" sz="2400" dirty="0" smtClean="0"/>
              <a:t>ručnog testiranja</a:t>
            </a:r>
            <a:r>
              <a:rPr lang="sr-Latn-RS" sz="2400" dirty="0" smtClean="0"/>
              <a:t>. Jednostavno se svi testovi ponovo pokrenu svaki put kada su napravljene neke promene u kodu.</a:t>
            </a:r>
          </a:p>
          <a:p>
            <a:r>
              <a:rPr lang="sr-Latn-RS" sz="2400" dirty="0" smtClean="0"/>
              <a:t>Svi testovi moraju biti </a:t>
            </a:r>
            <a:r>
              <a:rPr lang="sr-Latn-RS" sz="2400" dirty="0" smtClean="0"/>
              <a:t>uspešni </a:t>
            </a:r>
            <a:r>
              <a:rPr lang="sr-Latn-RS" sz="2400" dirty="0" smtClean="0"/>
              <a:t>kako bi promene bile potvrdjene.</a:t>
            </a:r>
          </a:p>
          <a:p>
            <a:r>
              <a:rPr lang="sr-Latn-RS" sz="2400" dirty="0" smtClean="0"/>
              <a:t>Zahvaljujuci regresionom testiranju možemo biti sigurni da nova funkcionalnost nije proizvela probleme u dosadašnjem kodu.</a:t>
            </a:r>
            <a:endParaRPr lang="en-US" sz="2400" dirty="0"/>
          </a:p>
        </p:txBody>
      </p:sp>
      <p:sp>
        <p:nvSpPr>
          <p:cNvPr id="4" name="Slide Number Placeholder 3"/>
          <p:cNvSpPr>
            <a:spLocks noGrp="1"/>
          </p:cNvSpPr>
          <p:nvPr>
            <p:ph type="sldNum" sz="quarter" idx="12"/>
          </p:nvPr>
        </p:nvSpPr>
        <p:spPr>
          <a:xfrm>
            <a:off x="11385176" y="6307303"/>
            <a:ext cx="551167" cy="377825"/>
          </a:xfrm>
        </p:spPr>
        <p:txBody>
          <a:bodyPr/>
          <a:lstStyle/>
          <a:p>
            <a:fld id="{D57F1E4F-1CFF-5643-939E-217C01CDF565}" type="slidenum">
              <a:rPr lang="en-US" sz="2400" smtClean="0"/>
              <a:pPr/>
              <a:t>35</a:t>
            </a:fld>
            <a:endParaRPr lang="en-US" sz="2400" dirty="0"/>
          </a:p>
        </p:txBody>
      </p:sp>
    </p:spTree>
    <p:extLst>
      <p:ext uri="{BB962C8B-B14F-4D97-AF65-F5344CB8AC3E}">
        <p14:creationId xmlns:p14="http://schemas.microsoft.com/office/powerpoint/2010/main" val="4152190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55010"/>
            <a:ext cx="10131425" cy="864358"/>
          </a:xfrm>
        </p:spPr>
        <p:txBody>
          <a:bodyPr/>
          <a:lstStyle/>
          <a:p>
            <a:pPr algn="ctr"/>
            <a:r>
              <a:rPr lang="en-US" i="1" dirty="0"/>
              <a:t>Release testing</a:t>
            </a:r>
          </a:p>
        </p:txBody>
      </p:sp>
      <p:sp>
        <p:nvSpPr>
          <p:cNvPr id="3" name="Content Placeholder 2"/>
          <p:cNvSpPr>
            <a:spLocks noGrp="1"/>
          </p:cNvSpPr>
          <p:nvPr>
            <p:ph idx="1"/>
          </p:nvPr>
        </p:nvSpPr>
        <p:spPr/>
        <p:txBody>
          <a:bodyPr/>
          <a:lstStyle/>
          <a:p>
            <a:r>
              <a:rPr lang="en-US" sz="2400" i="1" dirty="0"/>
              <a:t>Release </a:t>
            </a:r>
            <a:r>
              <a:rPr lang="en-US" sz="2400" i="1" dirty="0" smtClean="0"/>
              <a:t>testing</a:t>
            </a:r>
            <a:r>
              <a:rPr lang="sr-Latn-RS" sz="2400" i="1" dirty="0" smtClean="0"/>
              <a:t> </a:t>
            </a:r>
            <a:r>
              <a:rPr lang="sr-Latn-RS" sz="2400" dirty="0" smtClean="0"/>
              <a:t>predstavlja testiranje neke konkretne verzije sistema za koju se planira da se </a:t>
            </a:r>
            <a:r>
              <a:rPr lang="sr-Latn-RS" sz="2400" dirty="0" smtClean="0"/>
              <a:t>preda na</a:t>
            </a:r>
            <a:r>
              <a:rPr lang="sr-Latn-RS" sz="2400" dirty="0" smtClean="0"/>
              <a:t> </a:t>
            </a:r>
            <a:r>
              <a:rPr lang="sr-Latn-RS" sz="2400" dirty="0" smtClean="0"/>
              <a:t>korišćenje </a:t>
            </a:r>
            <a:r>
              <a:rPr lang="sr-Latn-RS" sz="2400" dirty="0" smtClean="0"/>
              <a:t>korisnicima van </a:t>
            </a:r>
            <a:r>
              <a:rPr lang="sr-Latn-RS" sz="2400" dirty="0" smtClean="0"/>
              <a:t>članova razvojnog tima.</a:t>
            </a:r>
          </a:p>
          <a:p>
            <a:r>
              <a:rPr lang="sr-Latn-RS" sz="2400" dirty="0" smtClean="0"/>
              <a:t>Primarni cilj ovog testiranja je da pokaže ulagačima da je dovoljno dobar za upotrebu.</a:t>
            </a:r>
          </a:p>
          <a:p>
            <a:pPr lvl="1"/>
            <a:r>
              <a:rPr lang="sr-Latn-RS" sz="2000" dirty="0" smtClean="0"/>
              <a:t>Ovim testiranjem se</a:t>
            </a:r>
            <a:r>
              <a:rPr lang="sr-Latn-RS" sz="2000" dirty="0" smtClean="0"/>
              <a:t> </a:t>
            </a:r>
            <a:r>
              <a:rPr lang="sr-Latn-RS" sz="2000" dirty="0" smtClean="0"/>
              <a:t>pokazuje da sistem pruza funkcionalnost i performanse naglasene u </a:t>
            </a:r>
            <a:r>
              <a:rPr lang="sr-Latn-RS" sz="2000" dirty="0" smtClean="0"/>
              <a:t>zahtevima, </a:t>
            </a:r>
            <a:r>
              <a:rPr lang="sr-Latn-RS" sz="2000" dirty="0" smtClean="0"/>
              <a:t>kao i da ne dolazi do pada sistema </a:t>
            </a:r>
            <a:r>
              <a:rPr lang="sr-Latn-RS" sz="2000" dirty="0" smtClean="0"/>
              <a:t>pri </a:t>
            </a:r>
            <a:r>
              <a:rPr lang="sr-Latn-RS" sz="2000" dirty="0" smtClean="0"/>
              <a:t>radu u realnim uslovima</a:t>
            </a:r>
            <a:r>
              <a:rPr lang="en-US" sz="2000" dirty="0" smtClean="0"/>
              <a:t>.</a:t>
            </a:r>
            <a:r>
              <a:rPr lang="en-GB" sz="2000" dirty="0" smtClean="0"/>
              <a:t> </a:t>
            </a:r>
            <a:endParaRPr lang="en-GB" sz="2000" dirty="0"/>
          </a:p>
          <a:p>
            <a:r>
              <a:rPr lang="sr-Latn-RS" sz="2400" dirty="0" smtClean="0"/>
              <a:t>Obično je </a:t>
            </a:r>
            <a:r>
              <a:rPr lang="sr-Latn-RS" sz="2400" i="1" dirty="0" smtClean="0"/>
              <a:t>black-box testing </a:t>
            </a:r>
            <a:r>
              <a:rPr lang="sr-Latn-RS" sz="2400" dirty="0" smtClean="0"/>
              <a:t>proces, pošto se testovi uglavnom </a:t>
            </a:r>
            <a:r>
              <a:rPr lang="sr-Latn-RS" sz="2400" dirty="0" smtClean="0"/>
              <a:t>razvijaju na osnovu postavljenih zahteva (specifikacije sistema). </a:t>
            </a:r>
            <a:endParaRPr lang="sr-Latn-RS" sz="2400" dirty="0" smtClean="0"/>
          </a:p>
          <a:p>
            <a:pPr marL="0" indent="0">
              <a:buNone/>
            </a:pPr>
            <a:endParaRPr lang="en-US" dirty="0"/>
          </a:p>
          <a:p>
            <a:endParaRPr lang="en-US" dirty="0"/>
          </a:p>
        </p:txBody>
      </p:sp>
      <p:sp>
        <p:nvSpPr>
          <p:cNvPr id="4" name="Slide Number Placeholder 3"/>
          <p:cNvSpPr>
            <a:spLocks noGrp="1"/>
          </p:cNvSpPr>
          <p:nvPr>
            <p:ph type="sldNum" sz="quarter" idx="12"/>
          </p:nvPr>
        </p:nvSpPr>
        <p:spPr>
          <a:xfrm>
            <a:off x="11398824" y="6400800"/>
            <a:ext cx="551167" cy="379863"/>
          </a:xfrm>
        </p:spPr>
        <p:txBody>
          <a:bodyPr/>
          <a:lstStyle/>
          <a:p>
            <a:fld id="{D57F1E4F-1CFF-5643-939E-217C01CDF565}" type="slidenum">
              <a:rPr lang="en-US" sz="2400" smtClean="0"/>
              <a:pPr/>
              <a:t>36</a:t>
            </a:fld>
            <a:endParaRPr lang="en-US" sz="2400" dirty="0"/>
          </a:p>
        </p:txBody>
      </p:sp>
    </p:spTree>
    <p:extLst>
      <p:ext uri="{BB962C8B-B14F-4D97-AF65-F5344CB8AC3E}">
        <p14:creationId xmlns:p14="http://schemas.microsoft.com/office/powerpoint/2010/main" val="197982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4759"/>
            <a:ext cx="10131425" cy="1123665"/>
          </a:xfrm>
        </p:spPr>
        <p:txBody>
          <a:bodyPr/>
          <a:lstStyle/>
          <a:p>
            <a:pPr algn="ctr"/>
            <a:r>
              <a:rPr lang="en-US" i="1" dirty="0"/>
              <a:t>Release testing </a:t>
            </a:r>
            <a:r>
              <a:rPr lang="sr-Latn-RS" dirty="0"/>
              <a:t>-</a:t>
            </a:r>
            <a:r>
              <a:rPr lang="en-US" dirty="0" smtClean="0"/>
              <a:t> </a:t>
            </a:r>
            <a:r>
              <a:rPr lang="en-US" i="1" dirty="0"/>
              <a:t>system testing</a:t>
            </a:r>
          </a:p>
        </p:txBody>
      </p:sp>
      <p:sp>
        <p:nvSpPr>
          <p:cNvPr id="3" name="Content Placeholder 2"/>
          <p:cNvSpPr>
            <a:spLocks noGrp="1"/>
          </p:cNvSpPr>
          <p:nvPr>
            <p:ph idx="1"/>
          </p:nvPr>
        </p:nvSpPr>
        <p:spPr/>
        <p:txBody>
          <a:bodyPr>
            <a:noAutofit/>
          </a:bodyPr>
          <a:lstStyle/>
          <a:p>
            <a:r>
              <a:rPr lang="en-US" sz="2400" i="1" dirty="0"/>
              <a:t>Release </a:t>
            </a:r>
            <a:r>
              <a:rPr lang="en-US" sz="2400" i="1" dirty="0" smtClean="0"/>
              <a:t>testing</a:t>
            </a:r>
            <a:r>
              <a:rPr lang="sr-Latn-RS" sz="2400" i="1" dirty="0" smtClean="0"/>
              <a:t> </a:t>
            </a:r>
            <a:r>
              <a:rPr lang="sr-Latn-RS" sz="2400" dirty="0" smtClean="0"/>
              <a:t>je jedan vid testiranja sistema.</a:t>
            </a:r>
          </a:p>
          <a:p>
            <a:r>
              <a:rPr lang="sr-Latn-RS" sz="2400" dirty="0" smtClean="0"/>
              <a:t> </a:t>
            </a:r>
            <a:r>
              <a:rPr lang="sr-Latn-RS" sz="2400" dirty="0" smtClean="0"/>
              <a:t>Važne </a:t>
            </a:r>
            <a:r>
              <a:rPr lang="sr-Latn-RS" sz="2400" dirty="0" smtClean="0"/>
              <a:t>razlike:</a:t>
            </a:r>
            <a:endParaRPr lang="en-US" sz="2400" dirty="0"/>
          </a:p>
          <a:p>
            <a:pPr lvl="1"/>
            <a:r>
              <a:rPr lang="sr-Latn-RS" sz="2000" dirty="0" smtClean="0"/>
              <a:t>Poseban tim ljudi koji nema veze sa razvojnim timom sistema bi trebalo da </a:t>
            </a:r>
            <a:r>
              <a:rPr lang="sr-Latn-RS" sz="2000" dirty="0" smtClean="0"/>
              <a:t>izvrši </a:t>
            </a:r>
            <a:r>
              <a:rPr lang="sr-Latn-RS" sz="2000" i="1" dirty="0" smtClean="0"/>
              <a:t>release testing</a:t>
            </a:r>
            <a:r>
              <a:rPr lang="sr-Latn-RS" sz="2000" dirty="0" smtClean="0"/>
              <a:t>.</a:t>
            </a:r>
          </a:p>
          <a:p>
            <a:pPr lvl="1"/>
            <a:r>
              <a:rPr lang="sr-Latn-RS" sz="2000" dirty="0" smtClean="0"/>
              <a:t>Testiranja sistema koja vrši razvojni tim imaju za cilj pronalaženje grešaka u sistemu, spadaju u </a:t>
            </a:r>
            <a:r>
              <a:rPr lang="sr-Latn-RS" sz="2000" i="1" dirty="0" smtClean="0"/>
              <a:t>defect testing</a:t>
            </a:r>
            <a:r>
              <a:rPr lang="sr-Latn-RS" sz="2000" dirty="0" smtClean="0"/>
              <a:t>.</a:t>
            </a:r>
          </a:p>
          <a:p>
            <a:pPr lvl="1"/>
            <a:r>
              <a:rPr lang="en-US" sz="2000" i="1" dirty="0"/>
              <a:t>Release </a:t>
            </a:r>
            <a:r>
              <a:rPr lang="en-US" sz="2000" i="1" dirty="0" smtClean="0"/>
              <a:t>testing</a:t>
            </a:r>
            <a:r>
              <a:rPr lang="sr-Latn-RS" sz="2000" i="1" dirty="0" smtClean="0"/>
              <a:t> </a:t>
            </a:r>
            <a:r>
              <a:rPr lang="sr-Latn-RS" sz="2000" dirty="0" smtClean="0"/>
              <a:t>proverava da li sistem ispunjava sve </a:t>
            </a:r>
            <a:r>
              <a:rPr lang="sr-Latn-RS" sz="2000" dirty="0" smtClean="0"/>
              <a:t>što </a:t>
            </a:r>
            <a:r>
              <a:rPr lang="sr-Latn-RS" sz="2000" dirty="0" smtClean="0"/>
              <a:t>je navedeno u njegovoj specifikaciji i da li odgovara zahtevima klijenta, dakle spada u </a:t>
            </a:r>
            <a:r>
              <a:rPr lang="sr-Latn-RS" sz="2000" i="1" dirty="0" smtClean="0"/>
              <a:t>validation testing</a:t>
            </a:r>
            <a:r>
              <a:rPr lang="sr-Latn-RS" sz="2000" dirty="0" smtClean="0"/>
              <a:t>.</a:t>
            </a:r>
          </a:p>
        </p:txBody>
      </p:sp>
      <p:sp>
        <p:nvSpPr>
          <p:cNvPr id="4" name="Slide Number Placeholder 3"/>
          <p:cNvSpPr>
            <a:spLocks noGrp="1"/>
          </p:cNvSpPr>
          <p:nvPr>
            <p:ph type="sldNum" sz="quarter" idx="12"/>
          </p:nvPr>
        </p:nvSpPr>
        <p:spPr>
          <a:xfrm>
            <a:off x="11426120" y="6430133"/>
            <a:ext cx="551167" cy="377825"/>
          </a:xfrm>
        </p:spPr>
        <p:txBody>
          <a:bodyPr/>
          <a:lstStyle/>
          <a:p>
            <a:fld id="{D57F1E4F-1CFF-5643-939E-217C01CDF565}" type="slidenum">
              <a:rPr lang="en-US" sz="2400" smtClean="0"/>
              <a:pPr/>
              <a:t>37</a:t>
            </a:fld>
            <a:endParaRPr lang="en-US" sz="2400" dirty="0"/>
          </a:p>
        </p:txBody>
      </p:sp>
    </p:spTree>
    <p:extLst>
      <p:ext uri="{BB962C8B-B14F-4D97-AF65-F5344CB8AC3E}">
        <p14:creationId xmlns:p14="http://schemas.microsoft.com/office/powerpoint/2010/main" val="1659278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77672"/>
            <a:ext cx="10131425" cy="878512"/>
          </a:xfrm>
        </p:spPr>
        <p:txBody>
          <a:bodyPr/>
          <a:lstStyle/>
          <a:p>
            <a:pPr algn="ctr"/>
            <a:r>
              <a:rPr lang="sr-Latn-RS" dirty="0" smtClean="0"/>
              <a:t>Testiranje </a:t>
            </a:r>
            <a:r>
              <a:rPr lang="en-US" dirty="0" err="1" smtClean="0"/>
              <a:t>Performan</a:t>
            </a:r>
            <a:r>
              <a:rPr lang="sr-Latn-RS" dirty="0" smtClean="0"/>
              <a:t>si</a:t>
            </a:r>
            <a:endParaRPr lang="en-US" dirty="0"/>
          </a:p>
        </p:txBody>
      </p:sp>
      <p:sp>
        <p:nvSpPr>
          <p:cNvPr id="3" name="Content Placeholder 2"/>
          <p:cNvSpPr>
            <a:spLocks noGrp="1"/>
          </p:cNvSpPr>
          <p:nvPr>
            <p:ph idx="1"/>
          </p:nvPr>
        </p:nvSpPr>
        <p:spPr>
          <a:xfrm>
            <a:off x="685801" y="1610437"/>
            <a:ext cx="10131425" cy="4685730"/>
          </a:xfrm>
        </p:spPr>
        <p:txBody>
          <a:bodyPr>
            <a:noAutofit/>
          </a:bodyPr>
          <a:lstStyle/>
          <a:p>
            <a:r>
              <a:rPr lang="sr-Latn-RS" sz="2400" dirty="0" smtClean="0"/>
              <a:t>Deo </a:t>
            </a:r>
            <a:r>
              <a:rPr lang="en-US" sz="2400" i="1" dirty="0"/>
              <a:t>release </a:t>
            </a:r>
            <a:r>
              <a:rPr lang="en-US" sz="2400" i="1" dirty="0" smtClean="0"/>
              <a:t>testing</a:t>
            </a:r>
            <a:r>
              <a:rPr lang="sr-Latn-RS" sz="2400" dirty="0" smtClean="0"/>
              <a:t>-a, kao sto je već napomenuto, se fokusira da testiranje performansi sistema.</a:t>
            </a:r>
          </a:p>
          <a:p>
            <a:r>
              <a:rPr lang="sr-Latn-RS" sz="2400" dirty="0" smtClean="0"/>
              <a:t>Test bi trebalo da </a:t>
            </a:r>
            <a:r>
              <a:rPr lang="sr-Latn-RS" sz="2400" dirty="0" smtClean="0"/>
              <a:t>uzme u obzir </a:t>
            </a:r>
            <a:r>
              <a:rPr lang="sr-Latn-RS" sz="2400" dirty="0" smtClean="0"/>
              <a:t>način upotrebe sistema, kako </a:t>
            </a:r>
            <a:r>
              <a:rPr lang="sr-Latn-RS" sz="2400" dirty="0" smtClean="0"/>
              <a:t>bismo </a:t>
            </a:r>
            <a:r>
              <a:rPr lang="sr-Latn-RS" sz="2400" dirty="0" smtClean="0"/>
              <a:t>u realnom vremenu mogli da izmerimo </a:t>
            </a:r>
            <a:r>
              <a:rPr lang="sr-Latn-RS" sz="2400" dirty="0" smtClean="0"/>
              <a:t>performanse od značaja za taj način upotrebe.</a:t>
            </a:r>
            <a:endParaRPr lang="sr-Latn-RS" sz="2400" dirty="0" smtClean="0"/>
          </a:p>
          <a:p>
            <a:r>
              <a:rPr lang="sr-Latn-RS" sz="2400" dirty="0" smtClean="0"/>
              <a:t>Testovi performansi obično uključuju planiranje niza tastova kojima se opterećenje stalno povećava, sve dok performanse ne postanu </a:t>
            </a:r>
            <a:r>
              <a:rPr lang="sr-Latn-RS" sz="2400" dirty="0" smtClean="0"/>
              <a:t>neprihvatljive.</a:t>
            </a:r>
            <a:endParaRPr lang="sr-Latn-RS" sz="2400" dirty="0" smtClean="0"/>
          </a:p>
          <a:p>
            <a:r>
              <a:rPr lang="en-US" sz="2400" i="1" dirty="0"/>
              <a:t>Stress </a:t>
            </a:r>
            <a:r>
              <a:rPr lang="en-US" sz="2400" i="1" dirty="0" smtClean="0"/>
              <a:t>testing</a:t>
            </a:r>
            <a:r>
              <a:rPr lang="sr-Latn-RS" sz="2400" i="1" dirty="0" smtClean="0"/>
              <a:t> </a:t>
            </a:r>
            <a:r>
              <a:rPr lang="sr-Latn-RS" sz="2400" dirty="0" smtClean="0"/>
              <a:t>je jedan od načina da testiramo performanse jer je tada sistem preopterećen. Na taj način testiramo i da li dolazi do </a:t>
            </a:r>
            <a:r>
              <a:rPr lang="sr-Latn-RS" sz="2400" dirty="0" smtClean="0"/>
              <a:t>grešaka </a:t>
            </a:r>
            <a:r>
              <a:rPr lang="sr-Latn-RS" sz="2400" dirty="0" smtClean="0"/>
              <a:t>sistema pri ovakvom radu i koliko je sistem </a:t>
            </a:r>
            <a:r>
              <a:rPr lang="sr-Latn-RS" sz="2400" dirty="0" smtClean="0"/>
              <a:t>izdržljiv</a:t>
            </a:r>
            <a:r>
              <a:rPr lang="sr-Latn-RS" sz="2400" dirty="0" smtClean="0"/>
              <a:t>.</a:t>
            </a:r>
            <a:endParaRPr lang="sr-Latn-RS" sz="2400" dirty="0"/>
          </a:p>
        </p:txBody>
      </p:sp>
      <p:sp>
        <p:nvSpPr>
          <p:cNvPr id="4" name="Slide Number Placeholder 3"/>
          <p:cNvSpPr>
            <a:spLocks noGrp="1"/>
          </p:cNvSpPr>
          <p:nvPr>
            <p:ph type="sldNum" sz="quarter" idx="12"/>
          </p:nvPr>
        </p:nvSpPr>
        <p:spPr>
          <a:xfrm>
            <a:off x="11398823" y="6296167"/>
            <a:ext cx="551167" cy="377825"/>
          </a:xfrm>
        </p:spPr>
        <p:txBody>
          <a:bodyPr/>
          <a:lstStyle/>
          <a:p>
            <a:fld id="{D57F1E4F-1CFF-5643-939E-217C01CDF565}" type="slidenum">
              <a:rPr lang="en-US" sz="2400" smtClean="0"/>
              <a:pPr/>
              <a:t>38</a:t>
            </a:fld>
            <a:endParaRPr lang="en-US" sz="2400" dirty="0"/>
          </a:p>
        </p:txBody>
      </p:sp>
    </p:spTree>
    <p:extLst>
      <p:ext uri="{BB962C8B-B14F-4D97-AF65-F5344CB8AC3E}">
        <p14:creationId xmlns:p14="http://schemas.microsoft.com/office/powerpoint/2010/main" val="2700322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14" y="286603"/>
            <a:ext cx="10131425" cy="1069580"/>
          </a:xfrm>
        </p:spPr>
        <p:txBody>
          <a:bodyPr/>
          <a:lstStyle/>
          <a:p>
            <a:pPr algn="ctr"/>
            <a:r>
              <a:rPr lang="en-US" i="1" dirty="0"/>
              <a:t>User testing</a:t>
            </a:r>
          </a:p>
        </p:txBody>
      </p:sp>
      <p:sp>
        <p:nvSpPr>
          <p:cNvPr id="3" name="Content Placeholder 2"/>
          <p:cNvSpPr>
            <a:spLocks noGrp="1"/>
          </p:cNvSpPr>
          <p:nvPr>
            <p:ph idx="1"/>
          </p:nvPr>
        </p:nvSpPr>
        <p:spPr>
          <a:xfrm>
            <a:off x="603914" y="1623452"/>
            <a:ext cx="10131425" cy="4599928"/>
          </a:xfrm>
        </p:spPr>
        <p:txBody>
          <a:bodyPr>
            <a:noAutofit/>
          </a:bodyPr>
          <a:lstStyle/>
          <a:p>
            <a:r>
              <a:rPr lang="sr-Latn-RS" sz="2400" dirty="0" smtClean="0"/>
              <a:t>Testiranje korisnika je faza testiranja u kojoj korisnici ili ulagači obezbeđuju ulaze i </a:t>
            </a:r>
            <a:r>
              <a:rPr lang="sr-Latn-RS" sz="2400" dirty="0" smtClean="0"/>
              <a:t>instrukcije </a:t>
            </a:r>
            <a:r>
              <a:rPr lang="sr-Latn-RS" sz="2400" dirty="0" smtClean="0"/>
              <a:t>za testiranje sistema.</a:t>
            </a:r>
          </a:p>
          <a:p>
            <a:pPr lvl="1"/>
            <a:r>
              <a:rPr lang="sr-Latn-RS" sz="2000" dirty="0" smtClean="0"/>
              <a:t>Na ovaj način se preciznije može proveriti da li sistem udoban za korišćenje korisnicima.</a:t>
            </a:r>
          </a:p>
          <a:p>
            <a:pPr lvl="1"/>
            <a:r>
              <a:rPr lang="sr-Latn-RS" sz="2000" dirty="0" smtClean="0"/>
              <a:t>Korisnici proveravaju </a:t>
            </a:r>
            <a:r>
              <a:rPr lang="sr-Latn-RS" sz="2000" dirty="0" smtClean="0"/>
              <a:t>da li je obezbedjena zahtevana funkcionalnost sistema.</a:t>
            </a:r>
          </a:p>
          <a:p>
            <a:r>
              <a:rPr lang="sr-Latn-RS" sz="2400" dirty="0" smtClean="0"/>
              <a:t>Testiranje korisnika je od velike važnosti, čak i kada su prethodno izvršena temeljna testiranja sistema.</a:t>
            </a:r>
          </a:p>
          <a:p>
            <a:pPr lvl="1"/>
            <a:r>
              <a:rPr lang="sr-Latn-RS" sz="2000" dirty="0" smtClean="0"/>
              <a:t>Pokazuju kako sistem radi u </a:t>
            </a:r>
            <a:r>
              <a:rPr lang="sr-Latn-RS" sz="2000" dirty="0" smtClean="0"/>
              <a:t>okruženjima </a:t>
            </a:r>
            <a:r>
              <a:rPr lang="sr-Latn-RS" sz="2000" dirty="0" smtClean="0"/>
              <a:t>koja koriste korisnici.</a:t>
            </a:r>
          </a:p>
          <a:p>
            <a:pPr lvl="1"/>
            <a:r>
              <a:rPr lang="sr-Latn-RS" sz="2000" dirty="0" smtClean="0"/>
              <a:t>Mnogo govori o </a:t>
            </a:r>
            <a:r>
              <a:rPr lang="sr-Latn-RS" sz="2000" dirty="0" smtClean="0"/>
              <a:t>performansama, </a:t>
            </a:r>
            <a:r>
              <a:rPr lang="sr-Latn-RS" sz="2000" dirty="0" smtClean="0"/>
              <a:t>upotrebljivosti i robusnosti softvera.</a:t>
            </a:r>
          </a:p>
          <a:p>
            <a:pPr lvl="1"/>
            <a:r>
              <a:rPr lang="sr-Latn-RS" sz="2000" dirty="0" smtClean="0"/>
              <a:t>Takvi uslovi </a:t>
            </a:r>
            <a:r>
              <a:rPr lang="sr-Latn-RS" sz="2000" dirty="0" smtClean="0"/>
              <a:t>se ne </a:t>
            </a:r>
            <a:r>
              <a:rPr lang="sr-Latn-RS" sz="2000" dirty="0" smtClean="0"/>
              <a:t>mogu </a:t>
            </a:r>
            <a:r>
              <a:rPr lang="sr-Latn-RS" sz="2000" dirty="0" smtClean="0"/>
              <a:t>obezbediti kod </a:t>
            </a:r>
            <a:r>
              <a:rPr lang="sr-Latn-RS" sz="2000" dirty="0" smtClean="0"/>
              <a:t>razvijaoca, pa čak ni u posebnom timu testera.</a:t>
            </a:r>
            <a:endParaRPr lang="en-US" sz="2000" dirty="0"/>
          </a:p>
        </p:txBody>
      </p:sp>
      <p:sp>
        <p:nvSpPr>
          <p:cNvPr id="4" name="Slide Number Placeholder 3"/>
          <p:cNvSpPr>
            <a:spLocks noGrp="1"/>
          </p:cNvSpPr>
          <p:nvPr>
            <p:ph type="sldNum" sz="quarter" idx="12"/>
          </p:nvPr>
        </p:nvSpPr>
        <p:spPr>
          <a:xfrm>
            <a:off x="11439767" y="6334599"/>
            <a:ext cx="551167" cy="377825"/>
          </a:xfrm>
        </p:spPr>
        <p:txBody>
          <a:bodyPr/>
          <a:lstStyle/>
          <a:p>
            <a:fld id="{D57F1E4F-1CFF-5643-939E-217C01CDF565}" type="slidenum">
              <a:rPr lang="en-US" sz="2400" smtClean="0"/>
              <a:pPr/>
              <a:t>39</a:t>
            </a:fld>
            <a:endParaRPr lang="en-US" sz="2400" dirty="0"/>
          </a:p>
        </p:txBody>
      </p:sp>
    </p:spTree>
    <p:extLst>
      <p:ext uri="{BB962C8B-B14F-4D97-AF65-F5344CB8AC3E}">
        <p14:creationId xmlns:p14="http://schemas.microsoft.com/office/powerpoint/2010/main" val="411119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818867"/>
          </a:xfrm>
        </p:spPr>
        <p:txBody>
          <a:bodyPr/>
          <a:lstStyle/>
          <a:p>
            <a:pPr algn="ctr"/>
            <a:r>
              <a:rPr lang="en-US" dirty="0" err="1" smtClean="0"/>
              <a:t>Za</a:t>
            </a:r>
            <a:r>
              <a:rPr lang="sr-Latn-RS" dirty="0" smtClean="0"/>
              <a:t>Š</a:t>
            </a:r>
            <a:r>
              <a:rPr lang="en-US" dirty="0" smtClean="0"/>
              <a:t>to </a:t>
            </a:r>
            <a:r>
              <a:rPr lang="en-US" dirty="0" err="1" smtClean="0"/>
              <a:t>testiramo</a:t>
            </a:r>
            <a:r>
              <a:rPr lang="en-US" dirty="0" smtClean="0"/>
              <a:t> program?</a:t>
            </a:r>
            <a:endParaRPr lang="en-US" dirty="0"/>
          </a:p>
        </p:txBody>
      </p:sp>
      <p:sp>
        <p:nvSpPr>
          <p:cNvPr id="3" name="Content Placeholder 2"/>
          <p:cNvSpPr>
            <a:spLocks noGrp="1"/>
          </p:cNvSpPr>
          <p:nvPr>
            <p:ph idx="1"/>
          </p:nvPr>
        </p:nvSpPr>
        <p:spPr>
          <a:xfrm>
            <a:off x="945108" y="1253436"/>
            <a:ext cx="10131425" cy="5349923"/>
          </a:xfrm>
        </p:spPr>
        <p:txBody>
          <a:bodyPr>
            <a:normAutofit/>
          </a:bodyPr>
          <a:lstStyle/>
          <a:p>
            <a:r>
              <a:rPr lang="en-US" sz="2400" dirty="0" smtClean="0"/>
              <a:t>Da bi </a:t>
            </a:r>
            <a:r>
              <a:rPr lang="en-US" sz="2400" dirty="0" err="1" smtClean="0"/>
              <a:t>lak</a:t>
            </a:r>
            <a:r>
              <a:rPr lang="sr-Latn-RS" sz="2400" dirty="0" smtClean="0"/>
              <a:t>š</a:t>
            </a:r>
            <a:r>
              <a:rPr lang="en-US" sz="2400" dirty="0" smtClean="0"/>
              <a:t>e </a:t>
            </a:r>
            <a:r>
              <a:rPr lang="en-US" sz="2400" dirty="0" err="1" smtClean="0"/>
              <a:t>pokazali</a:t>
            </a:r>
            <a:r>
              <a:rPr lang="en-US" sz="2400" dirty="0" smtClean="0"/>
              <a:t> </a:t>
            </a:r>
            <a:r>
              <a:rPr lang="en-US" sz="2400" dirty="0" err="1" smtClean="0"/>
              <a:t>korisnicima</a:t>
            </a:r>
            <a:r>
              <a:rPr lang="en-US" sz="2400" dirty="0" smtClean="0"/>
              <a:t> </a:t>
            </a:r>
            <a:r>
              <a:rPr lang="en-US" sz="2400" dirty="0" err="1" smtClean="0"/>
              <a:t>i</a:t>
            </a:r>
            <a:r>
              <a:rPr lang="en-US" sz="2400" dirty="0" smtClean="0"/>
              <a:t> </a:t>
            </a:r>
            <a:r>
              <a:rPr lang="en-US" sz="2400" dirty="0" err="1" smtClean="0"/>
              <a:t>razvijaocima</a:t>
            </a:r>
            <a:r>
              <a:rPr lang="en-US" sz="2400" dirty="0" smtClean="0"/>
              <a:t> da </a:t>
            </a:r>
            <a:r>
              <a:rPr lang="en-US" sz="2400" dirty="0" err="1" smtClean="0"/>
              <a:t>softver</a:t>
            </a:r>
            <a:r>
              <a:rPr lang="en-US" sz="2400" dirty="0" smtClean="0"/>
              <a:t> </a:t>
            </a:r>
            <a:r>
              <a:rPr lang="en-US" sz="2400" dirty="0" err="1" smtClean="0"/>
              <a:t>zadovoljava</a:t>
            </a:r>
            <a:r>
              <a:rPr lang="en-US" sz="2400" dirty="0" smtClean="0"/>
              <a:t> </a:t>
            </a:r>
            <a:r>
              <a:rPr lang="sr-Latn-RS" sz="2400" dirty="0" err="1"/>
              <a:t>ž</a:t>
            </a:r>
            <a:r>
              <a:rPr lang="en-US" sz="2400" dirty="0" err="1" smtClean="0"/>
              <a:t>eljene</a:t>
            </a:r>
            <a:r>
              <a:rPr lang="en-US" sz="2400" dirty="0" smtClean="0"/>
              <a:t> </a:t>
            </a:r>
            <a:r>
              <a:rPr lang="en-US" sz="2400" dirty="0" err="1" smtClean="0"/>
              <a:t>zahteve</a:t>
            </a:r>
            <a:r>
              <a:rPr lang="en-US" sz="2400" dirty="0" smtClean="0"/>
              <a:t> </a:t>
            </a:r>
            <a:r>
              <a:rPr lang="en-US" sz="2400" dirty="0" err="1" smtClean="0"/>
              <a:t>i</a:t>
            </a:r>
            <a:r>
              <a:rPr lang="en-US" sz="2400" dirty="0" smtClean="0"/>
              <a:t> </a:t>
            </a:r>
            <a:r>
              <a:rPr lang="en-US" sz="2400" dirty="0" err="1" smtClean="0"/>
              <a:t>funkcionalnosti</a:t>
            </a:r>
            <a:r>
              <a:rPr lang="en-US" sz="2400" dirty="0" smtClean="0"/>
              <a:t>.</a:t>
            </a:r>
          </a:p>
          <a:p>
            <a:pPr lvl="1"/>
            <a:r>
              <a:rPr lang="en-US" sz="2000" dirty="0" err="1"/>
              <a:t>K</a:t>
            </a:r>
            <a:r>
              <a:rPr lang="en-US" sz="2000" dirty="0" err="1" smtClean="0"/>
              <a:t>oristimo</a:t>
            </a:r>
            <a:r>
              <a:rPr lang="en-US" sz="2000" dirty="0" smtClean="0"/>
              <a:t> </a:t>
            </a:r>
            <a:r>
              <a:rPr lang="en-US" sz="2000" b="1" dirty="0" err="1"/>
              <a:t>testove</a:t>
            </a:r>
            <a:r>
              <a:rPr lang="en-US" sz="2000" b="1" dirty="0"/>
              <a:t> </a:t>
            </a:r>
            <a:r>
              <a:rPr lang="en-US" sz="2000" b="1" dirty="0" err="1"/>
              <a:t>validacije</a:t>
            </a:r>
            <a:r>
              <a:rPr lang="en-US" sz="2000" b="1" dirty="0"/>
              <a:t>.</a:t>
            </a:r>
            <a:endParaRPr lang="en-US" sz="2000" dirty="0" smtClean="0"/>
          </a:p>
          <a:p>
            <a:pPr lvl="1"/>
            <a:r>
              <a:rPr lang="en-US" sz="2000" dirty="0" smtClean="0"/>
              <a:t>Tada o</a:t>
            </a:r>
            <a:r>
              <a:rPr lang="sr-Latn-RS" sz="2000" dirty="0" smtClean="0"/>
              <a:t>č</a:t>
            </a:r>
            <a:r>
              <a:rPr lang="en-US" sz="2000" dirty="0" err="1" smtClean="0"/>
              <a:t>ekujemo</a:t>
            </a:r>
            <a:r>
              <a:rPr lang="en-US" sz="2000" dirty="0" smtClean="0"/>
              <a:t> od </a:t>
            </a:r>
            <a:r>
              <a:rPr lang="en-US" sz="2000" dirty="0" err="1" smtClean="0"/>
              <a:t>sistema</a:t>
            </a:r>
            <a:r>
              <a:rPr lang="en-US" sz="2000" dirty="0" smtClean="0"/>
              <a:t> da </a:t>
            </a:r>
            <a:r>
              <a:rPr lang="en-US" sz="2000" dirty="0" err="1" smtClean="0"/>
              <a:t>za</a:t>
            </a:r>
            <a:r>
              <a:rPr lang="en-US" sz="2000" dirty="0" smtClean="0"/>
              <a:t> </a:t>
            </a:r>
            <a:r>
              <a:rPr lang="en-US" sz="2000" dirty="0" err="1" smtClean="0"/>
              <a:t>skup</a:t>
            </a:r>
            <a:r>
              <a:rPr lang="en-US" sz="2000" dirty="0" smtClean="0"/>
              <a:t> test </a:t>
            </a:r>
            <a:r>
              <a:rPr lang="en-US" sz="2000" dirty="0" err="1" smtClean="0"/>
              <a:t>primera</a:t>
            </a:r>
            <a:r>
              <a:rPr lang="en-US" sz="2000" dirty="0" smtClean="0"/>
              <a:t> </a:t>
            </a:r>
            <a:r>
              <a:rPr lang="en-US" sz="2000" dirty="0" err="1" smtClean="0"/>
              <a:t>radi</a:t>
            </a:r>
            <a:r>
              <a:rPr lang="en-US" sz="2000" dirty="0" smtClean="0"/>
              <a:t> </a:t>
            </a:r>
            <a:r>
              <a:rPr lang="en-US" sz="2000" dirty="0" err="1" smtClean="0"/>
              <a:t>korektno</a:t>
            </a:r>
            <a:r>
              <a:rPr lang="en-US" sz="2000" dirty="0" smtClean="0"/>
              <a:t>.</a:t>
            </a:r>
          </a:p>
          <a:p>
            <a:pPr lvl="1"/>
            <a:r>
              <a:rPr lang="en-US" sz="2000" dirty="0" err="1" smtClean="0"/>
              <a:t>Uspe</a:t>
            </a:r>
            <a:r>
              <a:rPr lang="sr-Latn-RS" sz="2000" dirty="0" smtClean="0"/>
              <a:t>šn</a:t>
            </a:r>
            <a:r>
              <a:rPr lang="en-US" sz="2000" dirty="0" err="1" smtClean="0"/>
              <a:t>i</a:t>
            </a:r>
            <a:r>
              <a:rPr lang="en-US" sz="2000" dirty="0" smtClean="0"/>
              <a:t> </a:t>
            </a:r>
            <a:r>
              <a:rPr lang="en-US" sz="2000" dirty="0" err="1" smtClean="0"/>
              <a:t>testovi</a:t>
            </a:r>
            <a:r>
              <a:rPr lang="en-US" sz="2000" dirty="0" smtClean="0"/>
              <a:t> </a:t>
            </a:r>
            <a:r>
              <a:rPr lang="en-US" sz="2000" dirty="0" err="1" smtClean="0"/>
              <a:t>pokazuju</a:t>
            </a:r>
            <a:r>
              <a:rPr lang="en-US" sz="2000" dirty="0" smtClean="0"/>
              <a:t> da </a:t>
            </a:r>
            <a:r>
              <a:rPr lang="en-US" sz="2000" dirty="0" err="1" smtClean="0"/>
              <a:t>sistem</a:t>
            </a:r>
            <a:r>
              <a:rPr lang="en-US" sz="2000" dirty="0" smtClean="0"/>
              <a:t> </a:t>
            </a:r>
            <a:r>
              <a:rPr lang="en-US" sz="2000" dirty="0" err="1" smtClean="0"/>
              <a:t>pru</a:t>
            </a:r>
            <a:r>
              <a:rPr lang="sr-Latn-RS" sz="2000" dirty="0" smtClean="0"/>
              <a:t>ž</a:t>
            </a:r>
            <a:r>
              <a:rPr lang="en-US" sz="2000" dirty="0" smtClean="0"/>
              <a:t>a </a:t>
            </a:r>
            <a:r>
              <a:rPr lang="sr-Latn-RS" sz="2000" dirty="0" smtClean="0"/>
              <a:t>že</a:t>
            </a:r>
            <a:r>
              <a:rPr lang="en-US" sz="2000" dirty="0" err="1" smtClean="0"/>
              <a:t>ljene</a:t>
            </a:r>
            <a:r>
              <a:rPr lang="en-US" sz="2000" dirty="0" smtClean="0"/>
              <a:t> </a:t>
            </a:r>
            <a:r>
              <a:rPr lang="en-US" sz="2000" dirty="0" err="1" smtClean="0"/>
              <a:t>funkcionalnosti</a:t>
            </a:r>
            <a:r>
              <a:rPr lang="en-US" sz="2000" dirty="0" smtClean="0"/>
              <a:t>.</a:t>
            </a:r>
          </a:p>
          <a:p>
            <a:pPr marL="285750" lvl="1"/>
            <a:r>
              <a:rPr lang="en-US" sz="2400" dirty="0" smtClean="0"/>
              <a:t>Da </a:t>
            </a:r>
            <a:r>
              <a:rPr lang="en-US" sz="2400" dirty="0"/>
              <a:t>bi </a:t>
            </a:r>
            <a:r>
              <a:rPr lang="en-US" sz="2400" dirty="0" err="1"/>
              <a:t>programeri</a:t>
            </a:r>
            <a:r>
              <a:rPr lang="en-US" sz="2400" dirty="0"/>
              <a:t> </a:t>
            </a:r>
            <a:r>
              <a:rPr lang="en-US" sz="2400" dirty="0" err="1"/>
              <a:t>lakse</a:t>
            </a:r>
            <a:r>
              <a:rPr lang="en-US" sz="2400" dirty="0"/>
              <a:t> </a:t>
            </a:r>
            <a:r>
              <a:rPr lang="en-US" sz="2400" dirty="0" err="1"/>
              <a:t>primetili</a:t>
            </a:r>
            <a:r>
              <a:rPr lang="en-US" sz="2400" dirty="0"/>
              <a:t> </a:t>
            </a:r>
            <a:r>
              <a:rPr lang="en-US" sz="2400" dirty="0" err="1" smtClean="0"/>
              <a:t>i</a:t>
            </a:r>
            <a:r>
              <a:rPr lang="en-US" sz="2400" dirty="0" smtClean="0"/>
              <a:t> </a:t>
            </a:r>
            <a:r>
              <a:rPr lang="en-US" sz="2400" dirty="0" err="1"/>
              <a:t>locirali</a:t>
            </a:r>
            <a:r>
              <a:rPr lang="en-US" sz="2400" dirty="0"/>
              <a:t> </a:t>
            </a:r>
            <a:r>
              <a:rPr lang="en-US" sz="2400" dirty="0" err="1" smtClean="0"/>
              <a:t>gre</a:t>
            </a:r>
            <a:r>
              <a:rPr lang="sr-Latn-RS" sz="2400" dirty="0" smtClean="0"/>
              <a:t>š</a:t>
            </a:r>
            <a:r>
              <a:rPr lang="en-US" sz="2400" dirty="0" err="1" smtClean="0"/>
              <a:t>ke</a:t>
            </a:r>
            <a:r>
              <a:rPr lang="en-US" sz="2400" dirty="0" smtClean="0"/>
              <a:t> </a:t>
            </a:r>
            <a:r>
              <a:rPr lang="en-US" sz="2400" dirty="0" err="1" smtClean="0"/>
              <a:t>i</a:t>
            </a:r>
            <a:r>
              <a:rPr lang="en-US" sz="2400" dirty="0" smtClean="0"/>
              <a:t> </a:t>
            </a:r>
            <a:r>
              <a:rPr lang="en-US" sz="2400" dirty="0" err="1"/>
              <a:t>probleme</a:t>
            </a:r>
            <a:r>
              <a:rPr lang="en-US" sz="2400" dirty="0"/>
              <a:t> u </a:t>
            </a:r>
            <a:r>
              <a:rPr lang="en-US" sz="2400" dirty="0" err="1" smtClean="0"/>
              <a:t>programu</a:t>
            </a:r>
            <a:r>
              <a:rPr lang="en-US" sz="2400" dirty="0" smtClean="0"/>
              <a:t>.</a:t>
            </a:r>
          </a:p>
          <a:p>
            <a:pPr marL="742950" lvl="2"/>
            <a:r>
              <a:rPr lang="en-US" sz="2000" dirty="0" err="1" smtClean="0"/>
              <a:t>Koristimo</a:t>
            </a:r>
            <a:r>
              <a:rPr lang="en-US" sz="2000" dirty="0" smtClean="0"/>
              <a:t> </a:t>
            </a:r>
            <a:r>
              <a:rPr lang="en-US" sz="2000" b="1" dirty="0" smtClean="0"/>
              <a:t>defect </a:t>
            </a:r>
            <a:r>
              <a:rPr lang="en-US" sz="2000" b="1" dirty="0" err="1" smtClean="0"/>
              <a:t>testiranje</a:t>
            </a:r>
            <a:r>
              <a:rPr lang="en-US" sz="2000" dirty="0" smtClean="0"/>
              <a:t>.</a:t>
            </a:r>
          </a:p>
          <a:p>
            <a:pPr marL="742950" lvl="2"/>
            <a:r>
              <a:rPr lang="en-US" sz="2000" dirty="0" smtClean="0"/>
              <a:t>Test </a:t>
            </a:r>
            <a:r>
              <a:rPr lang="en-US" sz="2000" dirty="0" err="1" smtClean="0"/>
              <a:t>primeri</a:t>
            </a:r>
            <a:r>
              <a:rPr lang="en-US" sz="2000" dirty="0" smtClean="0"/>
              <a:t> </a:t>
            </a:r>
            <a:r>
              <a:rPr lang="en-US" sz="2000" dirty="0" err="1" smtClean="0"/>
              <a:t>kori</a:t>
            </a:r>
            <a:r>
              <a:rPr lang="sr-Latn-RS" sz="2000" dirty="0" smtClean="0"/>
              <a:t>š</a:t>
            </a:r>
            <a:r>
              <a:rPr lang="sr-Latn-RS" sz="2000" dirty="0"/>
              <a:t>ć</a:t>
            </a:r>
            <a:r>
              <a:rPr lang="en-US" sz="2000" dirty="0" err="1" smtClean="0"/>
              <a:t>eni</a:t>
            </a:r>
            <a:r>
              <a:rPr lang="en-US" sz="2000" dirty="0" smtClean="0"/>
              <a:t> </a:t>
            </a:r>
            <a:r>
              <a:rPr lang="en-US" sz="2000" dirty="0" err="1" smtClean="0"/>
              <a:t>pri</a:t>
            </a:r>
            <a:r>
              <a:rPr lang="en-US" sz="2000" dirty="0" smtClean="0"/>
              <a:t> </a:t>
            </a:r>
            <a:r>
              <a:rPr lang="en-US" sz="2000" dirty="0" err="1" smtClean="0"/>
              <a:t>ovakvom</a:t>
            </a:r>
            <a:r>
              <a:rPr lang="en-US" sz="2000" dirty="0" smtClean="0"/>
              <a:t> </a:t>
            </a:r>
            <a:r>
              <a:rPr lang="en-US" sz="2000" dirty="0" err="1" smtClean="0"/>
              <a:t>testiranju</a:t>
            </a:r>
            <a:r>
              <a:rPr lang="en-US" sz="2000" dirty="0" smtClean="0"/>
              <a:t> </a:t>
            </a:r>
            <a:r>
              <a:rPr lang="en-US" sz="2000" dirty="0" err="1" smtClean="0"/>
              <a:t>su</a:t>
            </a:r>
            <a:r>
              <a:rPr lang="en-US" sz="2000" dirty="0" smtClean="0"/>
              <a:t> </a:t>
            </a:r>
            <a:r>
              <a:rPr lang="en-US" sz="2000" dirty="0" err="1" smtClean="0"/>
              <a:t>pravljeni</a:t>
            </a:r>
            <a:r>
              <a:rPr lang="en-US" sz="2000" dirty="0" smtClean="0"/>
              <a:t> </a:t>
            </a:r>
            <a:r>
              <a:rPr lang="en-US" sz="2000" dirty="0" err="1" smtClean="0"/>
              <a:t>kako</a:t>
            </a:r>
            <a:r>
              <a:rPr lang="en-US" sz="2000" dirty="0" smtClean="0"/>
              <a:t> bi </a:t>
            </a:r>
            <a:r>
              <a:rPr lang="en-US" sz="2000" dirty="0" err="1" smtClean="0"/>
              <a:t>izazvali</a:t>
            </a:r>
            <a:r>
              <a:rPr lang="en-US" sz="2000" dirty="0" smtClean="0"/>
              <a:t> </a:t>
            </a:r>
            <a:r>
              <a:rPr lang="en-US" sz="2000" dirty="0" err="1" smtClean="0"/>
              <a:t>pojavlj</a:t>
            </a:r>
            <a:r>
              <a:rPr lang="sr-Latn-RS" sz="2000" dirty="0" smtClean="0"/>
              <a:t>i</a:t>
            </a:r>
            <a:r>
              <a:rPr lang="en-US" sz="2000" dirty="0" err="1" smtClean="0"/>
              <a:t>vanje</a:t>
            </a:r>
            <a:r>
              <a:rPr lang="en-US" sz="2000" dirty="0" smtClean="0"/>
              <a:t> </a:t>
            </a:r>
            <a:r>
              <a:rPr lang="en-US" sz="2000" dirty="0" err="1" smtClean="0"/>
              <a:t>gre</a:t>
            </a:r>
            <a:r>
              <a:rPr lang="sr-Latn-RS" sz="2000" dirty="0" smtClean="0"/>
              <a:t>š</a:t>
            </a:r>
            <a:r>
              <a:rPr lang="en-US" sz="2000" dirty="0" smtClean="0"/>
              <a:t>aka</a:t>
            </a:r>
            <a:r>
              <a:rPr lang="sr-Latn-RS" sz="2000" dirty="0" smtClean="0"/>
              <a:t> </a:t>
            </a:r>
            <a:r>
              <a:rPr lang="en-US" sz="2000" dirty="0" smtClean="0"/>
              <a:t>(</a:t>
            </a:r>
            <a:r>
              <a:rPr lang="en-US" sz="2000" dirty="0" err="1" smtClean="0"/>
              <a:t>ukoliko</a:t>
            </a:r>
            <a:r>
              <a:rPr lang="en-US" sz="2000" dirty="0" smtClean="0"/>
              <a:t> one </a:t>
            </a:r>
            <a:r>
              <a:rPr lang="en-US" sz="2000" dirty="0" err="1" smtClean="0"/>
              <a:t>postoje</a:t>
            </a:r>
            <a:r>
              <a:rPr lang="en-US" sz="2000" dirty="0" smtClean="0"/>
              <a:t>) </a:t>
            </a:r>
            <a:r>
              <a:rPr lang="en-US" sz="2000" dirty="0" err="1" smtClean="0"/>
              <a:t>i</a:t>
            </a:r>
            <a:r>
              <a:rPr lang="en-US" sz="2000" dirty="0" smtClean="0"/>
              <a:t> </a:t>
            </a:r>
            <a:r>
              <a:rPr lang="en-US" sz="2000" dirty="0" err="1" smtClean="0"/>
              <a:t>pokazali</a:t>
            </a:r>
            <a:r>
              <a:rPr lang="en-US" sz="2000" dirty="0" smtClean="0"/>
              <a:t> </a:t>
            </a:r>
            <a:r>
              <a:rPr lang="sr-Latn-RS" sz="2000" dirty="0" smtClean="0"/>
              <a:t>eventualno </a:t>
            </a:r>
            <a:r>
              <a:rPr lang="en-US" sz="2000" dirty="0" smtClean="0"/>
              <a:t>ne</a:t>
            </a:r>
            <a:r>
              <a:rPr lang="sr-Latn-RS" sz="2000" dirty="0" smtClean="0"/>
              <a:t>ž</a:t>
            </a:r>
            <a:r>
              <a:rPr lang="en-US" sz="2000" dirty="0" err="1" smtClean="0"/>
              <a:t>eljen</a:t>
            </a:r>
            <a:r>
              <a:rPr lang="sr-Latn-RS" sz="2000" dirty="0" smtClean="0"/>
              <a:t>o</a:t>
            </a:r>
            <a:r>
              <a:rPr lang="en-US" sz="2000" dirty="0" smtClean="0"/>
              <a:t> </a:t>
            </a:r>
            <a:r>
              <a:rPr lang="en-US" sz="2000" dirty="0" err="1" smtClean="0"/>
              <a:t>ili</a:t>
            </a:r>
            <a:r>
              <a:rPr lang="en-US" sz="2000" dirty="0" smtClean="0"/>
              <a:t> neo</a:t>
            </a:r>
            <a:r>
              <a:rPr lang="sr-Latn-RS" sz="2000" dirty="0" smtClean="0"/>
              <a:t>č</a:t>
            </a:r>
            <a:r>
              <a:rPr lang="en-US" sz="2000" dirty="0" err="1" smtClean="0"/>
              <a:t>ekivan</a:t>
            </a:r>
            <a:r>
              <a:rPr lang="sr-Latn-RS" sz="2000" dirty="0" smtClean="0"/>
              <a:t>o</a:t>
            </a:r>
            <a:r>
              <a:rPr lang="en-US" sz="2000" dirty="0" smtClean="0"/>
              <a:t> </a:t>
            </a:r>
            <a:r>
              <a:rPr lang="en-US" sz="2000" dirty="0" err="1" smtClean="0"/>
              <a:t>pona</a:t>
            </a:r>
            <a:r>
              <a:rPr lang="sr-Latn-RS" sz="2000" dirty="0" smtClean="0"/>
              <a:t>š</a:t>
            </a:r>
            <a:r>
              <a:rPr lang="en-US" sz="2000" dirty="0" err="1" smtClean="0"/>
              <a:t>anja</a:t>
            </a:r>
            <a:r>
              <a:rPr lang="sr-Latn-RS" sz="2000" dirty="0" smtClean="0"/>
              <a:t> sistema</a:t>
            </a:r>
            <a:r>
              <a:rPr lang="en-US" sz="2000" dirty="0" smtClean="0"/>
              <a:t>. </a:t>
            </a:r>
          </a:p>
          <a:p>
            <a:pPr marL="1085850" lvl="3"/>
            <a:r>
              <a:rPr lang="sr-Latn-RS" sz="1800" dirty="0" smtClean="0"/>
              <a:t>Ovi testovi ne ilustruju nužno funkcije i ulogu sistema. </a:t>
            </a:r>
            <a:endParaRPr lang="en-US" sz="1800" dirty="0" smtClean="0">
              <a:solidFill>
                <a:srgbClr val="FF0000"/>
              </a:solidFill>
            </a:endParaRPr>
          </a:p>
          <a:p>
            <a:pPr marL="1085850" lvl="3"/>
            <a:r>
              <a:rPr lang="sr-Latn-RS" sz="1800" dirty="0" smtClean="0"/>
              <a:t>Dobro osmišljeni testovi čine da se pojave i skrivene greške, one koje bi se retko pojavile pri normalnom radu sistema. </a:t>
            </a:r>
            <a:endParaRPr lang="en-US" sz="1800" dirty="0">
              <a:solidFill>
                <a:srgbClr val="FF0000"/>
              </a:solidFill>
            </a:endParaRPr>
          </a:p>
          <a:p>
            <a:endParaRPr lang="en-US" sz="2000" dirty="0"/>
          </a:p>
        </p:txBody>
      </p:sp>
      <p:sp>
        <p:nvSpPr>
          <p:cNvPr id="5" name="Slide Number Placeholder 4"/>
          <p:cNvSpPr>
            <a:spLocks noGrp="1"/>
          </p:cNvSpPr>
          <p:nvPr>
            <p:ph type="sldNum" sz="quarter" idx="12"/>
          </p:nvPr>
        </p:nvSpPr>
        <p:spPr>
          <a:xfrm>
            <a:off x="11480711" y="6414447"/>
            <a:ext cx="551167" cy="377825"/>
          </a:xfrm>
        </p:spPr>
        <p:txBody>
          <a:bodyPr/>
          <a:lstStyle/>
          <a:p>
            <a:fld id="{D57F1E4F-1CFF-5643-939E-217C01CDF565}" type="slidenum">
              <a:rPr lang="en-US" sz="2400" smtClean="0"/>
              <a:pPr/>
              <a:t>4</a:t>
            </a:fld>
            <a:endParaRPr lang="en-US" sz="2400" dirty="0"/>
          </a:p>
        </p:txBody>
      </p:sp>
    </p:spTree>
    <p:extLst>
      <p:ext uri="{BB962C8B-B14F-4D97-AF65-F5344CB8AC3E}">
        <p14:creationId xmlns:p14="http://schemas.microsoft.com/office/powerpoint/2010/main" val="11816840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09433"/>
            <a:ext cx="10131425" cy="919455"/>
          </a:xfrm>
        </p:spPr>
        <p:txBody>
          <a:bodyPr/>
          <a:lstStyle/>
          <a:p>
            <a:pPr algn="ctr"/>
            <a:r>
              <a:rPr lang="sr-Latn-RS" dirty="0" smtClean="0"/>
              <a:t>Vrste </a:t>
            </a:r>
            <a:r>
              <a:rPr lang="sr-Latn-RS" i="1" dirty="0" smtClean="0"/>
              <a:t>user testing</a:t>
            </a:r>
            <a:r>
              <a:rPr lang="sr-Latn-RS" dirty="0" smtClean="0"/>
              <a:t>-a</a:t>
            </a:r>
            <a:endParaRPr lang="en-US" dirty="0"/>
          </a:p>
        </p:txBody>
      </p:sp>
      <p:sp>
        <p:nvSpPr>
          <p:cNvPr id="3" name="Content Placeholder 2"/>
          <p:cNvSpPr>
            <a:spLocks noGrp="1"/>
          </p:cNvSpPr>
          <p:nvPr>
            <p:ph idx="1"/>
          </p:nvPr>
        </p:nvSpPr>
        <p:spPr>
          <a:xfrm>
            <a:off x="685801" y="1897039"/>
            <a:ext cx="10131425" cy="3894161"/>
          </a:xfrm>
        </p:spPr>
        <p:txBody>
          <a:bodyPr>
            <a:noAutofit/>
          </a:bodyPr>
          <a:lstStyle/>
          <a:p>
            <a:r>
              <a:rPr lang="en-US" sz="2400" b="1" i="1" dirty="0"/>
              <a:t>Alpha testing</a:t>
            </a:r>
          </a:p>
          <a:p>
            <a:pPr lvl="1"/>
            <a:r>
              <a:rPr lang="sr-Latn-RS" sz="2000" dirty="0" smtClean="0"/>
              <a:t>Korisnici softvera sarađuju sa razvojnim timom kako bi testirali softver iz ugla razvijaoca.</a:t>
            </a:r>
          </a:p>
          <a:p>
            <a:r>
              <a:rPr lang="en-US" sz="2400" b="1" i="1" dirty="0" smtClean="0"/>
              <a:t>Beta testing</a:t>
            </a:r>
          </a:p>
          <a:p>
            <a:pPr lvl="1"/>
            <a:r>
              <a:rPr lang="sr-Latn-RS" sz="2000" dirty="0" smtClean="0"/>
              <a:t>Kada je softver pušten u upotrebu korisnicima kako bi eksperimentisali i prijavili razvijaocima probleme koji se javljaju pri upotrebi u realnim uslovima.</a:t>
            </a:r>
          </a:p>
          <a:p>
            <a:r>
              <a:rPr lang="en-US" sz="2400" b="1" i="1" dirty="0" smtClean="0"/>
              <a:t>Acceptance </a:t>
            </a:r>
            <a:r>
              <a:rPr lang="en-US" sz="2400" b="1" i="1" dirty="0"/>
              <a:t>testing</a:t>
            </a:r>
          </a:p>
          <a:p>
            <a:pPr lvl="1"/>
            <a:r>
              <a:rPr lang="sr-Latn-RS" sz="2000" dirty="0" smtClean="0"/>
              <a:t>Korisnici testiraju softver i odlučuju da li je dovoljno dobar da se pusti u upotrebu.</a:t>
            </a:r>
          </a:p>
        </p:txBody>
      </p:sp>
      <p:sp>
        <p:nvSpPr>
          <p:cNvPr id="4" name="Slide Number Placeholder 3"/>
          <p:cNvSpPr>
            <a:spLocks noGrp="1"/>
          </p:cNvSpPr>
          <p:nvPr>
            <p:ph type="sldNum" sz="quarter" idx="12"/>
          </p:nvPr>
        </p:nvSpPr>
        <p:spPr>
          <a:xfrm>
            <a:off x="11467063" y="6348246"/>
            <a:ext cx="551167" cy="377825"/>
          </a:xfrm>
        </p:spPr>
        <p:txBody>
          <a:bodyPr/>
          <a:lstStyle/>
          <a:p>
            <a:fld id="{D57F1E4F-1CFF-5643-939E-217C01CDF565}" type="slidenum">
              <a:rPr lang="en-US" sz="2400" smtClean="0"/>
              <a:pPr/>
              <a:t>40</a:t>
            </a:fld>
            <a:endParaRPr lang="en-US" sz="2400" dirty="0"/>
          </a:p>
        </p:txBody>
      </p:sp>
    </p:spTree>
    <p:extLst>
      <p:ext uri="{BB962C8B-B14F-4D97-AF65-F5344CB8AC3E}">
        <p14:creationId xmlns:p14="http://schemas.microsoft.com/office/powerpoint/2010/main" val="2560694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972" y="0"/>
            <a:ext cx="10131425" cy="1456267"/>
          </a:xfrm>
        </p:spPr>
        <p:txBody>
          <a:bodyPr/>
          <a:lstStyle/>
          <a:p>
            <a:pPr algn="ctr"/>
            <a:r>
              <a:rPr lang="sr-Latn-RS" dirty="0" smtClean="0"/>
              <a:t>faze procesa testiranja prihvatljivosti</a:t>
            </a:r>
            <a:endParaRPr lang="en-US" dirty="0"/>
          </a:p>
        </p:txBody>
      </p:sp>
      <p:sp>
        <p:nvSpPr>
          <p:cNvPr id="3" name="Content Placeholder 2"/>
          <p:cNvSpPr>
            <a:spLocks noGrp="1"/>
          </p:cNvSpPr>
          <p:nvPr>
            <p:ph idx="1"/>
          </p:nvPr>
        </p:nvSpPr>
        <p:spPr/>
        <p:txBody>
          <a:bodyPr>
            <a:normAutofit/>
          </a:bodyPr>
          <a:lstStyle/>
          <a:p>
            <a:r>
              <a:rPr lang="sr-Latn-RS" sz="2400" dirty="0" smtClean="0"/>
              <a:t>Definisanje kriterijuma prihvatanja</a:t>
            </a:r>
          </a:p>
          <a:p>
            <a:r>
              <a:rPr lang="sr-Latn-RS" sz="2400" dirty="0" smtClean="0"/>
              <a:t>Planiranje testova prihvatljivosti</a:t>
            </a:r>
          </a:p>
          <a:p>
            <a:r>
              <a:rPr lang="sr-Latn-RS" sz="2400" dirty="0" smtClean="0"/>
              <a:t>Razvijanje testova prihvatljivosti</a:t>
            </a:r>
          </a:p>
          <a:p>
            <a:r>
              <a:rPr lang="sr-Latn-RS" sz="2400" dirty="0" smtClean="0"/>
              <a:t>Pokretanje testova prihvatljivosti</a:t>
            </a:r>
          </a:p>
          <a:p>
            <a:r>
              <a:rPr lang="sr-Latn-RS" sz="2400" dirty="0" smtClean="0"/>
              <a:t>Diskutovanje o rezultatima testova prihvatljivosti</a:t>
            </a:r>
            <a:endParaRPr lang="sr-Latn-RS" sz="2400" dirty="0"/>
          </a:p>
          <a:p>
            <a:r>
              <a:rPr lang="sr-Latn-RS" sz="2400" dirty="0" smtClean="0"/>
              <a:t>Prihvatanje ili odbacivanje sistema</a:t>
            </a:r>
            <a:endParaRPr lang="en-US" sz="2400" dirty="0"/>
          </a:p>
        </p:txBody>
      </p:sp>
      <p:sp>
        <p:nvSpPr>
          <p:cNvPr id="4" name="Slide Number Placeholder 3"/>
          <p:cNvSpPr>
            <a:spLocks noGrp="1"/>
          </p:cNvSpPr>
          <p:nvPr>
            <p:ph type="sldNum" sz="quarter" idx="12"/>
          </p:nvPr>
        </p:nvSpPr>
        <p:spPr>
          <a:xfrm>
            <a:off x="11494358" y="6430133"/>
            <a:ext cx="551167" cy="377825"/>
          </a:xfrm>
        </p:spPr>
        <p:txBody>
          <a:bodyPr/>
          <a:lstStyle/>
          <a:p>
            <a:fld id="{D57F1E4F-1CFF-5643-939E-217C01CDF565}" type="slidenum">
              <a:rPr lang="en-US" sz="2400" smtClean="0"/>
              <a:pPr/>
              <a:t>41</a:t>
            </a:fld>
            <a:endParaRPr lang="en-US" sz="2400" dirty="0"/>
          </a:p>
        </p:txBody>
      </p:sp>
    </p:spTree>
    <p:extLst>
      <p:ext uri="{BB962C8B-B14F-4D97-AF65-F5344CB8AC3E}">
        <p14:creationId xmlns:p14="http://schemas.microsoft.com/office/powerpoint/2010/main" val="3585436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64373"/>
            <a:ext cx="10131425" cy="960398"/>
          </a:xfrm>
        </p:spPr>
        <p:txBody>
          <a:bodyPr/>
          <a:lstStyle/>
          <a:p>
            <a:pPr algn="ctr"/>
            <a:r>
              <a:rPr lang="sr-Latn-RS" dirty="0" smtClean="0"/>
              <a:t>proces </a:t>
            </a:r>
            <a:r>
              <a:rPr lang="sr-Latn-RS" dirty="0"/>
              <a:t>testiranja prihvatljivosti</a:t>
            </a:r>
            <a:endParaRPr lang="en-US" dirty="0"/>
          </a:p>
        </p:txBody>
      </p:sp>
      <p:sp>
        <p:nvSpPr>
          <p:cNvPr id="4" name="Slide Number Placeholder 3"/>
          <p:cNvSpPr>
            <a:spLocks noGrp="1"/>
          </p:cNvSpPr>
          <p:nvPr>
            <p:ph type="sldNum" sz="quarter" idx="12"/>
          </p:nvPr>
        </p:nvSpPr>
        <p:spPr>
          <a:xfrm>
            <a:off x="11426119" y="6250675"/>
            <a:ext cx="551167" cy="434454"/>
          </a:xfrm>
        </p:spPr>
        <p:txBody>
          <a:bodyPr/>
          <a:lstStyle/>
          <a:p>
            <a:fld id="{D57F1E4F-1CFF-5643-939E-217C01CDF565}" type="slidenum">
              <a:rPr lang="en-US" sz="2400" smtClean="0"/>
              <a:pPr/>
              <a:t>42</a:t>
            </a:fld>
            <a:endParaRPr lang="en-US" sz="2400" dirty="0"/>
          </a:p>
        </p:txBody>
      </p:sp>
      <p:pic>
        <p:nvPicPr>
          <p:cNvPr id="5" name="Content Placeholder 3" descr="8.11 Acceptan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05822" b="-105822"/>
              <a:stretch>
                <a:fillRect/>
              </a:stretch>
            </p:blipFill>
          </mc:Choice>
          <mc:Fallback>
            <p:blipFill>
              <a:blip r:embed="rId3"/>
              <a:srcRect t="-105822" b="-105822"/>
              <a:stretch>
                <a:fillRect/>
              </a:stretch>
            </p:blipFill>
          </mc:Fallback>
        </mc:AlternateContent>
        <p:spPr>
          <a:xfrm>
            <a:off x="1264322" y="1064074"/>
            <a:ext cx="9825859" cy="5403828"/>
          </a:xfrm>
        </p:spPr>
      </p:pic>
    </p:spTree>
    <p:extLst>
      <p:ext uri="{BB962C8B-B14F-4D97-AF65-F5344CB8AC3E}">
        <p14:creationId xmlns:p14="http://schemas.microsoft.com/office/powerpoint/2010/main" val="1499027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619" y="232012"/>
            <a:ext cx="10131425" cy="864864"/>
          </a:xfrm>
        </p:spPr>
        <p:txBody>
          <a:bodyPr/>
          <a:lstStyle/>
          <a:p>
            <a:pPr algn="ctr"/>
            <a:r>
              <a:rPr lang="sr-Latn-RS" dirty="0" smtClean="0"/>
              <a:t>Agilne metode i testovi prihvatljivosti</a:t>
            </a:r>
            <a:endParaRPr lang="en-US" dirty="0"/>
          </a:p>
        </p:txBody>
      </p:sp>
      <p:sp>
        <p:nvSpPr>
          <p:cNvPr id="3" name="Content Placeholder 2"/>
          <p:cNvSpPr>
            <a:spLocks noGrp="1"/>
          </p:cNvSpPr>
          <p:nvPr>
            <p:ph idx="1"/>
          </p:nvPr>
        </p:nvSpPr>
        <p:spPr>
          <a:xfrm>
            <a:off x="685801" y="1310185"/>
            <a:ext cx="10131425" cy="4481015"/>
          </a:xfrm>
        </p:spPr>
        <p:txBody>
          <a:bodyPr>
            <a:normAutofit/>
          </a:bodyPr>
          <a:lstStyle/>
          <a:p>
            <a:r>
              <a:rPr lang="sr-Latn-RS" sz="2400" dirty="0" smtClean="0"/>
              <a:t>U Agilnim metodologijama, korisnik/ulagač je deo razvojnog tima i odgovoran je za pravljenje odluka o prihvatljivosti sistema.</a:t>
            </a:r>
          </a:p>
          <a:p>
            <a:r>
              <a:rPr lang="sr-Latn-RS" sz="2400" dirty="0" smtClean="0"/>
              <a:t>Testove definiše korisnik/ulagač, oni se integrišu sa ostalim testovima i pokreću se automatski svaki put kada su napravljene neke izmene u sistemu.</a:t>
            </a:r>
          </a:p>
          <a:p>
            <a:r>
              <a:rPr lang="sr-Latn-RS" sz="2400" dirty="0" smtClean="0"/>
              <a:t>Ne postoji odvojen proces testiranja kojim se testira prihvatljivost sistema.</a:t>
            </a:r>
          </a:p>
          <a:p>
            <a:r>
              <a:rPr lang="sr-Latn-RS" sz="2400" dirty="0" smtClean="0"/>
              <a:t>Glavni problem sa ovakvim pristupom je </a:t>
            </a:r>
            <a:r>
              <a:rPr lang="sr-Latn-RS" sz="2400" dirty="0" smtClean="0"/>
              <a:t>što </a:t>
            </a:r>
            <a:r>
              <a:rPr lang="sr-Latn-RS" sz="2400" dirty="0" smtClean="0"/>
              <a:t>ne možemo biti sigurni da je  </a:t>
            </a:r>
            <a:r>
              <a:rPr lang="sr-Latn-RS" sz="2400" dirty="0"/>
              <a:t>korisnik/ulagač </a:t>
            </a:r>
            <a:r>
              <a:rPr lang="sr-Latn-RS" sz="2400" dirty="0" smtClean="0"/>
              <a:t> dobar predstavnik ciljne grupe korisnika sistema.</a:t>
            </a:r>
            <a:endParaRPr lang="sr-Latn-RS" sz="2400" dirty="0"/>
          </a:p>
        </p:txBody>
      </p:sp>
      <p:sp>
        <p:nvSpPr>
          <p:cNvPr id="4" name="Slide Number Placeholder 3"/>
          <p:cNvSpPr>
            <a:spLocks noGrp="1"/>
          </p:cNvSpPr>
          <p:nvPr>
            <p:ph type="sldNum" sz="quarter" idx="12"/>
          </p:nvPr>
        </p:nvSpPr>
        <p:spPr>
          <a:xfrm>
            <a:off x="11447966" y="6389190"/>
            <a:ext cx="551167" cy="377825"/>
          </a:xfrm>
        </p:spPr>
        <p:txBody>
          <a:bodyPr/>
          <a:lstStyle/>
          <a:p>
            <a:fld id="{D57F1E4F-1CFF-5643-939E-217C01CDF565}" type="slidenum">
              <a:rPr lang="en-US" sz="2400" smtClean="0"/>
              <a:pPr/>
              <a:t>43</a:t>
            </a:fld>
            <a:endParaRPr lang="en-US" sz="2400" dirty="0"/>
          </a:p>
        </p:txBody>
      </p:sp>
    </p:spTree>
    <p:extLst>
      <p:ext uri="{BB962C8B-B14F-4D97-AF65-F5344CB8AC3E}">
        <p14:creationId xmlns:p14="http://schemas.microsoft.com/office/powerpoint/2010/main" val="4275134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2529" y="1410775"/>
            <a:ext cx="10131425" cy="3649133"/>
          </a:xfrm>
        </p:spPr>
        <p:txBody>
          <a:bodyPr>
            <a:normAutofit/>
          </a:bodyPr>
          <a:lstStyle/>
          <a:p>
            <a:pPr marL="0" indent="0">
              <a:buNone/>
            </a:pPr>
            <a:r>
              <a:rPr lang="sr-Latn-RS" sz="6600" dirty="0" smtClean="0"/>
              <a:t>Hvala na pažnji! </a:t>
            </a:r>
            <a:endParaRPr lang="en-US" sz="6600" dirty="0"/>
          </a:p>
        </p:txBody>
      </p:sp>
      <p:sp>
        <p:nvSpPr>
          <p:cNvPr id="4" name="Slide Number Placeholder 3"/>
          <p:cNvSpPr>
            <a:spLocks noGrp="1"/>
          </p:cNvSpPr>
          <p:nvPr>
            <p:ph type="sldNum" sz="quarter" idx="12"/>
          </p:nvPr>
        </p:nvSpPr>
        <p:spPr>
          <a:xfrm>
            <a:off x="11453416" y="6320951"/>
            <a:ext cx="551167" cy="377825"/>
          </a:xfrm>
        </p:spPr>
        <p:txBody>
          <a:bodyPr/>
          <a:lstStyle/>
          <a:p>
            <a:fld id="{D57F1E4F-1CFF-5643-939E-217C01CDF565}" type="slidenum">
              <a:rPr lang="en-US" sz="2400" smtClean="0"/>
              <a:pPr/>
              <a:t>44</a:t>
            </a:fld>
            <a:endParaRPr lang="en-US" sz="2400" dirty="0"/>
          </a:p>
        </p:txBody>
      </p:sp>
      <p:sp>
        <p:nvSpPr>
          <p:cNvPr id="5" name="Smiley Face 4"/>
          <p:cNvSpPr/>
          <p:nvPr/>
        </p:nvSpPr>
        <p:spPr>
          <a:xfrm>
            <a:off x="7498425" y="2778141"/>
            <a:ext cx="914400" cy="914400"/>
          </a:xfrm>
          <a:prstGeom prst="smileyFac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04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09183"/>
            <a:ext cx="10131425" cy="928048"/>
          </a:xfrm>
        </p:spPr>
        <p:txBody>
          <a:bodyPr/>
          <a:lstStyle/>
          <a:p>
            <a:pPr algn="ctr"/>
            <a:r>
              <a:rPr lang="en-US" dirty="0" err="1" smtClean="0"/>
              <a:t>Verifikacija</a:t>
            </a:r>
            <a:r>
              <a:rPr lang="en-US" dirty="0" smtClean="0"/>
              <a:t> </a:t>
            </a:r>
            <a:r>
              <a:rPr lang="en-US" dirty="0" err="1" smtClean="0"/>
              <a:t>i</a:t>
            </a:r>
            <a:r>
              <a:rPr lang="en-US" dirty="0" smtClean="0"/>
              <a:t> </a:t>
            </a:r>
            <a:r>
              <a:rPr lang="en-US" dirty="0" err="1" smtClean="0"/>
              <a:t>validacija</a:t>
            </a:r>
            <a:r>
              <a:rPr lang="en-US" dirty="0" smtClean="0"/>
              <a:t> </a:t>
            </a:r>
            <a:r>
              <a:rPr lang="en-US" dirty="0" err="1" smtClean="0"/>
              <a:t>softvera</a:t>
            </a:r>
            <a:r>
              <a:rPr lang="en-US" dirty="0" smtClean="0"/>
              <a:t> ( V &amp; v )</a:t>
            </a:r>
            <a:endParaRPr lang="en-US" dirty="0"/>
          </a:p>
        </p:txBody>
      </p:sp>
      <p:sp>
        <p:nvSpPr>
          <p:cNvPr id="3" name="Content Placeholder 2"/>
          <p:cNvSpPr>
            <a:spLocks noGrp="1"/>
          </p:cNvSpPr>
          <p:nvPr>
            <p:ph idx="1"/>
          </p:nvPr>
        </p:nvSpPr>
        <p:spPr>
          <a:xfrm>
            <a:off x="341193" y="1037231"/>
            <a:ext cx="11477767" cy="5513694"/>
          </a:xfrm>
        </p:spPr>
        <p:txBody>
          <a:bodyPr>
            <a:normAutofit fontScale="92500" lnSpcReduction="10000"/>
          </a:bodyPr>
          <a:lstStyle/>
          <a:p>
            <a:pPr marL="914400" lvl="2" indent="0">
              <a:buNone/>
            </a:pPr>
            <a:r>
              <a:rPr lang="en-US" sz="2400" dirty="0" err="1" smtClean="0"/>
              <a:t>Verifikacija</a:t>
            </a:r>
            <a:r>
              <a:rPr lang="en-US" sz="2400" dirty="0" smtClean="0"/>
              <a:t>:</a:t>
            </a:r>
          </a:p>
          <a:p>
            <a:pPr lvl="3">
              <a:buFont typeface="Wingdings" panose="05000000000000000000" pitchFamily="2" charset="2"/>
              <a:buChar char="ü"/>
            </a:pPr>
            <a:r>
              <a:rPr lang="en-US" sz="2000" dirty="0"/>
              <a:t>	</a:t>
            </a:r>
            <a:r>
              <a:rPr lang="en-US" sz="2000" dirty="0" smtClean="0"/>
              <a:t>“Are we building the product right?”</a:t>
            </a:r>
          </a:p>
          <a:p>
            <a:pPr lvl="3">
              <a:buFont typeface="Wingdings" panose="05000000000000000000" pitchFamily="2" charset="2"/>
              <a:buChar char="ü"/>
            </a:pPr>
            <a:r>
              <a:rPr lang="en-US" sz="2000" dirty="0"/>
              <a:t> </a:t>
            </a:r>
            <a:r>
              <a:rPr lang="en-US" sz="2000" dirty="0" smtClean="0"/>
              <a:t>	</a:t>
            </a:r>
            <a:r>
              <a:rPr lang="en-US" sz="2000" dirty="0" smtClean="0"/>
              <a:t>Provera </a:t>
            </a:r>
            <a:r>
              <a:rPr lang="en-US" sz="2000" dirty="0" smtClean="0"/>
              <a:t>da li </a:t>
            </a:r>
            <a:r>
              <a:rPr lang="en-US" sz="2000" dirty="0" err="1" smtClean="0"/>
              <a:t>softver</a:t>
            </a:r>
            <a:r>
              <a:rPr lang="en-US" sz="2000" dirty="0" smtClean="0"/>
              <a:t> </a:t>
            </a:r>
            <a:r>
              <a:rPr lang="en-US" sz="2000" dirty="0" err="1" smtClean="0"/>
              <a:t>zadovoljava</a:t>
            </a:r>
            <a:r>
              <a:rPr lang="en-US" sz="2000" dirty="0" smtClean="0"/>
              <a:t> </a:t>
            </a:r>
            <a:r>
              <a:rPr lang="en-US" sz="2000" dirty="0" err="1" smtClean="0"/>
              <a:t>zeljenu</a:t>
            </a:r>
            <a:r>
              <a:rPr lang="en-US" sz="2000" dirty="0" smtClean="0"/>
              <a:t> </a:t>
            </a:r>
            <a:r>
              <a:rPr lang="en-US" sz="2000" dirty="0" err="1" smtClean="0"/>
              <a:t>funkcionalnost</a:t>
            </a:r>
            <a:r>
              <a:rPr lang="en-US" sz="2000" dirty="0" smtClean="0"/>
              <a:t> </a:t>
            </a:r>
            <a:r>
              <a:rPr lang="en-US" sz="2000" dirty="0" err="1" smtClean="0"/>
              <a:t>i</a:t>
            </a:r>
            <a:r>
              <a:rPr lang="en-US" sz="2000" dirty="0" smtClean="0"/>
              <a:t> </a:t>
            </a:r>
            <a:r>
              <a:rPr lang="sr-Latn-RS" sz="2000" dirty="0" smtClean="0"/>
              <a:t>postavljene zahteve</a:t>
            </a:r>
            <a:r>
              <a:rPr lang="en-US" sz="2000" dirty="0" smtClean="0"/>
              <a:t>.</a:t>
            </a:r>
            <a:endParaRPr lang="en-US" sz="2000" dirty="0" smtClean="0"/>
          </a:p>
          <a:p>
            <a:pPr marL="914400" lvl="2" indent="0">
              <a:buNone/>
            </a:pPr>
            <a:r>
              <a:rPr lang="en-US" sz="2400" dirty="0" err="1" smtClean="0"/>
              <a:t>Validacija</a:t>
            </a:r>
            <a:r>
              <a:rPr lang="en-US" sz="2400" dirty="0" smtClean="0"/>
              <a:t>:</a:t>
            </a:r>
          </a:p>
          <a:p>
            <a:pPr lvl="3">
              <a:buFont typeface="Wingdings" panose="05000000000000000000" pitchFamily="2" charset="2"/>
              <a:buChar char="ü"/>
            </a:pPr>
            <a:r>
              <a:rPr lang="en-US" sz="2000" dirty="0"/>
              <a:t>	</a:t>
            </a:r>
            <a:r>
              <a:rPr lang="en-US" sz="2000" dirty="0" smtClean="0"/>
              <a:t>“Are we building the right product?”</a:t>
            </a:r>
          </a:p>
          <a:p>
            <a:pPr lvl="3">
              <a:buFont typeface="Wingdings" panose="05000000000000000000" pitchFamily="2" charset="2"/>
              <a:buChar char="ü"/>
            </a:pPr>
            <a:r>
              <a:rPr lang="en-US" sz="2000" dirty="0" smtClean="0"/>
              <a:t> 	</a:t>
            </a:r>
            <a:r>
              <a:rPr lang="en-US" sz="2000" dirty="0" smtClean="0"/>
              <a:t>Provera </a:t>
            </a:r>
            <a:r>
              <a:rPr lang="en-US" sz="2000" dirty="0" smtClean="0"/>
              <a:t>da li </a:t>
            </a:r>
            <a:r>
              <a:rPr lang="en-US" sz="2000" dirty="0" err="1" smtClean="0"/>
              <a:t>softver</a:t>
            </a:r>
            <a:r>
              <a:rPr lang="en-US" sz="2000" dirty="0" smtClean="0"/>
              <a:t> </a:t>
            </a:r>
            <a:r>
              <a:rPr lang="en-US" sz="2000" dirty="0" err="1" smtClean="0"/>
              <a:t>zadovoljava</a:t>
            </a:r>
            <a:r>
              <a:rPr lang="en-US" sz="2000" dirty="0" smtClean="0"/>
              <a:t> </a:t>
            </a:r>
            <a:r>
              <a:rPr lang="sr-Latn-RS" sz="2000" dirty="0" smtClean="0"/>
              <a:t>stvarne </a:t>
            </a:r>
            <a:r>
              <a:rPr lang="en-US" sz="2000" dirty="0" err="1" smtClean="0"/>
              <a:t>potrebe</a:t>
            </a:r>
            <a:r>
              <a:rPr lang="en-US" sz="2000" dirty="0" smtClean="0"/>
              <a:t> </a:t>
            </a:r>
            <a:r>
              <a:rPr lang="en-US" sz="2000" dirty="0" err="1" smtClean="0"/>
              <a:t>korisnika</a:t>
            </a:r>
            <a:r>
              <a:rPr lang="sr-Latn-RS" sz="2000" dirty="0" smtClean="0"/>
              <a:t> (ili </a:t>
            </a:r>
            <a:r>
              <a:rPr lang="en-US" sz="2000" dirty="0" err="1" smtClean="0"/>
              <a:t>ulaga</a:t>
            </a:r>
            <a:r>
              <a:rPr lang="sr-Latn-RS" sz="2000" dirty="0"/>
              <a:t>č</a:t>
            </a:r>
            <a:r>
              <a:rPr lang="en-US" sz="2000" dirty="0" smtClean="0"/>
              <a:t>a</a:t>
            </a:r>
            <a:r>
              <a:rPr lang="sr-Latn-RS" sz="2000" dirty="0" smtClean="0"/>
              <a:t>)</a:t>
            </a:r>
            <a:r>
              <a:rPr lang="en-US" sz="2000" dirty="0" smtClean="0"/>
              <a:t>.</a:t>
            </a:r>
            <a:endParaRPr lang="en-US" sz="2000" dirty="0" smtClean="0"/>
          </a:p>
          <a:p>
            <a:pPr lvl="3">
              <a:buFont typeface="Wingdings" panose="05000000000000000000" pitchFamily="2" charset="2"/>
              <a:buChar char="ü"/>
            </a:pPr>
            <a:r>
              <a:rPr lang="en-US" sz="2000" dirty="0"/>
              <a:t> </a:t>
            </a:r>
            <a:r>
              <a:rPr lang="en-US" sz="2000" dirty="0" smtClean="0"/>
              <a:t>	</a:t>
            </a:r>
            <a:r>
              <a:rPr lang="en-US" sz="2000" dirty="0" err="1" smtClean="0"/>
              <a:t>Validacija</a:t>
            </a:r>
            <a:r>
              <a:rPr lang="en-US" sz="2000" dirty="0" smtClean="0"/>
              <a:t> je </a:t>
            </a:r>
            <a:r>
              <a:rPr lang="sr-Latn-RS" sz="2000" dirty="0" smtClean="0"/>
              <a:t>važna</a:t>
            </a:r>
            <a:r>
              <a:rPr lang="en-US" sz="2000" dirty="0" smtClean="0"/>
              <a:t> </a:t>
            </a:r>
            <a:r>
              <a:rPr lang="en-US" sz="2000" dirty="0" err="1" smtClean="0"/>
              <a:t>jer</a:t>
            </a:r>
            <a:r>
              <a:rPr lang="en-US" sz="2000" dirty="0" smtClean="0"/>
              <a:t> </a:t>
            </a:r>
            <a:r>
              <a:rPr lang="sr-Latn-RS" sz="2000" dirty="0" smtClean="0"/>
              <a:t>postavljeni zahtevi</a:t>
            </a:r>
            <a:r>
              <a:rPr lang="en-US" sz="2000" dirty="0" smtClean="0"/>
              <a:t> </a:t>
            </a:r>
            <a:r>
              <a:rPr lang="en-US" sz="2000" dirty="0" smtClean="0"/>
              <a:t>ne </a:t>
            </a:r>
            <a:r>
              <a:rPr lang="en-US" sz="2000" dirty="0" err="1" smtClean="0"/>
              <a:t>defini</a:t>
            </a:r>
            <a:r>
              <a:rPr lang="sr-Latn-RS" sz="2000" dirty="0" smtClean="0"/>
              <a:t>šu</a:t>
            </a:r>
            <a:r>
              <a:rPr lang="en-US" sz="2000" dirty="0" smtClean="0"/>
              <a:t> </a:t>
            </a:r>
            <a:r>
              <a:rPr lang="en-US" sz="2000" dirty="0" err="1" smtClean="0"/>
              <a:t>uvek</a:t>
            </a:r>
            <a:r>
              <a:rPr lang="en-US" sz="2000" dirty="0" smtClean="0"/>
              <a:t> </a:t>
            </a:r>
            <a:r>
              <a:rPr lang="en-US" sz="2000" dirty="0" err="1" smtClean="0"/>
              <a:t>precizno</a:t>
            </a:r>
            <a:r>
              <a:rPr lang="en-US" sz="2000" dirty="0" smtClean="0"/>
              <a:t> </a:t>
            </a:r>
            <a:r>
              <a:rPr lang="sr-Latn-RS" sz="2000" dirty="0" smtClean="0"/>
              <a:t>stvarne </a:t>
            </a:r>
            <a:r>
              <a:rPr lang="en-US" sz="2000" dirty="0" err="1" smtClean="0"/>
              <a:t>potrebe</a:t>
            </a:r>
            <a:r>
              <a:rPr lang="en-US" sz="2000" dirty="0" smtClean="0"/>
              <a:t> </a:t>
            </a:r>
            <a:r>
              <a:rPr lang="sr-Latn-RS" sz="2000" dirty="0" smtClean="0"/>
              <a:t>i ž</a:t>
            </a:r>
            <a:r>
              <a:rPr lang="en-US" sz="2000" dirty="0" err="1" smtClean="0"/>
              <a:t>elje</a:t>
            </a:r>
            <a:r>
              <a:rPr lang="en-US" sz="2000" dirty="0" smtClean="0"/>
              <a:t> </a:t>
            </a:r>
            <a:r>
              <a:rPr lang="en-US" sz="2000" dirty="0" err="1" smtClean="0"/>
              <a:t>korisnika</a:t>
            </a:r>
            <a:r>
              <a:rPr lang="en-US" sz="2000" dirty="0" smtClean="0"/>
              <a:t> </a:t>
            </a:r>
            <a:r>
              <a:rPr lang="en-US" sz="2000" dirty="0" err="1" smtClean="0"/>
              <a:t>softvera</a:t>
            </a:r>
            <a:r>
              <a:rPr lang="en-US" sz="2000" dirty="0" smtClean="0"/>
              <a:t>.</a:t>
            </a:r>
          </a:p>
          <a:p>
            <a:pPr marL="914400" lvl="2" indent="0">
              <a:buNone/>
            </a:pPr>
            <a:r>
              <a:rPr lang="en-US" sz="2400" dirty="0" err="1" smtClean="0"/>
              <a:t>Cilj</a:t>
            </a:r>
            <a:r>
              <a:rPr lang="en-US" sz="2400" dirty="0" smtClean="0"/>
              <a:t>  V &amp; V  je da </a:t>
            </a:r>
            <a:r>
              <a:rPr lang="en-US" sz="2400" dirty="0" err="1" smtClean="0"/>
              <a:t>sa</a:t>
            </a:r>
            <a:r>
              <a:rPr lang="en-US" sz="2400" dirty="0" smtClean="0"/>
              <a:t> </a:t>
            </a:r>
            <a:r>
              <a:rPr lang="en-US" sz="2400" u="sng" dirty="0" err="1" smtClean="0"/>
              <a:t>odre</a:t>
            </a:r>
            <a:r>
              <a:rPr lang="sr-Latn-RS" sz="2400" u="sng" dirty="0" smtClean="0"/>
              <a:t>đ</a:t>
            </a:r>
            <a:r>
              <a:rPr lang="en-US" sz="2400" u="sng" dirty="0" err="1" smtClean="0"/>
              <a:t>enom</a:t>
            </a:r>
            <a:r>
              <a:rPr lang="en-US" sz="2400" u="sng" dirty="0" smtClean="0"/>
              <a:t> </a:t>
            </a:r>
            <a:r>
              <a:rPr lang="en-US" sz="2400" u="sng" dirty="0" err="1" smtClean="0"/>
              <a:t>sigurno</a:t>
            </a:r>
            <a:r>
              <a:rPr lang="sr-Latn-RS" sz="2400" u="sng" dirty="0" smtClean="0"/>
              <a:t>šć</a:t>
            </a:r>
            <a:r>
              <a:rPr lang="en-US" sz="2400" u="sng" dirty="0" smtClean="0"/>
              <a:t>u</a:t>
            </a:r>
            <a:r>
              <a:rPr lang="en-US" sz="2400" dirty="0" smtClean="0"/>
              <a:t> </a:t>
            </a:r>
            <a:r>
              <a:rPr lang="en-US" sz="2400" dirty="0" err="1" smtClean="0"/>
              <a:t>poka</a:t>
            </a:r>
            <a:r>
              <a:rPr lang="sr-Latn-RS" sz="2400" dirty="0" smtClean="0"/>
              <a:t>ž</a:t>
            </a:r>
            <a:r>
              <a:rPr lang="en-US" sz="2400" dirty="0" smtClean="0"/>
              <a:t>e da </a:t>
            </a:r>
            <a:r>
              <a:rPr lang="en-US" sz="2400" dirty="0" err="1" smtClean="0"/>
              <a:t>softver</a:t>
            </a:r>
            <a:r>
              <a:rPr lang="en-US" sz="2400" dirty="0" smtClean="0"/>
              <a:t> </a:t>
            </a:r>
            <a:r>
              <a:rPr lang="en-US" sz="2400" dirty="0" err="1" smtClean="0"/>
              <a:t>slu</a:t>
            </a:r>
            <a:r>
              <a:rPr lang="sr-Latn-RS" sz="2400" dirty="0" smtClean="0"/>
              <a:t>ž</a:t>
            </a:r>
            <a:r>
              <a:rPr lang="en-US" sz="2400" dirty="0" err="1" smtClean="0"/>
              <a:t>i</a:t>
            </a:r>
            <a:r>
              <a:rPr lang="en-US" sz="2400" dirty="0" smtClean="0"/>
              <a:t> </a:t>
            </a:r>
            <a:r>
              <a:rPr lang="en-US" sz="2400" dirty="0" err="1" smtClean="0"/>
              <a:t>svrsi</a:t>
            </a:r>
            <a:r>
              <a:rPr lang="sr-Latn-RS" sz="2400" dirty="0" smtClean="0"/>
              <a:t>. Potreban stepen sigurnosti </a:t>
            </a:r>
            <a:r>
              <a:rPr lang="en-US" sz="2400" dirty="0"/>
              <a:t>V &amp; V </a:t>
            </a:r>
            <a:r>
              <a:rPr lang="sr-Latn-RS" sz="2400" dirty="0" smtClean="0"/>
              <a:t>zaljučaka </a:t>
            </a:r>
            <a:r>
              <a:rPr lang="en-US" sz="2400" dirty="0" err="1" smtClean="0"/>
              <a:t>zavisi</a:t>
            </a:r>
            <a:r>
              <a:rPr lang="en-US" sz="2400" dirty="0" smtClean="0"/>
              <a:t> </a:t>
            </a:r>
            <a:r>
              <a:rPr lang="en-US" sz="2400" dirty="0" smtClean="0"/>
              <a:t>od:</a:t>
            </a:r>
          </a:p>
          <a:p>
            <a:pPr lvl="3"/>
            <a:r>
              <a:rPr lang="en-US" sz="2000" dirty="0" err="1" smtClean="0"/>
              <a:t>Svrhe</a:t>
            </a:r>
            <a:r>
              <a:rPr lang="en-US" sz="2000" dirty="0" smtClean="0"/>
              <a:t> </a:t>
            </a:r>
            <a:r>
              <a:rPr lang="en-US" sz="2000" dirty="0" err="1" smtClean="0"/>
              <a:t>softvera</a:t>
            </a:r>
            <a:r>
              <a:rPr lang="en-US" sz="2000" dirty="0" smtClean="0"/>
              <a:t>  -  </a:t>
            </a:r>
            <a:r>
              <a:rPr lang="sr-Latn-RS" sz="2000" dirty="0" err="1"/>
              <a:t>š</a:t>
            </a:r>
            <a:r>
              <a:rPr lang="en-US" sz="2000" dirty="0" smtClean="0"/>
              <a:t>to je </a:t>
            </a:r>
            <a:r>
              <a:rPr lang="en-US" sz="2000" dirty="0" err="1" smtClean="0"/>
              <a:t>bitnije</a:t>
            </a:r>
            <a:r>
              <a:rPr lang="en-US" sz="2000" dirty="0" smtClean="0"/>
              <a:t> da </a:t>
            </a:r>
            <a:r>
              <a:rPr lang="en-US" sz="2000" dirty="0" err="1" smtClean="0"/>
              <a:t>softver</a:t>
            </a:r>
            <a:r>
              <a:rPr lang="en-US" sz="2000" dirty="0" smtClean="0"/>
              <a:t> </a:t>
            </a:r>
            <a:r>
              <a:rPr lang="en-US" sz="2000" dirty="0" err="1" smtClean="0"/>
              <a:t>bude</a:t>
            </a:r>
            <a:r>
              <a:rPr lang="en-US" sz="2000" dirty="0" smtClean="0"/>
              <a:t> </a:t>
            </a:r>
            <a:r>
              <a:rPr lang="en-US" sz="2000" dirty="0" err="1" smtClean="0"/>
              <a:t>pouzdan</a:t>
            </a:r>
            <a:r>
              <a:rPr lang="sr-Latn-RS" sz="2000" dirty="0" smtClean="0"/>
              <a:t> to je </a:t>
            </a:r>
            <a:r>
              <a:rPr lang="en-US" sz="2000" dirty="0" smtClean="0"/>
              <a:t> </a:t>
            </a:r>
            <a:r>
              <a:rPr lang="sr-Latn-RS" sz="2000" dirty="0"/>
              <a:t>potrebno </a:t>
            </a:r>
            <a:r>
              <a:rPr lang="sr-Latn-RS" sz="2000" dirty="0" smtClean="0"/>
              <a:t>da </a:t>
            </a:r>
            <a:r>
              <a:rPr lang="en-US" sz="2000" dirty="0" err="1" smtClean="0"/>
              <a:t>nivo</a:t>
            </a:r>
            <a:r>
              <a:rPr lang="en-US" sz="2000" dirty="0" smtClean="0"/>
              <a:t> </a:t>
            </a:r>
            <a:r>
              <a:rPr lang="en-US" sz="2000" dirty="0" err="1" smtClean="0"/>
              <a:t>sigurnosti</a:t>
            </a:r>
            <a:r>
              <a:rPr lang="en-US" sz="2000" dirty="0" smtClean="0"/>
              <a:t> </a:t>
            </a:r>
            <a:r>
              <a:rPr lang="sr-Latn-RS" sz="2000" dirty="0" smtClean="0"/>
              <a:t>V&amp;V zaključaka</a:t>
            </a:r>
            <a:r>
              <a:rPr lang="en-US" sz="2000" dirty="0" smtClean="0"/>
              <a:t> </a:t>
            </a:r>
            <a:r>
              <a:rPr lang="sr-Latn-RS" sz="2000" dirty="0" smtClean="0"/>
              <a:t>bude</a:t>
            </a:r>
            <a:r>
              <a:rPr lang="en-US" sz="2000" dirty="0" smtClean="0"/>
              <a:t> </a:t>
            </a:r>
            <a:r>
              <a:rPr lang="en-US" sz="2000" dirty="0" smtClean="0"/>
              <a:t>vi</a:t>
            </a:r>
            <a:r>
              <a:rPr lang="sr-Latn-RS" sz="2000" dirty="0" smtClean="0"/>
              <a:t>š</a:t>
            </a:r>
            <a:r>
              <a:rPr lang="en-US" sz="2000" dirty="0" err="1" smtClean="0"/>
              <a:t>i</a:t>
            </a:r>
            <a:r>
              <a:rPr lang="en-US" sz="2000" dirty="0" smtClean="0"/>
              <a:t>.</a:t>
            </a:r>
          </a:p>
          <a:p>
            <a:pPr lvl="3"/>
            <a:r>
              <a:rPr lang="en-US" sz="2000" dirty="0" smtClean="0"/>
              <a:t>O</a:t>
            </a:r>
            <a:r>
              <a:rPr lang="sr-Latn-RS" sz="2000" dirty="0" smtClean="0"/>
              <a:t>č</a:t>
            </a:r>
            <a:r>
              <a:rPr lang="en-US" sz="2000" dirty="0" err="1" smtClean="0"/>
              <a:t>ekivanja</a:t>
            </a:r>
            <a:r>
              <a:rPr lang="en-US" sz="2000" dirty="0" smtClean="0"/>
              <a:t> </a:t>
            </a:r>
            <a:r>
              <a:rPr lang="en-US" sz="2000" dirty="0" err="1" smtClean="0"/>
              <a:t>korisnika</a:t>
            </a:r>
            <a:r>
              <a:rPr lang="en-US" sz="2000" dirty="0" smtClean="0"/>
              <a:t> </a:t>
            </a:r>
            <a:r>
              <a:rPr lang="en-US" sz="2000" dirty="0" smtClean="0"/>
              <a:t>– </a:t>
            </a:r>
            <a:r>
              <a:rPr lang="en-US" sz="2000" dirty="0" err="1" smtClean="0"/>
              <a:t>korisnici</a:t>
            </a:r>
            <a:r>
              <a:rPr lang="sr-Latn-RS" sz="2000" dirty="0" smtClean="0"/>
              <a:t>ma ne mora biti od presudne važnosti pouzdanost nekog </a:t>
            </a:r>
            <a:r>
              <a:rPr lang="en-US" sz="2000" dirty="0" smtClean="0"/>
              <a:t> </a:t>
            </a:r>
            <a:r>
              <a:rPr lang="sr-Latn-RS" sz="2000" dirty="0" smtClean="0"/>
              <a:t>s</a:t>
            </a:r>
            <a:r>
              <a:rPr lang="en-US" sz="2000" dirty="0" err="1" smtClean="0"/>
              <a:t>oftvera</a:t>
            </a:r>
            <a:r>
              <a:rPr lang="en-US" sz="2000" dirty="0" smtClean="0"/>
              <a:t>.</a:t>
            </a:r>
          </a:p>
          <a:p>
            <a:pPr lvl="3"/>
            <a:r>
              <a:rPr lang="sr-Latn-RS" sz="2000" dirty="0" smtClean="0"/>
              <a:t>Ekonomskog okruženja </a:t>
            </a:r>
            <a:r>
              <a:rPr lang="en-US" sz="2000" dirty="0" smtClean="0"/>
              <a:t>– </a:t>
            </a:r>
            <a:r>
              <a:rPr lang="en-US" sz="2000" dirty="0" err="1" smtClean="0"/>
              <a:t>Nekada</a:t>
            </a:r>
            <a:r>
              <a:rPr lang="en-US" sz="2000" dirty="0" smtClean="0"/>
              <a:t> je </a:t>
            </a:r>
            <a:r>
              <a:rPr lang="en-US" sz="2000" dirty="0" err="1" smtClean="0"/>
              <a:t>bitn</a:t>
            </a:r>
            <a:r>
              <a:rPr lang="sr-Latn-RS" sz="2000" dirty="0" smtClean="0"/>
              <a:t>o pojaviti se</a:t>
            </a:r>
            <a:r>
              <a:rPr lang="en-US" sz="2000" dirty="0" smtClean="0"/>
              <a:t> </a:t>
            </a:r>
            <a:r>
              <a:rPr lang="en-US" sz="2000" dirty="0" err="1" smtClean="0"/>
              <a:t>prvi</a:t>
            </a:r>
            <a:r>
              <a:rPr lang="en-US" sz="2000" dirty="0" smtClean="0"/>
              <a:t> </a:t>
            </a:r>
            <a:r>
              <a:rPr lang="sr-Latn-RS" sz="2000" dirty="0" smtClean="0"/>
              <a:t>na tržištu i po cenu manje pouzdanosti </a:t>
            </a:r>
            <a:r>
              <a:rPr lang="en-US" sz="2000" dirty="0" err="1" smtClean="0"/>
              <a:t>softver</a:t>
            </a:r>
            <a:r>
              <a:rPr lang="sr-Latn-RS" sz="2000" dirty="0" smtClean="0"/>
              <a:t>a</a:t>
            </a:r>
            <a:r>
              <a:rPr lang="en-US" sz="2000" dirty="0" smtClean="0"/>
              <a:t>.</a:t>
            </a:r>
            <a:endParaRPr lang="en-US" sz="2000" dirty="0"/>
          </a:p>
        </p:txBody>
      </p:sp>
      <p:sp>
        <p:nvSpPr>
          <p:cNvPr id="5" name="Slide Number Placeholder 4"/>
          <p:cNvSpPr>
            <a:spLocks noGrp="1"/>
          </p:cNvSpPr>
          <p:nvPr>
            <p:ph type="sldNum" sz="quarter" idx="12"/>
          </p:nvPr>
        </p:nvSpPr>
        <p:spPr>
          <a:xfrm>
            <a:off x="11535302" y="6348247"/>
            <a:ext cx="551167" cy="377825"/>
          </a:xfrm>
        </p:spPr>
        <p:txBody>
          <a:bodyPr/>
          <a:lstStyle/>
          <a:p>
            <a:fld id="{D57F1E4F-1CFF-5643-939E-217C01CDF565}" type="slidenum">
              <a:rPr lang="en-US" sz="2400" smtClean="0"/>
              <a:pPr/>
              <a:t>5</a:t>
            </a:fld>
            <a:endParaRPr lang="en-US" sz="2400" dirty="0"/>
          </a:p>
        </p:txBody>
      </p:sp>
    </p:spTree>
    <p:extLst>
      <p:ext uri="{BB962C8B-B14F-4D97-AF65-F5344CB8AC3E}">
        <p14:creationId xmlns:p14="http://schemas.microsoft.com/office/powerpoint/2010/main" val="2281666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9433"/>
            <a:ext cx="10131425" cy="1014989"/>
          </a:xfrm>
        </p:spPr>
        <p:txBody>
          <a:bodyPr/>
          <a:lstStyle/>
          <a:p>
            <a:pPr algn="ctr"/>
            <a:r>
              <a:rPr lang="sr-Latn-RS" dirty="0" smtClean="0"/>
              <a:t>PROVERA SOFTVERA (</a:t>
            </a:r>
            <a:r>
              <a:rPr lang="en-GB" i="1" dirty="0" smtClean="0"/>
              <a:t>Software inspections</a:t>
            </a:r>
            <a:r>
              <a:rPr lang="sr-Latn-RS" dirty="0"/>
              <a:t>)</a:t>
            </a:r>
            <a:endParaRPr lang="en-US" dirty="0"/>
          </a:p>
        </p:txBody>
      </p:sp>
      <p:sp>
        <p:nvSpPr>
          <p:cNvPr id="3" name="Content Placeholder 2"/>
          <p:cNvSpPr>
            <a:spLocks noGrp="1"/>
          </p:cNvSpPr>
          <p:nvPr>
            <p:ph idx="1"/>
          </p:nvPr>
        </p:nvSpPr>
        <p:spPr>
          <a:xfrm>
            <a:off x="685800" y="1883391"/>
            <a:ext cx="10822206" cy="4481014"/>
          </a:xfrm>
        </p:spPr>
        <p:txBody>
          <a:bodyPr>
            <a:noAutofit/>
          </a:bodyPr>
          <a:lstStyle/>
          <a:p>
            <a:r>
              <a:rPr lang="sr-Latn-RS" sz="2400" dirty="0" smtClean="0"/>
              <a:t>Odnosi se na „statičku“ proveru, pre implrementacije kompletnog softvera, za razliku od </a:t>
            </a:r>
            <a:r>
              <a:rPr lang="sr-Latn-RS" sz="2400" u="sng" dirty="0" smtClean="0"/>
              <a:t>testiranja</a:t>
            </a:r>
            <a:r>
              <a:rPr lang="sr-Latn-RS" sz="2400" dirty="0" smtClean="0"/>
              <a:t> koje podrazumeva „dinamičku“proveru prilikom izvršavanja.</a:t>
            </a:r>
            <a:endParaRPr lang="en-US" sz="2400" dirty="0" smtClean="0"/>
          </a:p>
          <a:p>
            <a:r>
              <a:rPr lang="en-US" sz="2400" dirty="0" err="1" smtClean="0"/>
              <a:t>Uklju</a:t>
            </a:r>
            <a:r>
              <a:rPr lang="sr-Latn-RS" sz="2400" dirty="0" smtClean="0"/>
              <a:t>č</a:t>
            </a:r>
            <a:r>
              <a:rPr lang="en-US" sz="2400" dirty="0" err="1" smtClean="0"/>
              <a:t>uje</a:t>
            </a:r>
            <a:r>
              <a:rPr lang="en-US" sz="2400" dirty="0" smtClean="0"/>
              <a:t> </a:t>
            </a:r>
            <a:r>
              <a:rPr lang="en-US" sz="2400" dirty="0" err="1" smtClean="0"/>
              <a:t>ljude</a:t>
            </a:r>
            <a:r>
              <a:rPr lang="en-US" sz="2400" dirty="0" smtClean="0"/>
              <a:t> </a:t>
            </a:r>
            <a:r>
              <a:rPr lang="en-US" sz="2400" dirty="0" err="1" smtClean="0"/>
              <a:t>koji</a:t>
            </a:r>
            <a:r>
              <a:rPr lang="en-US" sz="2400" dirty="0" smtClean="0"/>
              <a:t> </a:t>
            </a:r>
            <a:r>
              <a:rPr lang="en-US" sz="2400" dirty="0" err="1" smtClean="0"/>
              <a:t>pregledaju</a:t>
            </a:r>
            <a:r>
              <a:rPr lang="en-US" sz="2400" dirty="0" smtClean="0"/>
              <a:t> </a:t>
            </a:r>
            <a:r>
              <a:rPr lang="en-US" sz="2400" dirty="0" err="1" smtClean="0"/>
              <a:t>izvorni</a:t>
            </a:r>
            <a:r>
              <a:rPr lang="en-US" sz="2400" dirty="0" smtClean="0"/>
              <a:t> </a:t>
            </a:r>
            <a:r>
              <a:rPr lang="en-US" sz="2400" dirty="0" err="1" smtClean="0"/>
              <a:t>kod</a:t>
            </a:r>
            <a:r>
              <a:rPr lang="en-US" sz="2400" dirty="0" smtClean="0"/>
              <a:t> </a:t>
            </a:r>
            <a:r>
              <a:rPr lang="en-US" sz="2400" dirty="0" err="1" smtClean="0"/>
              <a:t>kako</a:t>
            </a:r>
            <a:r>
              <a:rPr lang="en-US" sz="2400" dirty="0" smtClean="0"/>
              <a:t> bi </a:t>
            </a:r>
            <a:r>
              <a:rPr lang="en-US" sz="2400" dirty="0" err="1" smtClean="0"/>
              <a:t>na</a:t>
            </a:r>
            <a:r>
              <a:rPr lang="sr-Latn-RS" sz="2400" dirty="0" smtClean="0"/>
              <a:t>š</a:t>
            </a:r>
            <a:r>
              <a:rPr lang="en-US" sz="2400" dirty="0" smtClean="0"/>
              <a:t>li </a:t>
            </a:r>
            <a:r>
              <a:rPr lang="en-US" sz="2400" dirty="0" err="1" smtClean="0"/>
              <a:t>anomalije</a:t>
            </a:r>
            <a:r>
              <a:rPr lang="en-US" sz="2400" dirty="0" smtClean="0"/>
              <a:t>, </a:t>
            </a:r>
            <a:r>
              <a:rPr lang="en-US" sz="2400" dirty="0" err="1" smtClean="0"/>
              <a:t>gre</a:t>
            </a:r>
            <a:r>
              <a:rPr lang="sr-Latn-RS" sz="2400" dirty="0" smtClean="0"/>
              <a:t>š</a:t>
            </a:r>
            <a:r>
              <a:rPr lang="en-US" sz="2400" dirty="0" err="1" smtClean="0"/>
              <a:t>ke</a:t>
            </a:r>
            <a:r>
              <a:rPr lang="en-US" sz="2400" dirty="0" smtClean="0"/>
              <a:t> </a:t>
            </a:r>
            <a:r>
              <a:rPr lang="en-US" sz="2400" dirty="0" err="1" smtClean="0"/>
              <a:t>i</a:t>
            </a:r>
            <a:r>
              <a:rPr lang="en-US" sz="2400" dirty="0" smtClean="0"/>
              <a:t> </a:t>
            </a:r>
            <a:r>
              <a:rPr lang="sr-Latn-RS" sz="2400" dirty="0" smtClean="0"/>
              <a:t>delove koda koji bi mogli izazvati </a:t>
            </a:r>
            <a:r>
              <a:rPr lang="en-US" sz="2400" dirty="0" smtClean="0"/>
              <a:t>ne</a:t>
            </a:r>
            <a:r>
              <a:rPr lang="sr-Latn-RS" sz="2400" dirty="0" smtClean="0"/>
              <a:t>ž</a:t>
            </a:r>
            <a:r>
              <a:rPr lang="en-US" sz="2400" dirty="0" err="1" smtClean="0"/>
              <a:t>eljen</a:t>
            </a:r>
            <a:r>
              <a:rPr lang="sr-Latn-RS" sz="2400" dirty="0" smtClean="0"/>
              <a:t>o</a:t>
            </a:r>
            <a:r>
              <a:rPr lang="en-US" sz="2400" dirty="0" smtClean="0"/>
              <a:t> </a:t>
            </a:r>
            <a:r>
              <a:rPr lang="en-US" sz="2400" dirty="0" err="1" smtClean="0"/>
              <a:t>pona</a:t>
            </a:r>
            <a:r>
              <a:rPr lang="sr-Latn-RS" sz="2400" dirty="0" smtClean="0"/>
              <a:t>š</a:t>
            </a:r>
            <a:r>
              <a:rPr lang="en-US" sz="2400" dirty="0" err="1" smtClean="0"/>
              <a:t>anj</a:t>
            </a:r>
            <a:r>
              <a:rPr lang="sr-Latn-RS" sz="2400" dirty="0" smtClean="0"/>
              <a:t>e prilikom izvršavanja</a:t>
            </a:r>
            <a:r>
              <a:rPr lang="en-US" sz="2400" dirty="0" smtClean="0"/>
              <a:t>.</a:t>
            </a:r>
            <a:endParaRPr lang="sr-Latn-RS" sz="2400" dirty="0" smtClean="0"/>
          </a:p>
          <a:p>
            <a:r>
              <a:rPr lang="en-US" sz="2400" dirty="0" smtClean="0"/>
              <a:t>Mo</a:t>
            </a:r>
            <a:r>
              <a:rPr lang="sr-Latn-RS" sz="2400" dirty="0" smtClean="0"/>
              <a:t>ž</a:t>
            </a:r>
            <a:r>
              <a:rPr lang="en-US" sz="2400" dirty="0" smtClean="0"/>
              <a:t>e </a:t>
            </a:r>
            <a:r>
              <a:rPr lang="en-US" sz="2400" dirty="0" err="1" smtClean="0"/>
              <a:t>biti</a:t>
            </a:r>
            <a:r>
              <a:rPr lang="en-US" sz="2400" dirty="0" smtClean="0"/>
              <a:t> </a:t>
            </a:r>
            <a:r>
              <a:rPr lang="en-US" sz="2400" dirty="0" err="1" smtClean="0"/>
              <a:t>primenjeno</a:t>
            </a:r>
            <a:r>
              <a:rPr lang="en-US" sz="2400" dirty="0" smtClean="0"/>
              <a:t> </a:t>
            </a:r>
            <a:r>
              <a:rPr lang="en-US" sz="2400" dirty="0" err="1" smtClean="0"/>
              <a:t>na</a:t>
            </a:r>
            <a:r>
              <a:rPr lang="en-US" sz="2400" dirty="0" smtClean="0"/>
              <a:t> </a:t>
            </a:r>
            <a:r>
              <a:rPr lang="en-US" sz="2400" dirty="0" err="1" smtClean="0"/>
              <a:t>bilo</a:t>
            </a:r>
            <a:r>
              <a:rPr lang="en-US" sz="2400" dirty="0" smtClean="0"/>
              <a:t> </a:t>
            </a:r>
            <a:r>
              <a:rPr lang="en-US" sz="2400" dirty="0" err="1" smtClean="0"/>
              <a:t>koji</a:t>
            </a:r>
            <a:r>
              <a:rPr lang="en-US" sz="2400" dirty="0" smtClean="0"/>
              <a:t> segment </a:t>
            </a:r>
            <a:r>
              <a:rPr lang="en-US" sz="2400" dirty="0" err="1" smtClean="0"/>
              <a:t>sistema</a:t>
            </a:r>
            <a:r>
              <a:rPr lang="en-US" sz="2400" dirty="0" smtClean="0"/>
              <a:t> </a:t>
            </a:r>
            <a:r>
              <a:rPr lang="en-US" sz="2400" dirty="0" smtClean="0"/>
              <a:t>(o</a:t>
            </a:r>
            <a:r>
              <a:rPr lang="sr-Latn-RS" sz="2400" dirty="0"/>
              <a:t>č</a:t>
            </a:r>
            <a:r>
              <a:rPr lang="en-US" sz="2400" dirty="0" err="1" smtClean="0"/>
              <a:t>ekivanja</a:t>
            </a:r>
            <a:r>
              <a:rPr lang="en-US" sz="2400" dirty="0" smtClean="0"/>
              <a:t>, </a:t>
            </a:r>
            <a:r>
              <a:rPr lang="en-US" sz="2400" dirty="0" err="1" smtClean="0"/>
              <a:t>zahteve</a:t>
            </a:r>
            <a:r>
              <a:rPr lang="en-US" sz="2400" dirty="0" smtClean="0"/>
              <a:t>, </a:t>
            </a:r>
            <a:r>
              <a:rPr lang="en-US" sz="2400" dirty="0" err="1" smtClean="0"/>
              <a:t>dizajn</a:t>
            </a:r>
            <a:r>
              <a:rPr lang="en-US" sz="2400" dirty="0" smtClean="0"/>
              <a:t> </a:t>
            </a:r>
            <a:r>
              <a:rPr lang="en-US" sz="2400" dirty="0" err="1" smtClean="0"/>
              <a:t>softvera</a:t>
            </a:r>
            <a:r>
              <a:rPr lang="en-US" sz="2400" dirty="0" smtClean="0"/>
              <a:t>)</a:t>
            </a:r>
          </a:p>
          <a:p>
            <a:r>
              <a:rPr lang="en-US" sz="2400" dirty="0" err="1" smtClean="0"/>
              <a:t>Koristi</a:t>
            </a:r>
            <a:r>
              <a:rPr lang="en-US" sz="2400" dirty="0" smtClean="0"/>
              <a:t> se </a:t>
            </a:r>
            <a:r>
              <a:rPr lang="en-US" sz="2400" dirty="0" err="1" smtClean="0"/>
              <a:t>znanje</a:t>
            </a:r>
            <a:r>
              <a:rPr lang="en-US" sz="2400" dirty="0" smtClean="0"/>
              <a:t> o </a:t>
            </a:r>
            <a:r>
              <a:rPr lang="sr-Latn-RS" sz="2400" dirty="0" err="1"/>
              <a:t>č</a:t>
            </a:r>
            <a:r>
              <a:rPr lang="en-US" sz="2400" dirty="0" err="1" smtClean="0"/>
              <a:t>itavom</a:t>
            </a:r>
            <a:r>
              <a:rPr lang="en-US" sz="2400" dirty="0" smtClean="0"/>
              <a:t> </a:t>
            </a:r>
            <a:r>
              <a:rPr lang="en-US" sz="2400" dirty="0" err="1" smtClean="0"/>
              <a:t>sistemu</a:t>
            </a:r>
            <a:r>
              <a:rPr lang="en-US" sz="2400" dirty="0" smtClean="0"/>
              <a:t>, UML </a:t>
            </a:r>
            <a:r>
              <a:rPr lang="en-US" sz="2400" dirty="0" err="1" smtClean="0"/>
              <a:t>modeli</a:t>
            </a:r>
            <a:r>
              <a:rPr lang="en-US" sz="2400" dirty="0" smtClean="0"/>
              <a:t>, </a:t>
            </a:r>
            <a:r>
              <a:rPr lang="sr-Latn-RS" sz="2400" dirty="0" err="1"/>
              <a:t>š</a:t>
            </a:r>
            <a:r>
              <a:rPr lang="en-US" sz="2400" dirty="0" err="1" smtClean="0"/>
              <a:t>eme</a:t>
            </a:r>
            <a:r>
              <a:rPr lang="en-US" sz="2400" dirty="0" smtClean="0"/>
              <a:t> </a:t>
            </a:r>
            <a:r>
              <a:rPr lang="en-US" sz="2400" dirty="0" err="1" smtClean="0"/>
              <a:t>baze</a:t>
            </a:r>
            <a:r>
              <a:rPr lang="en-US" sz="2400" dirty="0" smtClean="0"/>
              <a:t> </a:t>
            </a:r>
            <a:r>
              <a:rPr lang="en-US" sz="2400" dirty="0" err="1" smtClean="0"/>
              <a:t>podataka</a:t>
            </a:r>
            <a:r>
              <a:rPr lang="en-US" sz="2400" dirty="0" smtClean="0"/>
              <a:t>, </a:t>
            </a:r>
            <a:r>
              <a:rPr lang="en-US" sz="2400" dirty="0" err="1" smtClean="0"/>
              <a:t>domen</a:t>
            </a:r>
            <a:r>
              <a:rPr lang="en-US" sz="2400" dirty="0" smtClean="0"/>
              <a:t> </a:t>
            </a:r>
            <a:r>
              <a:rPr lang="en-US" sz="2400" dirty="0" err="1" smtClean="0"/>
              <a:t>aplikacije</a:t>
            </a:r>
            <a:r>
              <a:rPr lang="en-US" sz="2400" dirty="0" smtClean="0"/>
              <a:t>.</a:t>
            </a:r>
            <a:endParaRPr lang="en-US" sz="2400" dirty="0" smtClean="0"/>
          </a:p>
          <a:p>
            <a:r>
              <a:rPr lang="en-US" sz="2400" dirty="0" err="1" smtClean="0"/>
              <a:t>Ipak</a:t>
            </a:r>
            <a:r>
              <a:rPr lang="en-US" sz="2400" dirty="0" smtClean="0"/>
              <a:t> ne </a:t>
            </a:r>
            <a:r>
              <a:rPr lang="en-US" sz="2400" dirty="0" err="1" smtClean="0"/>
              <a:t>moze</a:t>
            </a:r>
            <a:r>
              <a:rPr lang="en-US" sz="2400" dirty="0" smtClean="0"/>
              <a:t> </a:t>
            </a:r>
            <a:r>
              <a:rPr lang="en-US" sz="2400" dirty="0" err="1" smtClean="0"/>
              <a:t>zameniti</a:t>
            </a:r>
            <a:r>
              <a:rPr lang="en-US" sz="2400" dirty="0" smtClean="0"/>
              <a:t> </a:t>
            </a:r>
            <a:r>
              <a:rPr lang="en-US" sz="2400" dirty="0" err="1" smtClean="0"/>
              <a:t>testiranje</a:t>
            </a:r>
            <a:r>
              <a:rPr lang="en-US" sz="2400" dirty="0" smtClean="0"/>
              <a:t> </a:t>
            </a:r>
            <a:r>
              <a:rPr lang="en-US" sz="2400" dirty="0" err="1" smtClean="0"/>
              <a:t>softvera</a:t>
            </a:r>
            <a:r>
              <a:rPr lang="en-US" sz="2400" dirty="0" smtClean="0"/>
              <a:t>.</a:t>
            </a:r>
            <a:endParaRPr lang="en-US" sz="2400" dirty="0" smtClean="0"/>
          </a:p>
        </p:txBody>
      </p:sp>
      <p:sp>
        <p:nvSpPr>
          <p:cNvPr id="5" name="Slide Number Placeholder 4"/>
          <p:cNvSpPr>
            <a:spLocks noGrp="1"/>
          </p:cNvSpPr>
          <p:nvPr>
            <p:ph type="sldNum" sz="quarter" idx="12"/>
          </p:nvPr>
        </p:nvSpPr>
        <p:spPr>
          <a:xfrm>
            <a:off x="11508006" y="6364405"/>
            <a:ext cx="551167" cy="377825"/>
          </a:xfrm>
        </p:spPr>
        <p:txBody>
          <a:bodyPr/>
          <a:lstStyle/>
          <a:p>
            <a:fld id="{D57F1E4F-1CFF-5643-939E-217C01CDF565}" type="slidenum">
              <a:rPr lang="en-US" sz="2400" smtClean="0"/>
              <a:pPr/>
              <a:t>6</a:t>
            </a:fld>
            <a:endParaRPr lang="en-US" sz="2400" dirty="0"/>
          </a:p>
        </p:txBody>
      </p:sp>
    </p:spTree>
    <p:extLst>
      <p:ext uri="{BB962C8B-B14F-4D97-AF65-F5344CB8AC3E}">
        <p14:creationId xmlns:p14="http://schemas.microsoft.com/office/powerpoint/2010/main" val="2708731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68407"/>
            <a:ext cx="10131425" cy="659642"/>
          </a:xfrm>
        </p:spPr>
        <p:txBody>
          <a:bodyPr/>
          <a:lstStyle/>
          <a:p>
            <a:pPr algn="ctr"/>
            <a:r>
              <a:rPr lang="en-US" dirty="0" err="1" smtClean="0"/>
              <a:t>Prednosti</a:t>
            </a:r>
            <a:r>
              <a:rPr lang="sr-Latn-RS" dirty="0" smtClean="0"/>
              <a:t> i nedostaci</a:t>
            </a:r>
            <a:r>
              <a:rPr lang="en-US" dirty="0" smtClean="0"/>
              <a:t> </a:t>
            </a:r>
            <a:r>
              <a:rPr lang="en-US" dirty="0" smtClean="0"/>
              <a:t>‘</a:t>
            </a:r>
            <a:r>
              <a:rPr lang="en-US" dirty="0" err="1" smtClean="0"/>
              <a:t>inspekcije</a:t>
            </a:r>
            <a:r>
              <a:rPr lang="en-US" dirty="0" smtClean="0"/>
              <a:t>’ </a:t>
            </a:r>
            <a:r>
              <a:rPr lang="en-US" dirty="0" err="1" smtClean="0"/>
              <a:t>softvera</a:t>
            </a:r>
            <a:endParaRPr lang="en-US" dirty="0"/>
          </a:p>
        </p:txBody>
      </p:sp>
      <p:sp>
        <p:nvSpPr>
          <p:cNvPr id="3" name="Content Placeholder 2"/>
          <p:cNvSpPr>
            <a:spLocks noGrp="1"/>
          </p:cNvSpPr>
          <p:nvPr>
            <p:ph idx="1"/>
          </p:nvPr>
        </p:nvSpPr>
        <p:spPr>
          <a:xfrm>
            <a:off x="685801" y="1323833"/>
            <a:ext cx="10131425" cy="4467367"/>
          </a:xfrm>
        </p:spPr>
        <p:txBody>
          <a:bodyPr>
            <a:normAutofit/>
          </a:bodyPr>
          <a:lstStyle/>
          <a:p>
            <a:r>
              <a:rPr lang="en-US" sz="2400" dirty="0" smtClean="0"/>
              <a:t> </a:t>
            </a:r>
            <a:r>
              <a:rPr lang="en-US" sz="2400" dirty="0" err="1" smtClean="0"/>
              <a:t>Tokom</a:t>
            </a:r>
            <a:r>
              <a:rPr lang="en-US" sz="2400" dirty="0" smtClean="0"/>
              <a:t> </a:t>
            </a:r>
            <a:r>
              <a:rPr lang="en-US" sz="2400" dirty="0" err="1" smtClean="0"/>
              <a:t>testiranja</a:t>
            </a:r>
            <a:r>
              <a:rPr lang="en-US" sz="2400" dirty="0" smtClean="0"/>
              <a:t> </a:t>
            </a:r>
            <a:r>
              <a:rPr lang="en-US" sz="2400" dirty="0" err="1" smtClean="0"/>
              <a:t>gre</a:t>
            </a:r>
            <a:r>
              <a:rPr lang="sr-Latn-RS" sz="2400" dirty="0" smtClean="0"/>
              <a:t>š</a:t>
            </a:r>
            <a:r>
              <a:rPr lang="en-US" sz="2400" dirty="0" err="1" smtClean="0"/>
              <a:t>ke</a:t>
            </a:r>
            <a:r>
              <a:rPr lang="en-US" sz="2400" dirty="0" smtClean="0"/>
              <a:t> </a:t>
            </a:r>
            <a:r>
              <a:rPr lang="en-US" sz="2400" dirty="0" err="1" smtClean="0"/>
              <a:t>mogu</a:t>
            </a:r>
            <a:r>
              <a:rPr lang="en-US" sz="2400" dirty="0" smtClean="0"/>
              <a:t> </a:t>
            </a:r>
            <a:r>
              <a:rPr lang="en-US" sz="2400" dirty="0" err="1" smtClean="0"/>
              <a:t>lako</a:t>
            </a:r>
            <a:r>
              <a:rPr lang="en-US" sz="2400" dirty="0" smtClean="0"/>
              <a:t> </a:t>
            </a:r>
            <a:r>
              <a:rPr lang="en-US" sz="2400" dirty="0" err="1" smtClean="0"/>
              <a:t>sakriti</a:t>
            </a:r>
            <a:r>
              <a:rPr lang="en-US" sz="2400" dirty="0" smtClean="0"/>
              <a:t> </a:t>
            </a:r>
            <a:r>
              <a:rPr lang="en-US" sz="2400" dirty="0" err="1" smtClean="0"/>
              <a:t>druge</a:t>
            </a:r>
            <a:r>
              <a:rPr lang="en-US" sz="2400" dirty="0" smtClean="0"/>
              <a:t> </a:t>
            </a:r>
            <a:r>
              <a:rPr lang="en-US" sz="2400" dirty="0" err="1" smtClean="0"/>
              <a:t>gre</a:t>
            </a:r>
            <a:r>
              <a:rPr lang="sr-Latn-RS" sz="2400" dirty="0" smtClean="0"/>
              <a:t>š</a:t>
            </a:r>
            <a:r>
              <a:rPr lang="en-US" sz="2400" dirty="0" err="1" smtClean="0"/>
              <a:t>ke</a:t>
            </a:r>
            <a:r>
              <a:rPr lang="en-US" sz="2400" dirty="0" smtClean="0"/>
              <a:t>. </a:t>
            </a:r>
            <a:r>
              <a:rPr lang="en-US" sz="2400" dirty="0" err="1" smtClean="0"/>
              <a:t>Kako</a:t>
            </a:r>
            <a:r>
              <a:rPr lang="en-US" sz="2400" dirty="0" smtClean="0"/>
              <a:t> je </a:t>
            </a:r>
            <a:r>
              <a:rPr lang="en-US" sz="2400" dirty="0" err="1" smtClean="0"/>
              <a:t>inspekcija</a:t>
            </a:r>
            <a:r>
              <a:rPr lang="en-US" sz="2400" dirty="0" smtClean="0"/>
              <a:t> </a:t>
            </a:r>
            <a:r>
              <a:rPr lang="en-US" sz="2400" dirty="0" err="1" smtClean="0"/>
              <a:t>staticki</a:t>
            </a:r>
            <a:r>
              <a:rPr lang="en-US" sz="2400" dirty="0" smtClean="0"/>
              <a:t> </a:t>
            </a:r>
            <a:r>
              <a:rPr lang="en-US" sz="2400" dirty="0" err="1" smtClean="0"/>
              <a:t>proces</a:t>
            </a:r>
            <a:r>
              <a:rPr lang="en-US" sz="2400" dirty="0" smtClean="0"/>
              <a:t>, </a:t>
            </a:r>
            <a:r>
              <a:rPr lang="en-US" sz="2400" dirty="0" err="1" smtClean="0"/>
              <a:t>nema</a:t>
            </a:r>
            <a:r>
              <a:rPr lang="en-US" sz="2400" dirty="0" smtClean="0"/>
              <a:t> </a:t>
            </a:r>
            <a:r>
              <a:rPr lang="en-US" sz="2400" dirty="0" err="1" smtClean="0"/>
              <a:t>razloga</a:t>
            </a:r>
            <a:r>
              <a:rPr lang="en-US" sz="2400" dirty="0" smtClean="0"/>
              <a:t> </a:t>
            </a:r>
            <a:r>
              <a:rPr lang="en-US" sz="2400" dirty="0" err="1" smtClean="0"/>
              <a:t>za</a:t>
            </a:r>
            <a:r>
              <a:rPr lang="en-US" sz="2400" dirty="0" smtClean="0"/>
              <a:t> </a:t>
            </a:r>
            <a:r>
              <a:rPr lang="en-US" sz="2400" dirty="0" err="1" smtClean="0"/>
              <a:t>brigu</a:t>
            </a:r>
            <a:r>
              <a:rPr lang="en-US" sz="2400" dirty="0" smtClean="0"/>
              <a:t> o </a:t>
            </a:r>
            <a:r>
              <a:rPr lang="sr-Latn-RS" sz="2400" dirty="0" smtClean="0"/>
              <a:t>„vezanim“ greškama</a:t>
            </a:r>
            <a:r>
              <a:rPr lang="en-US" sz="2400" dirty="0" smtClean="0"/>
              <a:t>.</a:t>
            </a:r>
            <a:endParaRPr lang="en-US" sz="2400" dirty="0" smtClean="0"/>
          </a:p>
          <a:p>
            <a:r>
              <a:rPr lang="en-US" sz="2400" dirty="0" err="1" smtClean="0"/>
              <a:t>Moze</a:t>
            </a:r>
            <a:r>
              <a:rPr lang="en-US" sz="2400" dirty="0" smtClean="0"/>
              <a:t> se </a:t>
            </a:r>
            <a:r>
              <a:rPr lang="en-US" sz="2400" dirty="0" err="1" smtClean="0"/>
              <a:t>primen</a:t>
            </a:r>
            <a:r>
              <a:rPr lang="sr-Latn-RS" sz="2400" dirty="0" smtClean="0"/>
              <a:t>it</a:t>
            </a:r>
            <a:r>
              <a:rPr lang="en-US" sz="2400" dirty="0" err="1" smtClean="0"/>
              <a:t>i</a:t>
            </a:r>
            <a:r>
              <a:rPr lang="en-US" sz="2400" dirty="0" smtClean="0"/>
              <a:t> </a:t>
            </a:r>
            <a:r>
              <a:rPr lang="en-US" sz="2400" dirty="0" err="1" smtClean="0"/>
              <a:t>i</a:t>
            </a:r>
            <a:r>
              <a:rPr lang="en-US" sz="2400" dirty="0" smtClean="0"/>
              <a:t> </a:t>
            </a:r>
            <a:r>
              <a:rPr lang="en-US" sz="2400" dirty="0" err="1" smtClean="0"/>
              <a:t>na</a:t>
            </a:r>
            <a:r>
              <a:rPr lang="en-US" sz="2400" dirty="0" smtClean="0"/>
              <a:t> </a:t>
            </a:r>
            <a:r>
              <a:rPr lang="en-US" sz="2400" dirty="0" err="1" smtClean="0"/>
              <a:t>nepotpunim</a:t>
            </a:r>
            <a:r>
              <a:rPr lang="en-US" sz="2400" dirty="0" smtClean="0"/>
              <a:t> - </a:t>
            </a:r>
            <a:r>
              <a:rPr lang="en-US" sz="2400" dirty="0" err="1" smtClean="0"/>
              <a:t>nedovr</a:t>
            </a:r>
            <a:r>
              <a:rPr lang="sr-Latn-RS" sz="2400" dirty="0" smtClean="0"/>
              <a:t>š</a:t>
            </a:r>
            <a:r>
              <a:rPr lang="en-US" sz="2400" dirty="0" err="1" smtClean="0"/>
              <a:t>enim</a:t>
            </a:r>
            <a:r>
              <a:rPr lang="en-US" sz="2400" dirty="0" smtClean="0"/>
              <a:t> </a:t>
            </a:r>
            <a:r>
              <a:rPr lang="en-US" sz="2400" dirty="0" err="1" smtClean="0"/>
              <a:t>sistemima</a:t>
            </a:r>
            <a:r>
              <a:rPr lang="sr-Latn-RS" sz="2400" dirty="0" smtClean="0"/>
              <a:t>, pre konačne implementacije softvera</a:t>
            </a:r>
            <a:r>
              <a:rPr lang="en-US" sz="2400" dirty="0" smtClean="0"/>
              <a:t>.</a:t>
            </a:r>
            <a:endParaRPr lang="en-US" sz="2400" dirty="0" smtClean="0"/>
          </a:p>
          <a:p>
            <a:r>
              <a:rPr lang="en-US" sz="2400" dirty="0" smtClean="0"/>
              <a:t>Pored </a:t>
            </a:r>
            <a:r>
              <a:rPr lang="en-US" sz="2400" dirty="0" err="1" smtClean="0"/>
              <a:t>pronala</a:t>
            </a:r>
            <a:r>
              <a:rPr lang="sr-Latn-RS" sz="2400" dirty="0" smtClean="0"/>
              <a:t>ž</a:t>
            </a:r>
            <a:r>
              <a:rPr lang="en-US" sz="2400" dirty="0" err="1" smtClean="0"/>
              <a:t>enja</a:t>
            </a:r>
            <a:r>
              <a:rPr lang="en-US" sz="2400" dirty="0" smtClean="0"/>
              <a:t> </a:t>
            </a:r>
            <a:r>
              <a:rPr lang="en-US" sz="2400" dirty="0" err="1" smtClean="0"/>
              <a:t>gre</a:t>
            </a:r>
            <a:r>
              <a:rPr lang="sr-Latn-RS" sz="2400" dirty="0" smtClean="0"/>
              <a:t>š</a:t>
            </a:r>
            <a:r>
              <a:rPr lang="en-US" sz="2400" dirty="0" smtClean="0"/>
              <a:t>aka, </a:t>
            </a:r>
            <a:r>
              <a:rPr lang="en-US" sz="2400" dirty="0" err="1" smtClean="0"/>
              <a:t>tokom</a:t>
            </a:r>
            <a:r>
              <a:rPr lang="en-US" sz="2400" dirty="0" smtClean="0"/>
              <a:t> ‘</a:t>
            </a:r>
            <a:r>
              <a:rPr lang="en-US" sz="2400" dirty="0" err="1" smtClean="0"/>
              <a:t>inspekcije</a:t>
            </a:r>
            <a:r>
              <a:rPr lang="en-US" sz="2400" dirty="0" smtClean="0"/>
              <a:t>’ </a:t>
            </a:r>
            <a:r>
              <a:rPr lang="en-US" sz="2400" dirty="0" err="1" smtClean="0"/>
              <a:t>mogu</a:t>
            </a:r>
            <a:r>
              <a:rPr lang="en-US" sz="2400" dirty="0" smtClean="0"/>
              <a:t> </a:t>
            </a:r>
            <a:r>
              <a:rPr lang="en-US" sz="2400" dirty="0" err="1" smtClean="0"/>
              <a:t>biti</a:t>
            </a:r>
            <a:r>
              <a:rPr lang="en-US" sz="2400" dirty="0" smtClean="0"/>
              <a:t> </a:t>
            </a:r>
            <a:r>
              <a:rPr lang="en-US" sz="2400" dirty="0" err="1" smtClean="0"/>
              <a:t>sagledane</a:t>
            </a:r>
            <a:r>
              <a:rPr lang="en-US" sz="2400" dirty="0" smtClean="0"/>
              <a:t> </a:t>
            </a:r>
            <a:r>
              <a:rPr lang="en-US" sz="2400" dirty="0" err="1" smtClean="0"/>
              <a:t>i</a:t>
            </a:r>
            <a:r>
              <a:rPr lang="en-US" sz="2400" dirty="0" smtClean="0"/>
              <a:t> </a:t>
            </a:r>
            <a:r>
              <a:rPr lang="en-US" sz="2400" dirty="0" err="1" smtClean="0"/>
              <a:t>druge</a:t>
            </a:r>
            <a:r>
              <a:rPr lang="en-US" sz="2400" dirty="0" smtClean="0"/>
              <a:t> </a:t>
            </a:r>
            <a:r>
              <a:rPr lang="en-US" sz="2400" dirty="0" err="1" smtClean="0"/>
              <a:t>va</a:t>
            </a:r>
            <a:r>
              <a:rPr lang="sr-Latn-RS" sz="2400" dirty="0" smtClean="0"/>
              <a:t>ž</a:t>
            </a:r>
            <a:r>
              <a:rPr lang="en-US" sz="2400" dirty="0" smtClean="0"/>
              <a:t>ne </a:t>
            </a:r>
            <a:r>
              <a:rPr lang="en-US" sz="2400" dirty="0" err="1" smtClean="0"/>
              <a:t>karakteristike</a:t>
            </a:r>
            <a:r>
              <a:rPr lang="en-US" sz="2400" dirty="0" smtClean="0"/>
              <a:t> </a:t>
            </a:r>
            <a:r>
              <a:rPr lang="en-US" sz="2400" dirty="0" err="1" smtClean="0"/>
              <a:t>sistema</a:t>
            </a:r>
            <a:r>
              <a:rPr lang="en-US" sz="2400" dirty="0" smtClean="0"/>
              <a:t>, </a:t>
            </a:r>
            <a:r>
              <a:rPr lang="en-US" sz="2400" dirty="0" err="1" smtClean="0"/>
              <a:t>kao</a:t>
            </a:r>
            <a:r>
              <a:rPr lang="en-US" sz="2400" dirty="0" smtClean="0"/>
              <a:t> </a:t>
            </a:r>
            <a:r>
              <a:rPr lang="en-US" sz="2400" dirty="0" err="1" smtClean="0"/>
              <a:t>sto</a:t>
            </a:r>
            <a:r>
              <a:rPr lang="en-US" sz="2400" dirty="0" smtClean="0"/>
              <a:t> </a:t>
            </a:r>
            <a:r>
              <a:rPr lang="en-US" sz="2400" dirty="0" err="1" smtClean="0"/>
              <a:t>su</a:t>
            </a:r>
            <a:r>
              <a:rPr lang="en-US" sz="2400" dirty="0" smtClean="0"/>
              <a:t> </a:t>
            </a:r>
            <a:r>
              <a:rPr lang="en-US" sz="2400" dirty="0" err="1" smtClean="0"/>
              <a:t>sagl</a:t>
            </a:r>
            <a:r>
              <a:rPr lang="sr-Latn-RS" sz="2400" dirty="0" smtClean="0"/>
              <a:t>a</a:t>
            </a:r>
            <a:r>
              <a:rPr lang="en-US" sz="2400" dirty="0" err="1" smtClean="0"/>
              <a:t>snost</a:t>
            </a:r>
            <a:r>
              <a:rPr lang="en-US" sz="2400" dirty="0" smtClean="0"/>
              <a:t>, </a:t>
            </a:r>
            <a:r>
              <a:rPr lang="en-US" sz="2400" dirty="0" err="1" smtClean="0"/>
              <a:t>prenosivost</a:t>
            </a:r>
            <a:r>
              <a:rPr lang="en-US" sz="2400" dirty="0" smtClean="0"/>
              <a:t> </a:t>
            </a:r>
            <a:r>
              <a:rPr lang="en-US" sz="2400" dirty="0" err="1" smtClean="0"/>
              <a:t>i</a:t>
            </a:r>
            <a:r>
              <a:rPr lang="en-US" sz="2400" dirty="0" smtClean="0"/>
              <a:t> </a:t>
            </a:r>
            <a:r>
              <a:rPr lang="en-US" sz="2400" dirty="0" err="1" smtClean="0"/>
              <a:t>odr</a:t>
            </a:r>
            <a:r>
              <a:rPr lang="sr-Latn-RS" sz="2400" dirty="0" smtClean="0"/>
              <a:t>ž</a:t>
            </a:r>
            <a:r>
              <a:rPr lang="en-US" sz="2400" dirty="0" err="1" smtClean="0"/>
              <a:t>ivost</a:t>
            </a:r>
            <a:r>
              <a:rPr lang="en-US" sz="2400" dirty="0" smtClean="0"/>
              <a:t>.</a:t>
            </a:r>
          </a:p>
          <a:p>
            <a:r>
              <a:rPr lang="en-US" sz="2400" dirty="0" err="1" smtClean="0"/>
              <a:t>Inspekcij</a:t>
            </a:r>
            <a:r>
              <a:rPr lang="sr-Latn-RS" sz="2400" dirty="0" smtClean="0"/>
              <a:t>a</a:t>
            </a:r>
            <a:r>
              <a:rPr lang="en-US" sz="2400" dirty="0" smtClean="0"/>
              <a:t> </a:t>
            </a:r>
            <a:r>
              <a:rPr lang="en-US" sz="2400" dirty="0" smtClean="0"/>
              <a:t>ne </a:t>
            </a:r>
            <a:r>
              <a:rPr lang="en-US" sz="2400" dirty="0" err="1" smtClean="0"/>
              <a:t>mo</a:t>
            </a:r>
            <a:r>
              <a:rPr lang="sr-Latn-RS" sz="2400" dirty="0" smtClean="0"/>
              <a:t>že</a:t>
            </a:r>
            <a:r>
              <a:rPr lang="en-US" sz="2400" dirty="0" smtClean="0"/>
              <a:t> </a:t>
            </a:r>
            <a:r>
              <a:rPr lang="en-US" sz="2400" dirty="0" smtClean="0"/>
              <a:t>da </a:t>
            </a:r>
            <a:r>
              <a:rPr lang="en-US" sz="2400" dirty="0" err="1" smtClean="0"/>
              <a:t>prover</a:t>
            </a:r>
            <a:r>
              <a:rPr lang="sr-Latn-RS" sz="2400" dirty="0" smtClean="0"/>
              <a:t>i</a:t>
            </a:r>
            <a:r>
              <a:rPr lang="en-US" sz="2400" dirty="0" smtClean="0"/>
              <a:t> </a:t>
            </a:r>
            <a:r>
              <a:rPr lang="en-US" sz="2400" dirty="0" err="1" smtClean="0"/>
              <a:t>nefunkcionalne</a:t>
            </a:r>
            <a:r>
              <a:rPr lang="en-US" sz="2400" dirty="0" smtClean="0"/>
              <a:t> </a:t>
            </a:r>
            <a:r>
              <a:rPr lang="en-US" sz="2400" dirty="0" err="1" smtClean="0"/>
              <a:t>karakteristike</a:t>
            </a:r>
            <a:r>
              <a:rPr lang="en-US" sz="2400" dirty="0" smtClean="0"/>
              <a:t> </a:t>
            </a:r>
            <a:r>
              <a:rPr lang="en-US" sz="2400" dirty="0" err="1" smtClean="0"/>
              <a:t>sistema</a:t>
            </a:r>
            <a:r>
              <a:rPr lang="en-US" sz="2400" dirty="0" smtClean="0"/>
              <a:t> </a:t>
            </a:r>
            <a:r>
              <a:rPr lang="en-US" sz="2400" dirty="0" err="1" smtClean="0"/>
              <a:t>kao</a:t>
            </a:r>
            <a:r>
              <a:rPr lang="en-US" sz="2400" dirty="0" smtClean="0"/>
              <a:t> </a:t>
            </a:r>
            <a:r>
              <a:rPr lang="en-US" sz="2400" dirty="0" err="1" smtClean="0"/>
              <a:t>sto</a:t>
            </a:r>
            <a:r>
              <a:rPr lang="en-US" sz="2400" dirty="0" smtClean="0"/>
              <a:t> </a:t>
            </a:r>
            <a:r>
              <a:rPr lang="en-US" sz="2400" dirty="0" err="1" smtClean="0"/>
              <a:t>su</a:t>
            </a:r>
            <a:r>
              <a:rPr lang="en-US" sz="2400" dirty="0" smtClean="0"/>
              <a:t> performance, </a:t>
            </a:r>
            <a:r>
              <a:rPr lang="en-US" sz="2400" dirty="0" err="1" smtClean="0"/>
              <a:t>upotrebljivost</a:t>
            </a:r>
            <a:r>
              <a:rPr lang="en-US" sz="2400" dirty="0" smtClean="0"/>
              <a:t> </a:t>
            </a:r>
            <a:r>
              <a:rPr lang="en-US" sz="2400" dirty="0" err="1" smtClean="0"/>
              <a:t>i</a:t>
            </a:r>
            <a:r>
              <a:rPr lang="en-US" sz="2400" dirty="0" smtClean="0"/>
              <a:t> </a:t>
            </a:r>
            <a:r>
              <a:rPr lang="en-US" sz="2400" dirty="0" err="1" smtClean="0"/>
              <a:t>druge</a:t>
            </a:r>
            <a:r>
              <a:rPr lang="en-US" sz="2400" dirty="0" smtClean="0"/>
              <a:t>.</a:t>
            </a:r>
            <a:endParaRPr lang="en-US" sz="2400" dirty="0"/>
          </a:p>
        </p:txBody>
      </p:sp>
      <p:sp>
        <p:nvSpPr>
          <p:cNvPr id="5" name="Slide Number Placeholder 4"/>
          <p:cNvSpPr>
            <a:spLocks noGrp="1"/>
          </p:cNvSpPr>
          <p:nvPr>
            <p:ph type="sldNum" sz="quarter" idx="12"/>
          </p:nvPr>
        </p:nvSpPr>
        <p:spPr>
          <a:xfrm>
            <a:off x="11398824" y="6307303"/>
            <a:ext cx="551167" cy="377825"/>
          </a:xfrm>
        </p:spPr>
        <p:txBody>
          <a:bodyPr/>
          <a:lstStyle/>
          <a:p>
            <a:fld id="{D57F1E4F-1CFF-5643-939E-217C01CDF565}" type="slidenum">
              <a:rPr lang="en-US" sz="2400" smtClean="0"/>
              <a:pPr/>
              <a:t>7</a:t>
            </a:fld>
            <a:endParaRPr lang="en-US" sz="2400" dirty="0"/>
          </a:p>
        </p:txBody>
      </p:sp>
    </p:spTree>
    <p:extLst>
      <p:ext uri="{BB962C8B-B14F-4D97-AF65-F5344CB8AC3E}">
        <p14:creationId xmlns:p14="http://schemas.microsoft.com/office/powerpoint/2010/main" val="291918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Faze </a:t>
            </a:r>
            <a:r>
              <a:rPr lang="en-US" dirty="0" err="1" smtClean="0"/>
              <a:t>testiranja</a:t>
            </a:r>
            <a:r>
              <a:rPr lang="en-US" dirty="0" smtClean="0"/>
              <a:t>:</a:t>
            </a:r>
            <a:endParaRPr lang="en-US" dirty="0"/>
          </a:p>
        </p:txBody>
      </p:sp>
      <p:sp>
        <p:nvSpPr>
          <p:cNvPr id="3" name="Content Placeholder 2"/>
          <p:cNvSpPr>
            <a:spLocks noGrp="1"/>
          </p:cNvSpPr>
          <p:nvPr>
            <p:ph idx="1"/>
          </p:nvPr>
        </p:nvSpPr>
        <p:spPr>
          <a:xfrm>
            <a:off x="685801" y="2065867"/>
            <a:ext cx="10131425" cy="3725333"/>
          </a:xfrm>
        </p:spPr>
        <p:txBody>
          <a:bodyPr/>
          <a:lstStyle/>
          <a:p>
            <a:r>
              <a:rPr lang="en-US" sz="2600" b="1" dirty="0" smtClean="0">
                <a:solidFill>
                  <a:schemeClr val="accent4">
                    <a:lumMod val="40000"/>
                    <a:lumOff val="60000"/>
                  </a:schemeClr>
                </a:solidFill>
              </a:rPr>
              <a:t>Development testing</a:t>
            </a:r>
            <a:r>
              <a:rPr lang="en-US" sz="2600" dirty="0" smtClean="0">
                <a:solidFill>
                  <a:schemeClr val="accent4">
                    <a:lumMod val="40000"/>
                    <a:lumOff val="60000"/>
                  </a:schemeClr>
                </a:solidFill>
              </a:rPr>
              <a:t> </a:t>
            </a:r>
            <a:r>
              <a:rPr lang="en-US" sz="2400" dirty="0" smtClean="0"/>
              <a:t>– </a:t>
            </a:r>
            <a:r>
              <a:rPr lang="en-US" sz="2400" dirty="0" err="1" smtClean="0"/>
              <a:t>testiranje</a:t>
            </a:r>
            <a:r>
              <a:rPr lang="en-US" sz="2400" dirty="0" smtClean="0"/>
              <a:t> u </a:t>
            </a:r>
            <a:r>
              <a:rPr lang="en-US" sz="2400" dirty="0" err="1" smtClean="0"/>
              <a:t>fazama</a:t>
            </a:r>
            <a:r>
              <a:rPr lang="en-US" sz="2400" dirty="0" smtClean="0"/>
              <a:t> </a:t>
            </a:r>
            <a:r>
              <a:rPr lang="en-US" sz="2400" dirty="0" err="1" smtClean="0"/>
              <a:t>razvoja</a:t>
            </a:r>
            <a:r>
              <a:rPr lang="en-US" sz="2400" dirty="0" smtClean="0"/>
              <a:t> </a:t>
            </a:r>
            <a:r>
              <a:rPr lang="en-US" sz="2400" dirty="0" err="1" smtClean="0"/>
              <a:t>kako</a:t>
            </a:r>
            <a:r>
              <a:rPr lang="en-US" sz="2400" dirty="0" smtClean="0"/>
              <a:t> bi </a:t>
            </a:r>
            <a:r>
              <a:rPr lang="sr-Latn-RS" sz="2400" dirty="0" smtClean="0"/>
              <a:t>greške</a:t>
            </a:r>
            <a:r>
              <a:rPr lang="en-US" sz="2400" dirty="0" smtClean="0"/>
              <a:t> </a:t>
            </a:r>
            <a:r>
              <a:rPr lang="en-US" sz="2400" dirty="0" err="1" smtClean="0"/>
              <a:t>bil</a:t>
            </a:r>
            <a:r>
              <a:rPr lang="sr-Latn-RS" sz="2400" dirty="0" smtClean="0"/>
              <a:t>e</a:t>
            </a:r>
            <a:r>
              <a:rPr lang="en-US" sz="2400" dirty="0" smtClean="0"/>
              <a:t> </a:t>
            </a:r>
            <a:r>
              <a:rPr lang="en-US" sz="2400" dirty="0" err="1" smtClean="0"/>
              <a:t>otkriven</a:t>
            </a:r>
            <a:r>
              <a:rPr lang="sr-Latn-RS" sz="2400" dirty="0" smtClean="0"/>
              <a:t>e</a:t>
            </a:r>
            <a:r>
              <a:rPr lang="en-US" sz="2400" dirty="0" smtClean="0"/>
              <a:t> </a:t>
            </a:r>
            <a:r>
              <a:rPr lang="en-US" sz="2400" dirty="0" err="1" smtClean="0"/>
              <a:t>i</a:t>
            </a:r>
            <a:r>
              <a:rPr lang="en-US" sz="2400" dirty="0" smtClean="0"/>
              <a:t> </a:t>
            </a:r>
            <a:r>
              <a:rPr lang="en-US" sz="2400" dirty="0" err="1" smtClean="0"/>
              <a:t>otklonjen</a:t>
            </a:r>
            <a:r>
              <a:rPr lang="sr-Latn-RS" sz="2400" dirty="0" smtClean="0"/>
              <a:t>e</a:t>
            </a:r>
            <a:r>
              <a:rPr lang="en-US" sz="2400" dirty="0" smtClean="0"/>
              <a:t> </a:t>
            </a:r>
            <a:r>
              <a:rPr lang="en-US" sz="2400" dirty="0" err="1" smtClean="0"/>
              <a:t>iz</a:t>
            </a:r>
            <a:r>
              <a:rPr lang="en-US" sz="2400" dirty="0" smtClean="0"/>
              <a:t> </a:t>
            </a:r>
            <a:r>
              <a:rPr lang="en-US" sz="2400" dirty="0" err="1" smtClean="0"/>
              <a:t>programa</a:t>
            </a:r>
            <a:r>
              <a:rPr lang="en-US" sz="2400" dirty="0" smtClean="0"/>
              <a:t>.</a:t>
            </a:r>
          </a:p>
          <a:p>
            <a:r>
              <a:rPr lang="en-US" sz="2600" b="1" dirty="0" smtClean="0">
                <a:solidFill>
                  <a:schemeClr val="accent4">
                    <a:lumMod val="40000"/>
                    <a:lumOff val="60000"/>
                  </a:schemeClr>
                </a:solidFill>
              </a:rPr>
              <a:t>Release testing </a:t>
            </a:r>
            <a:r>
              <a:rPr lang="en-US" sz="2400" dirty="0" smtClean="0"/>
              <a:t>– </a:t>
            </a:r>
            <a:r>
              <a:rPr lang="en-US" sz="2400" dirty="0" err="1" smtClean="0"/>
              <a:t>testiranje</a:t>
            </a:r>
            <a:r>
              <a:rPr lang="en-US" sz="2400" dirty="0" smtClean="0"/>
              <a:t> </a:t>
            </a:r>
            <a:r>
              <a:rPr lang="sr-Latn-RS" sz="2400" dirty="0" smtClean="0"/>
              <a:t>č</a:t>
            </a:r>
            <a:r>
              <a:rPr lang="en-US" sz="2400" dirty="0" err="1" smtClean="0"/>
              <a:t>itavog</a:t>
            </a:r>
            <a:r>
              <a:rPr lang="en-US" sz="2400" dirty="0" smtClean="0"/>
              <a:t> </a:t>
            </a:r>
            <a:r>
              <a:rPr lang="en-US" sz="2400" dirty="0" err="1" smtClean="0"/>
              <a:t>sistema</a:t>
            </a:r>
            <a:r>
              <a:rPr lang="en-US" sz="2400" dirty="0" smtClean="0"/>
              <a:t> od </a:t>
            </a:r>
            <a:r>
              <a:rPr lang="en-US" sz="2400" dirty="0" err="1" smtClean="0"/>
              <a:t>strane</a:t>
            </a:r>
            <a:r>
              <a:rPr lang="en-US" sz="2400" dirty="0" smtClean="0"/>
              <a:t> </a:t>
            </a:r>
            <a:r>
              <a:rPr lang="en-US" sz="2400" dirty="0" err="1" smtClean="0"/>
              <a:t>posebnog</a:t>
            </a:r>
            <a:r>
              <a:rPr lang="en-US" sz="2400" dirty="0" smtClean="0"/>
              <a:t> </a:t>
            </a:r>
            <a:r>
              <a:rPr lang="en-US" sz="2400" dirty="0" err="1" smtClean="0"/>
              <a:t>tima</a:t>
            </a:r>
            <a:r>
              <a:rPr lang="en-US" sz="2400" dirty="0" smtClean="0"/>
              <a:t> </a:t>
            </a:r>
            <a:r>
              <a:rPr lang="en-US" sz="2400" dirty="0" err="1" smtClean="0"/>
              <a:t>za</a:t>
            </a:r>
            <a:r>
              <a:rPr lang="en-US" sz="2400" dirty="0" smtClean="0"/>
              <a:t> </a:t>
            </a:r>
            <a:r>
              <a:rPr lang="en-US" sz="2400" dirty="0" err="1" smtClean="0"/>
              <a:t>testiranje</a:t>
            </a:r>
            <a:r>
              <a:rPr lang="en-US" sz="2400" dirty="0" smtClean="0"/>
              <a:t> pre </a:t>
            </a:r>
            <a:r>
              <a:rPr lang="en-US" sz="2400" dirty="0" err="1" smtClean="0"/>
              <a:t>nego</a:t>
            </a:r>
            <a:r>
              <a:rPr lang="en-US" sz="2400" dirty="0" smtClean="0"/>
              <a:t> </a:t>
            </a:r>
            <a:r>
              <a:rPr lang="en-US" sz="2400" dirty="0" err="1" smtClean="0"/>
              <a:t>sto</a:t>
            </a:r>
            <a:r>
              <a:rPr lang="en-US" sz="2400" dirty="0" smtClean="0"/>
              <a:t> se </a:t>
            </a:r>
            <a:r>
              <a:rPr lang="en-US" sz="2400" dirty="0" err="1" smtClean="0"/>
              <a:t>sistem</a:t>
            </a:r>
            <a:r>
              <a:rPr lang="en-US" sz="2400" dirty="0" smtClean="0"/>
              <a:t> </a:t>
            </a:r>
            <a:r>
              <a:rPr lang="sr-Latn-RS" sz="2400" dirty="0" smtClean="0"/>
              <a:t>konačno </a:t>
            </a:r>
            <a:r>
              <a:rPr lang="en-US" sz="2400" dirty="0" err="1" smtClean="0"/>
              <a:t>pusti</a:t>
            </a:r>
            <a:r>
              <a:rPr lang="en-US" sz="2400" dirty="0" smtClean="0"/>
              <a:t> </a:t>
            </a:r>
            <a:r>
              <a:rPr lang="en-US" sz="2400" dirty="0" smtClean="0"/>
              <a:t>u </a:t>
            </a:r>
            <a:r>
              <a:rPr lang="en-US" sz="2400" dirty="0" err="1" smtClean="0"/>
              <a:t>upotrebu</a:t>
            </a:r>
            <a:r>
              <a:rPr lang="en-US" sz="2400" dirty="0" smtClean="0"/>
              <a:t>.</a:t>
            </a:r>
          </a:p>
          <a:p>
            <a:r>
              <a:rPr lang="en-US" sz="2600" b="1" dirty="0" smtClean="0">
                <a:solidFill>
                  <a:schemeClr val="accent4">
                    <a:lumMod val="40000"/>
                    <a:lumOff val="60000"/>
                  </a:schemeClr>
                </a:solidFill>
              </a:rPr>
              <a:t>User testing </a:t>
            </a:r>
            <a:r>
              <a:rPr lang="en-US" sz="2400" dirty="0" smtClean="0"/>
              <a:t>– </a:t>
            </a:r>
            <a:r>
              <a:rPr lang="en-US" sz="2400" dirty="0" err="1" smtClean="0"/>
              <a:t>kada</a:t>
            </a:r>
            <a:r>
              <a:rPr lang="en-US" sz="2400" dirty="0" smtClean="0"/>
              <a:t> </a:t>
            </a:r>
            <a:r>
              <a:rPr lang="en-US" sz="2400" dirty="0" err="1" smtClean="0"/>
              <a:t>korisnici</a:t>
            </a:r>
            <a:r>
              <a:rPr lang="en-US" sz="2400" dirty="0" smtClean="0"/>
              <a:t> </a:t>
            </a:r>
            <a:r>
              <a:rPr lang="en-US" sz="2400" dirty="0" err="1" smtClean="0"/>
              <a:t>ili</a:t>
            </a:r>
            <a:r>
              <a:rPr lang="en-US" sz="2400" dirty="0" smtClean="0"/>
              <a:t> </a:t>
            </a:r>
            <a:r>
              <a:rPr lang="en-US" sz="2400" dirty="0" err="1" smtClean="0"/>
              <a:t>potencijalni</a:t>
            </a:r>
            <a:r>
              <a:rPr lang="en-US" sz="2400" dirty="0" smtClean="0"/>
              <a:t> </a:t>
            </a:r>
            <a:r>
              <a:rPr lang="en-US" sz="2400" dirty="0" err="1" smtClean="0"/>
              <a:t>korisnici</a:t>
            </a:r>
            <a:r>
              <a:rPr lang="en-US" sz="2400" dirty="0" smtClean="0"/>
              <a:t> </a:t>
            </a:r>
            <a:r>
              <a:rPr lang="en-US" sz="2400" dirty="0" err="1" smtClean="0"/>
              <a:t>testiraju</a:t>
            </a:r>
            <a:r>
              <a:rPr lang="en-US" sz="2400" dirty="0" smtClean="0"/>
              <a:t> </a:t>
            </a:r>
            <a:r>
              <a:rPr lang="en-US" sz="2400" dirty="0" err="1" smtClean="0"/>
              <a:t>sistem</a:t>
            </a:r>
            <a:r>
              <a:rPr lang="en-US" sz="2400" dirty="0" smtClean="0"/>
              <a:t> u </a:t>
            </a:r>
            <a:r>
              <a:rPr lang="sr-Latn-RS" sz="2400" dirty="0" smtClean="0"/>
              <a:t>svom</a:t>
            </a:r>
            <a:r>
              <a:rPr lang="en-US" sz="2400" dirty="0" smtClean="0"/>
              <a:t> </a:t>
            </a:r>
            <a:r>
              <a:rPr lang="en-US" sz="2400" dirty="0" err="1" smtClean="0"/>
              <a:t>okru</a:t>
            </a:r>
            <a:r>
              <a:rPr lang="sr-Latn-RS" sz="2400" dirty="0" smtClean="0"/>
              <a:t>ž</a:t>
            </a:r>
            <a:r>
              <a:rPr lang="en-US" sz="2400" dirty="0" err="1" smtClean="0"/>
              <a:t>enju</a:t>
            </a:r>
            <a:r>
              <a:rPr lang="en-US" dirty="0" smtClean="0"/>
              <a:t>.</a:t>
            </a:r>
          </a:p>
          <a:p>
            <a:endParaRPr lang="en-US" dirty="0"/>
          </a:p>
        </p:txBody>
      </p:sp>
      <p:sp>
        <p:nvSpPr>
          <p:cNvPr id="5" name="Slide Number Placeholder 4"/>
          <p:cNvSpPr>
            <a:spLocks noGrp="1"/>
          </p:cNvSpPr>
          <p:nvPr>
            <p:ph type="sldNum" sz="quarter" idx="12"/>
          </p:nvPr>
        </p:nvSpPr>
        <p:spPr>
          <a:xfrm>
            <a:off x="11535302" y="6361894"/>
            <a:ext cx="551167" cy="377825"/>
          </a:xfrm>
        </p:spPr>
        <p:txBody>
          <a:bodyPr/>
          <a:lstStyle/>
          <a:p>
            <a:fld id="{D57F1E4F-1CFF-5643-939E-217C01CDF565}" type="slidenum">
              <a:rPr lang="en-US" sz="2400" smtClean="0"/>
              <a:pPr/>
              <a:t>8</a:t>
            </a:fld>
            <a:endParaRPr lang="en-US" sz="2400" dirty="0"/>
          </a:p>
        </p:txBody>
      </p:sp>
    </p:spTree>
    <p:extLst>
      <p:ext uri="{BB962C8B-B14F-4D97-AF65-F5344CB8AC3E}">
        <p14:creationId xmlns:p14="http://schemas.microsoft.com/office/powerpoint/2010/main" val="162312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22998"/>
            <a:ext cx="10131425" cy="632346"/>
          </a:xfrm>
        </p:spPr>
        <p:txBody>
          <a:bodyPr>
            <a:normAutofit fontScale="90000"/>
          </a:bodyPr>
          <a:lstStyle/>
          <a:p>
            <a:pPr algn="ctr"/>
            <a:r>
              <a:rPr lang="en-US" dirty="0" smtClean="0"/>
              <a:t>Development testing</a:t>
            </a:r>
            <a:endParaRPr lang="en-US" dirty="0"/>
          </a:p>
        </p:txBody>
      </p:sp>
      <p:sp>
        <p:nvSpPr>
          <p:cNvPr id="3" name="Content Placeholder 2"/>
          <p:cNvSpPr>
            <a:spLocks noGrp="1"/>
          </p:cNvSpPr>
          <p:nvPr>
            <p:ph idx="1"/>
          </p:nvPr>
        </p:nvSpPr>
        <p:spPr>
          <a:xfrm>
            <a:off x="685801" y="1665027"/>
            <a:ext cx="10131425" cy="4549253"/>
          </a:xfrm>
        </p:spPr>
        <p:txBody>
          <a:bodyPr/>
          <a:lstStyle/>
          <a:p>
            <a:pPr marL="0" indent="0">
              <a:buNone/>
            </a:pPr>
            <a:endParaRPr lang="en-US" dirty="0" smtClean="0"/>
          </a:p>
          <a:p>
            <a:pPr marL="0" indent="0">
              <a:buNone/>
            </a:pPr>
            <a:r>
              <a:rPr lang="en-US" dirty="0"/>
              <a:t>	</a:t>
            </a:r>
            <a:r>
              <a:rPr lang="en-US" sz="2400" dirty="0" err="1" smtClean="0"/>
              <a:t>Predstavlja</a:t>
            </a:r>
            <a:r>
              <a:rPr lang="en-US" sz="2400" dirty="0" smtClean="0"/>
              <a:t> </a:t>
            </a:r>
            <a:r>
              <a:rPr lang="en-US" sz="2400" dirty="0" err="1" smtClean="0"/>
              <a:t>sva</a:t>
            </a:r>
            <a:r>
              <a:rPr lang="en-US" sz="2400" dirty="0" smtClean="0"/>
              <a:t> </a:t>
            </a:r>
            <a:r>
              <a:rPr lang="en-US" sz="2400" dirty="0" err="1" smtClean="0"/>
              <a:t>testiranja</a:t>
            </a:r>
            <a:r>
              <a:rPr lang="en-US" sz="2400" dirty="0" smtClean="0"/>
              <a:t> </a:t>
            </a:r>
            <a:r>
              <a:rPr lang="en-US" sz="2400" dirty="0" err="1" smtClean="0"/>
              <a:t>izvr</a:t>
            </a:r>
            <a:r>
              <a:rPr lang="sr-Latn-RS" sz="2400" dirty="0" smtClean="0"/>
              <a:t>š</a:t>
            </a:r>
            <a:r>
              <a:rPr lang="en-US" sz="2400" dirty="0" err="1" smtClean="0"/>
              <a:t>ena</a:t>
            </a:r>
            <a:r>
              <a:rPr lang="en-US" sz="2400" dirty="0" smtClean="0"/>
              <a:t> </a:t>
            </a:r>
            <a:r>
              <a:rPr lang="en-US" sz="2400" dirty="0" smtClean="0"/>
              <a:t>od </a:t>
            </a:r>
            <a:r>
              <a:rPr lang="en-US" sz="2400" dirty="0" err="1" smtClean="0"/>
              <a:t>strane</a:t>
            </a:r>
            <a:r>
              <a:rPr lang="en-US" sz="2400" dirty="0" smtClean="0"/>
              <a:t> </a:t>
            </a:r>
            <a:r>
              <a:rPr lang="en-US" sz="2400" dirty="0" err="1" smtClean="0"/>
              <a:t>razvojnog</a:t>
            </a:r>
            <a:r>
              <a:rPr lang="en-US" sz="2400" dirty="0" smtClean="0"/>
              <a:t> </a:t>
            </a:r>
            <a:r>
              <a:rPr lang="en-US" sz="2400" dirty="0" err="1" smtClean="0"/>
              <a:t>tima</a:t>
            </a:r>
            <a:r>
              <a:rPr lang="en-US" sz="2400" dirty="0" smtClean="0"/>
              <a:t> </a:t>
            </a:r>
            <a:r>
              <a:rPr lang="en-US" sz="2400" dirty="0" err="1" smtClean="0"/>
              <a:t>na</a:t>
            </a:r>
            <a:r>
              <a:rPr lang="en-US" sz="2400" dirty="0" smtClean="0"/>
              <a:t> </a:t>
            </a:r>
            <a:r>
              <a:rPr lang="sr-Latn-RS" sz="2400" dirty="0" smtClean="0"/>
              <a:t>sistemu</a:t>
            </a:r>
            <a:r>
              <a:rPr lang="en-US" sz="2400" dirty="0" smtClean="0"/>
              <a:t>.</a:t>
            </a:r>
          </a:p>
          <a:p>
            <a:pPr marL="0" indent="0">
              <a:buNone/>
            </a:pPr>
            <a:r>
              <a:rPr lang="en-US" sz="2400" dirty="0"/>
              <a:t>	</a:t>
            </a:r>
            <a:r>
              <a:rPr lang="en-US" sz="2400" dirty="0" smtClean="0"/>
              <a:t>Dele se </a:t>
            </a:r>
            <a:r>
              <a:rPr lang="en-US" sz="2400" dirty="0" err="1" smtClean="0"/>
              <a:t>na</a:t>
            </a:r>
            <a:r>
              <a:rPr lang="en-US" sz="2400" dirty="0" smtClean="0"/>
              <a:t> :</a:t>
            </a:r>
          </a:p>
          <a:p>
            <a:pPr lvl="2">
              <a:buFont typeface="Wingdings" panose="05000000000000000000" pitchFamily="2" charset="2"/>
              <a:buChar char="v"/>
            </a:pPr>
            <a:r>
              <a:rPr lang="en-US" sz="2000" b="1" dirty="0" smtClean="0"/>
              <a:t>Unit tests </a:t>
            </a:r>
            <a:r>
              <a:rPr lang="en-US" sz="2000" dirty="0" smtClean="0"/>
              <a:t>– </a:t>
            </a:r>
            <a:r>
              <a:rPr lang="en-US" sz="2000" dirty="0" err="1" smtClean="0"/>
              <a:t>testiranje</a:t>
            </a:r>
            <a:r>
              <a:rPr lang="en-US" sz="2000" dirty="0" smtClean="0"/>
              <a:t> </a:t>
            </a:r>
            <a:r>
              <a:rPr lang="en-US" sz="2000" dirty="0" err="1" smtClean="0"/>
              <a:t>jedinica</a:t>
            </a:r>
            <a:r>
              <a:rPr lang="en-US" sz="2000" dirty="0" smtClean="0"/>
              <a:t> </a:t>
            </a:r>
            <a:r>
              <a:rPr lang="en-US" sz="2000" dirty="0" err="1" smtClean="0"/>
              <a:t>koda</a:t>
            </a:r>
            <a:r>
              <a:rPr lang="en-US" sz="2000" dirty="0" smtClean="0"/>
              <a:t>, </a:t>
            </a:r>
            <a:r>
              <a:rPr lang="en-US" sz="2000" dirty="0" err="1" smtClean="0"/>
              <a:t>gde</a:t>
            </a:r>
            <a:r>
              <a:rPr lang="en-US" sz="2000" dirty="0" smtClean="0"/>
              <a:t> je </a:t>
            </a:r>
            <a:r>
              <a:rPr lang="en-US" sz="2000" dirty="0" err="1" smtClean="0"/>
              <a:t>svaka</a:t>
            </a:r>
            <a:r>
              <a:rPr lang="en-US" sz="2000" dirty="0" smtClean="0"/>
              <a:t> </a:t>
            </a:r>
            <a:r>
              <a:rPr lang="en-US" sz="2000" dirty="0" err="1" smtClean="0"/>
              <a:t>jedinica</a:t>
            </a:r>
            <a:r>
              <a:rPr lang="en-US" sz="2000" dirty="0" smtClean="0"/>
              <a:t> </a:t>
            </a:r>
            <a:r>
              <a:rPr lang="en-US" sz="2000" dirty="0" err="1" smtClean="0"/>
              <a:t>koda</a:t>
            </a:r>
            <a:r>
              <a:rPr lang="en-US" sz="2000" dirty="0" smtClean="0"/>
              <a:t> </a:t>
            </a:r>
            <a:r>
              <a:rPr lang="en-US" sz="2000" dirty="0" err="1" smtClean="0"/>
              <a:t>zasebno</a:t>
            </a:r>
            <a:r>
              <a:rPr lang="en-US" sz="2000" dirty="0" smtClean="0"/>
              <a:t> </a:t>
            </a:r>
            <a:r>
              <a:rPr lang="en-US" sz="2000" dirty="0" err="1" smtClean="0"/>
              <a:t>testirana</a:t>
            </a:r>
            <a:r>
              <a:rPr lang="en-US" sz="2000" dirty="0" smtClean="0"/>
              <a:t>, </a:t>
            </a:r>
            <a:r>
              <a:rPr lang="en-US" sz="2000" dirty="0" err="1" smtClean="0"/>
              <a:t>pri</a:t>
            </a:r>
            <a:r>
              <a:rPr lang="en-US" sz="2000" dirty="0" smtClean="0"/>
              <a:t> </a:t>
            </a:r>
            <a:r>
              <a:rPr lang="sr-Latn-RS" sz="2000" dirty="0" err="1"/>
              <a:t>č</a:t>
            </a:r>
            <a:r>
              <a:rPr lang="en-US" sz="2000" dirty="0" smtClean="0"/>
              <a:t>emu </a:t>
            </a:r>
            <a:r>
              <a:rPr lang="en-US" sz="2000" dirty="0" err="1" smtClean="0"/>
              <a:t>jedinica</a:t>
            </a:r>
            <a:r>
              <a:rPr lang="en-US" sz="2000" dirty="0" smtClean="0"/>
              <a:t> </a:t>
            </a:r>
            <a:r>
              <a:rPr lang="en-US" sz="2000" dirty="0" err="1" smtClean="0"/>
              <a:t>koda</a:t>
            </a:r>
            <a:r>
              <a:rPr lang="en-US" sz="2000" dirty="0" smtClean="0"/>
              <a:t> </a:t>
            </a:r>
            <a:r>
              <a:rPr lang="en-US" sz="2000" dirty="0" err="1" smtClean="0"/>
              <a:t>mo</a:t>
            </a:r>
            <a:r>
              <a:rPr lang="sr-Latn-RS" sz="2000" dirty="0" smtClean="0"/>
              <a:t>ž</a:t>
            </a:r>
            <a:r>
              <a:rPr lang="en-US" sz="2000" dirty="0" smtClean="0"/>
              <a:t>e </a:t>
            </a:r>
            <a:r>
              <a:rPr lang="en-US" sz="2000" dirty="0" err="1" smtClean="0"/>
              <a:t>biti</a:t>
            </a:r>
            <a:r>
              <a:rPr lang="en-US" sz="2000" dirty="0" smtClean="0"/>
              <a:t> </a:t>
            </a:r>
            <a:r>
              <a:rPr lang="en-US" sz="2000" dirty="0" err="1" smtClean="0"/>
              <a:t>funkcija</a:t>
            </a:r>
            <a:r>
              <a:rPr lang="en-US" sz="2000" dirty="0" smtClean="0"/>
              <a:t>, </a:t>
            </a:r>
            <a:r>
              <a:rPr lang="en-US" sz="2000" dirty="0" err="1" smtClean="0"/>
              <a:t>metod</a:t>
            </a:r>
            <a:r>
              <a:rPr lang="en-US" sz="2000" dirty="0" smtClean="0"/>
              <a:t>, </a:t>
            </a:r>
            <a:r>
              <a:rPr lang="en-US" sz="2000" dirty="0" err="1" smtClean="0"/>
              <a:t>klasa</a:t>
            </a:r>
            <a:r>
              <a:rPr lang="en-US" sz="2000" dirty="0" smtClean="0"/>
              <a:t>, </a:t>
            </a:r>
            <a:r>
              <a:rPr lang="en-US" sz="2000" dirty="0" err="1" smtClean="0"/>
              <a:t>operacija</a:t>
            </a:r>
            <a:r>
              <a:rPr lang="sr-Latn-RS" sz="2000" dirty="0"/>
              <a:t>,</a:t>
            </a:r>
            <a:r>
              <a:rPr lang="en-US" sz="2000" dirty="0" smtClean="0"/>
              <a:t> </a:t>
            </a:r>
            <a:r>
              <a:rPr lang="en-US" sz="2000" dirty="0" err="1" smtClean="0"/>
              <a:t>struktura</a:t>
            </a:r>
            <a:r>
              <a:rPr lang="en-US" sz="2000" dirty="0" smtClean="0"/>
              <a:t> </a:t>
            </a:r>
            <a:r>
              <a:rPr lang="en-US" sz="2000" dirty="0" err="1" smtClean="0"/>
              <a:t>podataka</a:t>
            </a:r>
            <a:r>
              <a:rPr lang="sr-Latn-RS" sz="2000" dirty="0" smtClean="0"/>
              <a:t>..</a:t>
            </a:r>
            <a:r>
              <a:rPr lang="en-US" sz="2000" dirty="0" smtClean="0"/>
              <a:t>.</a:t>
            </a:r>
            <a:endParaRPr lang="en-US" sz="2000" dirty="0" smtClean="0"/>
          </a:p>
          <a:p>
            <a:pPr lvl="2">
              <a:buFont typeface="Wingdings" panose="05000000000000000000" pitchFamily="2" charset="2"/>
              <a:buChar char="v"/>
            </a:pPr>
            <a:r>
              <a:rPr lang="en-US" sz="2000" b="1" dirty="0" smtClean="0"/>
              <a:t>Component testing </a:t>
            </a:r>
            <a:r>
              <a:rPr lang="en-US" sz="2000" dirty="0" smtClean="0"/>
              <a:t>– </a:t>
            </a:r>
            <a:r>
              <a:rPr lang="en-US" sz="2000" dirty="0" err="1" smtClean="0"/>
              <a:t>testiranje</a:t>
            </a:r>
            <a:r>
              <a:rPr lang="en-US" sz="2000" dirty="0" smtClean="0"/>
              <a:t> </a:t>
            </a:r>
            <a:r>
              <a:rPr lang="en-US" sz="2000" dirty="0" err="1" smtClean="0"/>
              <a:t>komponenata</a:t>
            </a:r>
            <a:r>
              <a:rPr lang="en-US" sz="2000" dirty="0" smtClean="0"/>
              <a:t>, </a:t>
            </a:r>
            <a:r>
              <a:rPr lang="en-US" sz="2000" dirty="0" err="1" smtClean="0"/>
              <a:t>pri</a:t>
            </a:r>
            <a:r>
              <a:rPr lang="en-US" sz="2000" dirty="0" smtClean="0"/>
              <a:t> </a:t>
            </a:r>
            <a:r>
              <a:rPr lang="sr-Latn-RS" sz="2000" dirty="0" err="1"/>
              <a:t>č</a:t>
            </a:r>
            <a:r>
              <a:rPr lang="en-US" sz="2000" dirty="0" smtClean="0"/>
              <a:t>emu </a:t>
            </a:r>
            <a:r>
              <a:rPr lang="en-US" sz="2000" dirty="0" err="1"/>
              <a:t>k</a:t>
            </a:r>
            <a:r>
              <a:rPr lang="en-US" sz="2000" dirty="0" err="1" smtClean="0"/>
              <a:t>omponenta</a:t>
            </a:r>
            <a:r>
              <a:rPr lang="en-US" sz="2000" dirty="0" smtClean="0"/>
              <a:t> </a:t>
            </a:r>
            <a:r>
              <a:rPr lang="en-US" sz="2000" dirty="0" err="1" smtClean="0"/>
              <a:t>predstavlja</a:t>
            </a:r>
            <a:r>
              <a:rPr lang="en-US" sz="2000" dirty="0" smtClean="0"/>
              <a:t> </a:t>
            </a:r>
            <a:r>
              <a:rPr lang="en-US" sz="2000" dirty="0" err="1" smtClean="0"/>
              <a:t>integrisane</a:t>
            </a:r>
            <a:r>
              <a:rPr lang="en-US" sz="2000" dirty="0" smtClean="0"/>
              <a:t> </a:t>
            </a:r>
            <a:r>
              <a:rPr lang="en-US" sz="2000" dirty="0" err="1" smtClean="0"/>
              <a:t>jedinice</a:t>
            </a:r>
            <a:r>
              <a:rPr lang="en-US" sz="2000" dirty="0" smtClean="0"/>
              <a:t> </a:t>
            </a:r>
            <a:r>
              <a:rPr lang="en-US" sz="2000" dirty="0" err="1" smtClean="0"/>
              <a:t>koda</a:t>
            </a:r>
            <a:r>
              <a:rPr lang="en-US" sz="2000" dirty="0" smtClean="0"/>
              <a:t> </a:t>
            </a:r>
            <a:r>
              <a:rPr lang="en-US" sz="2000" dirty="0" err="1" smtClean="0"/>
              <a:t>koje</a:t>
            </a:r>
            <a:r>
              <a:rPr lang="en-US" sz="2000" dirty="0" smtClean="0"/>
              <a:t> </a:t>
            </a:r>
            <a:r>
              <a:rPr lang="en-US" sz="2000" dirty="0" err="1" smtClean="0"/>
              <a:t>zajedno</a:t>
            </a:r>
            <a:r>
              <a:rPr lang="en-US" sz="2000" dirty="0" smtClean="0"/>
              <a:t> </a:t>
            </a:r>
            <a:r>
              <a:rPr lang="en-US" sz="2000" dirty="0" err="1" smtClean="0"/>
              <a:t>pru</a:t>
            </a:r>
            <a:r>
              <a:rPr lang="sr-Latn-RS" sz="2000" dirty="0" smtClean="0"/>
              <a:t>ž</a:t>
            </a:r>
            <a:r>
              <a:rPr lang="en-US" sz="2000" dirty="0" err="1" smtClean="0"/>
              <a:t>aju</a:t>
            </a:r>
            <a:r>
              <a:rPr lang="en-US" sz="2000" dirty="0" smtClean="0"/>
              <a:t> </a:t>
            </a:r>
            <a:r>
              <a:rPr lang="en-US" sz="2000" dirty="0" err="1" smtClean="0"/>
              <a:t>neku</a:t>
            </a:r>
            <a:r>
              <a:rPr lang="en-US" sz="2000" dirty="0" smtClean="0"/>
              <a:t> </a:t>
            </a:r>
            <a:r>
              <a:rPr lang="en-US" sz="2000" dirty="0" err="1" smtClean="0"/>
              <a:t>funkcionalnost</a:t>
            </a:r>
            <a:r>
              <a:rPr lang="en-US" sz="2000" dirty="0" smtClean="0"/>
              <a:t>, </a:t>
            </a:r>
            <a:r>
              <a:rPr lang="en-US" sz="2000" dirty="0" err="1" smtClean="0"/>
              <a:t>tako</a:t>
            </a:r>
            <a:r>
              <a:rPr lang="en-US" sz="2000" dirty="0" smtClean="0"/>
              <a:t> da se </a:t>
            </a:r>
            <a:r>
              <a:rPr lang="en-US" sz="2000" dirty="0" err="1" smtClean="0"/>
              <a:t>ovo</a:t>
            </a:r>
            <a:r>
              <a:rPr lang="en-US" sz="2000" dirty="0" smtClean="0"/>
              <a:t> </a:t>
            </a:r>
            <a:r>
              <a:rPr lang="en-US" sz="2000" dirty="0" err="1" smtClean="0"/>
              <a:t>testiranje</a:t>
            </a:r>
            <a:r>
              <a:rPr lang="en-US" sz="2000" dirty="0" smtClean="0"/>
              <a:t> </a:t>
            </a:r>
            <a:r>
              <a:rPr lang="en-US" sz="2000" dirty="0" err="1" smtClean="0"/>
              <a:t>uglavnom</a:t>
            </a:r>
            <a:r>
              <a:rPr lang="en-US" sz="2000" dirty="0" smtClean="0"/>
              <a:t> </a:t>
            </a:r>
            <a:r>
              <a:rPr lang="en-US" sz="2000" dirty="0" err="1" smtClean="0"/>
              <a:t>bavi</a:t>
            </a:r>
            <a:r>
              <a:rPr lang="en-US" sz="2000" dirty="0" smtClean="0"/>
              <a:t> </a:t>
            </a:r>
            <a:r>
              <a:rPr lang="en-US" sz="2000" dirty="0" err="1" smtClean="0"/>
              <a:t>testiranjem</a:t>
            </a:r>
            <a:r>
              <a:rPr lang="en-US" sz="2000" dirty="0" smtClean="0"/>
              <a:t> </a:t>
            </a:r>
            <a:r>
              <a:rPr lang="en-US" sz="2000" dirty="0" err="1" smtClean="0"/>
              <a:t>interfejsa</a:t>
            </a:r>
            <a:r>
              <a:rPr lang="en-US" sz="2000" dirty="0"/>
              <a:t> </a:t>
            </a:r>
            <a:r>
              <a:rPr lang="en-US" sz="2000" dirty="0" err="1" smtClean="0"/>
              <a:t>te</a:t>
            </a:r>
            <a:r>
              <a:rPr lang="en-US" sz="2000" dirty="0" smtClean="0"/>
              <a:t> </a:t>
            </a:r>
            <a:r>
              <a:rPr lang="en-US" sz="2000" dirty="0" err="1" smtClean="0"/>
              <a:t>komponente</a:t>
            </a:r>
            <a:r>
              <a:rPr lang="en-US" sz="2000" dirty="0" smtClean="0"/>
              <a:t>.</a:t>
            </a:r>
          </a:p>
          <a:p>
            <a:pPr lvl="2">
              <a:buFont typeface="Wingdings" panose="05000000000000000000" pitchFamily="2" charset="2"/>
              <a:buChar char="v"/>
            </a:pPr>
            <a:r>
              <a:rPr lang="en-US" sz="2000" b="1" dirty="0" smtClean="0"/>
              <a:t>System testing </a:t>
            </a:r>
            <a:r>
              <a:rPr lang="en-US" sz="2000" dirty="0" smtClean="0"/>
              <a:t>– </a:t>
            </a:r>
            <a:r>
              <a:rPr lang="en-US" sz="2000" dirty="0" err="1" smtClean="0"/>
              <a:t>testiranje</a:t>
            </a:r>
            <a:r>
              <a:rPr lang="en-US" sz="2000" dirty="0" smtClean="0"/>
              <a:t> </a:t>
            </a:r>
            <a:r>
              <a:rPr lang="en-US" sz="2000" dirty="0" err="1" smtClean="0"/>
              <a:t>sistema</a:t>
            </a:r>
            <a:r>
              <a:rPr lang="en-US" sz="2000" dirty="0" smtClean="0"/>
              <a:t> </a:t>
            </a:r>
            <a:r>
              <a:rPr lang="en-US" sz="2000" dirty="0" err="1" smtClean="0"/>
              <a:t>kao</a:t>
            </a:r>
            <a:r>
              <a:rPr lang="en-US" sz="2000" dirty="0" smtClean="0"/>
              <a:t> </a:t>
            </a:r>
            <a:r>
              <a:rPr lang="en-US" sz="2000" dirty="0" err="1" smtClean="0"/>
              <a:t>celine</a:t>
            </a:r>
            <a:r>
              <a:rPr lang="en-US" sz="2000" dirty="0" smtClean="0"/>
              <a:t>. </a:t>
            </a:r>
            <a:r>
              <a:rPr lang="en-US" sz="2000" dirty="0" err="1" smtClean="0"/>
              <a:t>Kako</a:t>
            </a:r>
            <a:r>
              <a:rPr lang="en-US" sz="2000" dirty="0" smtClean="0"/>
              <a:t> </a:t>
            </a:r>
            <a:r>
              <a:rPr lang="en-US" sz="2000" dirty="0" err="1" smtClean="0"/>
              <a:t>su</a:t>
            </a:r>
            <a:r>
              <a:rPr lang="en-US" sz="2000" dirty="0" smtClean="0"/>
              <a:t> </a:t>
            </a:r>
            <a:r>
              <a:rPr lang="en-US" sz="2000" dirty="0" err="1" smtClean="0"/>
              <a:t>sve</a:t>
            </a:r>
            <a:r>
              <a:rPr lang="en-US" sz="2000" dirty="0" smtClean="0"/>
              <a:t> </a:t>
            </a:r>
            <a:r>
              <a:rPr lang="en-US" sz="2000" dirty="0" err="1" smtClean="0"/>
              <a:t>njegove</a:t>
            </a:r>
            <a:r>
              <a:rPr lang="en-US" sz="2000" dirty="0" smtClean="0"/>
              <a:t> </a:t>
            </a:r>
            <a:r>
              <a:rPr lang="en-US" sz="2000" dirty="0" err="1" smtClean="0"/>
              <a:t>komponente</a:t>
            </a:r>
            <a:r>
              <a:rPr lang="en-US" sz="2000" dirty="0" smtClean="0"/>
              <a:t> </a:t>
            </a:r>
            <a:r>
              <a:rPr lang="en-US" sz="2000" dirty="0" err="1" smtClean="0"/>
              <a:t>integrisane</a:t>
            </a:r>
            <a:r>
              <a:rPr lang="en-US" sz="2000" dirty="0" smtClean="0"/>
              <a:t>, </a:t>
            </a:r>
            <a:r>
              <a:rPr lang="en-US" sz="2000" dirty="0" err="1" smtClean="0"/>
              <a:t>ovo</a:t>
            </a:r>
            <a:r>
              <a:rPr lang="en-US" sz="2000" dirty="0" smtClean="0"/>
              <a:t> </a:t>
            </a:r>
            <a:r>
              <a:rPr lang="en-US" sz="2000" dirty="0" err="1" smtClean="0"/>
              <a:t>testiranje</a:t>
            </a:r>
            <a:r>
              <a:rPr lang="en-US" sz="2000" dirty="0" smtClean="0"/>
              <a:t> se </a:t>
            </a:r>
            <a:r>
              <a:rPr lang="en-US" sz="2000" dirty="0" err="1" smtClean="0"/>
              <a:t>bavi</a:t>
            </a:r>
            <a:r>
              <a:rPr lang="en-US" sz="2000" dirty="0" smtClean="0"/>
              <a:t> </a:t>
            </a:r>
            <a:r>
              <a:rPr lang="en-US" sz="2000" dirty="0" err="1" smtClean="0"/>
              <a:t>interakcijom</a:t>
            </a:r>
            <a:r>
              <a:rPr lang="en-US" sz="2000" dirty="0" smtClean="0"/>
              <a:t> </a:t>
            </a:r>
            <a:r>
              <a:rPr lang="en-US" sz="2000" dirty="0" err="1" smtClean="0"/>
              <a:t>izmedju</a:t>
            </a:r>
            <a:r>
              <a:rPr lang="en-US" sz="2000" dirty="0" smtClean="0"/>
              <a:t> </a:t>
            </a:r>
            <a:r>
              <a:rPr lang="en-US" sz="2000" dirty="0" err="1" smtClean="0"/>
              <a:t>razli</a:t>
            </a:r>
            <a:r>
              <a:rPr lang="sr-Latn-RS" sz="2000" dirty="0" smtClean="0"/>
              <a:t>č</a:t>
            </a:r>
            <a:r>
              <a:rPr lang="en-US" sz="2000" dirty="0" err="1" smtClean="0"/>
              <a:t>itih</a:t>
            </a:r>
            <a:r>
              <a:rPr lang="en-US" sz="2000" dirty="0" smtClean="0"/>
              <a:t> </a:t>
            </a:r>
            <a:r>
              <a:rPr lang="en-US" sz="2000" dirty="0" err="1" smtClean="0"/>
              <a:t>komponenata</a:t>
            </a:r>
            <a:r>
              <a:rPr lang="en-US" sz="2000" dirty="0" smtClean="0"/>
              <a:t>.</a:t>
            </a:r>
          </a:p>
          <a:p>
            <a:pPr lvl="2">
              <a:buFont typeface="Wingdings" panose="05000000000000000000" pitchFamily="2" charset="2"/>
              <a:buChar char="v"/>
            </a:pPr>
            <a:endParaRPr lang="en-US" dirty="0" smtClean="0"/>
          </a:p>
          <a:p>
            <a:endParaRPr lang="en-US" dirty="0"/>
          </a:p>
        </p:txBody>
      </p:sp>
      <p:sp>
        <p:nvSpPr>
          <p:cNvPr id="5" name="Slide Number Placeholder 4"/>
          <p:cNvSpPr>
            <a:spLocks noGrp="1"/>
          </p:cNvSpPr>
          <p:nvPr>
            <p:ph type="sldNum" sz="quarter" idx="12"/>
          </p:nvPr>
        </p:nvSpPr>
        <p:spPr>
          <a:xfrm>
            <a:off x="11535301" y="6348247"/>
            <a:ext cx="551167" cy="377825"/>
          </a:xfrm>
        </p:spPr>
        <p:txBody>
          <a:bodyPr/>
          <a:lstStyle/>
          <a:p>
            <a:fld id="{D57F1E4F-1CFF-5643-939E-217C01CDF565}" type="slidenum">
              <a:rPr lang="en-US" sz="2400" smtClean="0"/>
              <a:pPr/>
              <a:t>9</a:t>
            </a:fld>
            <a:endParaRPr lang="en-US" sz="2400" dirty="0"/>
          </a:p>
        </p:txBody>
      </p:sp>
    </p:spTree>
    <p:extLst>
      <p:ext uri="{BB962C8B-B14F-4D97-AF65-F5344CB8AC3E}">
        <p14:creationId xmlns:p14="http://schemas.microsoft.com/office/powerpoint/2010/main" val="4100753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TC103457452[[fn=Celestial]]</Template>
  <TotalTime>7961</TotalTime>
  <Words>3255</Words>
  <Application>Microsoft Office PowerPoint</Application>
  <PresentationFormat>Widescreen</PresentationFormat>
  <Paragraphs>293</Paragraphs>
  <Slides>44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Wingdings</vt:lpstr>
      <vt:lpstr>Celestial</vt:lpstr>
      <vt:lpstr>Testiranje softvera</vt:lpstr>
      <vt:lpstr>PowerPoint Presentation</vt:lpstr>
      <vt:lpstr>Testiranje programa</vt:lpstr>
      <vt:lpstr>ZaŠto testiramo program?</vt:lpstr>
      <vt:lpstr>Verifikacija i validacija softvera ( V &amp; v )</vt:lpstr>
      <vt:lpstr>PROVERA SOFTVERA (Software inspections)</vt:lpstr>
      <vt:lpstr>Prednosti i nedostaci ‘inspekcije’ softvera</vt:lpstr>
      <vt:lpstr>Faze testiranja:</vt:lpstr>
      <vt:lpstr>Development testing</vt:lpstr>
      <vt:lpstr>Testovi jedinica koda</vt:lpstr>
      <vt:lpstr>Testiranje klase</vt:lpstr>
      <vt:lpstr>Automatsko testiranje</vt:lpstr>
      <vt:lpstr>Svrha testiranja jedinica koda</vt:lpstr>
      <vt:lpstr>Strategije testiranja jedinice koda</vt:lpstr>
      <vt:lpstr>Partition testing</vt:lpstr>
      <vt:lpstr>PowerPoint Presentation</vt:lpstr>
      <vt:lpstr>PowerPoint Presentation</vt:lpstr>
      <vt:lpstr>Vrste testiranja</vt:lpstr>
      <vt:lpstr>Uputstva za testiranje programa sa nizovima</vt:lpstr>
      <vt:lpstr>UOPštena Uputstva za testiranje</vt:lpstr>
      <vt:lpstr>Ključne stavke</vt:lpstr>
      <vt:lpstr>Testiranje komponenti</vt:lpstr>
      <vt:lpstr>Primer</vt:lpstr>
      <vt:lpstr>Tipovi interfejsa</vt:lpstr>
      <vt:lpstr>Greske u interfejsu</vt:lpstr>
      <vt:lpstr>Smernice za testiranje interfejsa</vt:lpstr>
      <vt:lpstr>Testiranje sistema</vt:lpstr>
      <vt:lpstr>Testiranje sistema i testiranje komponenti</vt:lpstr>
      <vt:lpstr>Testiranje slučajeva upotrebe</vt:lpstr>
      <vt:lpstr>Politika testiranja</vt:lpstr>
      <vt:lpstr>Test-driven development</vt:lpstr>
      <vt:lpstr>Koraci u procesu</vt:lpstr>
      <vt:lpstr>Koraci u procesu</vt:lpstr>
      <vt:lpstr>Prednosti razvoja vođenog testovima</vt:lpstr>
      <vt:lpstr>Regression testing</vt:lpstr>
      <vt:lpstr>Release testing</vt:lpstr>
      <vt:lpstr>Release testing - system testing</vt:lpstr>
      <vt:lpstr>Testiranje Performansi</vt:lpstr>
      <vt:lpstr>User testing</vt:lpstr>
      <vt:lpstr>Vrste user testing-a</vt:lpstr>
      <vt:lpstr>faze procesa testiranja prihvatljivosti</vt:lpstr>
      <vt:lpstr>proces testiranja prihvatljivosti</vt:lpstr>
      <vt:lpstr>Agilne metode i testovi prihvatljivosti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Testiranje softvera</dc:title>
  <dc:creator>Sanja Mijalkovic</dc:creator>
  <cp:lastModifiedBy>Sanja Mijalkovic</cp:lastModifiedBy>
  <cp:revision>125</cp:revision>
  <dcterms:created xsi:type="dcterms:W3CDTF">2013-11-17T17:46:57Z</dcterms:created>
  <dcterms:modified xsi:type="dcterms:W3CDTF">2013-11-26T22:19:33Z</dcterms:modified>
</cp:coreProperties>
</file>