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597490-3729-45E8-90EF-956EBE323945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EAE48A-D336-45AA-A556-6BB726FE01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 smtClean="0">
                <a:latin typeface="Monotype Corsiva" pitchFamily="66" charset="0"/>
              </a:rPr>
              <a:t>Razvoj</a:t>
            </a:r>
            <a:r>
              <a:rPr lang="en-US" sz="7200" dirty="0" smtClean="0">
                <a:latin typeface="Monotype Corsiva" pitchFamily="66" charset="0"/>
              </a:rPr>
              <a:t> </a:t>
            </a:r>
            <a:r>
              <a:rPr lang="en-US" sz="7200" dirty="0" err="1" smtClean="0">
                <a:latin typeface="Monotype Corsiva" pitchFamily="66" charset="0"/>
              </a:rPr>
              <a:t>softvera</a:t>
            </a:r>
            <a:endParaRPr lang="en-US" sz="7200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Software evolution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631293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Sanja</a:t>
            </a:r>
            <a:r>
              <a:rPr lang="en-US" dirty="0" smtClean="0"/>
              <a:t> </a:t>
            </a:r>
            <a:r>
              <a:rPr lang="en-US" dirty="0" err="1" smtClean="0"/>
              <a:t>Petrovi</a:t>
            </a:r>
            <a:r>
              <a:rPr lang="sr-Latn-RS" dirty="0" smtClean="0"/>
              <a:t>ć 1110/2012</a:t>
            </a:r>
          </a:p>
        </p:txBody>
      </p:sp>
    </p:spTree>
    <p:extLst>
      <p:ext uri="{BB962C8B-B14F-4D97-AF65-F5344CB8AC3E}">
        <p14:creationId xmlns:p14="http://schemas.microsoft.com/office/powerpoint/2010/main" val="153530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Agilne</a:t>
            </a:r>
            <a:r>
              <a:rPr lang="en-US" sz="2400" b="0" dirty="0"/>
              <a:t> </a:t>
            </a:r>
            <a:r>
              <a:rPr lang="en-US" sz="2400" b="0" dirty="0" err="1"/>
              <a:t>metode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procesi</a:t>
            </a:r>
            <a:r>
              <a:rPr lang="en-US" sz="2400" b="0" dirty="0"/>
              <a:t> </a:t>
            </a:r>
            <a:r>
              <a:rPr lang="sr-Latn-RS" sz="2400" b="0" dirty="0" smtClean="0"/>
              <a:t> </a:t>
            </a:r>
            <a:r>
              <a:rPr lang="en-US" sz="2400" b="0" dirty="0" smtClean="0"/>
              <a:t>se </a:t>
            </a:r>
            <a:r>
              <a:rPr lang="en-US" sz="2400" b="0" dirty="0" err="1"/>
              <a:t>mogu</a:t>
            </a:r>
            <a:r>
              <a:rPr lang="en-US" sz="2400" b="0" dirty="0"/>
              <a:t> </a:t>
            </a:r>
            <a:r>
              <a:rPr lang="en-US" sz="2400" b="0" dirty="0" err="1"/>
              <a:t>koristiti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razvoj</a:t>
            </a:r>
            <a:r>
              <a:rPr lang="en-US" sz="2400" b="0" dirty="0"/>
              <a:t> </a:t>
            </a:r>
            <a:r>
              <a:rPr lang="en-US" sz="2400" b="0" dirty="0" err="1"/>
              <a:t>programa</a:t>
            </a:r>
            <a:endParaRPr lang="en-US" sz="2400" b="0" dirty="0"/>
          </a:p>
          <a:p>
            <a:r>
              <a:rPr lang="sr-Latn-RS" sz="2400" b="0" dirty="0" err="1"/>
              <a:t>P</a:t>
            </a:r>
            <a:r>
              <a:rPr lang="en-US" sz="2400" b="0" dirty="0" err="1" smtClean="0"/>
              <a:t>roblemi</a:t>
            </a:r>
            <a:r>
              <a:rPr lang="en-US" sz="2400" b="0" dirty="0" smtClean="0"/>
              <a:t> </a:t>
            </a:r>
            <a:r>
              <a:rPr lang="en-US" sz="2400" b="0" dirty="0"/>
              <a:t>se </a:t>
            </a:r>
            <a:r>
              <a:rPr lang="en-US" sz="2400" b="0" dirty="0" err="1"/>
              <a:t>mogu</a:t>
            </a:r>
            <a:r>
              <a:rPr lang="en-US" sz="2400" b="0" dirty="0"/>
              <a:t> </a:t>
            </a:r>
            <a:r>
              <a:rPr lang="en-US" sz="2400" b="0" dirty="0" err="1"/>
              <a:t>javiti</a:t>
            </a:r>
            <a:r>
              <a:rPr lang="en-US" sz="2400" b="0" dirty="0"/>
              <a:t> u </a:t>
            </a:r>
            <a:r>
              <a:rPr lang="en-US" sz="2400" b="0" dirty="0" err="1"/>
              <a:t>situacijama</a:t>
            </a:r>
            <a:r>
              <a:rPr lang="en-US" sz="2400" b="0" dirty="0"/>
              <a:t> </a:t>
            </a:r>
            <a:r>
              <a:rPr lang="en-US" sz="2400" b="0" dirty="0" err="1"/>
              <a:t>kada</a:t>
            </a:r>
            <a:r>
              <a:rPr lang="en-US" sz="2400" b="0" dirty="0"/>
              <a:t> se </a:t>
            </a:r>
            <a:r>
              <a:rPr lang="en-US" sz="2400" b="0" dirty="0" err="1" smtClean="0"/>
              <a:t>vr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predaja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od </a:t>
            </a:r>
            <a:r>
              <a:rPr lang="en-US" sz="2400" b="0" dirty="0" err="1"/>
              <a:t>tima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napravio</a:t>
            </a:r>
            <a:r>
              <a:rPr lang="en-US" sz="2400" b="0" dirty="0"/>
              <a:t> </a:t>
            </a:r>
            <a:r>
              <a:rPr lang="en-US" sz="2400" b="0" dirty="0" err="1"/>
              <a:t>softver</a:t>
            </a:r>
            <a:r>
              <a:rPr lang="en-US" sz="2400" b="0" dirty="0"/>
              <a:t> </a:t>
            </a:r>
            <a:r>
              <a:rPr lang="en-US" sz="2400" b="0" dirty="0" err="1"/>
              <a:t>timu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smtClean="0"/>
              <a:t>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estvuje</a:t>
            </a:r>
            <a:r>
              <a:rPr lang="en-US" sz="2400" b="0" dirty="0" smtClean="0"/>
              <a:t> </a:t>
            </a:r>
            <a:r>
              <a:rPr lang="en-US" sz="2400" b="0" dirty="0"/>
              <a:t>u </a:t>
            </a:r>
            <a:r>
              <a:rPr lang="en-US" sz="2400" b="0" dirty="0" err="1"/>
              <a:t>kasnijem</a:t>
            </a:r>
            <a:r>
              <a:rPr lang="en-US" sz="2400" b="0" dirty="0"/>
              <a:t> </a:t>
            </a:r>
            <a:r>
              <a:rPr lang="en-US" sz="2400" b="0" dirty="0" err="1"/>
              <a:t>razvoju</a:t>
            </a:r>
            <a:r>
              <a:rPr lang="en-US" sz="2400" b="0" dirty="0"/>
              <a:t> tog </a:t>
            </a:r>
            <a:r>
              <a:rPr lang="en-US" sz="2400" b="0" dirty="0" err="1" smtClean="0"/>
              <a:t>softvera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dirty="0" err="1" smtClean="0"/>
              <a:t>stvarala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ki</a:t>
            </a:r>
            <a:r>
              <a:rPr lang="en-US" sz="2400" b="0" dirty="0" smtClean="0"/>
              <a:t> </a:t>
            </a:r>
            <a:r>
              <a:rPr lang="en-US" sz="2400" b="0" dirty="0" err="1"/>
              <a:t>tim</a:t>
            </a:r>
            <a:r>
              <a:rPr lang="en-US" sz="2400" b="0" dirty="0"/>
              <a:t> </a:t>
            </a:r>
            <a:r>
              <a:rPr lang="en-US" sz="2400" b="0" dirty="0" err="1"/>
              <a:t>koristi</a:t>
            </a:r>
            <a:r>
              <a:rPr lang="en-US" sz="2400" b="0" dirty="0"/>
              <a:t> </a:t>
            </a:r>
            <a:r>
              <a:rPr lang="en-US" sz="2400" b="0" dirty="0" err="1"/>
              <a:t>agilni</a:t>
            </a:r>
            <a:r>
              <a:rPr lang="en-US" sz="2400" b="0" dirty="0"/>
              <a:t> </a:t>
            </a:r>
            <a:r>
              <a:rPr lang="en-US" sz="2400" b="0" dirty="0" err="1" smtClean="0"/>
              <a:t>pristup</a:t>
            </a:r>
            <a:r>
              <a:rPr lang="sr-Latn-RS" sz="2400" b="0" dirty="0" smtClean="0"/>
              <a:t>,</a:t>
            </a:r>
            <a:r>
              <a:rPr lang="en-US" sz="2400" b="0" dirty="0" smtClean="0"/>
              <a:t> </a:t>
            </a:r>
            <a:r>
              <a:rPr lang="en-US" sz="2400" b="0" dirty="0"/>
              <a:t>a </a:t>
            </a:r>
            <a:r>
              <a:rPr lang="en-US" sz="2400" b="0" dirty="0" err="1"/>
              <a:t>razvojni</a:t>
            </a:r>
            <a:r>
              <a:rPr lang="en-US" sz="2400" b="0" dirty="0"/>
              <a:t> </a:t>
            </a:r>
            <a:r>
              <a:rPr lang="en-US" sz="2400" b="0" dirty="0" err="1"/>
              <a:t>tim</a:t>
            </a:r>
            <a:r>
              <a:rPr lang="en-US" sz="2400" b="0" dirty="0"/>
              <a:t> </a:t>
            </a:r>
            <a:r>
              <a:rPr lang="sr-Latn-RS" sz="2400" b="0" dirty="0" smtClean="0"/>
              <a:t>ne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izradu</a:t>
            </a:r>
            <a:r>
              <a:rPr lang="en-US" sz="2400" b="0" dirty="0"/>
              <a:t> </a:t>
            </a:r>
            <a:r>
              <a:rPr lang="en-US" sz="2400" b="0" dirty="0" err="1" smtClean="0"/>
              <a:t>softvera</a:t>
            </a:r>
            <a:r>
              <a:rPr lang="sr-Latn-RS" sz="2400" b="0" dirty="0" smtClean="0"/>
              <a:t> se</a:t>
            </a:r>
            <a:r>
              <a:rPr lang="en-US" sz="2400" b="0" dirty="0" smtClean="0"/>
              <a:t> </a:t>
            </a:r>
            <a:r>
              <a:rPr lang="en-US" sz="2400" b="0" dirty="0" err="1"/>
              <a:t>koristi</a:t>
            </a:r>
            <a:r>
              <a:rPr lang="en-US" sz="2400" b="0" dirty="0"/>
              <a:t> </a:t>
            </a:r>
            <a:r>
              <a:rPr lang="en-US" sz="2400" b="0" dirty="0" err="1"/>
              <a:t>pristup</a:t>
            </a:r>
            <a:r>
              <a:rPr lang="en-US" sz="2400" b="0" dirty="0"/>
              <a:t> </a:t>
            </a:r>
            <a:r>
              <a:rPr lang="en-US" sz="2400" b="0" dirty="0" err="1"/>
              <a:t>zasnovan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 smtClean="0"/>
              <a:t>planiranju</a:t>
            </a:r>
            <a:r>
              <a:rPr lang="sr-Latn-RS" sz="2400" b="0" dirty="0" smtClean="0"/>
              <a:t>, a za kasniji razvoj agilne metode</a:t>
            </a:r>
          </a:p>
        </p:txBody>
      </p:sp>
    </p:spTree>
    <p:extLst>
      <p:ext uri="{BB962C8B-B14F-4D97-AF65-F5344CB8AC3E}">
        <p14:creationId xmlns:p14="http://schemas.microsoft.com/office/powerpoint/2010/main" val="35144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20940" cy="548640"/>
          </a:xfrm>
        </p:spPr>
        <p:txBody>
          <a:bodyPr/>
          <a:lstStyle/>
          <a:p>
            <a:pPr algn="ctr"/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Dinamika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programa</a:t>
            </a:r>
            <a:r>
              <a:rPr lang="en-US" sz="2400" b="0" dirty="0"/>
              <a:t> je </a:t>
            </a:r>
            <a:r>
              <a:rPr lang="en-US" sz="2400" b="0" dirty="0" err="1" smtClean="0"/>
              <a:t>studija</a:t>
            </a:r>
            <a:r>
              <a:rPr lang="sr-Latn-RS" sz="2400" b="0" dirty="0" smtClean="0"/>
              <a:t> o 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promen</a:t>
            </a:r>
            <a:r>
              <a:rPr lang="sr-Latn-RS" sz="2400" b="0" dirty="0" smtClean="0"/>
              <a:t>ama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sistema</a:t>
            </a:r>
            <a:endParaRPr lang="sr-Latn-RS" sz="2400" b="0" dirty="0" smtClean="0"/>
          </a:p>
          <a:p>
            <a:r>
              <a:rPr lang="en-US" sz="2400" b="0" dirty="0"/>
              <a:t>Lehman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Belady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/>
              <a:t>sproveli</a:t>
            </a:r>
            <a:r>
              <a:rPr lang="en-US" sz="2400" b="0" dirty="0"/>
              <a:t> </a:t>
            </a:r>
            <a:r>
              <a:rPr lang="en-US" sz="2400" b="0" dirty="0" err="1"/>
              <a:t>nekoliko</a:t>
            </a:r>
            <a:r>
              <a:rPr lang="en-US" sz="2400" b="0" dirty="0"/>
              <a:t> </a:t>
            </a:r>
            <a:r>
              <a:rPr lang="en-US" sz="2400" b="0" dirty="0" err="1"/>
              <a:t>empirijski</a:t>
            </a:r>
            <a:r>
              <a:rPr lang="en-US" sz="2400" b="0" dirty="0"/>
              <a:t> </a:t>
            </a:r>
            <a:r>
              <a:rPr lang="en-US" sz="2400" b="0" dirty="0" err="1"/>
              <a:t>studija</a:t>
            </a:r>
            <a:r>
              <a:rPr lang="en-US" sz="2400" b="0" dirty="0"/>
              <a:t> o </a:t>
            </a:r>
            <a:r>
              <a:rPr lang="en-US" sz="2400" b="0" dirty="0" err="1"/>
              <a:t>promeni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sa</a:t>
            </a:r>
            <a:r>
              <a:rPr lang="en-US" sz="2400" b="0" dirty="0"/>
              <a:t> </a:t>
            </a:r>
            <a:r>
              <a:rPr lang="en-US" sz="2400" b="0" dirty="0" err="1"/>
              <a:t>ciljem</a:t>
            </a:r>
            <a:r>
              <a:rPr lang="en-US" sz="2400" b="0" dirty="0"/>
              <a:t> da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vi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 err="1"/>
              <a:t>uzmu</a:t>
            </a:r>
            <a:r>
              <a:rPr lang="en-US" sz="2400" b="0" dirty="0"/>
              <a:t> u </a:t>
            </a:r>
            <a:r>
              <a:rPr lang="en-US" sz="2400" b="0" dirty="0" err="1"/>
              <a:t>obzir</a:t>
            </a:r>
            <a:r>
              <a:rPr lang="en-US" sz="2400" b="0" dirty="0"/>
              <a:t> </a:t>
            </a:r>
            <a:r>
              <a:rPr lang="en-US" sz="2400" b="0" dirty="0" err="1"/>
              <a:t>karakteristike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 smtClean="0"/>
              <a:t>softvera</a:t>
            </a:r>
            <a:endParaRPr lang="sr-Latn-RS" sz="2400" b="0" dirty="0"/>
          </a:p>
          <a:p>
            <a:r>
              <a:rPr lang="sr-Latn-RS" sz="2400" b="0" dirty="0" smtClean="0"/>
              <a:t>Iz ovih studija potekli su „</a:t>
            </a:r>
            <a:r>
              <a:rPr lang="en-US" sz="2400" b="0" dirty="0" err="1"/>
              <a:t>Lehmanovi</a:t>
            </a:r>
            <a:r>
              <a:rPr lang="en-US" sz="2400" b="0" dirty="0"/>
              <a:t> </a:t>
            </a:r>
            <a:r>
              <a:rPr lang="en-US" sz="2400" b="0" dirty="0" err="1" smtClean="0"/>
              <a:t>zakoni</a:t>
            </a:r>
            <a:r>
              <a:rPr lang="sr-Latn-RS" sz="2400" b="0" dirty="0" smtClean="0"/>
              <a:t>“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0336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81000"/>
            <a:ext cx="7520940" cy="62484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Prvi</a:t>
            </a:r>
            <a:r>
              <a:rPr lang="en-US" sz="2400" b="0" i="1" dirty="0"/>
              <a:t> </a:t>
            </a:r>
            <a:r>
              <a:rPr lang="en-US" sz="2400" b="0" i="1" dirty="0" err="1"/>
              <a:t>zakon</a:t>
            </a:r>
            <a:r>
              <a:rPr lang="en-US" sz="2400" b="0" dirty="0"/>
              <a:t> </a:t>
            </a:r>
            <a:r>
              <a:rPr lang="en-US" sz="2400" b="0" dirty="0" err="1" smtClean="0"/>
              <a:t>ka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da je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 smtClean="0"/>
              <a:t>neizbe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an </a:t>
            </a:r>
            <a:r>
              <a:rPr lang="en-US" sz="2400" b="0" dirty="0" err="1" smtClean="0"/>
              <a:t>proces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Drugi</a:t>
            </a:r>
            <a:r>
              <a:rPr lang="en-US" sz="2400" b="0" i="1" dirty="0"/>
              <a:t> </a:t>
            </a:r>
            <a:r>
              <a:rPr lang="en-US" sz="2400" b="0" i="1" dirty="0" err="1"/>
              <a:t>zakon</a:t>
            </a:r>
            <a:r>
              <a:rPr lang="en-US" sz="2400" b="0" dirty="0"/>
              <a:t> </a:t>
            </a:r>
            <a:r>
              <a:rPr lang="en-US" sz="2400" b="0" dirty="0" err="1" smtClean="0"/>
              <a:t>ka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da </a:t>
            </a:r>
            <a:r>
              <a:rPr lang="en-US" sz="2400" b="0" dirty="0" err="1"/>
              <a:t>ako</a:t>
            </a:r>
            <a:r>
              <a:rPr lang="en-US" sz="2400" b="0" dirty="0"/>
              <a:t> je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promenjen</a:t>
            </a:r>
            <a:r>
              <a:rPr lang="en-US" sz="2400" b="0" dirty="0"/>
              <a:t>, </a:t>
            </a:r>
            <a:r>
              <a:rPr lang="en-US" sz="2400" b="0" dirty="0" err="1"/>
              <a:t>njegova</a:t>
            </a:r>
            <a:r>
              <a:rPr lang="en-US" sz="2400" b="0" dirty="0"/>
              <a:t> </a:t>
            </a:r>
            <a:r>
              <a:rPr lang="en-US" sz="2400" b="0" dirty="0" err="1"/>
              <a:t>struktura</a:t>
            </a:r>
            <a:r>
              <a:rPr lang="en-US" sz="2400" b="0" dirty="0"/>
              <a:t> je </a:t>
            </a:r>
            <a:r>
              <a:rPr lang="en-US" sz="2400" b="0" dirty="0" err="1" smtClean="0"/>
              <a:t>degradirana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 smtClean="0"/>
              <a:t>Tre</a:t>
            </a:r>
            <a:r>
              <a:rPr lang="sr-Latn-RS" sz="2400" b="0" i="1" dirty="0" smtClean="0"/>
              <a:t>ć</a:t>
            </a:r>
            <a:r>
              <a:rPr lang="en-US" sz="2400" b="0" i="1" dirty="0" err="1" smtClean="0"/>
              <a:t>i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zakon</a:t>
            </a:r>
            <a:r>
              <a:rPr lang="en-US" sz="2400" b="0" dirty="0"/>
              <a:t> je </a:t>
            </a:r>
            <a:r>
              <a:rPr lang="en-US" sz="2400" b="0" dirty="0" err="1"/>
              <a:t>najzanimljiviji</a:t>
            </a:r>
            <a:r>
              <a:rPr lang="en-US" sz="2400" b="0" dirty="0"/>
              <a:t>. </a:t>
            </a:r>
            <a:r>
              <a:rPr lang="en-US" sz="2400" b="0" dirty="0" err="1" smtClean="0"/>
              <a:t>Predla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da </a:t>
            </a:r>
            <a:r>
              <a:rPr lang="en-US" sz="2400" b="0" dirty="0" err="1"/>
              <a:t>veliki</a:t>
            </a:r>
            <a:r>
              <a:rPr lang="en-US" sz="2400" b="0" dirty="0"/>
              <a:t> </a:t>
            </a:r>
            <a:r>
              <a:rPr lang="en-US" sz="2400" b="0" dirty="0" err="1"/>
              <a:t>sistemi</a:t>
            </a:r>
            <a:r>
              <a:rPr lang="en-US" sz="2400" b="0" dirty="0"/>
              <a:t> </a:t>
            </a:r>
            <a:r>
              <a:rPr lang="en-US" sz="2400" b="0" dirty="0" err="1"/>
              <a:t>imaju</a:t>
            </a:r>
            <a:r>
              <a:rPr lang="en-US" sz="2400" b="0" dirty="0"/>
              <a:t> </a:t>
            </a:r>
            <a:r>
              <a:rPr lang="en-US" sz="2400" b="0" dirty="0" err="1"/>
              <a:t>sopstvenu</a:t>
            </a:r>
            <a:r>
              <a:rPr lang="en-US" sz="2400" b="0" dirty="0"/>
              <a:t> </a:t>
            </a:r>
            <a:r>
              <a:rPr lang="en-US" sz="2400" b="0" dirty="0" err="1"/>
              <a:t>dinamiku</a:t>
            </a:r>
            <a:r>
              <a:rPr lang="en-US" sz="2400" b="0" dirty="0"/>
              <a:t> </a:t>
            </a:r>
            <a:r>
              <a:rPr lang="en-US" sz="2400" b="0" dirty="0" err="1"/>
              <a:t>koja</a:t>
            </a:r>
            <a:r>
              <a:rPr lang="en-US" sz="2400" b="0" dirty="0"/>
              <a:t> je </a:t>
            </a:r>
            <a:r>
              <a:rPr lang="en-US" sz="2400" b="0" dirty="0" err="1"/>
              <a:t>osnovana</a:t>
            </a:r>
            <a:r>
              <a:rPr lang="en-US" sz="2400" b="0" dirty="0"/>
              <a:t> u </a:t>
            </a:r>
            <a:r>
              <a:rPr lang="en-US" sz="2400" b="0" dirty="0" err="1"/>
              <a:t>ranoj</a:t>
            </a:r>
            <a:r>
              <a:rPr lang="en-US" sz="2400" b="0" dirty="0"/>
              <a:t> </a:t>
            </a:r>
            <a:r>
              <a:rPr lang="en-US" sz="2400" b="0" dirty="0" err="1"/>
              <a:t>fazi</a:t>
            </a:r>
            <a:r>
              <a:rPr lang="en-US" sz="2400" b="0" dirty="0"/>
              <a:t> </a:t>
            </a:r>
            <a:r>
              <a:rPr lang="en-US" sz="2400" b="0" dirty="0" err="1" smtClean="0"/>
              <a:t>razvoja</a:t>
            </a:r>
            <a:endParaRPr lang="sr-Latn-RS" sz="2400" b="0" dirty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Lehmanov</a:t>
            </a:r>
            <a:r>
              <a:rPr lang="en-US" sz="2400" b="0" i="1" dirty="0"/>
              <a:t> </a:t>
            </a:r>
            <a:r>
              <a:rPr lang="sr-Latn-RS" sz="2400" b="0" i="1" dirty="0" err="1"/>
              <a:t>č</a:t>
            </a:r>
            <a:r>
              <a:rPr lang="en-US" sz="2400" b="0" i="1" dirty="0" err="1" smtClean="0"/>
              <a:t>etvrti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zakon</a:t>
            </a:r>
            <a:r>
              <a:rPr lang="en-US" sz="2400" b="0" dirty="0"/>
              <a:t> </a:t>
            </a:r>
            <a:r>
              <a:rPr lang="en-US" sz="2400" b="0" dirty="0" err="1"/>
              <a:t>govori</a:t>
            </a:r>
            <a:r>
              <a:rPr lang="en-US" sz="2400" b="0" dirty="0"/>
              <a:t> o </a:t>
            </a:r>
            <a:r>
              <a:rPr lang="en-US" sz="2400" b="0" dirty="0" smtClean="0"/>
              <a:t>tome</a:t>
            </a:r>
            <a:r>
              <a:rPr lang="sr-Latn-RS" sz="2400" b="0" dirty="0" smtClean="0"/>
              <a:t> da</a:t>
            </a:r>
            <a:r>
              <a:rPr lang="en-US" sz="2400" b="0" dirty="0" smtClean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en-US" sz="2400" b="0" dirty="0" err="1"/>
              <a:t>resursa</a:t>
            </a:r>
            <a:r>
              <a:rPr lang="en-US" sz="2400" b="0" dirty="0"/>
              <a:t> </a:t>
            </a:r>
            <a:r>
              <a:rPr lang="en-US" sz="2400" b="0" dirty="0" err="1"/>
              <a:t>ili</a:t>
            </a:r>
            <a:r>
              <a:rPr lang="en-US" sz="2400" b="0" dirty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en-US" sz="2400" b="0" dirty="0" err="1"/>
              <a:t>osoblja</a:t>
            </a:r>
            <a:r>
              <a:rPr lang="en-US" sz="2400" b="0" dirty="0"/>
              <a:t> </a:t>
            </a:r>
            <a:r>
              <a:rPr lang="en-US" sz="2400" b="0" dirty="0" err="1"/>
              <a:t>ima</a:t>
            </a:r>
            <a:r>
              <a:rPr lang="en-US" sz="2400" b="0" dirty="0"/>
              <a:t> </a:t>
            </a:r>
            <a:r>
              <a:rPr lang="en-US" sz="2400" b="0" dirty="0" err="1"/>
              <a:t>minimalan</a:t>
            </a:r>
            <a:r>
              <a:rPr lang="en-US" sz="2400" b="0" dirty="0"/>
              <a:t> </a:t>
            </a:r>
            <a:r>
              <a:rPr lang="en-US" sz="2400" b="0" dirty="0" err="1"/>
              <a:t>efekat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 smtClean="0"/>
              <a:t>dugoro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an </a:t>
            </a:r>
            <a:r>
              <a:rPr lang="en-US" sz="2400" b="0" dirty="0" err="1"/>
              <a:t>razvoj</a:t>
            </a:r>
            <a:r>
              <a:rPr lang="en-US" sz="2400" b="0" dirty="0"/>
              <a:t> </a:t>
            </a:r>
            <a:r>
              <a:rPr lang="en-US" sz="2400" b="0" dirty="0" err="1" smtClean="0"/>
              <a:t>sistema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Lehmanov</a:t>
            </a:r>
            <a:r>
              <a:rPr lang="en-US" sz="2400" b="0" i="1" dirty="0"/>
              <a:t> </a:t>
            </a:r>
            <a:r>
              <a:rPr lang="en-US" sz="2400" b="0" i="1" dirty="0" err="1"/>
              <a:t>peti</a:t>
            </a:r>
            <a:r>
              <a:rPr lang="en-US" sz="2400" b="0" i="1" dirty="0"/>
              <a:t> </a:t>
            </a:r>
            <a:r>
              <a:rPr lang="en-US" sz="2400" b="0" i="1" dirty="0" err="1" smtClean="0"/>
              <a:t>zakon</a:t>
            </a:r>
            <a:r>
              <a:rPr lang="sr-Latn-RS" sz="2400" b="0" i="1" dirty="0" smtClean="0"/>
              <a:t> </a:t>
            </a:r>
            <a:r>
              <a:rPr lang="sr-Latn-RS" sz="2400" b="0" dirty="0" smtClean="0"/>
              <a:t>govori da </a:t>
            </a:r>
            <a:r>
              <a:rPr lang="sr-Latn-RS" sz="2400" b="0" dirty="0"/>
              <a:t>š</a:t>
            </a:r>
            <a:r>
              <a:rPr lang="en-US" sz="2400" b="0" dirty="0" smtClean="0"/>
              <a:t>to </a:t>
            </a:r>
            <a:r>
              <a:rPr lang="en-US" sz="2400" b="0" dirty="0"/>
              <a:t>se </a:t>
            </a:r>
            <a:r>
              <a:rPr lang="en-US" sz="2400" b="0" dirty="0" smtClean="0"/>
              <a:t>vi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 err="1"/>
              <a:t>funkcionalnosti</a:t>
            </a:r>
            <a:r>
              <a:rPr lang="en-US" sz="2400" b="0" dirty="0"/>
              <a:t> </a:t>
            </a:r>
            <a:r>
              <a:rPr lang="en-US" sz="2400" b="0" dirty="0" err="1"/>
              <a:t>dodaje</a:t>
            </a:r>
            <a:r>
              <a:rPr lang="en-US" sz="2400" b="0" dirty="0"/>
              <a:t> </a:t>
            </a:r>
            <a:r>
              <a:rPr lang="en-US" sz="2400" b="0" dirty="0" smtClean="0"/>
              <a:t>vi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/>
              <a:t>je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problema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nastaju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se </a:t>
            </a:r>
            <a:r>
              <a:rPr lang="en-US" sz="2400" b="0" dirty="0" err="1"/>
              <a:t>moraju</a:t>
            </a:r>
            <a:r>
              <a:rPr lang="en-US" sz="2400" b="0" dirty="0"/>
              <a:t> </a:t>
            </a:r>
            <a:r>
              <a:rPr lang="en-US" sz="2400" b="0" dirty="0" smtClean="0"/>
              <a:t>re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iti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smtClean="0"/>
              <a:t>Se</a:t>
            </a:r>
            <a:r>
              <a:rPr lang="sr-Latn-RS" sz="2400" b="0" i="1" dirty="0" smtClean="0"/>
              <a:t>š</a:t>
            </a:r>
            <a:r>
              <a:rPr lang="en-US" sz="2400" b="0" i="1" dirty="0" err="1" smtClean="0"/>
              <a:t>ti</a:t>
            </a:r>
            <a:r>
              <a:rPr lang="en-US" sz="2400" b="0" i="1" dirty="0" smtClean="0"/>
              <a:t> </a:t>
            </a:r>
            <a:r>
              <a:rPr lang="sr-Latn-RS" sz="2400" b="0" i="1" dirty="0"/>
              <a:t>i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sedmi</a:t>
            </a:r>
            <a:r>
              <a:rPr lang="en-US" sz="2400" b="0" i="1" dirty="0"/>
              <a:t> </a:t>
            </a:r>
            <a:r>
              <a:rPr lang="en-US" sz="2400" b="0" i="1" dirty="0" err="1"/>
              <a:t>zakon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 smtClean="0"/>
              <a:t>sli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ni</a:t>
            </a:r>
            <a:r>
              <a:rPr lang="en-US" sz="2400" b="0" dirty="0" smtClean="0"/>
              <a:t>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/>
              <a:t>u </a:t>
            </a:r>
            <a:r>
              <a:rPr lang="en-US" sz="2400" b="0" dirty="0" err="1" smtClean="0"/>
              <a:t>su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tini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ka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u </a:t>
            </a:r>
            <a:r>
              <a:rPr lang="en-US" sz="2400" b="0" dirty="0"/>
              <a:t>da </a:t>
            </a:r>
            <a:r>
              <a:rPr lang="sr-Latn-RS" sz="2400" b="0" dirty="0" err="1"/>
              <a:t>ć</a:t>
            </a:r>
            <a:r>
              <a:rPr lang="en-US" sz="2400" b="0" dirty="0" smtClean="0"/>
              <a:t>e </a:t>
            </a:r>
            <a:r>
              <a:rPr lang="en-US" sz="2400" b="0" dirty="0" err="1"/>
              <a:t>korisnici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biti</a:t>
            </a:r>
            <a:r>
              <a:rPr lang="en-US" sz="2400" b="0" dirty="0"/>
              <a:t> </a:t>
            </a:r>
            <a:r>
              <a:rPr lang="en-US" sz="2400" b="0" dirty="0" err="1"/>
              <a:t>jako</a:t>
            </a:r>
            <a:r>
              <a:rPr lang="en-US" sz="2400" b="0" dirty="0"/>
              <a:t> </a:t>
            </a:r>
            <a:r>
              <a:rPr lang="en-US" sz="2400" b="0" dirty="0" err="1" smtClean="0"/>
              <a:t>nesre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ni</a:t>
            </a:r>
            <a:r>
              <a:rPr lang="en-US" sz="2400" b="0" dirty="0" smtClean="0"/>
              <a:t> </a:t>
            </a:r>
            <a:r>
              <a:rPr lang="en-US" sz="2400" b="0" dirty="0" err="1"/>
              <a:t>sve</a:t>
            </a:r>
            <a:r>
              <a:rPr lang="en-US" sz="2400" b="0" dirty="0"/>
              <a:t> </a:t>
            </a:r>
            <a:r>
              <a:rPr lang="en-US" sz="2400" b="0" dirty="0" err="1"/>
              <a:t>dok</a:t>
            </a:r>
            <a:r>
              <a:rPr lang="en-US" sz="2400" b="0" dirty="0"/>
              <a:t> je </a:t>
            </a:r>
            <a:r>
              <a:rPr lang="en-US" sz="2400" b="0" dirty="0" err="1"/>
              <a:t>softver</a:t>
            </a:r>
            <a:r>
              <a:rPr lang="en-US" sz="2400" b="0" dirty="0"/>
              <a:t> u </a:t>
            </a:r>
            <a:r>
              <a:rPr lang="en-US" sz="2400" b="0" dirty="0" err="1"/>
              <a:t>fazi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dok</a:t>
            </a:r>
            <a:r>
              <a:rPr lang="en-US" sz="2400" b="0" dirty="0"/>
              <a:t> se </a:t>
            </a:r>
            <a:r>
              <a:rPr lang="en-US" sz="2400" b="0" dirty="0" err="1"/>
              <a:t>dodaju</a:t>
            </a:r>
            <a:r>
              <a:rPr lang="en-US" sz="2400" b="0" dirty="0"/>
              <a:t> </a:t>
            </a:r>
            <a:r>
              <a:rPr lang="en-US" sz="2400" b="0" dirty="0" err="1"/>
              <a:t>nove</a:t>
            </a:r>
            <a:r>
              <a:rPr lang="en-US" sz="2400" b="0" dirty="0"/>
              <a:t> </a:t>
            </a:r>
            <a:r>
              <a:rPr lang="en-US" sz="2400" b="0" dirty="0" err="1"/>
              <a:t>funkcionalnosti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64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Odr</a:t>
            </a:r>
            <a:r>
              <a:rPr lang="sr-Latn-RS" dirty="0" smtClean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61972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podrazumeva</a:t>
            </a:r>
            <a:r>
              <a:rPr lang="en-US" sz="2400" b="0" dirty="0"/>
              <a:t>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nakon</a:t>
            </a:r>
            <a:r>
              <a:rPr lang="en-US" sz="2400" b="0" dirty="0"/>
              <a:t> </a:t>
            </a:r>
            <a:r>
              <a:rPr lang="en-US" sz="2400" b="0" dirty="0" err="1"/>
              <a:t>njegovog</a:t>
            </a:r>
            <a:r>
              <a:rPr lang="en-US" sz="2400" b="0" dirty="0"/>
              <a:t> </a:t>
            </a:r>
            <a:r>
              <a:rPr lang="en-US" sz="2400" b="0" dirty="0" err="1" smtClean="0"/>
              <a:t>isporu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ivanja</a:t>
            </a:r>
            <a:r>
              <a:rPr lang="en-US" sz="2400" b="0" dirty="0"/>
              <a:t>. </a:t>
            </a:r>
            <a:endParaRPr lang="sr-Latn-RS" sz="2400" b="0" dirty="0" smtClean="0"/>
          </a:p>
          <a:p>
            <a:r>
              <a:rPr lang="en-US" sz="2400" b="0" dirty="0" err="1" smtClean="0"/>
              <a:t>Promene</a:t>
            </a:r>
            <a:r>
              <a:rPr lang="en-US" sz="2400" b="0" dirty="0" smtClean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softveru</a:t>
            </a:r>
            <a:r>
              <a:rPr lang="en-US" sz="2400" b="0" dirty="0"/>
              <a:t> </a:t>
            </a:r>
            <a:r>
              <a:rPr lang="en-US" sz="2400" b="0" dirty="0" err="1"/>
              <a:t>mogu</a:t>
            </a:r>
            <a:r>
              <a:rPr lang="en-US" sz="2400" b="0" dirty="0"/>
              <a:t> </a:t>
            </a:r>
            <a:r>
              <a:rPr lang="en-US" sz="2400" b="0" dirty="0" err="1"/>
              <a:t>biti</a:t>
            </a:r>
            <a:r>
              <a:rPr lang="en-US" sz="2400" b="0" dirty="0"/>
              <a:t>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koje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se </a:t>
            </a:r>
            <a:r>
              <a:rPr lang="en-US" sz="2400" b="0" dirty="0" err="1"/>
              <a:t>pojavile</a:t>
            </a:r>
            <a:r>
              <a:rPr lang="en-US" sz="2400" b="0" dirty="0"/>
              <a:t> u </a:t>
            </a:r>
            <a:r>
              <a:rPr lang="en-US" sz="2400" b="0" dirty="0" err="1"/>
              <a:t>kodu</a:t>
            </a:r>
            <a:r>
              <a:rPr lang="en-US" sz="2400" b="0" dirty="0"/>
              <a:t> </a:t>
            </a:r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/>
              <a:t>kodiranja</a:t>
            </a:r>
            <a:r>
              <a:rPr lang="en-US" sz="2400" b="0" dirty="0"/>
              <a:t>, </a:t>
            </a:r>
            <a:r>
              <a:rPr lang="en-US" sz="2400" b="0" dirty="0" err="1"/>
              <a:t>malo</a:t>
            </a:r>
            <a:r>
              <a:rPr lang="en-US" sz="2400" b="0" dirty="0"/>
              <a:t> </a:t>
            </a:r>
            <a:r>
              <a:rPr lang="en-US" sz="2400" b="0" dirty="0" err="1" smtClean="0"/>
              <a:t>ve</a:t>
            </a:r>
            <a:r>
              <a:rPr lang="sr-Latn-RS" sz="2400" b="0" dirty="0" smtClean="0"/>
              <a:t>ć</a:t>
            </a:r>
            <a:r>
              <a:rPr lang="en-US" sz="2400" b="0" dirty="0" smtClean="0"/>
              <a:t>a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sr-Latn-RS" sz="2400" b="0" dirty="0" smtClean="0"/>
              <a:t>bi bila</a:t>
            </a:r>
            <a:r>
              <a:rPr lang="en-US" sz="2400" b="0" dirty="0" smtClean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u </a:t>
            </a:r>
            <a:r>
              <a:rPr lang="en-US" sz="2400" b="0" dirty="0" err="1"/>
              <a:t>dizajnu</a:t>
            </a:r>
            <a:r>
              <a:rPr lang="en-US" sz="2400" b="0" dirty="0"/>
              <a:t>,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radi</a:t>
            </a:r>
            <a:r>
              <a:rPr lang="en-US" sz="2400" b="0" dirty="0"/>
              <a:t> </a:t>
            </a:r>
            <a:r>
              <a:rPr lang="en-US" sz="2400" b="0" dirty="0" err="1"/>
              <a:t>ispravljanja</a:t>
            </a:r>
            <a:r>
              <a:rPr lang="en-US" sz="2400" b="0" dirty="0"/>
              <a:t> </a:t>
            </a:r>
            <a:r>
              <a:rPr lang="en-US" sz="2400" b="0" dirty="0" err="1" smtClean="0"/>
              <a:t>gre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aka </a:t>
            </a:r>
            <a:r>
              <a:rPr lang="en-US" sz="2400" b="0" dirty="0"/>
              <a:t>u </a:t>
            </a:r>
            <a:r>
              <a:rPr lang="en-US" sz="2400" b="0" dirty="0" err="1"/>
              <a:t>specifikaciji</a:t>
            </a:r>
            <a:r>
              <a:rPr lang="en-US" sz="2400" b="0" dirty="0"/>
              <a:t> </a:t>
            </a:r>
            <a:r>
              <a:rPr lang="en-US" sz="2400" b="0" dirty="0" err="1"/>
              <a:t>ili</a:t>
            </a:r>
            <a:r>
              <a:rPr lang="en-US" sz="2400" b="0" dirty="0"/>
              <a:t>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usled</a:t>
            </a:r>
            <a:r>
              <a:rPr lang="en-US" sz="2400" b="0" dirty="0"/>
              <a:t> </a:t>
            </a:r>
            <a:r>
              <a:rPr lang="en-US" sz="2400" b="0" dirty="0" err="1"/>
              <a:t>ubacivanja</a:t>
            </a:r>
            <a:r>
              <a:rPr lang="en-US" sz="2400" b="0" dirty="0"/>
              <a:t> </a:t>
            </a:r>
            <a:r>
              <a:rPr lang="en-US" sz="2400" b="0" dirty="0" err="1"/>
              <a:t>novih</a:t>
            </a:r>
            <a:r>
              <a:rPr lang="en-US" sz="2400" b="0" dirty="0"/>
              <a:t> </a:t>
            </a:r>
            <a:r>
              <a:rPr lang="en-US" sz="2400" b="0" dirty="0" err="1" smtClean="0"/>
              <a:t>zahteva</a:t>
            </a:r>
            <a:endParaRPr lang="sr-Latn-RS" sz="2400" b="0" dirty="0"/>
          </a:p>
          <a:p>
            <a:r>
              <a:rPr lang="en-US" sz="2400" b="0" dirty="0" err="1"/>
              <a:t>Promene</a:t>
            </a:r>
            <a:r>
              <a:rPr lang="en-US" sz="2400" b="0" dirty="0"/>
              <a:t> se </a:t>
            </a:r>
            <a:r>
              <a:rPr lang="en-US" sz="2400" b="0" dirty="0" err="1"/>
              <a:t>implementiraju</a:t>
            </a:r>
            <a:r>
              <a:rPr lang="en-US" sz="2400" b="0" dirty="0"/>
              <a:t> </a:t>
            </a:r>
            <a:r>
              <a:rPr lang="en-US" sz="2400" b="0" dirty="0" err="1" smtClean="0"/>
              <a:t>menjaju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postoje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gde</a:t>
            </a:r>
            <a:r>
              <a:rPr lang="en-US" sz="2400" b="0" dirty="0"/>
              <a:t> je to </a:t>
            </a:r>
            <a:r>
              <a:rPr lang="en-US" sz="2400" b="0" dirty="0" err="1"/>
              <a:t>potrebno</a:t>
            </a:r>
            <a:r>
              <a:rPr lang="en-US" sz="2400" b="0" dirty="0"/>
              <a:t>, </a:t>
            </a:r>
            <a:r>
              <a:rPr lang="en-US" sz="2400" b="0" dirty="0" err="1" smtClean="0"/>
              <a:t>dodavanje</a:t>
            </a:r>
            <a:r>
              <a:rPr lang="en-US" sz="2400" b="0" dirty="0" smtClean="0"/>
              <a:t> </a:t>
            </a:r>
            <a:r>
              <a:rPr lang="en-US" sz="2400" b="0" dirty="0" err="1"/>
              <a:t>novih</a:t>
            </a:r>
            <a:r>
              <a:rPr lang="en-US" sz="2400" b="0" dirty="0"/>
              <a:t> </a:t>
            </a:r>
            <a:r>
              <a:rPr lang="en-US" sz="2400" b="0" dirty="0" err="1"/>
              <a:t>komponenata</a:t>
            </a:r>
            <a:r>
              <a:rPr lang="en-US" sz="2400" b="0" dirty="0"/>
              <a:t> u </a:t>
            </a:r>
            <a:r>
              <a:rPr lang="en-US" sz="2400" b="0" dirty="0" err="1" smtClean="0"/>
              <a:t>sistem</a:t>
            </a:r>
            <a:endParaRPr lang="en-US" sz="2400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441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09600"/>
            <a:ext cx="7520940" cy="43434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Postoje</a:t>
            </a:r>
            <a:r>
              <a:rPr lang="en-US" sz="2400" b="0" dirty="0"/>
              <a:t> tri </a:t>
            </a:r>
            <a:r>
              <a:rPr lang="en-US" sz="2400" b="0" dirty="0" err="1" smtClean="0"/>
              <a:t>razli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ita</a:t>
            </a:r>
            <a:r>
              <a:rPr lang="en-US" sz="2400" b="0" dirty="0" smtClean="0"/>
              <a:t> </a:t>
            </a:r>
            <a:r>
              <a:rPr lang="en-US" sz="2400" b="0" dirty="0" err="1"/>
              <a:t>tipa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sistema</a:t>
            </a:r>
            <a:r>
              <a:rPr lang="sr-Latn-RS" sz="2400" b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Popravke</a:t>
            </a:r>
            <a:r>
              <a:rPr lang="en-US" sz="2400" b="0" i="1" dirty="0"/>
              <a:t> </a:t>
            </a:r>
            <a:r>
              <a:rPr lang="en-US" sz="2400" b="0" i="1" dirty="0" err="1" smtClean="0"/>
              <a:t>gre</a:t>
            </a:r>
            <a:r>
              <a:rPr lang="sr-Latn-RS" sz="2400" b="0" i="1" dirty="0"/>
              <a:t>š</a:t>
            </a:r>
            <a:r>
              <a:rPr lang="en-US" sz="2400" b="0" i="1" dirty="0" smtClean="0"/>
              <a:t>aka</a:t>
            </a:r>
            <a:r>
              <a:rPr lang="sr-Latn-RS" sz="2400" b="0" i="1" dirty="0" smtClean="0"/>
              <a:t> </a:t>
            </a:r>
            <a:r>
              <a:rPr lang="sr-Latn-RS" sz="2400" i="1" dirty="0" smtClean="0"/>
              <a:t>- </a:t>
            </a:r>
            <a:r>
              <a:rPr lang="en-US" sz="2400" b="0" dirty="0" err="1"/>
              <a:t>jeftine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korekciju</a:t>
            </a:r>
            <a:endParaRPr lang="sr-Latn-RS" sz="2400" b="0" dirty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Adaptacija</a:t>
            </a:r>
            <a:r>
              <a:rPr lang="en-US" sz="2400" b="0" i="1" dirty="0"/>
              <a:t> </a:t>
            </a:r>
            <a:r>
              <a:rPr lang="en-US" sz="2400" b="0" i="1" dirty="0" err="1"/>
              <a:t>na</a:t>
            </a:r>
            <a:r>
              <a:rPr lang="en-US" sz="2400" b="0" i="1" dirty="0"/>
              <a:t> </a:t>
            </a:r>
            <a:r>
              <a:rPr lang="en-US" sz="2400" b="0" i="1" dirty="0" err="1" smtClean="0"/>
              <a:t>okru</a:t>
            </a:r>
            <a:r>
              <a:rPr lang="sr-Latn-RS" sz="2400" b="0" i="1" dirty="0" smtClean="0"/>
              <a:t>ž</a:t>
            </a:r>
            <a:r>
              <a:rPr lang="en-US" sz="2400" b="0" i="1" dirty="0" err="1" smtClean="0"/>
              <a:t>enje</a:t>
            </a:r>
            <a:r>
              <a:rPr lang="en-US" sz="2400" b="0" dirty="0" smtClean="0"/>
              <a:t> </a:t>
            </a:r>
            <a:r>
              <a:rPr lang="sr-Latn-RS" sz="2400" b="0" dirty="0" smtClean="0"/>
              <a:t>- </a:t>
            </a:r>
            <a:r>
              <a:rPr lang="en-US" sz="2400" b="0" dirty="0" err="1"/>
              <a:t>kada</a:t>
            </a:r>
            <a:r>
              <a:rPr lang="en-US" sz="2400" b="0" dirty="0"/>
              <a:t> ne </a:t>
            </a:r>
            <a:r>
              <a:rPr lang="en-US" sz="2400" b="0" dirty="0" err="1"/>
              <a:t>postoji</a:t>
            </a:r>
            <a:r>
              <a:rPr lang="en-US" sz="2400" b="0" dirty="0"/>
              <a:t> </a:t>
            </a:r>
            <a:r>
              <a:rPr lang="en-US" sz="2400" b="0" dirty="0" err="1"/>
              <a:t>sklad</a:t>
            </a:r>
            <a:r>
              <a:rPr lang="en-US" sz="2400" b="0" dirty="0"/>
              <a:t> </a:t>
            </a:r>
            <a:r>
              <a:rPr lang="en-US" sz="2400" b="0" dirty="0" err="1"/>
              <a:t>sa</a:t>
            </a:r>
            <a:r>
              <a:rPr lang="en-US" sz="2400" b="0" dirty="0"/>
              <a:t> </a:t>
            </a:r>
            <a:r>
              <a:rPr lang="en-US" sz="2400" b="0" dirty="0" err="1"/>
              <a:t>sistemskim</a:t>
            </a:r>
            <a:r>
              <a:rPr lang="en-US" sz="2400" b="0" dirty="0"/>
              <a:t> </a:t>
            </a:r>
            <a:r>
              <a:rPr lang="en-US" sz="2400" b="0" dirty="0" err="1" smtClean="0"/>
              <a:t>okru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enjem</a:t>
            </a:r>
            <a:r>
              <a:rPr lang="en-US" sz="2400" b="0" dirty="0" smtClean="0"/>
              <a:t> </a:t>
            </a:r>
            <a:r>
              <a:rPr lang="en-US" sz="2400" b="0" dirty="0" err="1"/>
              <a:t>kao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/>
              <a:t>je </a:t>
            </a:r>
            <a:r>
              <a:rPr lang="en-US" sz="2400" b="0" dirty="0" err="1" smtClean="0"/>
              <a:t>hardver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Dodavanje</a:t>
            </a:r>
            <a:r>
              <a:rPr lang="en-US" sz="2400" b="0" i="1" dirty="0"/>
              <a:t> </a:t>
            </a:r>
            <a:r>
              <a:rPr lang="en-US" sz="2400" b="0" i="1" dirty="0" err="1" smtClean="0"/>
              <a:t>funkcionalnosti</a:t>
            </a:r>
            <a:r>
              <a:rPr lang="sr-Latn-RS" sz="2400" b="0" dirty="0"/>
              <a:t> </a:t>
            </a:r>
            <a:r>
              <a:rPr lang="sr-Latn-RS" sz="2400" b="0" dirty="0" smtClean="0"/>
              <a:t>- </a:t>
            </a:r>
            <a:r>
              <a:rPr lang="en-US" sz="2400" b="0" dirty="0" err="1"/>
              <a:t>kada</a:t>
            </a:r>
            <a:r>
              <a:rPr lang="en-US" sz="2400" b="0" dirty="0"/>
              <a:t> </a:t>
            </a:r>
            <a:r>
              <a:rPr lang="en-US" sz="2400" b="0" dirty="0" smtClean="0"/>
              <a:t>do</a:t>
            </a:r>
            <a:r>
              <a:rPr lang="sr-Latn-RS" sz="2400" b="0" dirty="0" smtClean="0"/>
              <a:t>đ</a:t>
            </a:r>
            <a:r>
              <a:rPr lang="en-US" sz="2400" b="0" dirty="0" smtClean="0"/>
              <a:t>e </a:t>
            </a:r>
            <a:r>
              <a:rPr lang="en-US" sz="2400" b="0" dirty="0"/>
              <a:t>do </a:t>
            </a:r>
            <a:r>
              <a:rPr lang="en-US" sz="2400" b="0" dirty="0" err="1"/>
              <a:t>promena</a:t>
            </a:r>
            <a:r>
              <a:rPr lang="en-US" sz="2400" b="0" dirty="0"/>
              <a:t> u </a:t>
            </a:r>
            <a:r>
              <a:rPr lang="en-US" sz="2400" b="0" dirty="0" err="1"/>
              <a:t>sistemskim</a:t>
            </a:r>
            <a:r>
              <a:rPr lang="en-US" sz="2400" b="0" dirty="0"/>
              <a:t> </a:t>
            </a:r>
            <a:r>
              <a:rPr lang="en-US" sz="2400" b="0" dirty="0" err="1"/>
              <a:t>zahtevima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 smtClean="0"/>
              <a:t>Softverske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gre</a:t>
            </a:r>
            <a:r>
              <a:rPr lang="sr-Latn-RS" sz="2400" b="0" i="1" dirty="0" smtClean="0"/>
              <a:t>š</a:t>
            </a:r>
            <a:r>
              <a:rPr lang="en-US" sz="2400" b="0" i="1" dirty="0" err="1" smtClean="0"/>
              <a:t>ke</a:t>
            </a:r>
            <a:r>
              <a:rPr lang="en-US" sz="2400" b="0" i="1" dirty="0" smtClean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sr-Latn-RS" sz="2400" b="0" dirty="0" err="1"/>
              <a:t>č</a:t>
            </a:r>
            <a:r>
              <a:rPr lang="en-US" sz="2400" b="0" dirty="0" err="1" smtClean="0"/>
              <a:t>esta</a:t>
            </a:r>
            <a:r>
              <a:rPr lang="en-US" sz="2400" b="0" dirty="0" smtClean="0"/>
              <a:t> </a:t>
            </a:r>
            <a:r>
              <a:rPr lang="en-US" sz="2400" b="0" dirty="0" err="1"/>
              <a:t>pojava</a:t>
            </a:r>
            <a:r>
              <a:rPr lang="en-US" sz="2400" b="0" dirty="0"/>
              <a:t> </a:t>
            </a:r>
            <a:r>
              <a:rPr lang="en-US" sz="2400" b="0" dirty="0" err="1"/>
              <a:t>jer</a:t>
            </a:r>
            <a:r>
              <a:rPr lang="en-US" sz="2400" b="0" dirty="0"/>
              <a:t> </a:t>
            </a:r>
            <a:r>
              <a:rPr lang="en-US" sz="2400" b="0" dirty="0" err="1"/>
              <a:t>korisnici</a:t>
            </a:r>
            <a:r>
              <a:rPr lang="en-US" sz="2400" b="0" dirty="0"/>
              <a:t> </a:t>
            </a:r>
            <a:r>
              <a:rPr lang="sr-Latn-RS" sz="2400" b="0" dirty="0" err="1"/>
              <a:t>č</a:t>
            </a:r>
            <a:r>
              <a:rPr lang="en-US" sz="2400" b="0" dirty="0" err="1" smtClean="0"/>
              <a:t>esto</a:t>
            </a:r>
            <a:r>
              <a:rPr lang="en-US" sz="2400" b="0" dirty="0" smtClean="0"/>
              <a:t> </a:t>
            </a:r>
            <a:r>
              <a:rPr lang="en-US" sz="2400" b="0" dirty="0" err="1"/>
              <a:t>koriste</a:t>
            </a:r>
            <a:r>
              <a:rPr lang="en-US" sz="2400" b="0" dirty="0"/>
              <a:t> </a:t>
            </a:r>
            <a:r>
              <a:rPr lang="en-US" sz="2400" b="0" dirty="0" err="1"/>
              <a:t>sofver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neki</a:t>
            </a:r>
            <a:r>
              <a:rPr lang="en-US" sz="2400" b="0" dirty="0"/>
              <a:t> </a:t>
            </a:r>
            <a:r>
              <a:rPr lang="en-US" sz="2400" b="0" dirty="0" smtClean="0"/>
              <a:t>neo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ekivani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na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in</a:t>
            </a:r>
            <a:r>
              <a:rPr lang="en-US" sz="2400" b="0" dirty="0"/>
              <a:t>.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</a:t>
            </a:r>
            <a:r>
              <a:rPr lang="en-US" sz="2400" b="0" dirty="0" smtClean="0"/>
              <a:t>bi</a:t>
            </a:r>
            <a:r>
              <a:rPr lang="sr-Latn-RS" sz="2400" b="0" dirty="0" smtClean="0"/>
              <a:t> se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olak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a</a:t>
            </a:r>
            <a:r>
              <a:rPr lang="sr-Latn-RS" sz="2400" b="0" dirty="0" smtClean="0"/>
              <a:t>o</a:t>
            </a:r>
            <a:r>
              <a:rPr lang="en-US" sz="2400" b="0" dirty="0" smtClean="0"/>
              <a:t> </a:t>
            </a:r>
            <a:r>
              <a:rPr lang="en-US" sz="2400" b="0" dirty="0"/>
              <a:t>rad </a:t>
            </a:r>
            <a:r>
              <a:rPr lang="sr-Latn-RS" sz="2400" b="0" dirty="0" smtClean="0"/>
              <a:t>na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njim</a:t>
            </a:r>
            <a:r>
              <a:rPr lang="sr-Latn-RS" sz="2400" b="0" dirty="0" smtClean="0"/>
              <a:t>a</a:t>
            </a:r>
            <a:r>
              <a:rPr lang="en-US" sz="2400" b="0" dirty="0" smtClean="0"/>
              <a:t> </a:t>
            </a:r>
            <a:r>
              <a:rPr lang="en-US" sz="2400" b="0" dirty="0"/>
              <a:t>je </a:t>
            </a:r>
            <a:r>
              <a:rPr lang="en-US" sz="2400" b="0" dirty="0" err="1"/>
              <a:t>najbolji</a:t>
            </a:r>
            <a:r>
              <a:rPr lang="en-US" sz="2400" b="0" dirty="0"/>
              <a:t> </a:t>
            </a:r>
            <a:r>
              <a:rPr lang="en-US" sz="2400" b="0" dirty="0" err="1" smtClean="0"/>
              <a:t>na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in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smtClean="0"/>
              <a:t>re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/>
              <a:t>ovih</a:t>
            </a:r>
            <a:r>
              <a:rPr lang="en-US" sz="2400" b="0" dirty="0"/>
              <a:t> </a:t>
            </a:r>
            <a:r>
              <a:rPr lang="en-US" sz="2400" b="0" dirty="0" err="1"/>
              <a:t>problema</a:t>
            </a:r>
            <a:r>
              <a:rPr lang="en-US" sz="2400" b="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276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09600"/>
            <a:ext cx="7520940" cy="4267200"/>
          </a:xfrm>
        </p:spPr>
        <p:txBody>
          <a:bodyPr>
            <a:normAutofit/>
          </a:bodyPr>
          <a:lstStyle/>
          <a:p>
            <a:r>
              <a:rPr lang="sr-Latn-RS" sz="2400" b="0" dirty="0"/>
              <a:t>R</a:t>
            </a:r>
            <a:r>
              <a:rPr lang="en-US" sz="2400" b="0" dirty="0" smtClean="0"/>
              <a:t>ad </a:t>
            </a:r>
            <a:r>
              <a:rPr lang="en-US" sz="2400" b="0" dirty="0" err="1"/>
              <a:t>tokom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tome da </a:t>
            </a:r>
            <a:r>
              <a:rPr lang="en-US" sz="2400" b="0" dirty="0" err="1"/>
              <a:t>softver</a:t>
            </a:r>
            <a:r>
              <a:rPr lang="en-US" sz="2400" b="0" dirty="0"/>
              <a:t> </a:t>
            </a:r>
            <a:r>
              <a:rPr lang="en-US" sz="2400" b="0" dirty="0" smtClean="0"/>
              <a:t>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inimo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lak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im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razumevanje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menjanje</a:t>
            </a:r>
            <a:r>
              <a:rPr lang="en-US" sz="2400" b="0" dirty="0"/>
              <a:t> </a:t>
            </a:r>
            <a:r>
              <a:rPr lang="en-US" sz="2400" b="0" dirty="0" err="1"/>
              <a:t>najverovatnije</a:t>
            </a:r>
            <a:r>
              <a:rPr lang="en-US" sz="2400" b="0" dirty="0"/>
              <a:t> </a:t>
            </a:r>
            <a:r>
              <a:rPr lang="en-US" sz="2400" b="0" dirty="0" err="1"/>
              <a:t>dovodi</a:t>
            </a:r>
            <a:r>
              <a:rPr lang="en-US" sz="2400" b="0" dirty="0"/>
              <a:t> do </a:t>
            </a:r>
            <a:r>
              <a:rPr lang="en-US" sz="2400" b="0" dirty="0" err="1"/>
              <a:t>kasnijeg</a:t>
            </a:r>
            <a:r>
              <a:rPr lang="en-US" sz="2400" b="0" dirty="0"/>
              <a:t> </a:t>
            </a:r>
            <a:r>
              <a:rPr lang="en-US" sz="2400" b="0" dirty="0" err="1"/>
              <a:t>smanjenja</a:t>
            </a:r>
            <a:r>
              <a:rPr lang="en-US" sz="2400" b="0" dirty="0"/>
              <a:t> </a:t>
            </a:r>
            <a:r>
              <a:rPr lang="en-US" sz="2400" b="0" dirty="0" err="1" smtClean="0"/>
              <a:t>tro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kova</a:t>
            </a:r>
            <a:r>
              <a:rPr lang="en-US" sz="2400" b="0" dirty="0" smtClean="0"/>
              <a:t> </a:t>
            </a:r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 smtClean="0"/>
              <a:t>razvoja</a:t>
            </a:r>
            <a:endParaRPr lang="sr-Latn-RS" sz="2400" b="0" dirty="0" smtClean="0"/>
          </a:p>
          <a:p>
            <a:r>
              <a:rPr lang="en-US" sz="2400" b="0" dirty="0"/>
              <a:t>To je </a:t>
            </a:r>
            <a:r>
              <a:rPr lang="en-US" sz="2400" b="0" dirty="0" err="1"/>
              <a:t>razlog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refaktorisanje</a:t>
            </a:r>
            <a:r>
              <a:rPr lang="en-US" sz="2400" b="0" dirty="0"/>
              <a:t> u </a:t>
            </a:r>
            <a:r>
              <a:rPr lang="en-US" sz="2400" b="0" dirty="0" err="1"/>
              <a:t>agilnom</a:t>
            </a:r>
            <a:r>
              <a:rPr lang="en-US" sz="2400" b="0" dirty="0"/>
              <a:t> </a:t>
            </a:r>
            <a:r>
              <a:rPr lang="en-US" sz="2400" b="0" dirty="0" err="1"/>
              <a:t>razvoju</a:t>
            </a:r>
            <a:r>
              <a:rPr lang="en-US" sz="2400" b="0" dirty="0"/>
              <a:t>. </a:t>
            </a:r>
            <a:endParaRPr lang="sr-Latn-RS" sz="2400" b="0" dirty="0" smtClean="0"/>
          </a:p>
          <a:p>
            <a:r>
              <a:rPr lang="en-US" sz="2400" b="0" dirty="0" err="1" smtClean="0"/>
              <a:t>Bez</a:t>
            </a:r>
            <a:r>
              <a:rPr lang="en-US" sz="2400" b="0" dirty="0" smtClean="0"/>
              <a:t> </a:t>
            </a:r>
            <a:r>
              <a:rPr lang="en-US" sz="2400" b="0" dirty="0" err="1"/>
              <a:t>refaktorisanja</a:t>
            </a:r>
            <a:r>
              <a:rPr lang="en-US" sz="2400" b="0" dirty="0"/>
              <a:t> </a:t>
            </a:r>
            <a:r>
              <a:rPr lang="en-US" sz="2400" b="0" dirty="0" err="1"/>
              <a:t>kod</a:t>
            </a:r>
            <a:r>
              <a:rPr lang="en-US" sz="2400" b="0" dirty="0"/>
              <a:t> </a:t>
            </a:r>
            <a:r>
              <a:rPr lang="en-US" sz="2400" b="0" dirty="0" err="1"/>
              <a:t>postaje</a:t>
            </a:r>
            <a:r>
              <a:rPr lang="en-US" sz="2400" b="0" dirty="0"/>
              <a:t> </a:t>
            </a:r>
            <a:r>
              <a:rPr lang="en-US" sz="2400" b="0" dirty="0" err="1"/>
              <a:t>sve</a:t>
            </a:r>
            <a:r>
              <a:rPr lang="en-US" sz="2400" b="0" dirty="0"/>
              <a:t> </a:t>
            </a:r>
            <a:r>
              <a:rPr lang="en-US" sz="2400" b="0" dirty="0" smtClean="0"/>
              <a:t>vi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sr-Latn-RS" sz="2400" b="0" dirty="0"/>
              <a:t>i</a:t>
            </a:r>
            <a:r>
              <a:rPr lang="en-US" sz="2400" b="0" dirty="0" smtClean="0"/>
              <a:t> vi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 err="1"/>
              <a:t>komplikovan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skup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 smtClean="0"/>
              <a:t>promene</a:t>
            </a:r>
            <a:endParaRPr lang="sr-Latn-RS" sz="2400" b="0" dirty="0" smtClean="0"/>
          </a:p>
          <a:p>
            <a:r>
              <a:rPr lang="en-US" sz="2400" b="0" dirty="0"/>
              <a:t>U </a:t>
            </a:r>
            <a:r>
              <a:rPr lang="en-US" sz="2400" b="0" dirty="0" err="1"/>
              <a:t>razvoju</a:t>
            </a:r>
            <a:r>
              <a:rPr lang="en-US" sz="2400" b="0" dirty="0"/>
              <a:t> </a:t>
            </a:r>
            <a:r>
              <a:rPr lang="en-US" sz="2400" b="0" dirty="0" err="1"/>
              <a:t>zasnovanom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planiranju</a:t>
            </a:r>
            <a:r>
              <a:rPr lang="en-US" sz="2400" b="0" dirty="0"/>
              <a:t> </a:t>
            </a:r>
            <a:r>
              <a:rPr lang="en-US" sz="2400" b="0" dirty="0" err="1"/>
              <a:t>realnost</a:t>
            </a:r>
            <a:r>
              <a:rPr lang="en-US" sz="2400" b="0" dirty="0"/>
              <a:t> je da je </a:t>
            </a:r>
            <a:r>
              <a:rPr lang="en-US" sz="2400" b="0" dirty="0" err="1"/>
              <a:t>dodatno</a:t>
            </a:r>
            <a:r>
              <a:rPr lang="en-US" sz="2400" b="0" dirty="0"/>
              <a:t> </a:t>
            </a:r>
            <a:r>
              <a:rPr lang="en-US" sz="2400" b="0" dirty="0" err="1"/>
              <a:t>ulaganje</a:t>
            </a:r>
            <a:r>
              <a:rPr lang="en-US" sz="2400" b="0" dirty="0"/>
              <a:t> u </a:t>
            </a:r>
            <a:r>
              <a:rPr lang="en-US" sz="2400" b="0" dirty="0" err="1" smtClean="0"/>
              <a:t>pobolj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anje</a:t>
            </a:r>
            <a:r>
              <a:rPr lang="en-US" sz="2400" b="0" dirty="0" smtClean="0"/>
              <a:t> </a:t>
            </a:r>
            <a:r>
              <a:rPr lang="en-US" sz="2400" b="0" dirty="0" err="1"/>
              <a:t>koda</a:t>
            </a:r>
            <a:r>
              <a:rPr lang="en-US" sz="2400" b="0" dirty="0"/>
              <a:t> </a:t>
            </a:r>
            <a:r>
              <a:rPr lang="en-US" sz="2400" b="0" dirty="0" err="1"/>
              <a:t>vrlo</a:t>
            </a:r>
            <a:r>
              <a:rPr lang="en-US" sz="2400" b="0" dirty="0"/>
              <a:t> </a:t>
            </a:r>
            <a:r>
              <a:rPr lang="en-US" sz="2400" b="0" dirty="0" err="1"/>
              <a:t>retko</a:t>
            </a:r>
            <a:r>
              <a:rPr lang="en-US" sz="2400" b="0" dirty="0"/>
              <a:t> </a:t>
            </a:r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7858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20940" cy="31242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Obi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no </a:t>
            </a:r>
            <a:r>
              <a:rPr lang="en-US" sz="2400" b="0" dirty="0"/>
              <a:t>je </a:t>
            </a:r>
            <a:r>
              <a:rPr lang="en-US" sz="2400" b="0" dirty="0" err="1"/>
              <a:t>mnogo</a:t>
            </a:r>
            <a:r>
              <a:rPr lang="en-US" sz="2400" b="0" dirty="0"/>
              <a:t> </a:t>
            </a:r>
            <a:r>
              <a:rPr lang="en-US" sz="2400" b="0" dirty="0" err="1"/>
              <a:t>skuplje</a:t>
            </a:r>
            <a:r>
              <a:rPr lang="en-US" sz="2400" b="0" dirty="0"/>
              <a:t> </a:t>
            </a:r>
            <a:r>
              <a:rPr lang="en-US" sz="2400" b="0" dirty="0" err="1"/>
              <a:t>dodavati</a:t>
            </a:r>
            <a:r>
              <a:rPr lang="en-US" sz="2400" b="0" dirty="0"/>
              <a:t> </a:t>
            </a:r>
            <a:r>
              <a:rPr lang="en-US" sz="2400" b="0" dirty="0" err="1"/>
              <a:t>funkcionalnosti</a:t>
            </a:r>
            <a:r>
              <a:rPr lang="en-US" sz="2400" b="0" dirty="0"/>
              <a:t> </a:t>
            </a:r>
            <a:r>
              <a:rPr lang="en-US" sz="2400" b="0" dirty="0" err="1"/>
              <a:t>kada</a:t>
            </a:r>
            <a:r>
              <a:rPr lang="en-US" sz="2400" b="0" dirty="0"/>
              <a:t> je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 smtClean="0"/>
              <a:t>ve</a:t>
            </a:r>
            <a:r>
              <a:rPr lang="sr-Latn-RS" sz="2400" b="0" dirty="0" smtClean="0"/>
              <a:t>ć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isporu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en</a:t>
            </a:r>
            <a:r>
              <a:rPr lang="sr-Latn-RS" sz="2400" b="0" dirty="0" smtClean="0"/>
              <a:t>:</a:t>
            </a:r>
          </a:p>
          <a:p>
            <a:endParaRPr lang="sr-Latn-RS" sz="2400" b="0" dirty="0" smtClean="0"/>
          </a:p>
          <a:p>
            <a:pPr lvl="3"/>
            <a:r>
              <a:rPr lang="en-US" sz="2400" b="0" i="1" dirty="0" err="1"/>
              <a:t>Stabilnost</a:t>
            </a:r>
            <a:r>
              <a:rPr lang="en-US" sz="2400" b="0" i="1" dirty="0"/>
              <a:t> </a:t>
            </a:r>
            <a:r>
              <a:rPr lang="en-US" sz="2400" b="0" i="1" dirty="0" err="1"/>
              <a:t>tima</a:t>
            </a:r>
            <a:r>
              <a:rPr lang="en-US" sz="2400" b="0" dirty="0"/>
              <a:t> </a:t>
            </a:r>
          </a:p>
          <a:p>
            <a:pPr lvl="3"/>
            <a:r>
              <a:rPr lang="en-US" sz="2400" b="0" i="1" dirty="0" smtClean="0"/>
              <a:t>Lo</a:t>
            </a:r>
            <a:r>
              <a:rPr lang="sr-Latn-RS" sz="2400" b="0" i="1" dirty="0" smtClean="0"/>
              <a:t>š</a:t>
            </a:r>
            <a:r>
              <a:rPr lang="en-US" sz="2400" b="0" i="1" dirty="0" smtClean="0"/>
              <a:t>a </a:t>
            </a:r>
            <a:r>
              <a:rPr lang="en-US" sz="2400" b="0" i="1" dirty="0" err="1"/>
              <a:t>praksa</a:t>
            </a:r>
            <a:r>
              <a:rPr lang="en-US" sz="2400" b="0" i="1" dirty="0"/>
              <a:t> </a:t>
            </a:r>
            <a:r>
              <a:rPr lang="en-US" sz="2400" b="0" i="1" dirty="0" err="1"/>
              <a:t>razvoja</a:t>
            </a:r>
            <a:r>
              <a:rPr lang="en-US" sz="2400" b="0" dirty="0"/>
              <a:t> </a:t>
            </a:r>
          </a:p>
          <a:p>
            <a:pPr lvl="3"/>
            <a:r>
              <a:rPr lang="en-US" sz="2400" b="0" i="1" dirty="0" err="1"/>
              <a:t>Starost</a:t>
            </a:r>
            <a:r>
              <a:rPr lang="en-US" sz="2400" b="0" i="1" dirty="0"/>
              <a:t> </a:t>
            </a:r>
            <a:r>
              <a:rPr lang="en-US" sz="2400" b="0" i="1" dirty="0" err="1"/>
              <a:t>programa</a:t>
            </a:r>
            <a:r>
              <a:rPr lang="en-US" sz="2400" b="0" i="1" dirty="0"/>
              <a:t> </a:t>
            </a:r>
            <a:r>
              <a:rPr lang="sr-Latn-RS" sz="2400" b="0" i="1" dirty="0" smtClean="0"/>
              <a:t>i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struktura</a:t>
            </a:r>
            <a:r>
              <a:rPr lang="en-US" sz="2400" b="0" dirty="0"/>
              <a:t> </a:t>
            </a:r>
          </a:p>
          <a:p>
            <a:pPr lvl="3"/>
            <a:r>
              <a:rPr lang="en-US" sz="2400" b="0" i="1" dirty="0" err="1" smtClean="0"/>
              <a:t>Ve</a:t>
            </a:r>
            <a:r>
              <a:rPr lang="sr-Latn-RS" sz="2400" b="0" i="1" dirty="0" smtClean="0"/>
              <a:t>š</a:t>
            </a:r>
            <a:r>
              <a:rPr lang="en-US" sz="2400" b="0" i="1" dirty="0" smtClean="0"/>
              <a:t>tine </a:t>
            </a:r>
            <a:r>
              <a:rPr lang="en-US" sz="2400" b="0" i="1" dirty="0" err="1"/>
              <a:t>osoblja</a:t>
            </a:r>
            <a:r>
              <a:rPr lang="en-US" sz="24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20940" cy="548640"/>
          </a:xfrm>
        </p:spPr>
        <p:txBody>
          <a:bodyPr/>
          <a:lstStyle/>
          <a:p>
            <a:pPr algn="ctr"/>
            <a:r>
              <a:rPr lang="en-US" dirty="0" err="1"/>
              <a:t>Prognoze</a:t>
            </a:r>
            <a:r>
              <a:rPr lang="en-US" dirty="0"/>
              <a:t> </a:t>
            </a:r>
            <a:r>
              <a:rPr lang="en-US" dirty="0" err="1" smtClean="0"/>
              <a:t>odr</a:t>
            </a:r>
            <a:r>
              <a:rPr lang="sr-Latn-RS" dirty="0" smtClean="0"/>
              <a:t>ž</a:t>
            </a:r>
            <a:r>
              <a:rPr lang="en-US" dirty="0" err="1" smtClean="0"/>
              <a:t>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20940" cy="3547572"/>
          </a:xfrm>
        </p:spPr>
        <p:txBody>
          <a:bodyPr>
            <a:normAutofit/>
          </a:bodyPr>
          <a:lstStyle/>
          <a:p>
            <a:r>
              <a:rPr lang="sr-Latn-RS" sz="2400" b="0" dirty="0"/>
              <a:t>Š</a:t>
            </a:r>
            <a:r>
              <a:rPr lang="en-US" sz="2400" b="0" dirty="0" smtClean="0"/>
              <a:t>to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/>
              <a:t>programi</a:t>
            </a:r>
            <a:r>
              <a:rPr lang="en-US" sz="2400" b="0" dirty="0"/>
              <a:t> </a:t>
            </a:r>
            <a:r>
              <a:rPr lang="en-US" sz="2400" b="0" dirty="0" err="1"/>
              <a:t>kompleksniji</a:t>
            </a:r>
            <a:r>
              <a:rPr lang="en-US" sz="2400" b="0" dirty="0"/>
              <a:t> to je </a:t>
            </a:r>
            <a:r>
              <a:rPr lang="en-US" sz="2400" b="0" dirty="0" err="1"/>
              <a:t>skuplje</a:t>
            </a:r>
            <a:r>
              <a:rPr lang="en-US" sz="2400" b="0" dirty="0"/>
              <a:t> </a:t>
            </a:r>
            <a:r>
              <a:rPr lang="en-US" sz="2400" b="0" dirty="0" err="1"/>
              <a:t>kasnije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sistema</a:t>
            </a:r>
            <a:endParaRPr lang="sr-Latn-RS" sz="2400" b="0" dirty="0" smtClean="0"/>
          </a:p>
          <a:p>
            <a:r>
              <a:rPr lang="en-US" sz="2400" b="0" dirty="0" err="1"/>
              <a:t>Kako</a:t>
            </a:r>
            <a:r>
              <a:rPr lang="en-US" sz="2400" b="0" dirty="0"/>
              <a:t> bi se </a:t>
            </a:r>
            <a:r>
              <a:rPr lang="en-US" sz="2400" b="0" dirty="0" err="1"/>
              <a:t>smanjili</a:t>
            </a:r>
            <a:r>
              <a:rPr lang="en-US" sz="2400" b="0" dirty="0"/>
              <a:t> </a:t>
            </a:r>
            <a:r>
              <a:rPr lang="en-US" sz="2400" b="0" dirty="0" err="1"/>
              <a:t>troskovi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</a:t>
            </a:r>
            <a:r>
              <a:rPr lang="en-US" sz="2400" b="0" dirty="0" err="1"/>
              <a:t>treba</a:t>
            </a:r>
            <a:r>
              <a:rPr lang="en-US" sz="2400" b="0" dirty="0"/>
              <a:t> se </a:t>
            </a:r>
            <a:r>
              <a:rPr lang="en-US" sz="2400" b="0" dirty="0" err="1"/>
              <a:t>truditi</a:t>
            </a:r>
            <a:r>
              <a:rPr lang="en-US" sz="2400" b="0" dirty="0"/>
              <a:t> da </a:t>
            </a:r>
            <a:r>
              <a:rPr lang="en-US" sz="2400" b="0" dirty="0" err="1"/>
              <a:t>kompleksne</a:t>
            </a:r>
            <a:r>
              <a:rPr lang="en-US" sz="2400" b="0" dirty="0"/>
              <a:t> </a:t>
            </a:r>
            <a:r>
              <a:rPr lang="en-US" sz="2400" b="0" dirty="0" err="1"/>
              <a:t>delove</a:t>
            </a:r>
            <a:r>
              <a:rPr lang="en-US" sz="2400" b="0" dirty="0"/>
              <a:t> </a:t>
            </a:r>
            <a:r>
              <a:rPr lang="en-US" sz="2400" b="0" dirty="0" err="1"/>
              <a:t>programa</a:t>
            </a:r>
            <a:r>
              <a:rPr lang="en-US" sz="2400" b="0" dirty="0"/>
              <a:t> </a:t>
            </a:r>
            <a:r>
              <a:rPr lang="en-US" sz="2400" b="0" dirty="0" err="1"/>
              <a:t>zamenimo</a:t>
            </a:r>
            <a:r>
              <a:rPr lang="en-US" sz="2400" b="0" dirty="0"/>
              <a:t> </a:t>
            </a:r>
            <a:r>
              <a:rPr lang="en-US" sz="2400" b="0" dirty="0" err="1"/>
              <a:t>manje</a:t>
            </a:r>
            <a:r>
              <a:rPr lang="en-US" sz="2400" b="0" dirty="0"/>
              <a:t> </a:t>
            </a:r>
            <a:r>
              <a:rPr lang="en-US" sz="2400" b="0" dirty="0" err="1"/>
              <a:t>kompleksnim</a:t>
            </a:r>
            <a:r>
              <a:rPr lang="en-US" sz="2400" b="0" dirty="0"/>
              <a:t> </a:t>
            </a:r>
            <a:r>
              <a:rPr lang="en-US" sz="2400" b="0" dirty="0" err="1" smtClean="0"/>
              <a:t>alternativama</a:t>
            </a:r>
            <a:endParaRPr lang="sr-Latn-RS" sz="2400" b="0" dirty="0" smtClean="0"/>
          </a:p>
          <a:p>
            <a:r>
              <a:rPr lang="en-US" sz="2400" b="0" dirty="0" err="1"/>
              <a:t>Nakon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pustimo</a:t>
            </a:r>
            <a:r>
              <a:rPr lang="en-US" sz="2400" b="0" dirty="0"/>
              <a:t> u </a:t>
            </a:r>
            <a:r>
              <a:rPr lang="en-US" sz="2400" b="0" dirty="0" err="1" smtClean="0"/>
              <a:t>kori</a:t>
            </a:r>
            <a:r>
              <a:rPr lang="sr-Latn-RS" sz="2400" b="0" dirty="0" smtClean="0"/>
              <a:t>šć</a:t>
            </a:r>
            <a:r>
              <a:rPr lang="en-US" sz="2400" b="0" dirty="0" err="1" smtClean="0"/>
              <a:t>enje</a:t>
            </a:r>
            <a:r>
              <a:rPr lang="en-US" sz="2400" b="0" dirty="0"/>
              <a:t>,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emo</a:t>
            </a:r>
            <a:r>
              <a:rPr lang="en-US" sz="2400" b="0" dirty="0" smtClean="0"/>
              <a:t> </a:t>
            </a:r>
            <a:r>
              <a:rPr lang="en-US" sz="2400" b="0" dirty="0" err="1"/>
              <a:t>iskoristiti</a:t>
            </a:r>
            <a:r>
              <a:rPr lang="en-US" sz="2400" b="0" dirty="0"/>
              <a:t> to da </a:t>
            </a:r>
            <a:r>
              <a:rPr lang="en-US" sz="2400" b="0" dirty="0" err="1"/>
              <a:t>pogledamo</a:t>
            </a:r>
            <a:r>
              <a:rPr lang="en-US" sz="2400" b="0" dirty="0"/>
              <a:t> </a:t>
            </a:r>
            <a:r>
              <a:rPr lang="en-US" sz="2400" b="0" dirty="0" err="1"/>
              <a:t>rezultate</a:t>
            </a:r>
            <a:r>
              <a:rPr lang="en-US" sz="2400" b="0" dirty="0"/>
              <a:t> </a:t>
            </a:r>
            <a:r>
              <a:rPr lang="en-US" sz="2400" b="0" dirty="0" err="1"/>
              <a:t>rada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err="1"/>
              <a:t>predvideli</a:t>
            </a:r>
            <a:r>
              <a:rPr lang="en-US" sz="2400" b="0" dirty="0"/>
              <a:t>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</a:t>
            </a:r>
            <a:r>
              <a:rPr lang="en-US" sz="2400" b="0" dirty="0" err="1"/>
              <a:t>sistema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8811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smtClean="0"/>
              <a:t>rein</a:t>
            </a:r>
            <a:r>
              <a:rPr lang="sr-Latn-RS" dirty="0" smtClean="0"/>
              <a:t>ž</a:t>
            </a:r>
            <a:r>
              <a:rPr lang="en-US" dirty="0" err="1" smtClean="0"/>
              <a:t>enjering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09572"/>
          </a:xfrm>
        </p:spPr>
        <p:txBody>
          <a:bodyPr>
            <a:noAutofit/>
          </a:bodyPr>
          <a:lstStyle/>
          <a:p>
            <a:r>
              <a:rPr lang="en-US" sz="2400" b="0" dirty="0" err="1"/>
              <a:t>Mnogi</a:t>
            </a:r>
            <a:r>
              <a:rPr lang="en-US" sz="2400" b="0" dirty="0"/>
              <a:t> </a:t>
            </a:r>
            <a:r>
              <a:rPr lang="en-US" sz="2400" b="0" dirty="0" err="1"/>
              <a:t>sistemi</a:t>
            </a:r>
            <a:r>
              <a:rPr lang="en-US" sz="2400" b="0" dirty="0"/>
              <a:t>, </a:t>
            </a:r>
            <a:r>
              <a:rPr lang="en-US" sz="2400" b="0" dirty="0" err="1"/>
              <a:t>pogotovu</a:t>
            </a:r>
            <a:r>
              <a:rPr lang="en-US" sz="2400" b="0" dirty="0"/>
              <a:t> </a:t>
            </a:r>
            <a:r>
              <a:rPr lang="en-US" sz="2400" b="0" dirty="0" err="1"/>
              <a:t>stariji</a:t>
            </a:r>
            <a:r>
              <a:rPr lang="en-US" sz="2400" b="0" dirty="0"/>
              <a:t> </a:t>
            </a:r>
            <a:r>
              <a:rPr lang="en-US" sz="2400" b="0" dirty="0" err="1"/>
              <a:t>sistemi</a:t>
            </a:r>
            <a:r>
              <a:rPr lang="en-US" sz="2400" b="0" dirty="0"/>
              <a:t>,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 smtClean="0"/>
              <a:t>te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ki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razumevanje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menjanje</a:t>
            </a:r>
            <a:endParaRPr lang="sr-Latn-RS" sz="2400" b="0" dirty="0" smtClean="0"/>
          </a:p>
          <a:p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smtClean="0"/>
              <a:t>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inili</a:t>
            </a:r>
            <a:r>
              <a:rPr lang="en-US" sz="2400" b="0" dirty="0" smtClean="0"/>
              <a:t> </a:t>
            </a:r>
            <a:r>
              <a:rPr lang="en-US" sz="2400" b="0" dirty="0"/>
              <a:t>da </a:t>
            </a:r>
            <a:r>
              <a:rPr lang="en-US" sz="2400" b="0" dirty="0" err="1"/>
              <a:t>stariji</a:t>
            </a:r>
            <a:r>
              <a:rPr lang="en-US" sz="2400" b="0" dirty="0"/>
              <a:t> </a:t>
            </a:r>
            <a:r>
              <a:rPr lang="en-US" sz="2400" b="0" dirty="0" err="1"/>
              <a:t>softveri</a:t>
            </a:r>
            <a:r>
              <a:rPr lang="en-US" sz="2400" b="0" dirty="0"/>
              <a:t> </a:t>
            </a:r>
            <a:r>
              <a:rPr lang="en-US" sz="2400" b="0" dirty="0" err="1"/>
              <a:t>budu</a:t>
            </a:r>
            <a:r>
              <a:rPr lang="en-US" sz="2400" b="0" dirty="0"/>
              <a:t> </a:t>
            </a:r>
            <a:r>
              <a:rPr lang="en-US" sz="2400" b="0" dirty="0" err="1" smtClean="0"/>
              <a:t>lak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/>
              <a:t>,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emo</a:t>
            </a:r>
            <a:r>
              <a:rPr lang="en-US" sz="2400" b="0" dirty="0" smtClean="0"/>
              <a:t> </a:t>
            </a:r>
            <a:r>
              <a:rPr lang="en-US" sz="2400" b="0" dirty="0"/>
              <a:t>se </a:t>
            </a:r>
            <a:r>
              <a:rPr lang="en-US" sz="2400" b="0" dirty="0" err="1"/>
              <a:t>baviti</a:t>
            </a:r>
            <a:r>
              <a:rPr lang="en-US" sz="2400" b="0" dirty="0"/>
              <a:t> </a:t>
            </a:r>
            <a:r>
              <a:rPr lang="en-US" sz="2400" b="0" dirty="0" smtClean="0"/>
              <a:t>rein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enjeringom</a:t>
            </a:r>
            <a:r>
              <a:rPr lang="en-US" sz="2400" b="0" dirty="0" smtClean="0"/>
              <a:t> </a:t>
            </a:r>
            <a:r>
              <a:rPr lang="en-US" sz="2400" b="0" dirty="0" err="1"/>
              <a:t>ovih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taj</a:t>
            </a:r>
            <a:r>
              <a:rPr lang="en-US" sz="2400" b="0" dirty="0"/>
              <a:t> </a:t>
            </a:r>
            <a:r>
              <a:rPr lang="en-US" sz="2400" b="0" dirty="0" err="1" smtClean="0"/>
              <a:t>na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in </a:t>
            </a:r>
            <a:r>
              <a:rPr lang="en-US" sz="2400" b="0" dirty="0" err="1"/>
              <a:t>unaprediti</a:t>
            </a:r>
            <a:r>
              <a:rPr lang="en-US" sz="2400" b="0" dirty="0"/>
              <a:t> </a:t>
            </a:r>
            <a:r>
              <a:rPr lang="en-US" sz="2400" b="0" dirty="0" err="1"/>
              <a:t>njihovu</a:t>
            </a:r>
            <a:r>
              <a:rPr lang="en-US" sz="2400" b="0" dirty="0"/>
              <a:t> </a:t>
            </a:r>
            <a:r>
              <a:rPr lang="en-US" sz="2400" b="0" dirty="0" err="1"/>
              <a:t>strukturu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razumljivost</a:t>
            </a:r>
            <a:endParaRPr lang="sr-Latn-RS" sz="2400" b="0" dirty="0" smtClean="0"/>
          </a:p>
          <a:p>
            <a:r>
              <a:rPr lang="en-US" sz="2400" b="0" dirty="0" smtClean="0"/>
              <a:t>Rein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obuhvatiti</a:t>
            </a:r>
            <a:r>
              <a:rPr lang="en-US" sz="2400" b="0" dirty="0"/>
              <a:t> </a:t>
            </a:r>
            <a:r>
              <a:rPr lang="en-US" sz="2400" b="0" dirty="0" err="1" smtClean="0"/>
              <a:t>preure</a:t>
            </a:r>
            <a:r>
              <a:rPr lang="sr-Latn-RS" sz="2400" b="0" dirty="0" smtClean="0"/>
              <a:t>đ</a:t>
            </a:r>
            <a:r>
              <a:rPr lang="en-US" sz="2400" b="0" dirty="0" err="1" smtClean="0"/>
              <a:t>ivanje</a:t>
            </a:r>
            <a:r>
              <a:rPr lang="en-US" sz="2400" b="0" dirty="0" smtClean="0"/>
              <a:t> </a:t>
            </a:r>
            <a:r>
              <a:rPr lang="en-US" sz="2400" b="0" dirty="0" err="1"/>
              <a:t>dokumentacije</a:t>
            </a:r>
            <a:r>
              <a:rPr lang="en-US" sz="2400" b="0" dirty="0"/>
              <a:t>, </a:t>
            </a:r>
            <a:r>
              <a:rPr lang="en-US" sz="2400" b="0" dirty="0" err="1"/>
              <a:t>refaktorisanje</a:t>
            </a:r>
            <a:r>
              <a:rPr lang="en-US" sz="2400" b="0" dirty="0"/>
              <a:t> </a:t>
            </a:r>
            <a:r>
              <a:rPr lang="en-US" sz="2400" b="0" dirty="0" err="1"/>
              <a:t>arhitekture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, </a:t>
            </a:r>
            <a:r>
              <a:rPr lang="en-US" sz="2400" b="0" dirty="0" err="1" smtClean="0"/>
              <a:t>prevo</a:t>
            </a:r>
            <a:r>
              <a:rPr lang="sr-Latn-RS" sz="2400" b="0" dirty="0" smtClean="0"/>
              <a:t>đ</a:t>
            </a:r>
            <a:r>
              <a:rPr lang="en-US" sz="2400" b="0" dirty="0" err="1" smtClean="0"/>
              <a:t>enje</a:t>
            </a:r>
            <a:r>
              <a:rPr lang="en-US" sz="2400" b="0" dirty="0" smtClean="0"/>
              <a:t> </a:t>
            </a:r>
            <a:r>
              <a:rPr lang="en-US" sz="2400" b="0" dirty="0" err="1"/>
              <a:t>programa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moderne</a:t>
            </a:r>
            <a:r>
              <a:rPr lang="en-US" sz="2400" b="0" dirty="0"/>
              <a:t> </a:t>
            </a:r>
            <a:r>
              <a:rPr lang="en-US" sz="2400" b="0" dirty="0" err="1"/>
              <a:t>programske</a:t>
            </a:r>
            <a:r>
              <a:rPr lang="en-US" sz="2400" b="0" dirty="0"/>
              <a:t> </a:t>
            </a:r>
            <a:r>
              <a:rPr lang="en-US" sz="2400" b="0" dirty="0" err="1"/>
              <a:t>jezike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modifikaciju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a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uriranje</a:t>
            </a:r>
            <a:r>
              <a:rPr lang="en-US" sz="2400" b="0" dirty="0" smtClean="0"/>
              <a:t> </a:t>
            </a:r>
            <a:r>
              <a:rPr lang="en-US" sz="2400" b="0" dirty="0" err="1"/>
              <a:t>strukture</a:t>
            </a:r>
            <a:r>
              <a:rPr lang="en-US" sz="2400" b="0" dirty="0"/>
              <a:t> </a:t>
            </a:r>
            <a:r>
              <a:rPr lang="en-US" sz="2400" b="0" dirty="0" err="1"/>
              <a:t>i</a:t>
            </a:r>
            <a:r>
              <a:rPr lang="en-US" sz="2400" b="0" dirty="0"/>
              <a:t> </a:t>
            </a:r>
            <a:r>
              <a:rPr lang="en-US" sz="2400" b="0" dirty="0" err="1"/>
              <a:t>vrednosti</a:t>
            </a:r>
            <a:r>
              <a:rPr lang="en-US" sz="2400" b="0" dirty="0"/>
              <a:t> </a:t>
            </a:r>
            <a:r>
              <a:rPr lang="en-US" sz="2400" b="0" dirty="0" err="1"/>
              <a:t>sistemskih</a:t>
            </a:r>
            <a:r>
              <a:rPr lang="en-US" sz="2400" b="0" dirty="0"/>
              <a:t> </a:t>
            </a:r>
            <a:r>
              <a:rPr lang="en-US" sz="2400" b="0" dirty="0" err="1"/>
              <a:t>podataka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490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err="1"/>
              <a:t>Prednosti</a:t>
            </a:r>
            <a:r>
              <a:rPr lang="en-US" sz="2400" b="0" dirty="0"/>
              <a:t> </a:t>
            </a:r>
            <a:r>
              <a:rPr lang="en-US" sz="2400" b="0" dirty="0" smtClean="0"/>
              <a:t>rein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enjeringa</a:t>
            </a:r>
            <a:r>
              <a:rPr lang="en-US" sz="2400" b="0" dirty="0" smtClean="0"/>
              <a:t> </a:t>
            </a:r>
            <a:r>
              <a:rPr lang="en-US" sz="2400" b="0" dirty="0"/>
              <a:t>u </a:t>
            </a:r>
            <a:r>
              <a:rPr lang="en-US" sz="2400" b="0" dirty="0" err="1"/>
              <a:t>odnosu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zamenu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Smanjena</a:t>
            </a:r>
            <a:r>
              <a:rPr lang="en-US" sz="2400" b="0" i="1" dirty="0"/>
              <a:t> </a:t>
            </a:r>
            <a:r>
              <a:rPr lang="en-US" sz="2400" b="0" i="1" dirty="0" err="1"/>
              <a:t>opasnost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Smanjeni</a:t>
            </a:r>
            <a:r>
              <a:rPr lang="en-US" sz="2400" b="0" i="1" dirty="0"/>
              <a:t> </a:t>
            </a:r>
            <a:r>
              <a:rPr lang="en-US" sz="2400" b="0" i="1" dirty="0" err="1" smtClean="0"/>
              <a:t>tro</a:t>
            </a:r>
            <a:r>
              <a:rPr lang="sr-Latn-RS" sz="2400" b="0" i="1" dirty="0" smtClean="0"/>
              <a:t>š</a:t>
            </a:r>
            <a:r>
              <a:rPr lang="en-US" sz="2400" b="0" i="1" dirty="0" err="1" smtClean="0"/>
              <a:t>kovi</a:t>
            </a:r>
            <a:r>
              <a:rPr lang="en-US" sz="2400" b="0" dirty="0" smtClean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endParaRPr lang="sr-Latn-RS" sz="2400" b="0" dirty="0" smtClean="0"/>
          </a:p>
          <a:p>
            <a:pPr marL="0" indent="0"/>
            <a:r>
              <a:rPr lang="en-US" sz="2400" b="0" dirty="0" err="1"/>
              <a:t>Ulaz</a:t>
            </a:r>
            <a:r>
              <a:rPr lang="en-US" sz="2400" b="0" dirty="0"/>
              <a:t> u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/>
              <a:t>uglavnom</a:t>
            </a:r>
            <a:r>
              <a:rPr lang="en-US" sz="2400" b="0" dirty="0"/>
              <a:t> </a:t>
            </a:r>
            <a:r>
              <a:rPr lang="en-US" sz="2400" b="0" dirty="0" err="1"/>
              <a:t>obuhvata</a:t>
            </a:r>
            <a:r>
              <a:rPr lang="en-US" sz="2400" b="0" dirty="0"/>
              <a:t> </a:t>
            </a:r>
            <a:r>
              <a:rPr lang="en-US" sz="2400" b="0" dirty="0" err="1"/>
              <a:t>neki</a:t>
            </a:r>
            <a:r>
              <a:rPr lang="en-US" sz="2400" b="0" dirty="0"/>
              <a:t> </a:t>
            </a:r>
            <a:r>
              <a:rPr lang="en-US" sz="2400" b="0" dirty="0" err="1"/>
              <a:t>stari</a:t>
            </a:r>
            <a:r>
              <a:rPr lang="en-US" sz="2400" b="0" dirty="0"/>
              <a:t> </a:t>
            </a:r>
            <a:r>
              <a:rPr lang="en-US" sz="2400" b="0" dirty="0" err="1"/>
              <a:t>softver</a:t>
            </a:r>
            <a:r>
              <a:rPr lang="en-US" sz="2400" b="0" dirty="0"/>
              <a:t>, </a:t>
            </a:r>
            <a:r>
              <a:rPr lang="en-US" sz="2400" b="0" dirty="0" err="1"/>
              <a:t>dok</a:t>
            </a:r>
            <a:r>
              <a:rPr lang="en-US" sz="2400" b="0" dirty="0"/>
              <a:t> </a:t>
            </a:r>
            <a:r>
              <a:rPr lang="en-US" sz="2400" b="0" dirty="0" err="1"/>
              <a:t>izlaz</a:t>
            </a:r>
            <a:r>
              <a:rPr lang="en-US" sz="2400" b="0" dirty="0"/>
              <a:t> </a:t>
            </a:r>
            <a:r>
              <a:rPr lang="en-US" sz="2400" b="0" dirty="0" err="1"/>
              <a:t>iz</a:t>
            </a:r>
            <a:r>
              <a:rPr lang="en-US" sz="2400" b="0" dirty="0"/>
              <a:t> </a:t>
            </a:r>
            <a:r>
              <a:rPr lang="en-US" sz="2400" b="0" dirty="0" err="1"/>
              <a:t>procesa</a:t>
            </a:r>
            <a:r>
              <a:rPr lang="en-US" sz="2400" b="0" dirty="0"/>
              <a:t> </a:t>
            </a:r>
            <a:r>
              <a:rPr lang="en-US" sz="2400" b="0" dirty="0" err="1"/>
              <a:t>obuhvata</a:t>
            </a:r>
            <a:r>
              <a:rPr lang="en-US" sz="2400" b="0" dirty="0"/>
              <a:t> </a:t>
            </a:r>
            <a:r>
              <a:rPr lang="en-US" sz="2400" b="0" dirty="0" err="1"/>
              <a:t>isti</a:t>
            </a:r>
            <a:r>
              <a:rPr lang="en-US" sz="2400" b="0" dirty="0"/>
              <a:t> </a:t>
            </a:r>
            <a:r>
              <a:rPr lang="en-US" sz="2400" b="0" dirty="0" err="1"/>
              <a:t>taj</a:t>
            </a:r>
            <a:r>
              <a:rPr lang="en-US" sz="2400" b="0" dirty="0"/>
              <a:t> </a:t>
            </a:r>
            <a:r>
              <a:rPr lang="en-US" sz="2400" b="0" dirty="0" err="1"/>
              <a:t>softver</a:t>
            </a:r>
            <a:r>
              <a:rPr lang="en-US" sz="2400" b="0" dirty="0"/>
              <a:t> </a:t>
            </a:r>
            <a:r>
              <a:rPr lang="en-US" sz="2400" b="0" dirty="0" err="1"/>
              <a:t>samo</a:t>
            </a:r>
            <a:r>
              <a:rPr lang="en-US" sz="2400" b="0" dirty="0"/>
              <a:t> </a:t>
            </a:r>
            <a:r>
              <a:rPr lang="en-US" sz="2400" b="0" dirty="0" err="1" smtClean="0"/>
              <a:t>pobolj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an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4440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20940" cy="548640"/>
          </a:xfrm>
        </p:spPr>
        <p:txBody>
          <a:bodyPr/>
          <a:lstStyle/>
          <a:p>
            <a:pPr algn="ctr"/>
            <a:r>
              <a:rPr lang="en-US" dirty="0" err="1" smtClean="0"/>
              <a:t>Uvod</a:t>
            </a:r>
            <a:r>
              <a:rPr lang="en-US" dirty="0" smtClean="0"/>
              <a:t> u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4919172"/>
          </a:xfrm>
        </p:spPr>
        <p:txBody>
          <a:bodyPr>
            <a:normAutofit/>
          </a:bodyPr>
          <a:lstStyle/>
          <a:p>
            <a:r>
              <a:rPr lang="sr-Latn-RS" sz="2400" b="0" dirty="0" smtClean="0"/>
              <a:t>Ovde ćemo govoriti zašto je razvoj softvera bitan deo softverskog inženjerstva i objasniti procese razvoja softvera</a:t>
            </a:r>
          </a:p>
          <a:p>
            <a:r>
              <a:rPr lang="sr-Latn-RS" sz="2400" b="0" dirty="0" smtClean="0"/>
              <a:t>Bitno je napomenuti da razvoj softvera ne prestaje nakon njegove isporuke već se on nastavlja tokom čitavog životnog ciklusa softvera</a:t>
            </a:r>
          </a:p>
          <a:p>
            <a:r>
              <a:rPr lang="sr-Latn-RS" sz="2400" b="0" dirty="0" smtClean="0"/>
              <a:t>Razvoj softvera je veoma bitan jer kompanije ulažu velike količine novca u njiž s obzirom da uglavnom dosta zavise od tog softvera</a:t>
            </a:r>
          </a:p>
          <a:p>
            <a:r>
              <a:rPr lang="sr-Latn-RS" sz="2400" b="0" dirty="0" smtClean="0"/>
              <a:t>Takodje mnogo više novca se ulaže u održavanje tog softvera nego u sam razvoj softvera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95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7520940" cy="50292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Osnovni</a:t>
            </a:r>
            <a:r>
              <a:rPr lang="en-US" sz="2400" b="0" dirty="0"/>
              <a:t> </a:t>
            </a:r>
            <a:r>
              <a:rPr lang="en-US" sz="2400" b="0" dirty="0" err="1"/>
              <a:t>koraci</a:t>
            </a:r>
            <a:r>
              <a:rPr lang="en-US" sz="2400" b="0" dirty="0"/>
              <a:t> u </a:t>
            </a:r>
            <a:r>
              <a:rPr lang="en-US" sz="2400" b="0" dirty="0" smtClean="0"/>
              <a:t>rein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enjeringu</a:t>
            </a:r>
            <a:r>
              <a:rPr lang="sr-Latn-RS" sz="2400" b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dirty="0" err="1" smtClean="0"/>
              <a:t>Prevo</a:t>
            </a:r>
            <a:r>
              <a:rPr lang="sr-Latn-RS" sz="2400" b="0" i="1" dirty="0" smtClean="0"/>
              <a:t>đ</a:t>
            </a:r>
            <a:r>
              <a:rPr lang="en-US" sz="2400" b="0" i="1" dirty="0" err="1" smtClean="0"/>
              <a:t>enje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izvornog</a:t>
            </a:r>
            <a:r>
              <a:rPr lang="en-US" sz="2400" b="0" i="1" dirty="0"/>
              <a:t> </a:t>
            </a:r>
            <a:r>
              <a:rPr lang="en-US" sz="2400" b="0" i="1" dirty="0" err="1"/>
              <a:t>koda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Prepravljanje</a:t>
            </a:r>
            <a:r>
              <a:rPr lang="en-US" sz="2400" b="0" i="1" dirty="0"/>
              <a:t> </a:t>
            </a:r>
            <a:r>
              <a:rPr lang="en-US" sz="2400" b="0" i="1" dirty="0" err="1"/>
              <a:t>softvera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 smtClean="0"/>
              <a:t>Unapre</a:t>
            </a:r>
            <a:r>
              <a:rPr lang="sr-Latn-RS" sz="2400" b="0" i="1" dirty="0" smtClean="0"/>
              <a:t>đ</a:t>
            </a:r>
            <a:r>
              <a:rPr lang="en-US" sz="2400" b="0" i="1" dirty="0" err="1" smtClean="0"/>
              <a:t>ivanje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programske</a:t>
            </a:r>
            <a:r>
              <a:rPr lang="en-US" sz="2400" b="0" i="1" dirty="0"/>
              <a:t> </a:t>
            </a:r>
            <a:r>
              <a:rPr lang="en-US" sz="2400" b="0" i="1" dirty="0" err="1"/>
              <a:t>strukture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b="0" i="1" dirty="0" err="1"/>
              <a:t>Rekonstruisanje</a:t>
            </a:r>
            <a:r>
              <a:rPr lang="en-US" sz="2400" b="0" i="1" dirty="0"/>
              <a:t> </a:t>
            </a:r>
            <a:r>
              <a:rPr lang="en-US" sz="2400" b="0" i="1" dirty="0" err="1"/>
              <a:t>podataka</a:t>
            </a:r>
            <a:r>
              <a:rPr lang="en-US" sz="2400" b="0" dirty="0"/>
              <a:t> </a:t>
            </a:r>
            <a:endParaRPr lang="sr-Latn-RS" sz="2400" b="0" dirty="0" smtClean="0"/>
          </a:p>
          <a:p>
            <a:pPr>
              <a:buFont typeface="Arial" pitchFamily="34" charset="0"/>
              <a:buChar char="•"/>
            </a:pPr>
            <a:endParaRPr lang="sr-Latn-RS" sz="2400" b="0" dirty="0" smtClean="0"/>
          </a:p>
          <a:p>
            <a:pPr marL="0" indent="0"/>
            <a:r>
              <a:rPr lang="en-US" sz="2400" b="0" dirty="0" err="1"/>
              <a:t>Programski</a:t>
            </a:r>
            <a:r>
              <a:rPr lang="en-US" sz="2400" b="0" dirty="0"/>
              <a:t> </a:t>
            </a:r>
            <a:r>
              <a:rPr lang="sr-Latn-RS" sz="2400" b="0" dirty="0" smtClean="0"/>
              <a:t>re</a:t>
            </a:r>
            <a:r>
              <a:rPr lang="en-US" sz="2400" b="0" dirty="0" smtClean="0"/>
              <a:t>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</a:t>
            </a:r>
            <a:r>
              <a:rPr lang="en-US" sz="2400" b="0" dirty="0" smtClean="0"/>
              <a:t> </a:t>
            </a:r>
            <a:r>
              <a:rPr lang="en-US" sz="2400" b="0" dirty="0"/>
              <a:t>ne </a:t>
            </a:r>
            <a:r>
              <a:rPr lang="en-US" sz="2400" b="0" dirty="0" err="1"/>
              <a:t>mora</a:t>
            </a:r>
            <a:r>
              <a:rPr lang="en-US" sz="2400" b="0" dirty="0"/>
              <a:t> </a:t>
            </a:r>
            <a:r>
              <a:rPr lang="en-US" sz="2400" b="0" dirty="0" err="1" smtClean="0"/>
              <a:t>sadr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ati</a:t>
            </a:r>
            <a:r>
              <a:rPr lang="en-US" sz="2400" b="0" dirty="0" smtClean="0"/>
              <a:t> </a:t>
            </a:r>
            <a:r>
              <a:rPr lang="en-US" sz="2400" b="0" dirty="0" err="1"/>
              <a:t>sve</a:t>
            </a:r>
            <a:r>
              <a:rPr lang="en-US" sz="2400" b="0" dirty="0"/>
              <a:t> </a:t>
            </a:r>
            <a:r>
              <a:rPr lang="en-US" sz="2400" b="0" dirty="0" err="1" smtClean="0"/>
              <a:t>prethodno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navedene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korake</a:t>
            </a:r>
            <a:endParaRPr lang="sr-Latn-RS" sz="2400" b="0" dirty="0" smtClean="0"/>
          </a:p>
          <a:p>
            <a:pPr marL="0" indent="0"/>
            <a:r>
              <a:rPr lang="en-US" sz="2400" b="0" dirty="0"/>
              <a:t>Problem </a:t>
            </a:r>
            <a:r>
              <a:rPr lang="en-US" sz="2400" b="0" dirty="0" err="1"/>
              <a:t>kod</a:t>
            </a:r>
            <a:r>
              <a:rPr lang="en-US" sz="2400" b="0" dirty="0"/>
              <a:t> </a:t>
            </a:r>
            <a:r>
              <a:rPr lang="en-US" sz="2400" b="0" dirty="0" err="1"/>
              <a:t>softverskog</a:t>
            </a:r>
            <a:r>
              <a:rPr lang="en-US" sz="2400" b="0" dirty="0"/>
              <a:t> </a:t>
            </a:r>
            <a:r>
              <a:rPr lang="en-US" sz="2400" b="0" dirty="0" smtClean="0"/>
              <a:t>rein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enjeringa</a:t>
            </a:r>
            <a:r>
              <a:rPr lang="en-US" sz="2400" b="0" dirty="0" smtClean="0"/>
              <a:t> </a:t>
            </a:r>
            <a:r>
              <a:rPr lang="en-US" sz="2400" b="0" dirty="0"/>
              <a:t>je </a:t>
            </a:r>
            <a:r>
              <a:rPr lang="en-US" sz="2400" b="0" dirty="0" err="1"/>
              <a:t>taj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 err="1"/>
              <a:t>postoje</a:t>
            </a:r>
            <a:r>
              <a:rPr lang="en-US" sz="2400" b="0" dirty="0"/>
              <a:t> </a:t>
            </a:r>
            <a:r>
              <a:rPr lang="en-US" sz="2400" b="0" dirty="0" err="1"/>
              <a:t>granice</a:t>
            </a:r>
            <a:r>
              <a:rPr lang="en-US" sz="2400" b="0" dirty="0"/>
              <a:t> u tome </a:t>
            </a:r>
            <a:r>
              <a:rPr lang="en-US" sz="2400" b="0" dirty="0" err="1"/>
              <a:t>koliko</a:t>
            </a:r>
            <a:r>
              <a:rPr lang="en-US" sz="2400" b="0" dirty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emo</a:t>
            </a:r>
            <a:r>
              <a:rPr lang="en-US" sz="2400" b="0" dirty="0" smtClean="0"/>
              <a:t> </a:t>
            </a:r>
            <a:r>
              <a:rPr lang="en-US" sz="2400" b="0" dirty="0"/>
              <a:t>da </a:t>
            </a:r>
            <a:r>
              <a:rPr lang="en-US" sz="2400" b="0" dirty="0" err="1"/>
              <a:t>unapredimo</a:t>
            </a:r>
            <a:r>
              <a:rPr lang="en-US" sz="2400" b="0" dirty="0"/>
              <a:t>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 smtClean="0"/>
              <a:t>koriste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in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enjering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99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144000" cy="548640"/>
          </a:xfrm>
        </p:spPr>
        <p:txBody>
          <a:bodyPr/>
          <a:lstStyle/>
          <a:p>
            <a:r>
              <a:rPr lang="en-US" dirty="0" err="1"/>
              <a:t>Preventivno</a:t>
            </a:r>
            <a:r>
              <a:rPr lang="en-US" dirty="0"/>
              <a:t> </a:t>
            </a:r>
            <a:r>
              <a:rPr lang="en-US" dirty="0" err="1" smtClean="0"/>
              <a:t>odr</a:t>
            </a:r>
            <a:r>
              <a:rPr lang="sr-Latn-RS" dirty="0" smtClean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refaktorisanjem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5372"/>
          </a:xfrm>
        </p:spPr>
        <p:txBody>
          <a:bodyPr>
            <a:normAutofit lnSpcReduction="10000"/>
          </a:bodyPr>
          <a:lstStyle/>
          <a:p>
            <a:r>
              <a:rPr lang="en-US" sz="2400" b="0" dirty="0" err="1"/>
              <a:t>Refaktorisanje</a:t>
            </a:r>
            <a:r>
              <a:rPr lang="en-US" sz="2400" b="0" dirty="0"/>
              <a:t> je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 smtClean="0"/>
              <a:t>uvo</a:t>
            </a:r>
            <a:r>
              <a:rPr lang="sr-Latn-RS" sz="2400" b="0" dirty="0" smtClean="0"/>
              <a:t>đ</a:t>
            </a:r>
            <a:r>
              <a:rPr lang="en-US" sz="2400" b="0" dirty="0" err="1" smtClean="0"/>
              <a:t>enja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pobolj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anja</a:t>
            </a:r>
            <a:r>
              <a:rPr lang="en-US" sz="2400" b="0" dirty="0" smtClean="0"/>
              <a:t> u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radi</a:t>
            </a:r>
            <a:r>
              <a:rPr lang="en-US" sz="2400" b="0" dirty="0"/>
              <a:t> </a:t>
            </a:r>
            <a:r>
              <a:rPr lang="en-US" sz="2400" b="0" dirty="0" err="1"/>
              <a:t>usporavanja</a:t>
            </a:r>
            <a:r>
              <a:rPr lang="en-US" sz="2400" b="0" dirty="0"/>
              <a:t> </a:t>
            </a:r>
            <a:r>
              <a:rPr lang="en-US" sz="2400" b="0" dirty="0" err="1"/>
              <a:t>degradacije</a:t>
            </a:r>
            <a:r>
              <a:rPr lang="en-US" sz="2400" b="0" dirty="0"/>
              <a:t> </a:t>
            </a:r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. To </a:t>
            </a:r>
            <a:r>
              <a:rPr lang="en-US" sz="2400" b="0" dirty="0" err="1"/>
              <a:t>podrazumeva</a:t>
            </a:r>
            <a:r>
              <a:rPr lang="en-US" sz="2400" b="0" dirty="0"/>
              <a:t> </a:t>
            </a:r>
            <a:r>
              <a:rPr lang="en-US" sz="2400" b="0" dirty="0" err="1"/>
              <a:t>modifikovanje</a:t>
            </a:r>
            <a:r>
              <a:rPr lang="en-US" sz="2400" b="0" dirty="0"/>
              <a:t> </a:t>
            </a:r>
            <a:r>
              <a:rPr lang="en-US" sz="2400" b="0" dirty="0" err="1"/>
              <a:t>programa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bi se </a:t>
            </a:r>
            <a:r>
              <a:rPr lang="en-US" sz="2400" b="0" dirty="0" err="1"/>
              <a:t>unapredila</a:t>
            </a:r>
            <a:r>
              <a:rPr lang="en-US" sz="2400" b="0" dirty="0"/>
              <a:t> </a:t>
            </a:r>
            <a:r>
              <a:rPr lang="en-US" sz="2400" b="0" dirty="0" err="1"/>
              <a:t>njegova</a:t>
            </a:r>
            <a:r>
              <a:rPr lang="en-US" sz="2400" b="0" dirty="0"/>
              <a:t> </a:t>
            </a:r>
            <a:r>
              <a:rPr lang="en-US" sz="2400" b="0" dirty="0" err="1"/>
              <a:t>struktura</a:t>
            </a:r>
            <a:r>
              <a:rPr lang="en-US" sz="2400" b="0" dirty="0"/>
              <a:t>, </a:t>
            </a:r>
            <a:r>
              <a:rPr lang="en-US" sz="2400" b="0" dirty="0" err="1"/>
              <a:t>kako</a:t>
            </a:r>
            <a:r>
              <a:rPr lang="en-US" sz="2400" b="0" dirty="0"/>
              <a:t> bi se </a:t>
            </a:r>
            <a:r>
              <a:rPr lang="en-US" sz="2400" b="0" dirty="0" err="1"/>
              <a:t>smanjila</a:t>
            </a:r>
            <a:r>
              <a:rPr lang="en-US" sz="2400" b="0" dirty="0"/>
              <a:t> </a:t>
            </a:r>
            <a:r>
              <a:rPr lang="en-US" sz="2400" b="0" dirty="0" err="1"/>
              <a:t>njegova</a:t>
            </a:r>
            <a:r>
              <a:rPr lang="en-US" sz="2400" b="0" dirty="0"/>
              <a:t> </a:t>
            </a:r>
            <a:r>
              <a:rPr lang="en-US" sz="2400" b="0" dirty="0" err="1"/>
              <a:t>kompleksnost</a:t>
            </a:r>
            <a:r>
              <a:rPr lang="en-US" sz="2400" b="0" dirty="0"/>
              <a:t> </a:t>
            </a:r>
            <a:r>
              <a:rPr lang="en-US" sz="2400" b="0" dirty="0" err="1"/>
              <a:t>ili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err="1"/>
              <a:t>ga</a:t>
            </a:r>
            <a:r>
              <a:rPr lang="en-US" sz="2400" b="0" dirty="0"/>
              <a:t> </a:t>
            </a:r>
            <a:r>
              <a:rPr lang="en-US" sz="2400" b="0" dirty="0" smtClean="0"/>
              <a:t>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inili</a:t>
            </a:r>
            <a:r>
              <a:rPr lang="en-US" sz="2400" b="0" dirty="0" smtClean="0"/>
              <a:t> </a:t>
            </a:r>
            <a:r>
              <a:rPr lang="en-US" sz="2400" b="0" dirty="0" err="1"/>
              <a:t>jednostavnijim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razumevanje</a:t>
            </a:r>
            <a:endParaRPr lang="en-US" sz="2400" b="0" dirty="0"/>
          </a:p>
          <a:p>
            <a:r>
              <a:rPr lang="sr-Latn-RS" sz="2400" b="0" dirty="0" err="1"/>
              <a:t>R</a:t>
            </a:r>
            <a:r>
              <a:rPr lang="en-US" sz="2400" b="0" dirty="0" err="1" smtClean="0"/>
              <a:t>efaktorisanje</a:t>
            </a:r>
            <a:r>
              <a:rPr lang="en-US" sz="2400" b="0" dirty="0" smtClean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neki</a:t>
            </a:r>
            <a:r>
              <a:rPr lang="en-US" sz="2400" b="0" dirty="0"/>
              <a:t> </a:t>
            </a:r>
            <a:r>
              <a:rPr lang="en-US" sz="2400" b="0" dirty="0" err="1" smtClean="0"/>
              <a:t>na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in </a:t>
            </a:r>
            <a:r>
              <a:rPr lang="en-US" sz="2400" b="0" dirty="0" err="1"/>
              <a:t>smanjuje</a:t>
            </a:r>
            <a:r>
              <a:rPr lang="en-US" sz="2400" b="0" dirty="0"/>
              <a:t> </a:t>
            </a:r>
            <a:r>
              <a:rPr lang="en-US" sz="2400" b="0" dirty="0" err="1"/>
              <a:t>probleme</a:t>
            </a:r>
            <a:r>
              <a:rPr lang="en-US" sz="2400" b="0" dirty="0"/>
              <a:t> u </a:t>
            </a:r>
            <a:r>
              <a:rPr lang="en-US" sz="2400" b="0" dirty="0" err="1" smtClean="0"/>
              <a:t>budu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im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izmenama</a:t>
            </a:r>
            <a:endParaRPr lang="en-US" sz="2400" b="0" dirty="0"/>
          </a:p>
          <a:p>
            <a:r>
              <a:rPr lang="en-US" sz="2400" b="0" dirty="0" err="1"/>
              <a:t>Refaktorisanje</a:t>
            </a:r>
            <a:r>
              <a:rPr lang="en-US" sz="2400" b="0" dirty="0"/>
              <a:t> je </a:t>
            </a:r>
            <a:r>
              <a:rPr lang="en-US" sz="2400" b="0" dirty="0" err="1"/>
              <a:t>kontinuiran</a:t>
            </a:r>
            <a:r>
              <a:rPr lang="en-US" sz="2400" b="0" dirty="0"/>
              <a:t>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 smtClean="0"/>
              <a:t>unapre</a:t>
            </a:r>
            <a:r>
              <a:rPr lang="sr-Latn-RS" sz="2400" b="0" dirty="0" smtClean="0"/>
              <a:t>đ</a:t>
            </a:r>
            <a:r>
              <a:rPr lang="en-US" sz="2400" b="0" dirty="0" err="1" smtClean="0"/>
              <a:t>ivanja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vreme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endParaRPr lang="en-US" sz="2400" b="0" dirty="0"/>
          </a:p>
          <a:p>
            <a:r>
              <a:rPr lang="en-US" sz="2400" b="0" dirty="0" err="1"/>
              <a:t>Refaktorisanje</a:t>
            </a:r>
            <a:r>
              <a:rPr lang="en-US" sz="2400" b="0" dirty="0"/>
              <a:t> je </a:t>
            </a:r>
            <a:r>
              <a:rPr lang="en-US" sz="2400" b="0" dirty="0" err="1"/>
              <a:t>sastavni</a:t>
            </a:r>
            <a:r>
              <a:rPr lang="en-US" sz="2400" b="0" dirty="0"/>
              <a:t> </a:t>
            </a:r>
            <a:r>
              <a:rPr lang="en-US" sz="2400" b="0" dirty="0" err="1"/>
              <a:t>deo</a:t>
            </a:r>
            <a:r>
              <a:rPr lang="en-US" sz="2400" b="0" dirty="0"/>
              <a:t> </a:t>
            </a:r>
            <a:r>
              <a:rPr lang="en-US" sz="2400" b="0" dirty="0" err="1"/>
              <a:t>agilnih</a:t>
            </a:r>
            <a:r>
              <a:rPr lang="en-US" sz="2400" b="0" dirty="0"/>
              <a:t> </a:t>
            </a:r>
            <a:r>
              <a:rPr lang="en-US" sz="2400" b="0" dirty="0" err="1"/>
              <a:t>metoda</a:t>
            </a:r>
            <a:r>
              <a:rPr lang="en-US" sz="2400" b="0" dirty="0"/>
              <a:t> </a:t>
            </a:r>
            <a:r>
              <a:rPr lang="sr-Latn-RS" sz="2400" b="0" dirty="0" smtClean="0"/>
              <a:t>ali</a:t>
            </a:r>
            <a:r>
              <a:rPr lang="en-US" sz="2400" b="0" dirty="0" smtClean="0"/>
              <a:t> </a:t>
            </a:r>
            <a:r>
              <a:rPr lang="en-US" sz="2400" b="0" dirty="0"/>
              <a:t>ne </a:t>
            </a:r>
            <a:r>
              <a:rPr lang="en-US" sz="2400" b="0" dirty="0" err="1"/>
              <a:t>zavisi</a:t>
            </a:r>
            <a:r>
              <a:rPr lang="en-US" sz="2400" b="0" dirty="0"/>
              <a:t> od </a:t>
            </a:r>
            <a:r>
              <a:rPr lang="en-US" sz="2400" b="0" dirty="0" err="1"/>
              <a:t>drugih</a:t>
            </a:r>
            <a:r>
              <a:rPr lang="en-US" sz="2400" b="0" dirty="0"/>
              <a:t> </a:t>
            </a:r>
            <a:r>
              <a:rPr lang="en-US" sz="2400" b="0" dirty="0" err="1"/>
              <a:t>agilnih</a:t>
            </a:r>
            <a:r>
              <a:rPr lang="en-US" sz="2400" b="0" dirty="0"/>
              <a:t> </a:t>
            </a:r>
            <a:r>
              <a:rPr lang="en-US" sz="2400" b="0" dirty="0" err="1"/>
              <a:t>metoda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se </a:t>
            </a:r>
            <a:r>
              <a:rPr lang="en-US" sz="2400" b="0" dirty="0" err="1"/>
              <a:t>primeniti</a:t>
            </a:r>
            <a:r>
              <a:rPr lang="en-US" sz="2400" b="0" dirty="0"/>
              <a:t> </a:t>
            </a:r>
            <a:r>
              <a:rPr lang="en-US" sz="2400" b="0" dirty="0" err="1"/>
              <a:t>bilo</a:t>
            </a:r>
            <a:r>
              <a:rPr lang="en-US" sz="2400" b="0" dirty="0"/>
              <a:t> </a:t>
            </a:r>
            <a:r>
              <a:rPr lang="en-US" sz="2400" b="0" dirty="0" err="1" smtClean="0"/>
              <a:t>gde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66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20940" cy="35052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Primeri</a:t>
            </a:r>
            <a:r>
              <a:rPr lang="en-US" sz="2400" b="0" dirty="0"/>
              <a:t> </a:t>
            </a:r>
            <a:r>
              <a:rPr lang="en-US" sz="2400" b="0" dirty="0" err="1"/>
              <a:t>koda</a:t>
            </a:r>
            <a:r>
              <a:rPr lang="en-US" sz="2400" b="0" dirty="0"/>
              <a:t> “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smrdi</a:t>
            </a:r>
            <a:r>
              <a:rPr lang="en-US" sz="2400" b="0" dirty="0"/>
              <a:t>” a </a:t>
            </a:r>
            <a:r>
              <a:rPr lang="en-US" sz="2400" b="0" dirty="0" err="1"/>
              <a:t>koji</a:t>
            </a:r>
            <a:r>
              <a:rPr lang="en-US" sz="2400" b="0" dirty="0"/>
              <a:t> se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unaprediti</a:t>
            </a:r>
            <a:r>
              <a:rPr lang="en-US" sz="2400" b="0" dirty="0"/>
              <a:t> </a:t>
            </a:r>
            <a:r>
              <a:rPr lang="en-US" sz="2400" b="0" dirty="0" err="1"/>
              <a:t>refaktorisanjem</a:t>
            </a:r>
            <a:r>
              <a:rPr lang="en-US" sz="2400" b="0" dirty="0" smtClean="0"/>
              <a:t>:</a:t>
            </a:r>
            <a:endParaRPr lang="sr-Latn-RS" sz="2400" b="0" dirty="0" smtClean="0"/>
          </a:p>
          <a:p>
            <a:endParaRPr lang="en-US" sz="2400" b="0" dirty="0"/>
          </a:p>
          <a:p>
            <a:pPr lvl="3"/>
            <a:r>
              <a:rPr lang="en-US" sz="2400" i="1" dirty="0" err="1" smtClean="0"/>
              <a:t>Ponavljaju</a:t>
            </a:r>
            <a:r>
              <a:rPr lang="sr-Latn-RS" sz="2400" i="1" dirty="0" smtClean="0"/>
              <a:t>ć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err="1"/>
              <a:t>kod</a:t>
            </a:r>
            <a:r>
              <a:rPr lang="en-US" sz="2400" dirty="0"/>
              <a:t> </a:t>
            </a:r>
          </a:p>
          <a:p>
            <a:pPr lvl="3"/>
            <a:r>
              <a:rPr lang="en-US" sz="2400" i="1" dirty="0" err="1" smtClean="0"/>
              <a:t>Duga</a:t>
            </a:r>
            <a:r>
              <a:rPr lang="sr-Latn-RS" sz="2400" i="1" dirty="0" smtClean="0"/>
              <a:t>č</a:t>
            </a:r>
            <a:r>
              <a:rPr lang="en-US" sz="2400" i="1" dirty="0" err="1" smtClean="0"/>
              <a:t>ki</a:t>
            </a:r>
            <a:r>
              <a:rPr lang="en-US" sz="2400" i="1" dirty="0" smtClean="0"/>
              <a:t> </a:t>
            </a:r>
            <a:r>
              <a:rPr lang="en-US" sz="2400" i="1" dirty="0" err="1"/>
              <a:t>metodi</a:t>
            </a:r>
            <a:r>
              <a:rPr lang="en-US" sz="2400" dirty="0"/>
              <a:t> </a:t>
            </a:r>
          </a:p>
          <a:p>
            <a:pPr lvl="3"/>
            <a:r>
              <a:rPr lang="en-US" sz="2400" i="1" dirty="0"/>
              <a:t>Switch-case </a:t>
            </a:r>
            <a:r>
              <a:rPr lang="en-US" sz="2400" i="1" dirty="0" err="1"/>
              <a:t>naredba</a:t>
            </a:r>
            <a:r>
              <a:rPr lang="en-US" sz="2400" dirty="0"/>
              <a:t>  </a:t>
            </a:r>
          </a:p>
          <a:p>
            <a:pPr lvl="3"/>
            <a:r>
              <a:rPr lang="en-US" sz="2400" i="1" dirty="0" err="1"/>
              <a:t>Lanci</a:t>
            </a:r>
            <a:r>
              <a:rPr lang="en-US" sz="2400" i="1" dirty="0"/>
              <a:t> </a:t>
            </a:r>
            <a:r>
              <a:rPr lang="en-US" sz="2400" i="1" dirty="0" err="1"/>
              <a:t>poruka</a:t>
            </a:r>
            <a:r>
              <a:rPr lang="en-US" sz="2400" i="1" dirty="0"/>
              <a:t> (data clumping)</a:t>
            </a:r>
            <a:r>
              <a:rPr lang="en-US" sz="2400" dirty="0"/>
              <a:t> </a:t>
            </a:r>
          </a:p>
          <a:p>
            <a:pPr lvl="3"/>
            <a:r>
              <a:rPr lang="en-US" sz="2400" i="1" dirty="0" err="1"/>
              <a:t>Spekulativno</a:t>
            </a:r>
            <a:r>
              <a:rPr lang="en-US" sz="2400" i="1" dirty="0"/>
              <a:t> </a:t>
            </a:r>
            <a:r>
              <a:rPr lang="en-US" sz="2400" i="1" dirty="0" err="1" smtClean="0"/>
              <a:t>uop</a:t>
            </a:r>
            <a:r>
              <a:rPr lang="sr-Latn-RS" sz="2400" i="1" dirty="0" smtClean="0"/>
              <a:t>š</a:t>
            </a:r>
            <a:r>
              <a:rPr lang="en-US" sz="2400" i="1" dirty="0" err="1" smtClean="0"/>
              <a:t>tavanje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2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zastarelim</a:t>
            </a:r>
            <a:r>
              <a:rPr lang="en-US" dirty="0"/>
              <a:t> </a:t>
            </a:r>
            <a:r>
              <a:rPr lang="en-US" dirty="0" err="1" smtClean="0"/>
              <a:t>sistemom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14372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Mnoge</a:t>
            </a:r>
            <a:r>
              <a:rPr lang="en-US" sz="2400" b="0" dirty="0"/>
              <a:t> </a:t>
            </a:r>
            <a:r>
              <a:rPr lang="en-US" sz="2400" b="0" dirty="0" err="1"/>
              <a:t>firme</a:t>
            </a:r>
            <a:r>
              <a:rPr lang="en-US" sz="2400" b="0" dirty="0"/>
              <a:t> </a:t>
            </a:r>
            <a:r>
              <a:rPr lang="en-US" sz="2400" b="0" dirty="0" err="1"/>
              <a:t>imaju</a:t>
            </a:r>
            <a:r>
              <a:rPr lang="en-US" sz="2400" b="0" dirty="0"/>
              <a:t> </a:t>
            </a:r>
            <a:r>
              <a:rPr lang="en-US" sz="2400" b="0" dirty="0" err="1" smtClean="0"/>
              <a:t>jo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 </a:t>
            </a:r>
            <a:r>
              <a:rPr lang="en-US" sz="2400" b="0" dirty="0" err="1"/>
              <a:t>uvek</a:t>
            </a:r>
            <a:r>
              <a:rPr lang="en-US" sz="2400" b="0" dirty="0"/>
              <a:t> </a:t>
            </a:r>
            <a:r>
              <a:rPr lang="en-US" sz="2400" b="0" dirty="0" err="1"/>
              <a:t>zastarele</a:t>
            </a:r>
            <a:r>
              <a:rPr lang="en-US" sz="2400" b="0" dirty="0"/>
              <a:t> </a:t>
            </a:r>
            <a:r>
              <a:rPr lang="en-US" sz="2400" b="0" dirty="0" err="1"/>
              <a:t>sisteme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koje</a:t>
            </a:r>
            <a:r>
              <a:rPr lang="en-US" sz="2400" b="0" dirty="0"/>
              <a:t> </a:t>
            </a:r>
            <a:r>
              <a:rPr lang="en-US" sz="2400" b="0" dirty="0" err="1"/>
              <a:t>imaju</a:t>
            </a:r>
            <a:r>
              <a:rPr lang="en-US" sz="2400" b="0" dirty="0"/>
              <a:t> </a:t>
            </a:r>
            <a:r>
              <a:rPr lang="en-US" sz="2400" b="0" dirty="0" err="1" smtClean="0"/>
              <a:t>ograni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ene</a:t>
            </a:r>
            <a:r>
              <a:rPr lang="en-US" sz="2400" b="0" dirty="0" smtClean="0"/>
              <a:t> bud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ete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unapre</a:t>
            </a:r>
            <a:r>
              <a:rPr lang="sr-Latn-RS" sz="2400" b="0" dirty="0" smtClean="0"/>
              <a:t>đ</a:t>
            </a:r>
            <a:r>
              <a:rPr lang="en-US" sz="2400" b="0" dirty="0" err="1" smtClean="0"/>
              <a:t>ivanje</a:t>
            </a:r>
            <a:r>
              <a:rPr lang="en-US" sz="2400" b="0" dirty="0" smtClean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.</a:t>
            </a:r>
          </a:p>
          <a:p>
            <a:r>
              <a:rPr lang="sr-Latn-RS" sz="2400" b="0" dirty="0" smtClean="0"/>
              <a:t>P</a:t>
            </a:r>
            <a:r>
              <a:rPr lang="en-US" sz="2400" b="0" dirty="0" err="1" smtClean="0"/>
              <a:t>ostoje</a:t>
            </a:r>
            <a:r>
              <a:rPr lang="en-US" sz="2400" b="0" dirty="0" smtClean="0"/>
              <a:t> </a:t>
            </a:r>
            <a:r>
              <a:rPr lang="en-US" sz="2400" b="0" dirty="0"/>
              <a:t>4 </a:t>
            </a:r>
            <a:r>
              <a:rPr lang="en-US" sz="2400" b="0" dirty="0" err="1"/>
              <a:t>strategijske</a:t>
            </a:r>
            <a:r>
              <a:rPr lang="en-US" sz="2400" b="0" dirty="0"/>
              <a:t> </a:t>
            </a:r>
            <a:r>
              <a:rPr lang="en-US" sz="2400" b="0" dirty="0" err="1" smtClean="0"/>
              <a:t>mogu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nosti</a:t>
            </a:r>
            <a:r>
              <a:rPr lang="sr-Latn-RS" sz="2400" b="0" dirty="0" smtClean="0"/>
              <a:t> za unapređenje ovih sistema</a:t>
            </a:r>
            <a:r>
              <a:rPr lang="en-US" sz="2400" b="0" dirty="0" smtClean="0"/>
              <a:t>:</a:t>
            </a:r>
            <a:endParaRPr lang="en-US" sz="2400" b="0" dirty="0"/>
          </a:p>
          <a:p>
            <a:pPr lvl="2"/>
            <a:r>
              <a:rPr lang="en-US" sz="2400" i="1" dirty="0" err="1" smtClean="0"/>
              <a:t>Uni</a:t>
            </a:r>
            <a:r>
              <a:rPr lang="sr-Latn-RS" sz="2400" i="1" dirty="0" smtClean="0"/>
              <a:t>š</a:t>
            </a:r>
            <a:r>
              <a:rPr lang="en-US" sz="2400" i="1" dirty="0" err="1" smtClean="0"/>
              <a:t>titi</a:t>
            </a:r>
            <a:r>
              <a:rPr lang="en-US" sz="2400" i="1" dirty="0" smtClean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kompletno</a:t>
            </a:r>
            <a:r>
              <a:rPr lang="en-US" sz="2400" dirty="0"/>
              <a:t> </a:t>
            </a:r>
          </a:p>
          <a:p>
            <a:pPr lvl="2"/>
            <a:r>
              <a:rPr lang="en-US" sz="2400" i="1" dirty="0" err="1"/>
              <a:t>Ostaviti</a:t>
            </a:r>
            <a:r>
              <a:rPr lang="en-US" sz="2400" i="1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neizmenjen</a:t>
            </a:r>
            <a:r>
              <a:rPr lang="en-US" sz="2400" i="1" dirty="0"/>
              <a:t> </a:t>
            </a:r>
            <a:r>
              <a:rPr lang="sr-Latn-RS" sz="2400" i="1" dirty="0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err="1"/>
              <a:t>krenuti</a:t>
            </a:r>
            <a:r>
              <a:rPr lang="en-US" sz="2400" i="1" dirty="0"/>
              <a:t> </a:t>
            </a:r>
            <a:r>
              <a:rPr lang="en-US" sz="2400" i="1" dirty="0" err="1"/>
              <a:t>sa</a:t>
            </a:r>
            <a:r>
              <a:rPr lang="en-US" sz="2400" i="1" dirty="0"/>
              <a:t> </a:t>
            </a:r>
            <a:r>
              <a:rPr lang="en-US" sz="2400" i="1" dirty="0" err="1"/>
              <a:t>regularnim</a:t>
            </a:r>
            <a:r>
              <a:rPr lang="en-US" sz="2400" i="1" dirty="0"/>
              <a:t> </a:t>
            </a:r>
            <a:r>
              <a:rPr lang="en-US" sz="2400" i="1" dirty="0" err="1" smtClean="0"/>
              <a:t>odr</a:t>
            </a:r>
            <a:r>
              <a:rPr lang="sr-Latn-RS" sz="2400" i="1" dirty="0" smtClean="0"/>
              <a:t>ž</a:t>
            </a:r>
            <a:r>
              <a:rPr lang="en-US" sz="2400" i="1" dirty="0" err="1" smtClean="0"/>
              <a:t>avanjem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2400" i="1" dirty="0" err="1"/>
              <a:t>Rekonstruisanje</a:t>
            </a:r>
            <a:r>
              <a:rPr lang="en-US" sz="2400" i="1" dirty="0"/>
              <a:t> </a:t>
            </a:r>
            <a:r>
              <a:rPr lang="en-US" sz="2400" i="1" dirty="0" err="1"/>
              <a:t>sistema</a:t>
            </a:r>
            <a:r>
              <a:rPr lang="en-US" sz="2400" i="1" dirty="0"/>
              <a:t> </a:t>
            </a:r>
            <a:r>
              <a:rPr lang="en-US" sz="2400" i="1" dirty="0" err="1"/>
              <a:t>kako</a:t>
            </a:r>
            <a:r>
              <a:rPr lang="en-US" sz="2400" i="1" dirty="0"/>
              <a:t> bi se </a:t>
            </a:r>
            <a:r>
              <a:rPr lang="en-US" sz="2400" i="1" dirty="0" err="1"/>
              <a:t>unapredilo</a:t>
            </a:r>
            <a:r>
              <a:rPr lang="en-US" sz="2400" i="1" dirty="0"/>
              <a:t> </a:t>
            </a:r>
            <a:r>
              <a:rPr lang="en-US" sz="2400" i="1" dirty="0" err="1"/>
              <a:t>njegovo</a:t>
            </a:r>
            <a:r>
              <a:rPr lang="en-US" sz="2400" i="1" dirty="0"/>
              <a:t> </a:t>
            </a:r>
            <a:r>
              <a:rPr lang="en-US" sz="2400" i="1" dirty="0" err="1" smtClean="0"/>
              <a:t>odr</a:t>
            </a:r>
            <a:r>
              <a:rPr lang="sr-Latn-RS" sz="2400" i="1" dirty="0" smtClean="0"/>
              <a:t>ž</a:t>
            </a:r>
            <a:r>
              <a:rPr lang="en-US" sz="2400" i="1" dirty="0" err="1" smtClean="0"/>
              <a:t>avanje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2400" i="1" dirty="0" err="1"/>
              <a:t>Zameniti</a:t>
            </a:r>
            <a:r>
              <a:rPr lang="en-US" sz="2400" i="1" dirty="0"/>
              <a:t> </a:t>
            </a:r>
            <a:r>
              <a:rPr lang="en-US" sz="2400" i="1" dirty="0" err="1"/>
              <a:t>deo</a:t>
            </a:r>
            <a:r>
              <a:rPr lang="en-US" sz="2400" i="1" dirty="0"/>
              <a:t> </a:t>
            </a:r>
            <a:r>
              <a:rPr lang="en-US" sz="2400" i="1" dirty="0" err="1"/>
              <a:t>ili</a:t>
            </a:r>
            <a:r>
              <a:rPr lang="en-US" sz="2400" i="1" dirty="0"/>
              <a:t> </a:t>
            </a:r>
            <a:r>
              <a:rPr lang="en-US" sz="2400" i="1" dirty="0" err="1"/>
              <a:t>ceo</a:t>
            </a:r>
            <a:r>
              <a:rPr lang="en-US" sz="2400" i="1" dirty="0"/>
              <a:t> </a:t>
            </a:r>
            <a:r>
              <a:rPr lang="en-US" sz="2400" i="1" dirty="0" err="1"/>
              <a:t>stari</a:t>
            </a:r>
            <a:r>
              <a:rPr lang="en-US" sz="2400" i="1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novim</a:t>
            </a:r>
            <a:r>
              <a:rPr lang="en-US" sz="2400" i="1" dirty="0"/>
              <a:t> </a:t>
            </a:r>
            <a:r>
              <a:rPr lang="en-US" sz="2400" i="1" dirty="0" err="1"/>
              <a:t>sistemom</a:t>
            </a:r>
            <a:r>
              <a:rPr lang="en-US" sz="2400" dirty="0"/>
              <a:t> 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98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7520940" cy="45720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Kada</a:t>
            </a:r>
            <a:r>
              <a:rPr lang="en-US" sz="2400" b="0" dirty="0"/>
              <a:t> </a:t>
            </a:r>
            <a:r>
              <a:rPr lang="en-US" sz="2400" b="0" dirty="0" err="1"/>
              <a:t>procenjujemo</a:t>
            </a:r>
            <a:r>
              <a:rPr lang="en-US" sz="2400" b="0" dirty="0"/>
              <a:t> </a:t>
            </a:r>
            <a:r>
              <a:rPr lang="en-US" sz="2400" b="0" dirty="0" err="1"/>
              <a:t>stari</a:t>
            </a:r>
            <a:r>
              <a:rPr lang="en-US" sz="2400" b="0" dirty="0"/>
              <a:t>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moramo</a:t>
            </a:r>
            <a:r>
              <a:rPr lang="en-US" sz="2400" b="0" dirty="0"/>
              <a:t> </a:t>
            </a:r>
            <a:r>
              <a:rPr lang="en-US" sz="2400" b="0" dirty="0" err="1"/>
              <a:t>ga</a:t>
            </a:r>
            <a:r>
              <a:rPr lang="en-US" sz="2400" b="0" dirty="0"/>
              <a:t> </a:t>
            </a:r>
            <a:r>
              <a:rPr lang="en-US" sz="2400" b="0" dirty="0" err="1"/>
              <a:t>posmatrati</a:t>
            </a:r>
            <a:r>
              <a:rPr lang="en-US" sz="2400" b="0" dirty="0"/>
              <a:t> </a:t>
            </a:r>
            <a:r>
              <a:rPr lang="en-US" sz="2400" b="0" dirty="0" err="1"/>
              <a:t>iz</a:t>
            </a:r>
            <a:r>
              <a:rPr lang="en-US" sz="2400" b="0" dirty="0"/>
              <a:t> </a:t>
            </a:r>
            <a:r>
              <a:rPr lang="en-US" sz="2400" b="0" dirty="0" err="1"/>
              <a:t>poslovne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tehni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ke</a:t>
            </a:r>
            <a:r>
              <a:rPr lang="en-US" sz="2400" b="0" dirty="0" smtClean="0"/>
              <a:t> </a:t>
            </a:r>
            <a:r>
              <a:rPr lang="en-US" sz="2400" b="0" dirty="0" err="1"/>
              <a:t>perspektive</a:t>
            </a:r>
            <a:endParaRPr lang="en-US" sz="2400" b="0" dirty="0"/>
          </a:p>
          <a:p>
            <a:r>
              <a:rPr lang="en-US" sz="2400" b="0" dirty="0"/>
              <a:t>Tada </a:t>
            </a:r>
            <a:r>
              <a:rPr lang="en-US" sz="2400" b="0" dirty="0" err="1"/>
              <a:t>kombinujemo</a:t>
            </a:r>
            <a:r>
              <a:rPr lang="en-US" sz="2400" b="0" dirty="0"/>
              <a:t> </a:t>
            </a:r>
            <a:r>
              <a:rPr lang="en-US" sz="2400" b="0" dirty="0" err="1"/>
              <a:t>poslovne</a:t>
            </a:r>
            <a:r>
              <a:rPr lang="en-US" sz="2400" b="0" dirty="0"/>
              <a:t> </a:t>
            </a:r>
            <a:r>
              <a:rPr lang="en-US" sz="2400" b="0" dirty="0" err="1"/>
              <a:t>vrednosti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kvalitet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err="1" smtClean="0"/>
              <a:t>lak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 err="1" smtClean="0"/>
              <a:t>odlu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ili</a:t>
            </a:r>
            <a:r>
              <a:rPr lang="en-US" sz="2400" b="0" dirty="0" smtClean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ta </a:t>
            </a:r>
            <a:r>
              <a:rPr lang="en-US" sz="2400" b="0" dirty="0"/>
              <a:t>da </a:t>
            </a:r>
            <a:r>
              <a:rPr lang="en-US" sz="2400" b="0" dirty="0" err="1"/>
              <a:t>radimo</a:t>
            </a:r>
            <a:r>
              <a:rPr lang="en-US" sz="2400" b="0" dirty="0"/>
              <a:t> </a:t>
            </a:r>
            <a:r>
              <a:rPr lang="en-US" sz="2400" b="0" dirty="0" err="1"/>
              <a:t>sa</a:t>
            </a:r>
            <a:r>
              <a:rPr lang="en-US" sz="2400" b="0" dirty="0"/>
              <a:t> </a:t>
            </a:r>
            <a:r>
              <a:rPr lang="en-US" sz="2400" b="0" dirty="0" err="1"/>
              <a:t>zastarelim</a:t>
            </a:r>
            <a:r>
              <a:rPr lang="en-US" sz="2400" b="0" dirty="0"/>
              <a:t> </a:t>
            </a:r>
            <a:r>
              <a:rPr lang="en-US" sz="2400" b="0" dirty="0" err="1" smtClean="0"/>
              <a:t>sistemom</a:t>
            </a:r>
            <a:endParaRPr lang="sr-Latn-RS" sz="2400" b="0" dirty="0" smtClean="0"/>
          </a:p>
          <a:p>
            <a:endParaRPr lang="sr-Latn-RS" sz="2400" b="0" dirty="0"/>
          </a:p>
          <a:p>
            <a:pPr lvl="3"/>
            <a:r>
              <a:rPr lang="en-US" sz="2400" i="1" dirty="0" smtClean="0"/>
              <a:t>Lo</a:t>
            </a:r>
            <a:r>
              <a:rPr lang="sr-Latn-RS" sz="2400" i="1" dirty="0" smtClean="0"/>
              <a:t>š</a:t>
            </a:r>
            <a:r>
              <a:rPr lang="en-US" sz="2400" i="1" dirty="0" smtClean="0"/>
              <a:t> </a:t>
            </a:r>
            <a:r>
              <a:rPr lang="sr-Latn-RS" sz="2400" i="1" dirty="0" smtClean="0"/>
              <a:t>kvalitet</a:t>
            </a:r>
            <a:r>
              <a:rPr lang="en-US" sz="2400" i="1" dirty="0" smtClean="0"/>
              <a:t>, </a:t>
            </a:r>
            <a:r>
              <a:rPr lang="en-US" sz="2400" i="1" dirty="0" err="1"/>
              <a:t>niska</a:t>
            </a:r>
            <a:r>
              <a:rPr lang="en-US" sz="2400" i="1" dirty="0"/>
              <a:t> </a:t>
            </a:r>
            <a:r>
              <a:rPr lang="en-US" sz="2400" i="1" dirty="0" err="1"/>
              <a:t>poslovna</a:t>
            </a:r>
            <a:r>
              <a:rPr lang="en-US" sz="2400" i="1" dirty="0"/>
              <a:t> </a:t>
            </a:r>
            <a:r>
              <a:rPr lang="en-US" sz="2400" i="1" dirty="0" err="1"/>
              <a:t>vrednost</a:t>
            </a:r>
            <a:r>
              <a:rPr lang="en-US" sz="2400" dirty="0"/>
              <a:t> </a:t>
            </a:r>
          </a:p>
          <a:p>
            <a:pPr lvl="3"/>
            <a:r>
              <a:rPr lang="en-US" sz="2400" i="1" dirty="0" smtClean="0"/>
              <a:t>Lo</a:t>
            </a:r>
            <a:r>
              <a:rPr lang="sr-Latn-RS" sz="2400" i="1" dirty="0" smtClean="0"/>
              <a:t>š</a:t>
            </a:r>
            <a:r>
              <a:rPr lang="en-US" sz="2400" i="1" dirty="0" smtClean="0"/>
              <a:t> </a:t>
            </a:r>
            <a:r>
              <a:rPr lang="sr-Latn-RS" sz="2400" i="1" dirty="0" err="1"/>
              <a:t>k</a:t>
            </a:r>
            <a:r>
              <a:rPr lang="en-US" sz="2400" i="1" dirty="0" err="1" smtClean="0"/>
              <a:t>valitet</a:t>
            </a:r>
            <a:r>
              <a:rPr lang="en-US" sz="2400" i="1" dirty="0"/>
              <a:t>, </a:t>
            </a:r>
            <a:r>
              <a:rPr lang="en-US" sz="2400" i="1" dirty="0" err="1"/>
              <a:t>visoka</a:t>
            </a:r>
            <a:r>
              <a:rPr lang="en-US" sz="2400" i="1" dirty="0"/>
              <a:t> </a:t>
            </a:r>
            <a:r>
              <a:rPr lang="en-US" sz="2400" i="1" dirty="0" err="1"/>
              <a:t>poslovna</a:t>
            </a:r>
            <a:r>
              <a:rPr lang="en-US" sz="2400" i="1" dirty="0"/>
              <a:t> </a:t>
            </a:r>
            <a:r>
              <a:rPr lang="en-US" sz="2400" i="1" dirty="0" err="1"/>
              <a:t>vrednost</a:t>
            </a:r>
            <a:r>
              <a:rPr lang="en-US" sz="2400" dirty="0"/>
              <a:t> </a:t>
            </a:r>
          </a:p>
          <a:p>
            <a:pPr lvl="3"/>
            <a:r>
              <a:rPr lang="en-US" sz="2400" i="1" dirty="0" err="1"/>
              <a:t>Visok</a:t>
            </a:r>
            <a:r>
              <a:rPr lang="en-US" sz="2400" i="1" dirty="0"/>
              <a:t> </a:t>
            </a:r>
            <a:r>
              <a:rPr lang="en-US" sz="2400" i="1" dirty="0" err="1"/>
              <a:t>kvalitet</a:t>
            </a:r>
            <a:r>
              <a:rPr lang="en-US" sz="2400" i="1" dirty="0"/>
              <a:t>, </a:t>
            </a:r>
            <a:r>
              <a:rPr lang="en-US" sz="2400" i="1" dirty="0" err="1"/>
              <a:t>niska</a:t>
            </a:r>
            <a:r>
              <a:rPr lang="en-US" sz="2400" i="1" dirty="0"/>
              <a:t> </a:t>
            </a:r>
            <a:r>
              <a:rPr lang="en-US" sz="2400" i="1" dirty="0" err="1"/>
              <a:t>poslovna</a:t>
            </a:r>
            <a:r>
              <a:rPr lang="en-US" sz="2400" i="1" dirty="0"/>
              <a:t> </a:t>
            </a:r>
            <a:r>
              <a:rPr lang="en-US" sz="2400" i="1" dirty="0" err="1"/>
              <a:t>vrednost</a:t>
            </a:r>
            <a:endParaRPr lang="en-US" sz="2400" dirty="0"/>
          </a:p>
          <a:p>
            <a:pPr lvl="3"/>
            <a:r>
              <a:rPr lang="en-US" sz="2400" i="1" dirty="0" err="1"/>
              <a:t>Visok</a:t>
            </a:r>
            <a:r>
              <a:rPr lang="en-US" sz="2400" i="1" dirty="0"/>
              <a:t> </a:t>
            </a:r>
            <a:r>
              <a:rPr lang="en-US" sz="2400" i="1" dirty="0" err="1"/>
              <a:t>kvalitet</a:t>
            </a:r>
            <a:r>
              <a:rPr lang="en-US" sz="2400" i="1" dirty="0"/>
              <a:t>, </a:t>
            </a:r>
            <a:r>
              <a:rPr lang="en-US" sz="2400" i="1" dirty="0" err="1"/>
              <a:t>visoka</a:t>
            </a:r>
            <a:r>
              <a:rPr lang="en-US" sz="2400" i="1" dirty="0"/>
              <a:t> </a:t>
            </a:r>
            <a:r>
              <a:rPr lang="en-US" sz="2400" i="1" dirty="0" err="1"/>
              <a:t>poslovna</a:t>
            </a:r>
            <a:r>
              <a:rPr lang="en-US" sz="2400" i="1" dirty="0"/>
              <a:t> </a:t>
            </a:r>
            <a:r>
              <a:rPr lang="en-US" sz="2400" i="1" dirty="0" err="1"/>
              <a:t>vrednost</a:t>
            </a:r>
            <a:r>
              <a:rPr lang="en-US" sz="2400" dirty="0"/>
              <a:t> 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622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20940" cy="42672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err="1"/>
              <a:t>procenili</a:t>
            </a:r>
            <a:r>
              <a:rPr lang="en-US" sz="2400" b="0" dirty="0"/>
              <a:t> </a:t>
            </a:r>
            <a:r>
              <a:rPr lang="en-US" sz="2400" b="0" dirty="0" err="1"/>
              <a:t>poslovnu</a:t>
            </a:r>
            <a:r>
              <a:rPr lang="en-US" sz="2400" b="0" dirty="0"/>
              <a:t> </a:t>
            </a:r>
            <a:r>
              <a:rPr lang="en-US" sz="2400" b="0" dirty="0" err="1"/>
              <a:t>vrednost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neophodno</a:t>
            </a:r>
            <a:r>
              <a:rPr lang="en-US" sz="2400" b="0" dirty="0"/>
              <a:t> je </a:t>
            </a:r>
            <a:r>
              <a:rPr lang="en-US" sz="2400" b="0" dirty="0" err="1"/>
              <a:t>odrediti</a:t>
            </a:r>
            <a:r>
              <a:rPr lang="en-US" sz="2400" b="0" dirty="0"/>
              <a:t> </a:t>
            </a:r>
            <a:r>
              <a:rPr lang="en-US" sz="2400" b="0" dirty="0" err="1"/>
              <a:t>aktere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, </a:t>
            </a:r>
            <a:r>
              <a:rPr lang="en-US" sz="2400" b="0" dirty="0" err="1"/>
              <a:t>kao</a:t>
            </a:r>
            <a:r>
              <a:rPr lang="en-US" sz="2400" b="0" dirty="0"/>
              <a:t> </a:t>
            </a:r>
            <a:r>
              <a:rPr lang="en-US" sz="2400" b="0" dirty="0" err="1"/>
              <a:t>sto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/>
              <a:t>krajnji</a:t>
            </a:r>
            <a:r>
              <a:rPr lang="en-US" sz="2400" b="0" dirty="0"/>
              <a:t> </a:t>
            </a:r>
            <a:r>
              <a:rPr lang="en-US" sz="2400" b="0" dirty="0" err="1"/>
              <a:t>korisnici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njihovi</a:t>
            </a:r>
            <a:r>
              <a:rPr lang="en-US" sz="2400" b="0" dirty="0"/>
              <a:t> </a:t>
            </a:r>
            <a:r>
              <a:rPr lang="en-US" sz="2400" b="0" dirty="0" err="1" smtClean="0"/>
              <a:t>menad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eri</a:t>
            </a:r>
            <a:r>
              <a:rPr lang="en-US" sz="2400" b="0" dirty="0" smtClean="0"/>
              <a:t>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postaviti</a:t>
            </a:r>
            <a:r>
              <a:rPr lang="en-US" sz="2400" b="0" dirty="0"/>
              <a:t> </a:t>
            </a:r>
            <a:r>
              <a:rPr lang="en-US" sz="2400" b="0" dirty="0" err="1"/>
              <a:t>im</a:t>
            </a:r>
            <a:r>
              <a:rPr lang="en-US" sz="2400" b="0" dirty="0"/>
              <a:t> </a:t>
            </a:r>
            <a:r>
              <a:rPr lang="en-US" sz="2400" b="0" dirty="0" err="1"/>
              <a:t>seriju</a:t>
            </a:r>
            <a:r>
              <a:rPr lang="en-US" sz="2400" b="0" dirty="0"/>
              <a:t> </a:t>
            </a:r>
            <a:r>
              <a:rPr lang="en-US" sz="2400" b="0" dirty="0" err="1"/>
              <a:t>pitanja</a:t>
            </a:r>
            <a:r>
              <a:rPr lang="en-US" sz="2400" b="0" dirty="0"/>
              <a:t> o </a:t>
            </a:r>
            <a:r>
              <a:rPr lang="en-US" sz="2400" b="0" dirty="0" err="1" smtClean="0"/>
              <a:t>sistemu</a:t>
            </a:r>
            <a:endParaRPr lang="sr-Latn-RS" sz="2400" b="0" dirty="0" smtClean="0"/>
          </a:p>
          <a:p>
            <a:endParaRPr lang="sr-Latn-RS" sz="2400" b="0" dirty="0"/>
          </a:p>
          <a:p>
            <a:pPr lvl="4"/>
            <a:r>
              <a:rPr lang="en-US" sz="2400" b="0" i="1" dirty="0" err="1"/>
              <a:t>Koliko</a:t>
            </a:r>
            <a:r>
              <a:rPr lang="en-US" sz="2400" b="0" i="1" dirty="0"/>
              <a:t> je </a:t>
            </a:r>
            <a:r>
              <a:rPr lang="en-US" sz="2400" b="0" i="1" dirty="0" err="1"/>
              <a:t>sistem</a:t>
            </a:r>
            <a:r>
              <a:rPr lang="en-US" sz="2400" b="0" i="1" dirty="0"/>
              <a:t> </a:t>
            </a:r>
            <a:r>
              <a:rPr lang="en-US" sz="2400" b="0" i="1" dirty="0" err="1"/>
              <a:t>koristan</a:t>
            </a:r>
            <a:r>
              <a:rPr lang="en-US" sz="2400" b="0" dirty="0"/>
              <a:t> </a:t>
            </a:r>
          </a:p>
          <a:p>
            <a:pPr lvl="4"/>
            <a:r>
              <a:rPr lang="en-US" sz="2400" b="0" i="1" dirty="0" err="1"/>
              <a:t>Koje</a:t>
            </a:r>
            <a:r>
              <a:rPr lang="en-US" sz="2400" b="0" i="1" dirty="0"/>
              <a:t> </a:t>
            </a:r>
            <a:r>
              <a:rPr lang="en-US" sz="2400" b="0" i="1" dirty="0" err="1"/>
              <a:t>poslovne</a:t>
            </a:r>
            <a:r>
              <a:rPr lang="en-US" sz="2400" b="0" i="1" dirty="0"/>
              <a:t> </a:t>
            </a:r>
            <a:r>
              <a:rPr lang="en-US" sz="2400" b="0" i="1" dirty="0" err="1"/>
              <a:t>procese</a:t>
            </a:r>
            <a:r>
              <a:rPr lang="en-US" sz="2400" b="0" i="1" dirty="0"/>
              <a:t> </a:t>
            </a:r>
            <a:r>
              <a:rPr lang="en-US" sz="2400" b="0" i="1" dirty="0" err="1"/>
              <a:t>softver</a:t>
            </a:r>
            <a:r>
              <a:rPr lang="en-US" sz="2400" b="0" i="1" dirty="0"/>
              <a:t> </a:t>
            </a:r>
            <a:r>
              <a:rPr lang="en-US" sz="2400" b="0" i="1" dirty="0" err="1"/>
              <a:t>podrzava</a:t>
            </a:r>
            <a:r>
              <a:rPr lang="en-US" sz="2400" b="0" dirty="0"/>
              <a:t> </a:t>
            </a:r>
          </a:p>
          <a:p>
            <a:pPr lvl="4"/>
            <a:r>
              <a:rPr lang="en-US" sz="2400" b="0" i="1" dirty="0" err="1"/>
              <a:t>Pouzdanost</a:t>
            </a:r>
            <a:r>
              <a:rPr lang="en-US" sz="2400" b="0" i="1" dirty="0"/>
              <a:t> </a:t>
            </a:r>
            <a:r>
              <a:rPr lang="en-US" sz="2400" b="0" i="1" dirty="0" err="1"/>
              <a:t>sistema</a:t>
            </a:r>
            <a:r>
              <a:rPr lang="en-US" sz="2400" b="0" dirty="0"/>
              <a:t> </a:t>
            </a:r>
          </a:p>
          <a:p>
            <a:pPr lvl="4"/>
            <a:r>
              <a:rPr lang="en-US" sz="2400" b="0" i="1" dirty="0" err="1"/>
              <a:t>Rezultati</a:t>
            </a:r>
            <a:r>
              <a:rPr lang="en-US" sz="2400" b="0" i="1" dirty="0"/>
              <a:t> </a:t>
            </a:r>
            <a:r>
              <a:rPr lang="en-US" sz="2400" b="0" i="1" dirty="0" err="1"/>
              <a:t>rada</a:t>
            </a:r>
            <a:r>
              <a:rPr lang="en-US" sz="2400" b="0" i="1" dirty="0"/>
              <a:t> </a:t>
            </a:r>
            <a:r>
              <a:rPr lang="en-US" sz="2400" b="0" i="1" dirty="0" err="1"/>
              <a:t>sistema</a:t>
            </a:r>
            <a:r>
              <a:rPr lang="en-US" sz="2400" b="0" dirty="0"/>
              <a:t> 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9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09600"/>
            <a:ext cx="7520940" cy="45720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Kako</a:t>
            </a:r>
            <a:r>
              <a:rPr lang="en-US" sz="2400" b="0" dirty="0"/>
              <a:t> bi </a:t>
            </a:r>
            <a:r>
              <a:rPr lang="en-US" sz="2400" b="0" dirty="0" err="1"/>
              <a:t>procenili</a:t>
            </a:r>
            <a:r>
              <a:rPr lang="en-US" sz="2400" b="0" dirty="0"/>
              <a:t> </a:t>
            </a:r>
            <a:r>
              <a:rPr lang="en-US" sz="2400" b="0" dirty="0" err="1" smtClean="0"/>
              <a:t>tehni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ki</a:t>
            </a:r>
            <a:r>
              <a:rPr lang="en-US" sz="2400" b="0" dirty="0" smtClean="0"/>
              <a:t> </a:t>
            </a:r>
            <a:r>
              <a:rPr lang="en-US" sz="2400" b="0" dirty="0" err="1"/>
              <a:t>kvalitet</a:t>
            </a:r>
            <a:r>
              <a:rPr lang="en-US" sz="2400" b="0" dirty="0"/>
              <a:t> </a:t>
            </a:r>
            <a:r>
              <a:rPr lang="en-US" sz="2400" b="0" dirty="0" err="1"/>
              <a:t>aplikativnog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moramo</a:t>
            </a:r>
            <a:r>
              <a:rPr lang="en-US" sz="2400" b="0" dirty="0"/>
              <a:t> </a:t>
            </a:r>
            <a:r>
              <a:rPr lang="en-US" sz="2400" b="0" dirty="0" err="1" smtClean="0"/>
              <a:t>prou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iti</a:t>
            </a:r>
            <a:r>
              <a:rPr lang="en-US" sz="2400" b="0" dirty="0" smtClean="0"/>
              <a:t> </a:t>
            </a:r>
            <a:r>
              <a:rPr lang="en-US" sz="2400" b="0" dirty="0" err="1"/>
              <a:t>niz</a:t>
            </a:r>
            <a:r>
              <a:rPr lang="en-US" sz="2400" b="0" dirty="0"/>
              <a:t> </a:t>
            </a:r>
            <a:r>
              <a:rPr lang="en-US" sz="2400" b="0" dirty="0" err="1"/>
              <a:t>faktora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se </a:t>
            </a:r>
            <a:r>
              <a:rPr lang="en-US" sz="2400" b="0" dirty="0" err="1"/>
              <a:t>prvenstveno</a:t>
            </a:r>
            <a:r>
              <a:rPr lang="en-US" sz="2400" b="0" dirty="0"/>
              <a:t> </a:t>
            </a:r>
            <a:r>
              <a:rPr lang="en-US" sz="2400" b="0" dirty="0" err="1"/>
              <a:t>odnose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pouzdanost</a:t>
            </a:r>
            <a:r>
              <a:rPr lang="en-US" sz="2400" b="0" dirty="0"/>
              <a:t>, </a:t>
            </a:r>
            <a:r>
              <a:rPr lang="en-US" sz="2400" b="0" dirty="0" err="1"/>
              <a:t>kompleksnost</a:t>
            </a:r>
            <a:r>
              <a:rPr lang="en-US" sz="2400" b="0" dirty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kao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njegovu</a:t>
            </a:r>
            <a:r>
              <a:rPr lang="en-US" sz="2400" b="0" dirty="0"/>
              <a:t> </a:t>
            </a:r>
            <a:r>
              <a:rPr lang="en-US" sz="2400" b="0" smtClean="0"/>
              <a:t>dokumentaciju</a:t>
            </a:r>
            <a:endParaRPr lang="sr-Latn-RS" sz="2400" b="0" dirty="0" smtClean="0"/>
          </a:p>
          <a:p>
            <a:endParaRPr lang="sr-Latn-RS" sz="2400" b="0" dirty="0" smtClean="0"/>
          </a:p>
          <a:p>
            <a:r>
              <a:rPr lang="en-US" sz="2400" b="0" dirty="0" err="1" smtClean="0"/>
              <a:t>Podaci</a:t>
            </a:r>
            <a:r>
              <a:rPr lang="en-US" sz="2400" b="0" dirty="0" smtClean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mogu</a:t>
            </a:r>
            <a:r>
              <a:rPr lang="en-US" sz="2400" b="0" dirty="0"/>
              <a:t> </a:t>
            </a:r>
            <a:r>
              <a:rPr lang="en-US" sz="2400" b="0" dirty="0" err="1"/>
              <a:t>biti</a:t>
            </a:r>
            <a:r>
              <a:rPr lang="en-US" sz="2400" b="0" dirty="0"/>
              <a:t> </a:t>
            </a:r>
            <a:r>
              <a:rPr lang="en-US" sz="2400" b="0" dirty="0" err="1"/>
              <a:t>korisni</a:t>
            </a:r>
            <a:r>
              <a:rPr lang="en-US" sz="2400" b="0" dirty="0"/>
              <a:t> u </a:t>
            </a:r>
            <a:r>
              <a:rPr lang="en-US" sz="2400" b="0" dirty="0" err="1"/>
              <a:t>proceni</a:t>
            </a:r>
            <a:r>
              <a:rPr lang="en-US" sz="2400" b="0" dirty="0"/>
              <a:t> </a:t>
            </a:r>
            <a:r>
              <a:rPr lang="en-US" sz="2400" b="0" dirty="0" err="1" smtClean="0"/>
              <a:t>kvaliteta</a:t>
            </a:r>
            <a:r>
              <a:rPr lang="sr-Latn-RS" sz="2400" b="0" dirty="0" smtClean="0"/>
              <a:t>:</a:t>
            </a:r>
          </a:p>
          <a:p>
            <a:endParaRPr lang="sr-Latn-RS" sz="2400" b="0" dirty="0" smtClean="0"/>
          </a:p>
          <a:p>
            <a:pPr lvl="4"/>
            <a:r>
              <a:rPr lang="en-US" sz="2400" b="0" i="1" dirty="0" err="1"/>
              <a:t>Broj</a:t>
            </a:r>
            <a:r>
              <a:rPr lang="en-US" sz="2400" b="0" i="1" dirty="0"/>
              <a:t> </a:t>
            </a:r>
            <a:r>
              <a:rPr lang="en-US" sz="2400" b="0" i="1" dirty="0" err="1"/>
              <a:t>zahteva</a:t>
            </a:r>
            <a:r>
              <a:rPr lang="en-US" sz="2400" b="0" i="1" dirty="0"/>
              <a:t> </a:t>
            </a:r>
            <a:r>
              <a:rPr lang="en-US" sz="2400" b="0" i="1" dirty="0" err="1"/>
              <a:t>za</a:t>
            </a:r>
            <a:r>
              <a:rPr lang="en-US" sz="2400" b="0" i="1" dirty="0"/>
              <a:t> </a:t>
            </a:r>
            <a:r>
              <a:rPr lang="en-US" sz="2400" b="0" i="1" dirty="0" err="1"/>
              <a:t>izmenu</a:t>
            </a:r>
            <a:r>
              <a:rPr lang="en-US" sz="2400" b="0" i="1" dirty="0"/>
              <a:t> </a:t>
            </a:r>
            <a:r>
              <a:rPr lang="en-US" sz="2400" b="0" i="1" dirty="0" err="1"/>
              <a:t>sistema</a:t>
            </a:r>
            <a:r>
              <a:rPr lang="en-US" sz="2400" b="0" i="1" dirty="0"/>
              <a:t> </a:t>
            </a:r>
          </a:p>
          <a:p>
            <a:pPr lvl="4"/>
            <a:r>
              <a:rPr lang="en-US" sz="2400" b="0" i="1" dirty="0" err="1"/>
              <a:t>Broj</a:t>
            </a:r>
            <a:r>
              <a:rPr lang="en-US" sz="2400" b="0" i="1" dirty="0"/>
              <a:t> </a:t>
            </a:r>
            <a:r>
              <a:rPr lang="en-US" sz="2400" b="0" i="1" dirty="0" err="1"/>
              <a:t>korisnickih</a:t>
            </a:r>
            <a:r>
              <a:rPr lang="en-US" sz="2400" b="0" i="1" dirty="0"/>
              <a:t> </a:t>
            </a:r>
            <a:r>
              <a:rPr lang="en-US" sz="2400" b="0" i="1" dirty="0" err="1"/>
              <a:t>interfejsa</a:t>
            </a:r>
            <a:r>
              <a:rPr lang="en-US" sz="2400" b="0" i="1" dirty="0"/>
              <a:t> </a:t>
            </a:r>
          </a:p>
          <a:p>
            <a:pPr lvl="4"/>
            <a:r>
              <a:rPr lang="en-US" sz="2400" b="0" i="1" dirty="0" err="1"/>
              <a:t>Kolicina</a:t>
            </a:r>
            <a:r>
              <a:rPr lang="en-US" sz="2400" b="0" i="1" dirty="0"/>
              <a:t> </a:t>
            </a:r>
            <a:r>
              <a:rPr lang="en-US" sz="2400" b="0" i="1" dirty="0" err="1"/>
              <a:t>podataka</a:t>
            </a:r>
            <a:r>
              <a:rPr lang="en-US" sz="2400" b="0" i="1" dirty="0"/>
              <a:t> </a:t>
            </a:r>
            <a:r>
              <a:rPr lang="en-US" sz="2400" b="0" i="1" dirty="0" err="1"/>
              <a:t>koje</a:t>
            </a:r>
            <a:r>
              <a:rPr lang="en-US" sz="2400" b="0" i="1" dirty="0"/>
              <a:t> </a:t>
            </a:r>
            <a:r>
              <a:rPr lang="en-US" sz="2400" b="0" i="1" dirty="0" err="1"/>
              <a:t>koristi</a:t>
            </a:r>
            <a:r>
              <a:rPr lang="en-US" sz="2400" b="0" i="1" dirty="0"/>
              <a:t> </a:t>
            </a:r>
            <a:r>
              <a:rPr lang="en-US" sz="2400" b="0" i="1" dirty="0" err="1"/>
              <a:t>sistem</a:t>
            </a:r>
            <a:r>
              <a:rPr lang="en-US" sz="2400" b="0" i="1" dirty="0"/>
              <a:t> </a:t>
            </a:r>
          </a:p>
          <a:p>
            <a:endParaRPr lang="en-US" sz="2400" b="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7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14400"/>
            <a:ext cx="7520940" cy="37338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Razvoj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biti</a:t>
            </a:r>
            <a:r>
              <a:rPr lang="en-US" sz="2400" b="0" dirty="0"/>
              <a:t> </a:t>
            </a:r>
            <a:r>
              <a:rPr lang="en-US" sz="2400" b="0" dirty="0" err="1" smtClean="0"/>
              <a:t>pok</a:t>
            </a:r>
            <a:r>
              <a:rPr lang="sr-Latn-RS" sz="2400" b="0" dirty="0" smtClean="0"/>
              <a:t>r</a:t>
            </a:r>
            <a:r>
              <a:rPr lang="en-US" sz="2400" b="0" dirty="0" err="1" smtClean="0"/>
              <a:t>enut</a:t>
            </a:r>
            <a:r>
              <a:rPr lang="en-US" sz="2400" b="0" dirty="0" smtClean="0"/>
              <a:t> </a:t>
            </a:r>
            <a:r>
              <a:rPr lang="en-US" sz="2400" b="0" dirty="0" err="1"/>
              <a:t>usled</a:t>
            </a:r>
            <a:r>
              <a:rPr lang="en-US" sz="2400" b="0" dirty="0"/>
              <a:t> </a:t>
            </a:r>
            <a:r>
              <a:rPr lang="en-US" sz="2400" b="0" dirty="0" err="1"/>
              <a:t>izmene</a:t>
            </a:r>
            <a:r>
              <a:rPr lang="en-US" sz="2400" b="0" dirty="0"/>
              <a:t> </a:t>
            </a:r>
            <a:r>
              <a:rPr lang="en-US" sz="2400" b="0" dirty="0" err="1"/>
              <a:t>poslovnih</a:t>
            </a:r>
            <a:r>
              <a:rPr lang="en-US" sz="2400" b="0" dirty="0"/>
              <a:t> </a:t>
            </a:r>
            <a:r>
              <a:rPr lang="en-US" sz="2400" b="0" dirty="0" err="1"/>
              <a:t>zahteva</a:t>
            </a:r>
            <a:r>
              <a:rPr lang="en-US" sz="2400" b="0" dirty="0"/>
              <a:t>, </a:t>
            </a:r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/>
              <a:t>pojave</a:t>
            </a:r>
            <a:r>
              <a:rPr lang="en-US" sz="2400" b="0" dirty="0"/>
              <a:t> </a:t>
            </a:r>
            <a:r>
              <a:rPr lang="en-US" sz="2400" b="0" dirty="0" err="1" smtClean="0"/>
              <a:t>gre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aka </a:t>
            </a:r>
            <a:r>
              <a:rPr lang="en-US" sz="2400" b="0" dirty="0"/>
              <a:t>u </a:t>
            </a:r>
            <a:r>
              <a:rPr lang="en-US" sz="2400" b="0" dirty="0" err="1"/>
              <a:t>radu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ili</a:t>
            </a:r>
            <a:r>
              <a:rPr lang="en-US" sz="2400" b="0" dirty="0"/>
              <a:t> </a:t>
            </a:r>
            <a:r>
              <a:rPr lang="en-US" sz="2400" b="0" dirty="0" err="1"/>
              <a:t>promenom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kojem</a:t>
            </a:r>
            <a:r>
              <a:rPr lang="en-US" sz="2400" b="0" dirty="0"/>
              <a:t> se </a:t>
            </a:r>
            <a:r>
              <a:rPr lang="en-US" sz="2400" b="0" dirty="0" err="1" smtClean="0"/>
              <a:t>radi</a:t>
            </a:r>
            <a:endParaRPr lang="sr-Latn-RS" sz="2400" b="0" dirty="0" smtClean="0"/>
          </a:p>
          <a:p>
            <a:endParaRPr lang="sr-Latn-RS" sz="2400" b="0" dirty="0" smtClean="0"/>
          </a:p>
          <a:p>
            <a:r>
              <a:rPr lang="en-US" sz="2400" b="0" dirty="0" err="1"/>
              <a:t>Kvalitetni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korisni</a:t>
            </a:r>
            <a:r>
              <a:rPr lang="en-US" sz="2400" b="0" dirty="0"/>
              <a:t> </a:t>
            </a:r>
            <a:r>
              <a:rPr lang="en-US" sz="2400" b="0" dirty="0" err="1"/>
              <a:t>softveri</a:t>
            </a:r>
            <a:r>
              <a:rPr lang="en-US" sz="2400" b="0" dirty="0"/>
              <a:t> </a:t>
            </a:r>
            <a:r>
              <a:rPr lang="en-US" sz="2400" b="0" dirty="0" err="1"/>
              <a:t>uglavnom</a:t>
            </a:r>
            <a:r>
              <a:rPr lang="en-US" sz="2400" b="0" dirty="0"/>
              <a:t> </a:t>
            </a:r>
            <a:r>
              <a:rPr lang="en-US" sz="2400" b="0" dirty="0" err="1"/>
              <a:t>imaju</a:t>
            </a:r>
            <a:r>
              <a:rPr lang="en-US" sz="2400" b="0" dirty="0"/>
              <a:t> dug </a:t>
            </a:r>
            <a:r>
              <a:rPr lang="sr-Latn-RS" sz="2400" b="0" dirty="0"/>
              <a:t>ž</a:t>
            </a:r>
            <a:r>
              <a:rPr lang="en-US" sz="2400" b="0" dirty="0" err="1" smtClean="0"/>
              <a:t>ivot</a:t>
            </a:r>
            <a:r>
              <a:rPr lang="sr-Latn-RS" sz="2400" b="0" dirty="0" smtClean="0"/>
              <a:t>. </a:t>
            </a:r>
            <a:r>
              <a:rPr lang="en-US" sz="2400" b="0" dirty="0" err="1"/>
              <a:t>Sistemi</a:t>
            </a:r>
            <a:r>
              <a:rPr lang="en-US" sz="2400" b="0" dirty="0"/>
              <a:t> </a:t>
            </a:r>
            <a:r>
              <a:rPr lang="en-US" sz="2400" b="0" dirty="0" err="1"/>
              <a:t>obicno</a:t>
            </a:r>
            <a:r>
              <a:rPr lang="en-US" sz="2400" b="0" dirty="0"/>
              <a:t> </a:t>
            </a:r>
            <a:r>
              <a:rPr lang="en-US" sz="2400" b="0" dirty="0" err="1" smtClean="0"/>
              <a:t>ko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taju</a:t>
            </a:r>
            <a:r>
              <a:rPr lang="en-US" sz="2400" b="0" dirty="0" smtClean="0"/>
              <a:t> </a:t>
            </a:r>
            <a:r>
              <a:rPr lang="en-US" sz="2400" b="0" dirty="0" err="1"/>
              <a:t>dosta</a:t>
            </a:r>
            <a:r>
              <a:rPr lang="en-US" sz="2400" b="0" dirty="0"/>
              <a:t> </a:t>
            </a:r>
            <a:r>
              <a:rPr lang="en-US" sz="2400" b="0" dirty="0" err="1"/>
              <a:t>novca</a:t>
            </a:r>
            <a:r>
              <a:rPr lang="en-US" sz="2400" b="0" dirty="0"/>
              <a:t> pa </a:t>
            </a:r>
            <a:r>
              <a:rPr lang="en-US" sz="2400" b="0" dirty="0" err="1"/>
              <a:t>kompanije</a:t>
            </a:r>
            <a:r>
              <a:rPr lang="en-US" sz="2400" b="0" dirty="0"/>
              <a:t> </a:t>
            </a:r>
            <a:r>
              <a:rPr lang="en-US" sz="2400" b="0" dirty="0" err="1" smtClean="0"/>
              <a:t>te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ka</a:t>
            </a:r>
            <a:r>
              <a:rPr lang="en-US" sz="2400" b="0" dirty="0"/>
              <a:t> tome da </a:t>
            </a:r>
            <a:r>
              <a:rPr lang="en-US" sz="2400" b="0" dirty="0" err="1"/>
              <a:t>ih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du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koriste</a:t>
            </a:r>
            <a:r>
              <a:rPr lang="en-US" sz="2400" b="0" dirty="0"/>
              <a:t> </a:t>
            </a:r>
            <a:r>
              <a:rPr lang="en-US" sz="2400" b="0" dirty="0" err="1"/>
              <a:t>kako</a:t>
            </a:r>
            <a:r>
              <a:rPr lang="en-US" sz="2400" b="0" dirty="0"/>
              <a:t> bi se </a:t>
            </a:r>
            <a:r>
              <a:rPr lang="en-US" sz="2400" b="0" dirty="0" err="1"/>
              <a:t>ulaganja</a:t>
            </a:r>
            <a:r>
              <a:rPr lang="en-US" sz="2400" b="0" dirty="0"/>
              <a:t> </a:t>
            </a:r>
            <a:r>
              <a:rPr lang="en-US" sz="2400" b="0" dirty="0" err="1" smtClean="0"/>
              <a:t>isplatila</a:t>
            </a:r>
            <a:endParaRPr lang="sr-Latn-RS" sz="2400" b="0" dirty="0"/>
          </a:p>
          <a:p>
            <a:endParaRPr lang="sr-Latn-R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04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520940" cy="4876800"/>
          </a:xfrm>
        </p:spPr>
        <p:txBody>
          <a:bodyPr>
            <a:normAutofit/>
          </a:bodyPr>
          <a:lstStyle/>
          <a:p>
            <a:r>
              <a:rPr lang="sr-Latn-RS" sz="2400" b="0" dirty="0" smtClean="0"/>
              <a:t>O </a:t>
            </a:r>
            <a:r>
              <a:rPr lang="en-US" sz="2400" b="0" dirty="0" err="1" smtClean="0"/>
              <a:t>razvoju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softvera</a:t>
            </a:r>
            <a:r>
              <a:rPr lang="sr-Latn-RS" sz="2400" b="0" dirty="0" smtClean="0"/>
              <a:t> treba da razmišljamo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kao</a:t>
            </a:r>
            <a:r>
              <a:rPr lang="en-US" sz="2400" b="0" dirty="0" smtClean="0"/>
              <a:t> </a:t>
            </a:r>
            <a:r>
              <a:rPr lang="en-US" sz="2400" b="0" dirty="0" err="1"/>
              <a:t>spiralnom</a:t>
            </a:r>
            <a:r>
              <a:rPr lang="en-US" sz="2400" b="0" dirty="0"/>
              <a:t> </a:t>
            </a:r>
            <a:r>
              <a:rPr lang="en-US" sz="2400" b="0" dirty="0" err="1"/>
              <a:t>procesu</a:t>
            </a:r>
            <a:r>
              <a:rPr lang="en-US" sz="2400" b="0" dirty="0"/>
              <a:t> 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podrazumeva</a:t>
            </a:r>
            <a:r>
              <a:rPr lang="en-US" sz="2400" b="0" dirty="0"/>
              <a:t> </a:t>
            </a:r>
            <a:r>
              <a:rPr lang="en-US" sz="2400" b="0" dirty="0" err="1"/>
              <a:t>zahteve</a:t>
            </a:r>
            <a:r>
              <a:rPr lang="en-US" sz="2400" b="0" dirty="0"/>
              <a:t>, </a:t>
            </a:r>
            <a:r>
              <a:rPr lang="en-US" sz="2400" b="0" dirty="0" err="1"/>
              <a:t>dizajn</a:t>
            </a:r>
            <a:r>
              <a:rPr lang="en-US" sz="2400" b="0" dirty="0"/>
              <a:t>, </a:t>
            </a:r>
            <a:r>
              <a:rPr lang="en-US" sz="2400" b="0" dirty="0" err="1"/>
              <a:t>implementacije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testiranja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se </a:t>
            </a:r>
            <a:r>
              <a:rPr lang="en-US" sz="2400" b="0" dirty="0" smtClean="0"/>
              <a:t>de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avaju</a:t>
            </a:r>
            <a:r>
              <a:rPr lang="en-US" sz="2400" b="0" dirty="0" smtClean="0"/>
              <a:t> </a:t>
            </a:r>
            <a:r>
              <a:rPr lang="en-US" sz="2400" b="0" dirty="0" err="1"/>
              <a:t>tokom</a:t>
            </a:r>
            <a:r>
              <a:rPr lang="en-US" sz="2400" b="0" dirty="0"/>
              <a:t> </a:t>
            </a:r>
            <a:r>
              <a:rPr lang="sr-Latn-RS" sz="2400" b="0" dirty="0" err="1"/>
              <a:t>ž</a:t>
            </a:r>
            <a:r>
              <a:rPr lang="en-US" sz="2400" b="0" dirty="0" err="1" smtClean="0"/>
              <a:t>ivotnog</a:t>
            </a:r>
            <a:r>
              <a:rPr lang="en-US" sz="2400" b="0" dirty="0" smtClean="0"/>
              <a:t> </a:t>
            </a:r>
            <a:r>
              <a:rPr lang="en-US" sz="2400" b="0" dirty="0" err="1"/>
              <a:t>veka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. </a:t>
            </a:r>
            <a:endParaRPr lang="sr-Latn-RS" sz="2400" b="0" dirty="0" smtClean="0"/>
          </a:p>
          <a:p>
            <a:r>
              <a:rPr lang="en-US" sz="2400" b="0" dirty="0" smtClean="0"/>
              <a:t>Po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injemo</a:t>
            </a:r>
            <a:r>
              <a:rPr lang="en-US" sz="2400" b="0" dirty="0" smtClean="0"/>
              <a:t> </a:t>
            </a:r>
            <a:r>
              <a:rPr lang="en-US" sz="2400" b="0" dirty="0" err="1"/>
              <a:t>tako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 err="1"/>
              <a:t>pravimo</a:t>
            </a:r>
            <a:r>
              <a:rPr lang="en-US" sz="2400" b="0" dirty="0"/>
              <a:t> </a:t>
            </a:r>
            <a:r>
              <a:rPr lang="en-US" sz="2400" b="0" dirty="0" err="1"/>
              <a:t>prvo</a:t>
            </a:r>
            <a:r>
              <a:rPr lang="en-US" sz="2400" b="0" dirty="0"/>
              <a:t> </a:t>
            </a:r>
            <a:r>
              <a:rPr lang="en-US" sz="2400" b="0" dirty="0" err="1"/>
              <a:t>izdanje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. </a:t>
            </a:r>
            <a:endParaRPr lang="sr-Latn-RS" sz="2400" b="0" dirty="0" smtClean="0"/>
          </a:p>
          <a:p>
            <a:r>
              <a:rPr lang="en-US" sz="2400" b="0" dirty="0" smtClean="0"/>
              <a:t>K</a:t>
            </a:r>
            <a:r>
              <a:rPr lang="sr-Latn-RS" sz="2400" b="0" dirty="0" smtClean="0"/>
              <a:t>a</a:t>
            </a:r>
            <a:r>
              <a:rPr lang="en-US" sz="2400" b="0" dirty="0" smtClean="0"/>
              <a:t>da </a:t>
            </a:r>
            <a:r>
              <a:rPr lang="en-US" sz="2400" b="0" dirty="0"/>
              <a:t>je </a:t>
            </a:r>
            <a:r>
              <a:rPr lang="en-US" sz="2400" b="0" dirty="0" err="1"/>
              <a:t>jednom</a:t>
            </a:r>
            <a:r>
              <a:rPr lang="en-US" sz="2400" b="0" dirty="0"/>
              <a:t> </a:t>
            </a:r>
            <a:r>
              <a:rPr lang="en-US" sz="2400" b="0" dirty="0" err="1" smtClean="0"/>
              <a:t>isporu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en, </a:t>
            </a:r>
            <a:r>
              <a:rPr lang="sr-Latn-RS" sz="2400" b="0" dirty="0" smtClean="0"/>
              <a:t>izmene </a:t>
            </a:r>
            <a:r>
              <a:rPr lang="en-US" sz="2400" b="0" dirty="0" err="1" smtClean="0"/>
              <a:t>isporu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enog</a:t>
            </a:r>
            <a:r>
              <a:rPr lang="en-US" sz="2400" b="0" dirty="0" smtClean="0"/>
              <a:t> </a:t>
            </a:r>
            <a:r>
              <a:rPr lang="en-US" sz="2400" b="0" dirty="0" err="1"/>
              <a:t>izdanja</a:t>
            </a:r>
            <a:r>
              <a:rPr lang="en-US" sz="2400" b="0" dirty="0"/>
              <a:t> </a:t>
            </a:r>
            <a:r>
              <a:rPr lang="en-US" sz="2400" b="0" dirty="0" err="1"/>
              <a:t>kao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razvoj</a:t>
            </a:r>
            <a:r>
              <a:rPr lang="en-US" sz="2400" b="0" dirty="0" smtClean="0"/>
              <a:t> </a:t>
            </a:r>
            <a:r>
              <a:rPr lang="en-US" sz="2400" b="0" dirty="0" err="1"/>
              <a:t>drugog</a:t>
            </a:r>
            <a:r>
              <a:rPr lang="en-US" sz="2400" b="0" dirty="0"/>
              <a:t> </a:t>
            </a:r>
            <a:r>
              <a:rPr lang="en-US" sz="2400" b="0" dirty="0" err="1"/>
              <a:t>izdanja</a:t>
            </a:r>
            <a:r>
              <a:rPr lang="en-US" sz="2400" b="0" dirty="0"/>
              <a:t> </a:t>
            </a:r>
            <a:r>
              <a:rPr lang="en-US" sz="2400" b="0" dirty="0" err="1" smtClean="0"/>
              <a:t>kre</a:t>
            </a:r>
            <a:r>
              <a:rPr lang="sr-Latn-RS" sz="2400" b="0" dirty="0" smtClean="0"/>
              <a:t>ć</a:t>
            </a:r>
            <a:r>
              <a:rPr lang="en-US" sz="2400" b="0" dirty="0" smtClean="0"/>
              <a:t>u </a:t>
            </a:r>
            <a:r>
              <a:rPr lang="en-US" sz="2400" b="0" dirty="0" err="1" smtClean="0"/>
              <a:t>istovremeno</a:t>
            </a:r>
            <a:r>
              <a:rPr lang="en-US" sz="2400" b="0" dirty="0" smtClean="0"/>
              <a:t>.</a:t>
            </a:r>
            <a:endParaRPr lang="sr-Latn-RS" sz="2400" b="0" dirty="0" smtClean="0"/>
          </a:p>
          <a:p>
            <a:r>
              <a:rPr lang="en-US" sz="2400" b="0" dirty="0" err="1" smtClean="0"/>
              <a:t>Potreba</a:t>
            </a:r>
            <a:r>
              <a:rPr lang="en-US" sz="2400" b="0" dirty="0" smtClean="0"/>
              <a:t> 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razvojem</a:t>
            </a:r>
            <a:r>
              <a:rPr lang="en-US" sz="2400" b="0" dirty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da se </a:t>
            </a:r>
            <a:r>
              <a:rPr lang="en-US" sz="2400" b="0" dirty="0" err="1"/>
              <a:t>javi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/>
              <a:t>pre </a:t>
            </a:r>
            <a:r>
              <a:rPr lang="en-US" sz="2400" b="0" dirty="0" err="1"/>
              <a:t>nego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/>
              <a:t>se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 smtClean="0"/>
              <a:t>isporu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dovesti</a:t>
            </a:r>
            <a:r>
              <a:rPr lang="en-US" sz="2400" b="0" dirty="0"/>
              <a:t> do toga da </a:t>
            </a:r>
            <a:r>
              <a:rPr lang="en-US" sz="2400" b="0" dirty="0" err="1"/>
              <a:t>neka</a:t>
            </a:r>
            <a:r>
              <a:rPr lang="en-US" sz="2400" b="0" dirty="0"/>
              <a:t> </a:t>
            </a:r>
            <a:r>
              <a:rPr lang="en-US" sz="2400" b="0" dirty="0" err="1"/>
              <a:t>kasnija</a:t>
            </a:r>
            <a:r>
              <a:rPr lang="en-US" sz="2400" b="0" dirty="0"/>
              <a:t> </a:t>
            </a:r>
            <a:r>
              <a:rPr lang="en-US" sz="2400" b="0" dirty="0" err="1"/>
              <a:t>izdanja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sr-Latn-RS" sz="2400" b="0" dirty="0" smtClean="0"/>
              <a:t>budu </a:t>
            </a:r>
            <a:r>
              <a:rPr lang="en-US" sz="2400" b="0" dirty="0" smtClean="0"/>
              <a:t>u </a:t>
            </a:r>
            <a:r>
              <a:rPr lang="en-US" sz="2400" b="0" dirty="0" err="1"/>
              <a:t>fazi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/>
              <a:t>pre </a:t>
            </a:r>
            <a:r>
              <a:rPr lang="en-US" sz="2400" b="0" dirty="0" err="1"/>
              <a:t>nego</a:t>
            </a:r>
            <a:r>
              <a:rPr lang="en-US" sz="2400" b="0" dirty="0"/>
              <a:t>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/>
              <a:t>je </a:t>
            </a:r>
            <a:r>
              <a:rPr lang="en-US" sz="2400" b="0" dirty="0" err="1" smtClean="0"/>
              <a:t>teku</a:t>
            </a:r>
            <a:r>
              <a:rPr lang="sr-Latn-RS" sz="2400" b="0" dirty="0" smtClean="0"/>
              <a:t>ć</a:t>
            </a:r>
            <a:r>
              <a:rPr lang="en-US" sz="2400" b="0" dirty="0" smtClean="0"/>
              <a:t>a </a:t>
            </a:r>
            <a:r>
              <a:rPr lang="en-US" sz="2400" b="0" dirty="0" err="1"/>
              <a:t>verzija</a:t>
            </a:r>
            <a:r>
              <a:rPr lang="en-US" sz="2400" b="0" dirty="0"/>
              <a:t> </a:t>
            </a:r>
            <a:r>
              <a:rPr lang="en-US" sz="2400" b="0" dirty="0" err="1"/>
              <a:t>objavljena</a:t>
            </a:r>
            <a:r>
              <a:rPr lang="en-US" sz="2400" b="0" dirty="0"/>
              <a:t>.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4804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66772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Ovaj</a:t>
            </a:r>
            <a:r>
              <a:rPr lang="en-US" sz="2400" b="0" dirty="0"/>
              <a:t> model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podrazumeva</a:t>
            </a:r>
            <a:r>
              <a:rPr lang="en-US" sz="2400" b="0" dirty="0"/>
              <a:t> da je </a:t>
            </a:r>
            <a:r>
              <a:rPr lang="en-US" sz="2400" b="0" dirty="0" err="1"/>
              <a:t>jedna</a:t>
            </a:r>
            <a:r>
              <a:rPr lang="en-US" sz="2400" b="0" dirty="0"/>
              <a:t> </a:t>
            </a:r>
            <a:r>
              <a:rPr lang="en-US" sz="2400" b="0" dirty="0" err="1"/>
              <a:t>organizacija</a:t>
            </a:r>
            <a:r>
              <a:rPr lang="en-US" sz="2400" b="0" dirty="0"/>
              <a:t> </a:t>
            </a:r>
            <a:r>
              <a:rPr lang="en-US" sz="2400" b="0" dirty="0" err="1"/>
              <a:t>odgovorna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 smtClean="0"/>
              <a:t>po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etni</a:t>
            </a:r>
            <a:r>
              <a:rPr lang="en-US" sz="2400" b="0" dirty="0" smtClean="0"/>
              <a:t> </a:t>
            </a:r>
            <a:r>
              <a:rPr lang="en-US" sz="2400" b="0" dirty="0" err="1"/>
              <a:t>razvoj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kao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kasniji</a:t>
            </a:r>
            <a:r>
              <a:rPr lang="en-US" sz="2400" b="0" dirty="0"/>
              <a:t> </a:t>
            </a:r>
            <a:r>
              <a:rPr lang="en-US" sz="2400" b="0" dirty="0" err="1" smtClean="0"/>
              <a:t>razvoj</a:t>
            </a:r>
            <a:endParaRPr lang="sr-Latn-RS" sz="2400" b="0" dirty="0" smtClean="0"/>
          </a:p>
          <a:p>
            <a:r>
              <a:rPr lang="sr-Latn-RS" sz="2400" b="0" dirty="0" smtClean="0"/>
              <a:t>Kupac </a:t>
            </a:r>
            <a:r>
              <a:rPr lang="en-US" sz="2400" b="0" dirty="0" err="1" smtClean="0"/>
              <a:t>softvera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 err="1"/>
              <a:t>napraviti</a:t>
            </a:r>
            <a:r>
              <a:rPr lang="en-US" sz="2400" b="0" dirty="0"/>
              <a:t> </a:t>
            </a:r>
            <a:r>
              <a:rPr lang="en-US" sz="2400" b="0" dirty="0" err="1"/>
              <a:t>dogovor</a:t>
            </a:r>
            <a:r>
              <a:rPr lang="en-US" sz="2400" b="0" dirty="0"/>
              <a:t> </a:t>
            </a:r>
            <a:r>
              <a:rPr lang="sr-Latn-RS" sz="2400" b="0" dirty="0" err="1"/>
              <a:t>s</a:t>
            </a:r>
            <a:r>
              <a:rPr lang="en-US" sz="2400" b="0" dirty="0" smtClean="0"/>
              <a:t>a </a:t>
            </a:r>
            <a:r>
              <a:rPr lang="en-US" sz="2400" b="0" dirty="0" err="1"/>
              <a:t>nekom</a:t>
            </a:r>
            <a:r>
              <a:rPr lang="en-US" sz="2400" b="0" dirty="0"/>
              <a:t> </a:t>
            </a:r>
            <a:r>
              <a:rPr lang="en-US" sz="2400" b="0" dirty="0" err="1"/>
              <a:t>drugom</a:t>
            </a:r>
            <a:r>
              <a:rPr lang="en-US" sz="2400" b="0" dirty="0"/>
              <a:t> </a:t>
            </a:r>
            <a:r>
              <a:rPr lang="en-US" sz="2400" b="0" dirty="0" err="1"/>
              <a:t>kompanijom</a:t>
            </a:r>
            <a:r>
              <a:rPr lang="en-US" sz="2400" b="0" dirty="0"/>
              <a:t> </a:t>
            </a:r>
            <a:r>
              <a:rPr lang="en-US" sz="2400" b="0" dirty="0" err="1"/>
              <a:t>koja</a:t>
            </a:r>
            <a:r>
              <a:rPr lang="en-US" sz="2400" b="0" dirty="0"/>
              <a:t> </a:t>
            </a:r>
            <a:r>
              <a:rPr lang="sr-Latn-RS" sz="2400" b="0" dirty="0"/>
              <a:t>ć</a:t>
            </a:r>
            <a:r>
              <a:rPr lang="en-US" sz="2400" b="0" dirty="0" smtClean="0"/>
              <a:t>e</a:t>
            </a:r>
            <a:r>
              <a:rPr lang="sr-Latn-RS" sz="2400" b="0" dirty="0" smtClean="0"/>
              <a:t> kasnije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vr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iti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razvoj</a:t>
            </a:r>
            <a:r>
              <a:rPr lang="en-US" sz="2400" b="0" dirty="0"/>
              <a:t> </a:t>
            </a:r>
            <a:r>
              <a:rPr lang="en-US" sz="2400" b="0" dirty="0" err="1" smtClean="0"/>
              <a:t>sistema</a:t>
            </a:r>
            <a:r>
              <a:rPr lang="sr-Latn-RS" sz="2400" b="0" dirty="0" smtClean="0"/>
              <a:t>, u </a:t>
            </a:r>
            <a:r>
              <a:rPr lang="en-US" sz="2400" b="0" dirty="0" err="1"/>
              <a:t>ovom</a:t>
            </a:r>
            <a:r>
              <a:rPr lang="en-US" sz="2400" b="0" dirty="0"/>
              <a:t> </a:t>
            </a:r>
            <a:r>
              <a:rPr lang="en-US" sz="2400" b="0" dirty="0" err="1" smtClean="0"/>
              <a:t>slu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aju</a:t>
            </a:r>
            <a:r>
              <a:rPr lang="en-US" sz="2400" b="0" dirty="0" smtClean="0"/>
              <a:t> </a:t>
            </a:r>
            <a:r>
              <a:rPr lang="en-US" sz="2400" b="0" dirty="0" err="1"/>
              <a:t>oni</a:t>
            </a:r>
            <a:r>
              <a:rPr lang="en-US" sz="2400" b="0" dirty="0"/>
              <a:t> bi </a:t>
            </a:r>
            <a:r>
              <a:rPr lang="en-US" sz="2400" b="0" dirty="0" err="1"/>
              <a:t>prekinuli</a:t>
            </a:r>
            <a:r>
              <a:rPr lang="en-US" sz="2400" b="0" dirty="0"/>
              <a:t> </a:t>
            </a:r>
            <a:r>
              <a:rPr lang="en-US" sz="2400" b="0" dirty="0" err="1"/>
              <a:t>taj</a:t>
            </a:r>
            <a:r>
              <a:rPr lang="en-US" sz="2400" b="0" dirty="0"/>
              <a:t> </a:t>
            </a:r>
            <a:r>
              <a:rPr lang="en-US" sz="2400" b="0" dirty="0" err="1"/>
              <a:t>spiralni</a:t>
            </a:r>
            <a:r>
              <a:rPr lang="en-US" sz="2400" b="0" dirty="0"/>
              <a:t> </a:t>
            </a:r>
            <a:r>
              <a:rPr lang="en-US" sz="2400" b="0" dirty="0" err="1" smtClean="0"/>
              <a:t>proces</a:t>
            </a:r>
            <a:endParaRPr lang="sr-Latn-RS" sz="2400" b="0" dirty="0" smtClean="0"/>
          </a:p>
          <a:p>
            <a:r>
              <a:rPr lang="sr-Latn-RS" sz="2400" b="0" dirty="0" err="1"/>
              <a:t>P</a:t>
            </a:r>
            <a:r>
              <a:rPr lang="en-US" sz="2400" b="0" dirty="0" err="1" smtClean="0"/>
              <a:t>roces</a:t>
            </a:r>
            <a:r>
              <a:rPr lang="en-US" sz="2400" b="0" dirty="0" smtClean="0"/>
              <a:t> </a:t>
            </a:r>
            <a:r>
              <a:rPr lang="en-US" sz="2400" b="0" dirty="0" err="1"/>
              <a:t>menjanja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nakon</a:t>
            </a:r>
            <a:r>
              <a:rPr lang="en-US" sz="2400" b="0" dirty="0"/>
              <a:t> </a:t>
            </a:r>
            <a:r>
              <a:rPr lang="en-US" sz="2400" b="0" dirty="0" err="1"/>
              <a:t>isporuke</a:t>
            </a:r>
            <a:r>
              <a:rPr lang="en-US" sz="2400" b="0" dirty="0"/>
              <a:t> se </a:t>
            </a:r>
            <a:r>
              <a:rPr lang="sr-Latn-RS" sz="2400" b="0" dirty="0" err="1"/>
              <a:t>č</a:t>
            </a:r>
            <a:r>
              <a:rPr lang="en-US" sz="2400" b="0" dirty="0" err="1" smtClean="0"/>
              <a:t>esto</a:t>
            </a:r>
            <a:r>
              <a:rPr lang="en-US" sz="2400" b="0" dirty="0" smtClean="0"/>
              <a:t> </a:t>
            </a:r>
            <a:r>
              <a:rPr lang="en-US" sz="2400" b="0" dirty="0" err="1"/>
              <a:t>naziva</a:t>
            </a:r>
            <a:r>
              <a:rPr lang="en-US" sz="2400" b="0" dirty="0"/>
              <a:t> “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/>
              <a:t>softvera</a:t>
            </a:r>
            <a:r>
              <a:rPr lang="en-US" sz="2400" b="0" dirty="0" smtClean="0"/>
              <a:t>”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4510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20940" cy="4800600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Rajlich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Bannett</a:t>
            </a:r>
            <a:r>
              <a:rPr lang="en-US" sz="2400" b="0" dirty="0"/>
              <a:t>  (2000) </a:t>
            </a:r>
            <a:r>
              <a:rPr lang="en-US" sz="2400" b="0" dirty="0" err="1"/>
              <a:t>uvode</a:t>
            </a:r>
            <a:r>
              <a:rPr lang="en-US" sz="2400" b="0" dirty="0"/>
              <a:t> </a:t>
            </a:r>
            <a:r>
              <a:rPr lang="en-US" sz="2400" b="0" dirty="0" err="1"/>
              <a:t>novi</a:t>
            </a:r>
            <a:r>
              <a:rPr lang="en-US" sz="2400" b="0" dirty="0"/>
              <a:t> </a:t>
            </a:r>
            <a:r>
              <a:rPr lang="en-US" sz="2400" b="0" dirty="0" err="1"/>
              <a:t>pogled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odvijanje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. U </a:t>
            </a:r>
            <a:r>
              <a:rPr lang="en-US" sz="2400" b="0" dirty="0" err="1"/>
              <a:t>ovom</a:t>
            </a:r>
            <a:r>
              <a:rPr lang="en-US" sz="2400" b="0" dirty="0"/>
              <a:t> </a:t>
            </a:r>
            <a:r>
              <a:rPr lang="en-US" sz="2400" b="0" dirty="0" err="1"/>
              <a:t>modelu</a:t>
            </a:r>
            <a:r>
              <a:rPr lang="en-US" sz="2400" b="0" dirty="0"/>
              <a:t>, </a:t>
            </a:r>
            <a:r>
              <a:rPr lang="en-US" sz="2400" b="0" dirty="0" err="1"/>
              <a:t>oni</a:t>
            </a:r>
            <a:r>
              <a:rPr lang="en-US" sz="2400" b="0" dirty="0"/>
              <a:t> </a:t>
            </a:r>
            <a:r>
              <a:rPr lang="en-US" sz="2400" b="0" dirty="0" err="1"/>
              <a:t>prave</a:t>
            </a:r>
            <a:r>
              <a:rPr lang="en-US" sz="2400" b="0" dirty="0"/>
              <a:t> </a:t>
            </a:r>
            <a:r>
              <a:rPr lang="en-US" sz="2400" b="0" dirty="0" err="1"/>
              <a:t>razliku</a:t>
            </a:r>
            <a:r>
              <a:rPr lang="en-US" sz="2400" b="0" dirty="0"/>
              <a:t> </a:t>
            </a:r>
            <a:r>
              <a:rPr lang="en-US" sz="2400" b="0" dirty="0" err="1" smtClean="0"/>
              <a:t>izme</a:t>
            </a:r>
            <a:r>
              <a:rPr lang="sr-Latn-RS" sz="2400" b="0" dirty="0" smtClean="0"/>
              <a:t>đ</a:t>
            </a:r>
            <a:r>
              <a:rPr lang="en-US" sz="2400" b="0" dirty="0" smtClean="0"/>
              <a:t>u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servisiranja</a:t>
            </a:r>
            <a:r>
              <a:rPr lang="en-US" sz="2400" b="0" dirty="0" smtClean="0"/>
              <a:t>.</a:t>
            </a:r>
            <a:endParaRPr lang="sr-Latn-RS" sz="2400" b="0" dirty="0" smtClean="0"/>
          </a:p>
          <a:p>
            <a:r>
              <a:rPr lang="en-US" sz="2400" b="0" i="1" dirty="0" err="1"/>
              <a:t>Razvoj</a:t>
            </a:r>
            <a:r>
              <a:rPr lang="en-US" sz="2400" b="0" dirty="0"/>
              <a:t> je </a:t>
            </a:r>
            <a:r>
              <a:rPr lang="en-US" sz="2400" b="0" dirty="0" err="1"/>
              <a:t>faza</a:t>
            </a:r>
            <a:r>
              <a:rPr lang="en-US" sz="2400" b="0" dirty="0"/>
              <a:t> </a:t>
            </a:r>
            <a:r>
              <a:rPr lang="en-US" sz="2400" b="0" dirty="0" err="1"/>
              <a:t>koja</a:t>
            </a:r>
            <a:r>
              <a:rPr lang="en-US" sz="2400" b="0" dirty="0"/>
              <a:t> </a:t>
            </a:r>
            <a:r>
              <a:rPr lang="en-US" sz="2400" b="0" dirty="0" err="1"/>
              <a:t>podrazumeva</a:t>
            </a:r>
            <a:r>
              <a:rPr lang="en-US" sz="2400" b="0" dirty="0"/>
              <a:t> </a:t>
            </a:r>
            <a:r>
              <a:rPr lang="en-US" sz="2400" b="0" dirty="0" err="1" smtClean="0"/>
              <a:t>zna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ajne</a:t>
            </a:r>
            <a:r>
              <a:rPr lang="en-US" sz="2400" b="0" dirty="0" smtClean="0"/>
              <a:t>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koje</a:t>
            </a:r>
            <a:r>
              <a:rPr lang="en-US" sz="2400" b="0" dirty="0"/>
              <a:t> </a:t>
            </a:r>
            <a:r>
              <a:rPr lang="en-US" sz="2400" b="0" dirty="0" err="1"/>
              <a:t>mogu</a:t>
            </a:r>
            <a:r>
              <a:rPr lang="en-US" sz="2400" b="0" dirty="0"/>
              <a:t> da se </a:t>
            </a:r>
            <a:r>
              <a:rPr lang="en-US" sz="2400" b="0" dirty="0" err="1"/>
              <a:t>obave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softveru</a:t>
            </a:r>
            <a:r>
              <a:rPr lang="en-US" sz="2400" b="0" dirty="0"/>
              <a:t>. </a:t>
            </a:r>
            <a:endParaRPr lang="sr-Latn-RS" sz="2400" b="0" dirty="0" smtClean="0"/>
          </a:p>
          <a:p>
            <a:r>
              <a:rPr lang="en-US" sz="2400" b="0" i="1" dirty="0" err="1" smtClean="0"/>
              <a:t>Servisiranje</a:t>
            </a:r>
            <a:r>
              <a:rPr lang="en-US" sz="2400" b="0" dirty="0" smtClean="0"/>
              <a:t> </a:t>
            </a:r>
            <a:r>
              <a:rPr lang="en-US" sz="2400" b="0" dirty="0"/>
              <a:t>je </a:t>
            </a:r>
            <a:r>
              <a:rPr lang="en-US" sz="2400" b="0" dirty="0" err="1"/>
              <a:t>faza</a:t>
            </a:r>
            <a:r>
              <a:rPr lang="en-US" sz="2400" b="0" dirty="0"/>
              <a:t> u </a:t>
            </a:r>
            <a:r>
              <a:rPr lang="en-US" sz="2400" b="0" dirty="0" err="1"/>
              <a:t>kojoj</a:t>
            </a:r>
            <a:r>
              <a:rPr lang="en-US" sz="2400" b="0" dirty="0"/>
              <a:t> se </a:t>
            </a:r>
            <a:r>
              <a:rPr lang="en-US" sz="2400" b="0" dirty="0" err="1" smtClean="0"/>
              <a:t>vr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e </a:t>
            </a:r>
            <a:r>
              <a:rPr lang="en-US" sz="2400" b="0" dirty="0" err="1"/>
              <a:t>neke</a:t>
            </a:r>
            <a:r>
              <a:rPr lang="en-US" sz="2400" b="0" dirty="0"/>
              <a:t> male, </a:t>
            </a:r>
            <a:r>
              <a:rPr lang="en-US" sz="2400" b="0" dirty="0" err="1" smtClean="0"/>
              <a:t>su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tinske</a:t>
            </a:r>
            <a:r>
              <a:rPr lang="en-US" sz="2400" b="0" dirty="0" smtClean="0"/>
              <a:t> </a:t>
            </a:r>
            <a:r>
              <a:rPr lang="en-US" sz="2400" b="0" dirty="0" err="1"/>
              <a:t>promene</a:t>
            </a:r>
            <a:r>
              <a:rPr lang="en-US" sz="2400" b="0" dirty="0" smtClean="0"/>
              <a:t>.</a:t>
            </a:r>
            <a:endParaRPr lang="sr-Latn-RS" sz="2400" b="0" dirty="0" smtClean="0"/>
          </a:p>
          <a:p>
            <a:r>
              <a:rPr lang="en-US" sz="2400" b="0" dirty="0" err="1"/>
              <a:t>Prilikom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, </a:t>
            </a:r>
            <a:r>
              <a:rPr lang="en-US" sz="2400" b="0" dirty="0" err="1"/>
              <a:t>softver</a:t>
            </a:r>
            <a:r>
              <a:rPr lang="en-US" sz="2400" b="0" dirty="0"/>
              <a:t> se </a:t>
            </a:r>
            <a:r>
              <a:rPr lang="en-US" sz="2400" b="0" dirty="0" err="1" smtClean="0"/>
              <a:t>uspe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no </a:t>
            </a:r>
            <a:r>
              <a:rPr lang="en-US" sz="2400" b="0" dirty="0" err="1"/>
              <a:t>koristi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postoji</a:t>
            </a:r>
            <a:r>
              <a:rPr lang="en-US" sz="2400" b="0" dirty="0"/>
              <a:t> </a:t>
            </a:r>
            <a:r>
              <a:rPr lang="en-US" sz="2400" b="0" dirty="0" err="1"/>
              <a:t>konstantan</a:t>
            </a:r>
            <a:r>
              <a:rPr lang="en-US" sz="2400" b="0" dirty="0"/>
              <a:t> </a:t>
            </a:r>
            <a:r>
              <a:rPr lang="en-US" sz="2400" b="0" dirty="0" err="1"/>
              <a:t>tok</a:t>
            </a:r>
            <a:r>
              <a:rPr lang="en-US" sz="2400" b="0" dirty="0"/>
              <a:t> </a:t>
            </a:r>
            <a:r>
              <a:rPr lang="sr-Latn-RS" sz="2400" b="0" dirty="0" smtClean="0"/>
              <a:t>izvršavanja promena na na njemu</a:t>
            </a:r>
            <a:endParaRPr lang="en-US" sz="2400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9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20940" cy="548640"/>
          </a:xfrm>
        </p:spPr>
        <p:txBody>
          <a:bodyPr/>
          <a:lstStyle/>
          <a:p>
            <a:pPr algn="ctr"/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4842972"/>
          </a:xfrm>
        </p:spPr>
        <p:txBody>
          <a:bodyPr>
            <a:normAutofit/>
          </a:bodyPr>
          <a:lstStyle/>
          <a:p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dosta</a:t>
            </a:r>
            <a:r>
              <a:rPr lang="en-US" sz="2400" b="0" dirty="0"/>
              <a:t> </a:t>
            </a:r>
            <a:r>
              <a:rPr lang="en-US" sz="2400" b="0" dirty="0" err="1"/>
              <a:t>zavisi</a:t>
            </a:r>
            <a:r>
              <a:rPr lang="en-US" sz="2400" b="0" dirty="0"/>
              <a:t> od </a:t>
            </a:r>
            <a:r>
              <a:rPr lang="en-US" sz="2400" b="0" dirty="0" err="1"/>
              <a:t>vrste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se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</a:t>
            </a:r>
            <a:r>
              <a:rPr lang="en-US" sz="2400" b="0" dirty="0"/>
              <a:t>, </a:t>
            </a:r>
            <a:r>
              <a:rPr lang="en-US" sz="2400" b="0" dirty="0" err="1"/>
              <a:t>procesa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je </a:t>
            </a:r>
            <a:r>
              <a:rPr lang="en-US" sz="2400" b="0" dirty="0" err="1" smtClean="0"/>
              <a:t>kori</a:t>
            </a:r>
            <a:r>
              <a:rPr lang="sr-Latn-RS" sz="2400" b="0" dirty="0" smtClean="0"/>
              <a:t>š</a:t>
            </a:r>
            <a:r>
              <a:rPr lang="sr-Latn-RS" sz="2400" b="0" dirty="0"/>
              <a:t>ć</a:t>
            </a:r>
            <a:r>
              <a:rPr lang="en-US" sz="2400" b="0" dirty="0" smtClean="0"/>
              <a:t>en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razvoj</a:t>
            </a:r>
            <a:r>
              <a:rPr lang="en-US" sz="2400" b="0" dirty="0"/>
              <a:t> tog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/>
              <a:t>od </a:t>
            </a:r>
            <a:r>
              <a:rPr lang="en-US" sz="2400" b="0" dirty="0" err="1" smtClean="0"/>
              <a:t>ve</a:t>
            </a:r>
            <a:r>
              <a:rPr lang="sr-Latn-RS" sz="2400" b="0" dirty="0" smtClean="0"/>
              <a:t>š</a:t>
            </a:r>
            <a:r>
              <a:rPr lang="en-US" sz="2400" b="0" dirty="0" smtClean="0"/>
              <a:t>tine </a:t>
            </a:r>
            <a:r>
              <a:rPr lang="en-US" sz="2400" b="0" dirty="0" err="1"/>
              <a:t>ljudi</a:t>
            </a:r>
            <a:r>
              <a:rPr lang="en-US" sz="2400" b="0" dirty="0"/>
              <a:t> </a:t>
            </a:r>
            <a:r>
              <a:rPr lang="en-US" sz="2400" b="0" dirty="0" err="1"/>
              <a:t>koji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 smtClean="0"/>
              <a:t>uklju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eni</a:t>
            </a:r>
            <a:r>
              <a:rPr lang="en-US" sz="2400" b="0" dirty="0" smtClean="0"/>
              <a:t> </a:t>
            </a:r>
            <a:r>
              <a:rPr lang="en-US" sz="2400" b="0" dirty="0"/>
              <a:t>u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 smtClean="0"/>
              <a:t>razvijanja</a:t>
            </a:r>
            <a:endParaRPr lang="sr-Latn-RS" sz="2400" b="0" dirty="0"/>
          </a:p>
          <a:p>
            <a:r>
              <a:rPr lang="en-US" sz="2400" b="0" dirty="0" err="1"/>
              <a:t>Predlozi</a:t>
            </a:r>
            <a:r>
              <a:rPr lang="en-US" sz="2400" b="0" dirty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/>
              <a:t>putokaz</a:t>
            </a:r>
            <a:r>
              <a:rPr lang="en-US" sz="2400" b="0" dirty="0"/>
              <a:t> u </a:t>
            </a:r>
            <a:r>
              <a:rPr lang="en-US" sz="2400" b="0" dirty="0" err="1"/>
              <a:t>razvoju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u </a:t>
            </a:r>
            <a:r>
              <a:rPr lang="en-US" sz="2400" b="0" dirty="0" err="1"/>
              <a:t>svim</a:t>
            </a:r>
            <a:r>
              <a:rPr lang="en-US" sz="2400" b="0" dirty="0"/>
              <a:t> </a:t>
            </a:r>
            <a:r>
              <a:rPr lang="en-US" sz="2400" b="0" dirty="0" err="1" smtClean="0"/>
              <a:t>organizacijama</a:t>
            </a:r>
            <a:endParaRPr lang="sr-Latn-RS" sz="2400" b="0" dirty="0" smtClean="0"/>
          </a:p>
          <a:p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 smtClean="0"/>
              <a:t>uo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je </a:t>
            </a:r>
            <a:r>
              <a:rPr lang="en-US" sz="2400" b="0" dirty="0" err="1" smtClean="0"/>
              <a:t>cikli</a:t>
            </a:r>
            <a:r>
              <a:rPr lang="sr-Latn-RS" sz="2400" b="0" dirty="0" smtClean="0"/>
              <a:t>č</a:t>
            </a:r>
            <a:r>
              <a:rPr lang="en-US" sz="2400" b="0" dirty="0" smtClean="0"/>
              <a:t>an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nastavlja</a:t>
            </a:r>
            <a:r>
              <a:rPr lang="en-US" sz="2400" b="0" dirty="0"/>
              <a:t> se </a:t>
            </a:r>
            <a:r>
              <a:rPr lang="en-US" sz="2400" b="0" dirty="0" err="1"/>
              <a:t>kroz</a:t>
            </a:r>
            <a:r>
              <a:rPr lang="en-US" sz="2400" b="0" dirty="0"/>
              <a:t> </a:t>
            </a:r>
            <a:r>
              <a:rPr lang="sr-Latn-RS" sz="2400" b="0" dirty="0" err="1"/>
              <a:t>ž</a:t>
            </a:r>
            <a:r>
              <a:rPr lang="en-US" sz="2400" b="0" dirty="0" err="1" smtClean="0"/>
              <a:t>ivotni</a:t>
            </a:r>
            <a:r>
              <a:rPr lang="en-US" sz="2400" b="0" dirty="0" smtClean="0"/>
              <a:t> </a:t>
            </a:r>
            <a:r>
              <a:rPr lang="en-US" sz="2400" b="0" dirty="0" err="1"/>
              <a:t>vek</a:t>
            </a:r>
            <a:r>
              <a:rPr lang="en-US" sz="2400" b="0" dirty="0"/>
              <a:t> </a:t>
            </a:r>
            <a:r>
              <a:rPr lang="en-US" sz="2400" b="0" dirty="0" err="1" smtClean="0"/>
              <a:t>sistema</a:t>
            </a:r>
            <a:endParaRPr lang="sr-Latn-RS" sz="2400" b="0" dirty="0" smtClean="0"/>
          </a:p>
          <a:p>
            <a:r>
              <a:rPr lang="sr-Latn-RS" sz="2400" b="0" dirty="0" smtClean="0"/>
              <a:t>Arthur (1988) – proces razvoja softvera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799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20940" cy="5181600"/>
          </a:xfrm>
        </p:spPr>
        <p:txBody>
          <a:bodyPr>
            <a:normAutofit/>
          </a:bodyPr>
          <a:lstStyle/>
          <a:p>
            <a:r>
              <a:rPr lang="sr-Latn-RS" sz="2400" b="0" dirty="0" smtClean="0"/>
              <a:t>Velika </a:t>
            </a:r>
            <a:r>
              <a:rPr lang="en-US" sz="2400" b="0" dirty="0" err="1" smtClean="0"/>
              <a:t>razlika</a:t>
            </a:r>
            <a:r>
              <a:rPr lang="en-US" sz="2400" b="0" dirty="0" smtClean="0"/>
              <a:t> </a:t>
            </a:r>
            <a:r>
              <a:rPr lang="en-US" sz="2400" b="0" dirty="0"/>
              <a:t>je ta da </a:t>
            </a:r>
            <a:r>
              <a:rPr lang="en-US" sz="2400" b="0" dirty="0" err="1"/>
              <a:t>prvi</a:t>
            </a:r>
            <a:r>
              <a:rPr lang="en-US" sz="2400" b="0" dirty="0"/>
              <a:t> </a:t>
            </a:r>
            <a:r>
              <a:rPr lang="en-US" sz="2400" b="0" dirty="0" err="1"/>
              <a:t>stadijum</a:t>
            </a:r>
            <a:r>
              <a:rPr lang="en-US" sz="2400" b="0" dirty="0"/>
              <a:t> </a:t>
            </a:r>
            <a:r>
              <a:rPr lang="en-US" sz="2400" b="0" dirty="0" err="1"/>
              <a:t>implementacije</a:t>
            </a:r>
            <a:r>
              <a:rPr lang="en-US" sz="2400" b="0" dirty="0"/>
              <a:t> </a:t>
            </a:r>
            <a:r>
              <a:rPr lang="en-US" sz="2400" b="0" dirty="0" err="1" smtClean="0"/>
              <a:t>promena</a:t>
            </a:r>
            <a:r>
              <a:rPr lang="sr-Latn-RS" sz="2400" b="0" dirty="0" smtClean="0"/>
              <a:t> na softveru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en-US" sz="2400" b="0" dirty="0"/>
              <a:t>da </a:t>
            </a:r>
            <a:r>
              <a:rPr lang="en-US" sz="2400" b="0" dirty="0" err="1"/>
              <a:t>dovede</a:t>
            </a:r>
            <a:r>
              <a:rPr lang="en-US" sz="2400" b="0" dirty="0"/>
              <a:t> do </a:t>
            </a:r>
            <a:r>
              <a:rPr lang="en-US" sz="2400" b="0" dirty="0" err="1" smtClean="0"/>
              <a:t>prou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avanja</a:t>
            </a:r>
            <a:r>
              <a:rPr lang="en-US" sz="2400" b="0" dirty="0" smtClean="0"/>
              <a:t>  </a:t>
            </a:r>
            <a:r>
              <a:rPr lang="en-US" sz="2400" b="0" dirty="0" err="1"/>
              <a:t>programa</a:t>
            </a:r>
            <a:r>
              <a:rPr lang="en-US" sz="2400" b="0" dirty="0"/>
              <a:t>, </a:t>
            </a:r>
            <a:r>
              <a:rPr lang="en-US" sz="2400" b="0" dirty="0" err="1"/>
              <a:t>pogotovu</a:t>
            </a:r>
            <a:r>
              <a:rPr lang="en-US" sz="2400" b="0" dirty="0"/>
              <a:t> </a:t>
            </a:r>
            <a:r>
              <a:rPr lang="en-US" sz="2400" b="0" dirty="0" err="1"/>
              <a:t>ako</a:t>
            </a:r>
            <a:r>
              <a:rPr lang="en-US" sz="2400" b="0" dirty="0"/>
              <a:t> </a:t>
            </a:r>
            <a:r>
              <a:rPr lang="en-US" sz="2400" b="0" dirty="0" err="1"/>
              <a:t>prvobitni</a:t>
            </a:r>
            <a:r>
              <a:rPr lang="en-US" sz="2400" b="0" dirty="0"/>
              <a:t> </a:t>
            </a:r>
            <a:r>
              <a:rPr lang="en-US" sz="2400" b="0" dirty="0" err="1"/>
              <a:t>razvijaoc</a:t>
            </a:r>
            <a:r>
              <a:rPr lang="en-US" sz="2400" b="0" dirty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nije</a:t>
            </a:r>
            <a:r>
              <a:rPr lang="en-US" sz="2400" b="0" dirty="0"/>
              <a:t> </a:t>
            </a:r>
            <a:r>
              <a:rPr lang="en-US" sz="2400" b="0" dirty="0" err="1"/>
              <a:t>odgovoran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implementaciju</a:t>
            </a:r>
            <a:r>
              <a:rPr lang="en-US" sz="2400" b="0" dirty="0"/>
              <a:t> </a:t>
            </a:r>
            <a:r>
              <a:rPr lang="en-US" sz="2400" b="0" dirty="0" err="1" smtClean="0"/>
              <a:t>promena</a:t>
            </a:r>
            <a:endParaRPr lang="sr-Latn-RS" sz="2400" b="0" dirty="0"/>
          </a:p>
          <a:p>
            <a:r>
              <a:rPr lang="en-US" sz="2400" b="0" dirty="0" err="1"/>
              <a:t>Razumevanje</a:t>
            </a:r>
            <a:r>
              <a:rPr lang="en-US" sz="2400" b="0" dirty="0"/>
              <a:t> </a:t>
            </a:r>
            <a:r>
              <a:rPr lang="en-US" sz="2400" b="0" dirty="0" err="1"/>
              <a:t>programa</a:t>
            </a:r>
            <a:r>
              <a:rPr lang="en-US" sz="2400" b="0" dirty="0"/>
              <a:t> je </a:t>
            </a:r>
            <a:r>
              <a:rPr lang="en-US" sz="2400" b="0" dirty="0" err="1"/>
              <a:t>neophodno</a:t>
            </a:r>
            <a:r>
              <a:rPr lang="en-US" sz="2400" b="0" dirty="0"/>
              <a:t> da bi </a:t>
            </a:r>
            <a:r>
              <a:rPr lang="en-US" sz="2400" b="0" dirty="0" err="1"/>
              <a:t>bili</a:t>
            </a:r>
            <a:r>
              <a:rPr lang="en-US" sz="2400" b="0" dirty="0"/>
              <a:t> </a:t>
            </a:r>
            <a:r>
              <a:rPr lang="en-US" sz="2400" b="0" dirty="0" err="1"/>
              <a:t>sigurni</a:t>
            </a:r>
            <a:r>
              <a:rPr lang="en-US" sz="2400" b="0" dirty="0"/>
              <a:t> da </a:t>
            </a:r>
            <a:r>
              <a:rPr lang="en-US" sz="2400" b="0" dirty="0" err="1"/>
              <a:t>implementirana</a:t>
            </a:r>
            <a:r>
              <a:rPr lang="en-US" sz="2400" b="0" dirty="0"/>
              <a:t> </a:t>
            </a:r>
            <a:r>
              <a:rPr lang="en-US" sz="2400" b="0" dirty="0" err="1"/>
              <a:t>promena</a:t>
            </a:r>
            <a:r>
              <a:rPr lang="en-US" sz="2400" b="0" dirty="0"/>
              <a:t> </a:t>
            </a:r>
            <a:r>
              <a:rPr lang="en-US" sz="2400" b="0" dirty="0" smtClean="0"/>
              <a:t>ne</a:t>
            </a:r>
            <a:r>
              <a:rPr lang="sr-Latn-RS" sz="2400" b="0" dirty="0"/>
              <a:t>ć</a:t>
            </a:r>
            <a:r>
              <a:rPr lang="en-US" sz="2400" b="0" dirty="0" smtClean="0"/>
              <a:t>e </a:t>
            </a:r>
            <a:r>
              <a:rPr lang="en-US" sz="2400" b="0" dirty="0" err="1"/>
              <a:t>prouzrokovati</a:t>
            </a:r>
            <a:r>
              <a:rPr lang="en-US" sz="2400" b="0" dirty="0"/>
              <a:t> </a:t>
            </a:r>
            <a:r>
              <a:rPr lang="en-US" sz="2400" b="0" dirty="0" err="1"/>
              <a:t>nove</a:t>
            </a:r>
            <a:r>
              <a:rPr lang="en-US" sz="2400" b="0" dirty="0"/>
              <a:t> </a:t>
            </a:r>
            <a:r>
              <a:rPr lang="en-US" sz="2400" b="0" dirty="0" smtClean="0"/>
              <a:t>problem</a:t>
            </a:r>
            <a:r>
              <a:rPr lang="sr-Latn-RS" sz="2400" b="0" dirty="0" smtClean="0"/>
              <a:t>e</a:t>
            </a:r>
            <a:r>
              <a:rPr lang="en-US" sz="2400" b="0" dirty="0" smtClean="0"/>
              <a:t> </a:t>
            </a:r>
            <a:r>
              <a:rPr lang="en-US" sz="2400" b="0" dirty="0" err="1"/>
              <a:t>kada</a:t>
            </a:r>
            <a:r>
              <a:rPr lang="en-US" sz="2400" b="0" dirty="0"/>
              <a:t> se </a:t>
            </a:r>
            <a:r>
              <a:rPr lang="en-US" sz="2400" b="0" dirty="0" err="1" smtClean="0"/>
              <a:t>uklju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</a:t>
            </a:r>
            <a:r>
              <a:rPr lang="en-US" sz="2400" b="0" dirty="0"/>
              <a:t>u </a:t>
            </a:r>
            <a:r>
              <a:rPr lang="en-US" sz="2400" b="0" dirty="0" err="1" smtClean="0"/>
              <a:t>sistem</a:t>
            </a:r>
            <a:endParaRPr lang="sr-Latn-RS" sz="2400" b="0" dirty="0"/>
          </a:p>
          <a:p>
            <a:r>
              <a:rPr lang="en-US" sz="2400" b="0" dirty="0" err="1"/>
              <a:t>Tokom</a:t>
            </a:r>
            <a:r>
              <a:rPr lang="en-US" sz="2400" b="0" dirty="0"/>
              <a:t> </a:t>
            </a:r>
            <a:r>
              <a:rPr lang="en-US" sz="2400" b="0" dirty="0" err="1"/>
              <a:t>procesa</a:t>
            </a:r>
            <a:r>
              <a:rPr lang="en-US" sz="2400" b="0" dirty="0"/>
              <a:t> </a:t>
            </a:r>
            <a:r>
              <a:rPr lang="en-US" sz="2400" b="0" dirty="0" err="1"/>
              <a:t>razvoja</a:t>
            </a:r>
            <a:r>
              <a:rPr lang="en-US" sz="2400" b="0" dirty="0"/>
              <a:t>, </a:t>
            </a:r>
            <a:r>
              <a:rPr lang="en-US" sz="2400" b="0" dirty="0" err="1"/>
              <a:t>zahtevi</a:t>
            </a:r>
            <a:r>
              <a:rPr lang="en-US" sz="2400" b="0" dirty="0"/>
              <a:t> se </a:t>
            </a:r>
            <a:r>
              <a:rPr lang="en-US" sz="2400" b="0" dirty="0" err="1"/>
              <a:t>analiziraju</a:t>
            </a:r>
            <a:r>
              <a:rPr lang="en-US" sz="2400" b="0" dirty="0"/>
              <a:t> do </a:t>
            </a:r>
            <a:r>
              <a:rPr lang="en-US" sz="2400" b="0" dirty="0" err="1"/>
              <a:t>detalja</a:t>
            </a:r>
            <a:r>
              <a:rPr lang="en-US" sz="2400" b="0" dirty="0"/>
              <a:t> </a:t>
            </a:r>
            <a:r>
              <a:rPr lang="sr-Latn-RS" sz="2400" b="0" dirty="0" smtClean="0"/>
              <a:t>i </a:t>
            </a:r>
            <a:r>
              <a:rPr lang="en-US" sz="2400" b="0" dirty="0" err="1" smtClean="0"/>
              <a:t>nekada</a:t>
            </a:r>
            <a:r>
              <a:rPr lang="sr-Latn-RS" sz="2400" b="0" dirty="0" smtClean="0"/>
              <a:t> je</a:t>
            </a:r>
            <a:r>
              <a:rPr lang="en-US" sz="2400" b="0" dirty="0" smtClean="0"/>
              <a:t> </a:t>
            </a:r>
            <a:r>
              <a:rPr lang="en-US" sz="2400" b="0" dirty="0" err="1"/>
              <a:t>potrebno</a:t>
            </a:r>
            <a:r>
              <a:rPr lang="en-US" sz="2400" b="0" dirty="0"/>
              <a:t> </a:t>
            </a:r>
            <a:r>
              <a:rPr lang="en-US" sz="2400" b="0" dirty="0" err="1"/>
              <a:t>razgovarati</a:t>
            </a:r>
            <a:r>
              <a:rPr lang="en-US" sz="2400" b="0" dirty="0"/>
              <a:t> </a:t>
            </a:r>
            <a:r>
              <a:rPr lang="en-US" sz="2400" b="0" dirty="0" err="1"/>
              <a:t>sa</a:t>
            </a:r>
            <a:r>
              <a:rPr lang="en-US" sz="2400" b="0" dirty="0"/>
              <a:t> </a:t>
            </a:r>
            <a:r>
              <a:rPr lang="en-US" sz="2400" b="0" dirty="0" err="1"/>
              <a:t>klijentom</a:t>
            </a:r>
            <a:r>
              <a:rPr lang="en-US" sz="2400" b="0" dirty="0"/>
              <a:t> pre </a:t>
            </a:r>
            <a:r>
              <a:rPr lang="en-US" sz="2400" b="0" dirty="0" err="1"/>
              <a:t>nego</a:t>
            </a:r>
            <a:r>
              <a:rPr lang="en-US" sz="2400" b="0" dirty="0"/>
              <a:t> </a:t>
            </a:r>
            <a:r>
              <a:rPr lang="en-US" sz="2400" b="0" dirty="0" err="1"/>
              <a:t>sto</a:t>
            </a:r>
            <a:r>
              <a:rPr lang="en-US" sz="2400" b="0" dirty="0"/>
              <a:t> se </a:t>
            </a:r>
            <a:r>
              <a:rPr lang="sr-Latn-RS" sz="2400" b="0" dirty="0" smtClean="0"/>
              <a:t>promene </a:t>
            </a:r>
            <a:r>
              <a:rPr lang="en-US" sz="2400" b="0" dirty="0" err="1" smtClean="0"/>
              <a:t>implementiraju</a:t>
            </a:r>
            <a:endParaRPr lang="sr-Latn-RS" sz="2400" b="0" dirty="0" smtClean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99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7520940" cy="5257800"/>
          </a:xfrm>
        </p:spPr>
        <p:txBody>
          <a:bodyPr>
            <a:normAutofit/>
          </a:bodyPr>
          <a:lstStyle/>
          <a:p>
            <a:r>
              <a:rPr lang="en-US" sz="2400" b="0" dirty="0"/>
              <a:t> </a:t>
            </a:r>
            <a:r>
              <a:rPr lang="en-US" sz="2400" b="0" dirty="0" err="1"/>
              <a:t>Zahtevi</a:t>
            </a:r>
            <a:r>
              <a:rPr lang="en-US" sz="2400" b="0" dirty="0"/>
              <a:t> </a:t>
            </a:r>
            <a:r>
              <a:rPr lang="en-US" sz="2400" b="0" dirty="0" err="1"/>
              <a:t>za</a:t>
            </a:r>
            <a:r>
              <a:rPr lang="en-US" sz="2400" b="0" dirty="0"/>
              <a:t> </a:t>
            </a:r>
            <a:r>
              <a:rPr lang="en-US" sz="2400" b="0" dirty="0" err="1"/>
              <a:t>promenama</a:t>
            </a:r>
            <a:r>
              <a:rPr lang="en-US" sz="2400" b="0" dirty="0"/>
              <a:t> se </a:t>
            </a:r>
            <a:r>
              <a:rPr lang="en-US" sz="2400" b="0" dirty="0" err="1"/>
              <a:t>nekad</a:t>
            </a:r>
            <a:r>
              <a:rPr lang="en-US" sz="2400" b="0" dirty="0"/>
              <a:t> </a:t>
            </a:r>
            <a:r>
              <a:rPr lang="en-US" sz="2400" b="0" dirty="0" err="1"/>
              <a:t>odnose</a:t>
            </a:r>
            <a:r>
              <a:rPr lang="en-US" sz="2400" b="0" dirty="0"/>
              <a:t> </a:t>
            </a:r>
            <a:r>
              <a:rPr lang="en-US" sz="2400" b="0" dirty="0" err="1"/>
              <a:t>na</a:t>
            </a:r>
            <a:r>
              <a:rPr lang="en-US" sz="2400" b="0" dirty="0"/>
              <a:t> </a:t>
            </a:r>
            <a:r>
              <a:rPr lang="en-US" sz="2400" b="0" dirty="0" err="1"/>
              <a:t>sistemske</a:t>
            </a:r>
            <a:r>
              <a:rPr lang="en-US" sz="2400" b="0" dirty="0"/>
              <a:t> </a:t>
            </a:r>
            <a:r>
              <a:rPr lang="en-US" sz="2400" b="0" dirty="0" err="1"/>
              <a:t>probleme</a:t>
            </a:r>
            <a:r>
              <a:rPr lang="en-US" sz="2400" b="0" dirty="0"/>
              <a:t> </a:t>
            </a:r>
            <a:r>
              <a:rPr lang="en-US" sz="2400" b="0" dirty="0" err="1"/>
              <a:t>koje</a:t>
            </a:r>
            <a:r>
              <a:rPr lang="en-US" sz="2400" b="0" dirty="0"/>
              <a:t> je </a:t>
            </a:r>
            <a:r>
              <a:rPr lang="en-US" sz="2400" b="0" dirty="0" err="1"/>
              <a:t>potrebno</a:t>
            </a:r>
            <a:r>
              <a:rPr lang="en-US" sz="2400" b="0" dirty="0"/>
              <a:t> </a:t>
            </a:r>
            <a:r>
              <a:rPr lang="en-US" sz="2400" b="0" dirty="0" err="1"/>
              <a:t>hitno</a:t>
            </a:r>
            <a:r>
              <a:rPr lang="en-US" sz="2400" b="0" dirty="0"/>
              <a:t> </a:t>
            </a:r>
            <a:r>
              <a:rPr lang="en-US" sz="2400" b="0" dirty="0" err="1" smtClean="0"/>
              <a:t>resavati</a:t>
            </a:r>
            <a:r>
              <a:rPr lang="sr-Latn-RS" sz="2400" b="0" dirty="0" smtClean="0"/>
              <a:t>. </a:t>
            </a:r>
            <a:r>
              <a:rPr lang="en-US" sz="2400" b="0" dirty="0"/>
              <a:t>U </a:t>
            </a:r>
            <a:r>
              <a:rPr lang="en-US" sz="2400" b="0" dirty="0" err="1"/>
              <a:t>ovim</a:t>
            </a:r>
            <a:r>
              <a:rPr lang="en-US" sz="2400" b="0" dirty="0"/>
              <a:t> </a:t>
            </a:r>
            <a:r>
              <a:rPr lang="en-US" sz="2400" b="0" dirty="0" err="1" smtClean="0"/>
              <a:t>slu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ajevima</a:t>
            </a:r>
            <a:r>
              <a:rPr lang="sr-Latn-RS" sz="2400" b="0" dirty="0" smtClean="0"/>
              <a:t> </a:t>
            </a:r>
            <a:r>
              <a:rPr lang="en-US" sz="2400" b="0" dirty="0" err="1" smtClean="0"/>
              <a:t>mo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da ne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emo</a:t>
            </a:r>
            <a:r>
              <a:rPr lang="en-US" sz="2400" b="0" dirty="0" smtClean="0"/>
              <a:t> </a:t>
            </a:r>
            <a:r>
              <a:rPr lang="en-US" sz="2400" b="0" dirty="0" err="1"/>
              <a:t>biti</a:t>
            </a:r>
            <a:r>
              <a:rPr lang="en-US" sz="2400" b="0" dirty="0"/>
              <a:t> u </a:t>
            </a:r>
            <a:r>
              <a:rPr lang="en-US" sz="2400" b="0" dirty="0" err="1" smtClean="0"/>
              <a:t>mogu</a:t>
            </a:r>
            <a:r>
              <a:rPr lang="sr-Latn-RS" sz="2400" b="0" dirty="0" smtClean="0"/>
              <a:t>ć</a:t>
            </a:r>
            <a:r>
              <a:rPr lang="en-US" sz="2400" b="0" dirty="0" err="1" smtClean="0"/>
              <a:t>nosti</a:t>
            </a:r>
            <a:r>
              <a:rPr lang="en-US" sz="2400" b="0" dirty="0" smtClean="0"/>
              <a:t> </a:t>
            </a:r>
            <a:r>
              <a:rPr lang="en-US" sz="2400" b="0" dirty="0"/>
              <a:t>da </a:t>
            </a:r>
            <a:r>
              <a:rPr lang="en-US" sz="2400" b="0" dirty="0" err="1"/>
              <a:t>pratimo</a:t>
            </a:r>
            <a:r>
              <a:rPr lang="en-US" sz="2400" b="0" dirty="0"/>
              <a:t>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/>
              <a:t>formalne</a:t>
            </a:r>
            <a:r>
              <a:rPr lang="en-US" sz="2400" b="0" dirty="0"/>
              <a:t> </a:t>
            </a:r>
            <a:r>
              <a:rPr lang="en-US" sz="2400" b="0" dirty="0" err="1"/>
              <a:t>analize</a:t>
            </a:r>
            <a:r>
              <a:rPr lang="en-US" sz="2400" b="0" dirty="0"/>
              <a:t> </a:t>
            </a:r>
            <a:r>
              <a:rPr lang="en-US" sz="2400" b="0" dirty="0" err="1" smtClean="0"/>
              <a:t>promena</a:t>
            </a:r>
            <a:endParaRPr lang="sr-Latn-RS" sz="2400" b="0" dirty="0" smtClean="0"/>
          </a:p>
          <a:p>
            <a:r>
              <a:rPr lang="en-US" sz="2400" b="0" dirty="0" err="1"/>
              <a:t>Opasnost</a:t>
            </a:r>
            <a:r>
              <a:rPr lang="en-US" sz="2400" b="0" dirty="0"/>
              <a:t> je ta </a:t>
            </a:r>
            <a:r>
              <a:rPr lang="sr-Latn-RS" sz="2400" b="0" dirty="0" err="1"/>
              <a:t>š</a:t>
            </a:r>
            <a:r>
              <a:rPr lang="en-US" sz="2400" b="0" dirty="0" smtClean="0"/>
              <a:t>to </a:t>
            </a:r>
            <a:r>
              <a:rPr lang="en-US" sz="2400" b="0" dirty="0" err="1"/>
              <a:t>zahtevi</a:t>
            </a:r>
            <a:r>
              <a:rPr lang="en-US" sz="2400" b="0" dirty="0"/>
              <a:t>, </a:t>
            </a:r>
            <a:r>
              <a:rPr lang="en-US" sz="2400" b="0" dirty="0" err="1"/>
              <a:t>dizajn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kod</a:t>
            </a:r>
            <a:r>
              <a:rPr lang="en-US" sz="2400" b="0" dirty="0"/>
              <a:t> ne </a:t>
            </a:r>
            <a:r>
              <a:rPr lang="en-US" sz="2400" b="0" dirty="0" err="1"/>
              <a:t>ostaju</a:t>
            </a:r>
            <a:r>
              <a:rPr lang="en-US" sz="2400" b="0" dirty="0"/>
              <a:t> u </a:t>
            </a:r>
            <a:r>
              <a:rPr lang="en-US" sz="2400" b="0" dirty="0" err="1" smtClean="0"/>
              <a:t>skladu</a:t>
            </a:r>
            <a:endParaRPr lang="sr-Latn-RS" sz="2400" b="0" dirty="0" smtClean="0"/>
          </a:p>
          <a:p>
            <a:r>
              <a:rPr lang="sr-Latn-RS" sz="2400" b="0" dirty="0" smtClean="0"/>
              <a:t>Ovde se uvek </a:t>
            </a:r>
            <a:r>
              <a:rPr lang="en-US" sz="2400" b="0" dirty="0" err="1" smtClean="0"/>
              <a:t>bira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br</a:t>
            </a:r>
            <a:r>
              <a:rPr lang="sr-Latn-RS" sz="2400" b="0" dirty="0" smtClean="0"/>
              <a:t>ž</a:t>
            </a:r>
            <a:r>
              <a:rPr lang="en-US" sz="2400" b="0" dirty="0" smtClean="0"/>
              <a:t>e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en-US" sz="2400" b="0" dirty="0" err="1"/>
              <a:t>efektivnije</a:t>
            </a:r>
            <a:r>
              <a:rPr lang="en-US" sz="2400" b="0" dirty="0"/>
              <a:t> </a:t>
            </a:r>
            <a:r>
              <a:rPr lang="en-US" sz="2400" b="0" dirty="0" smtClean="0"/>
              <a:t>re</a:t>
            </a:r>
            <a:r>
              <a:rPr lang="sr-Latn-RS" sz="2400" b="0" dirty="0" smtClean="0"/>
              <a:t>š</a:t>
            </a:r>
            <a:r>
              <a:rPr lang="en-US" sz="2400" b="0" dirty="0" err="1" smtClean="0"/>
              <a:t>enje</a:t>
            </a:r>
            <a:r>
              <a:rPr lang="en-US" sz="2400" b="0" dirty="0" smtClean="0"/>
              <a:t> </a:t>
            </a:r>
            <a:r>
              <a:rPr lang="en-US" sz="2400" b="0" dirty="0" err="1"/>
              <a:t>nego</a:t>
            </a:r>
            <a:r>
              <a:rPr lang="en-US" sz="2400" b="0" dirty="0"/>
              <a:t> </a:t>
            </a:r>
            <a:r>
              <a:rPr lang="en-US" sz="2400" b="0" dirty="0" err="1"/>
              <a:t>najbolje</a:t>
            </a:r>
            <a:r>
              <a:rPr lang="en-US" sz="2400" b="0" dirty="0"/>
              <a:t> </a:t>
            </a:r>
            <a:r>
              <a:rPr lang="en-US" sz="2400" b="0" dirty="0" err="1" smtClean="0"/>
              <a:t>mogu</a:t>
            </a:r>
            <a:r>
              <a:rPr lang="sr-Latn-RS" sz="2400" b="0" dirty="0" smtClean="0"/>
              <a:t>ć</a:t>
            </a:r>
            <a:r>
              <a:rPr lang="en-US" sz="2400" b="0" dirty="0" smtClean="0"/>
              <a:t>e </a:t>
            </a:r>
            <a:r>
              <a:rPr lang="en-US" sz="2400" b="0" dirty="0" err="1"/>
              <a:t>sve</a:t>
            </a:r>
            <a:r>
              <a:rPr lang="en-US" sz="2400" b="0" dirty="0"/>
              <a:t> </a:t>
            </a:r>
            <a:r>
              <a:rPr lang="en-US" sz="2400" b="0" dirty="0" err="1"/>
              <a:t>dok</a:t>
            </a:r>
            <a:r>
              <a:rPr lang="en-US" sz="2400" b="0" dirty="0"/>
              <a:t> je </a:t>
            </a:r>
            <a:r>
              <a:rPr lang="en-US" sz="2400" b="0" dirty="0" err="1"/>
              <a:t>sistem</a:t>
            </a:r>
            <a:r>
              <a:rPr lang="en-US" sz="2400" b="0" dirty="0"/>
              <a:t> u </a:t>
            </a:r>
            <a:r>
              <a:rPr lang="en-US" sz="2400" b="0" dirty="0" err="1" smtClean="0"/>
              <a:t>kriti</a:t>
            </a:r>
            <a:r>
              <a:rPr lang="sr-Latn-RS" sz="2400" b="0" dirty="0" smtClean="0"/>
              <a:t>č</a:t>
            </a:r>
            <a:r>
              <a:rPr lang="en-US" sz="2400" b="0" dirty="0" err="1" smtClean="0"/>
              <a:t>noj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fazi</a:t>
            </a:r>
            <a:endParaRPr lang="sr-Latn-RS" sz="2400" b="0" dirty="0"/>
          </a:p>
          <a:p>
            <a:r>
              <a:rPr lang="en-US" sz="2400" b="0" dirty="0" err="1"/>
              <a:t>Ovo</a:t>
            </a:r>
            <a:r>
              <a:rPr lang="en-US" sz="2400" b="0" dirty="0"/>
              <a:t> </a:t>
            </a:r>
            <a:r>
              <a:rPr lang="en-US" sz="2400" b="0" dirty="0" err="1"/>
              <a:t>ubrazava</a:t>
            </a:r>
            <a:r>
              <a:rPr lang="en-US" sz="2400" b="0" dirty="0"/>
              <a:t> </a:t>
            </a:r>
            <a:r>
              <a:rPr lang="en-US" sz="2400" b="0" dirty="0" err="1"/>
              <a:t>proces</a:t>
            </a:r>
            <a:r>
              <a:rPr lang="en-US" sz="2400" b="0" dirty="0"/>
              <a:t> </a:t>
            </a:r>
            <a:r>
              <a:rPr lang="en-US" sz="2400" b="0" dirty="0" err="1"/>
              <a:t>starenja</a:t>
            </a:r>
            <a:r>
              <a:rPr lang="en-US" sz="2400" b="0" dirty="0"/>
              <a:t> </a:t>
            </a:r>
            <a:r>
              <a:rPr lang="en-US" sz="2400" b="0" dirty="0" err="1"/>
              <a:t>softvera</a:t>
            </a:r>
            <a:r>
              <a:rPr lang="en-US" sz="2400" b="0" dirty="0"/>
              <a:t> </a:t>
            </a:r>
            <a:r>
              <a:rPr lang="en-US" sz="2400" b="0" dirty="0" err="1"/>
              <a:t>tako</a:t>
            </a:r>
            <a:r>
              <a:rPr lang="en-US" sz="2400" b="0" dirty="0"/>
              <a:t> da </a:t>
            </a:r>
            <a:r>
              <a:rPr lang="en-US" sz="2400" b="0" dirty="0" err="1"/>
              <a:t>kasnije</a:t>
            </a:r>
            <a:r>
              <a:rPr lang="en-US" sz="2400" b="0" dirty="0"/>
              <a:t> </a:t>
            </a:r>
            <a:r>
              <a:rPr lang="en-US" sz="2400" b="0" dirty="0" err="1"/>
              <a:t>promene</a:t>
            </a:r>
            <a:r>
              <a:rPr lang="en-US" sz="2400" b="0" dirty="0"/>
              <a:t> </a:t>
            </a:r>
            <a:r>
              <a:rPr lang="en-US" sz="2400" b="0" dirty="0" err="1"/>
              <a:t>postaju</a:t>
            </a:r>
            <a:r>
              <a:rPr lang="en-US" sz="2400" b="0" dirty="0"/>
              <a:t> </a:t>
            </a:r>
            <a:r>
              <a:rPr lang="en-US" sz="2400" b="0" dirty="0" err="1"/>
              <a:t>sve</a:t>
            </a:r>
            <a:r>
              <a:rPr lang="en-US" sz="2400" b="0" dirty="0"/>
              <a:t> </a:t>
            </a:r>
            <a:r>
              <a:rPr lang="en-US" sz="2400" b="0" dirty="0" err="1"/>
              <a:t>komplikovanije</a:t>
            </a:r>
            <a:r>
              <a:rPr lang="en-US" sz="2400" b="0" dirty="0"/>
              <a:t> </a:t>
            </a:r>
            <a:r>
              <a:rPr lang="sr-Latn-RS" sz="2400" b="0" dirty="0" smtClean="0"/>
              <a:t>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odr</a:t>
            </a:r>
            <a:r>
              <a:rPr lang="sr-Latn-RS" sz="2400" b="0" dirty="0" smtClean="0"/>
              <a:t>ž</a:t>
            </a:r>
            <a:r>
              <a:rPr lang="en-US" sz="2400" b="0" dirty="0" err="1" smtClean="0"/>
              <a:t>avanje</a:t>
            </a:r>
            <a:r>
              <a:rPr lang="en-US" sz="2400" b="0" dirty="0" smtClean="0"/>
              <a:t> </a:t>
            </a:r>
            <a:r>
              <a:rPr lang="en-US" sz="2400" b="0" dirty="0" err="1"/>
              <a:t>sistema</a:t>
            </a:r>
            <a:r>
              <a:rPr lang="en-US" sz="2400" b="0" dirty="0"/>
              <a:t> </a:t>
            </a:r>
            <a:r>
              <a:rPr lang="en-US" sz="2400" b="0" dirty="0" err="1"/>
              <a:t>postaje</a:t>
            </a:r>
            <a:r>
              <a:rPr lang="en-US" sz="2400" b="0" dirty="0"/>
              <a:t> </a:t>
            </a:r>
            <a:r>
              <a:rPr lang="en-US" sz="2400" b="0" dirty="0" err="1" smtClean="0"/>
              <a:t>skuplje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3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129</TotalTime>
  <Words>1836</Words>
  <Application>Microsoft Office PowerPoint</Application>
  <PresentationFormat>On-screen Show 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Razvoj softvera</vt:lpstr>
      <vt:lpstr>Uvod u razvoj softvera</vt:lpstr>
      <vt:lpstr>PowerPoint Presentation</vt:lpstr>
      <vt:lpstr>PowerPoint Presentation</vt:lpstr>
      <vt:lpstr>PowerPoint Presentation</vt:lpstr>
      <vt:lpstr>PowerPoint Presentation</vt:lpstr>
      <vt:lpstr>Proces razvoja softvera</vt:lpstr>
      <vt:lpstr>PowerPoint Presentation</vt:lpstr>
      <vt:lpstr>PowerPoint Presentation</vt:lpstr>
      <vt:lpstr>PowerPoint Presentation</vt:lpstr>
      <vt:lpstr>Dinamika razvoja programa</vt:lpstr>
      <vt:lpstr>PowerPoint Presentation</vt:lpstr>
      <vt:lpstr>Održavanje softvera</vt:lpstr>
      <vt:lpstr>PowerPoint Presentation</vt:lpstr>
      <vt:lpstr>PowerPoint Presentation</vt:lpstr>
      <vt:lpstr>PowerPoint Presentation</vt:lpstr>
      <vt:lpstr>Prognoze održavanja</vt:lpstr>
      <vt:lpstr>Softverski reinženjering</vt:lpstr>
      <vt:lpstr>PowerPoint Presentation</vt:lpstr>
      <vt:lpstr>PowerPoint Presentation</vt:lpstr>
      <vt:lpstr>Preventivno održavanje sistema refaktorisanjem</vt:lpstr>
      <vt:lpstr>PowerPoint Presentation</vt:lpstr>
      <vt:lpstr>Upravljanje zastarelim sistemom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softvera</dc:title>
  <dc:creator>Sanja</dc:creator>
  <cp:lastModifiedBy>Sanja</cp:lastModifiedBy>
  <cp:revision>15</cp:revision>
  <dcterms:created xsi:type="dcterms:W3CDTF">2013-01-06T19:44:59Z</dcterms:created>
  <dcterms:modified xsi:type="dcterms:W3CDTF">2013-01-06T21:56:24Z</dcterms:modified>
</cp:coreProperties>
</file>