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0" r:id="rId8"/>
    <p:sldId id="258" r:id="rId9"/>
    <p:sldId id="272" r:id="rId10"/>
    <p:sldId id="277" r:id="rId11"/>
    <p:sldId id="278" r:id="rId12"/>
    <p:sldId id="259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590" autoAdjust="0"/>
  </p:normalViewPr>
  <p:slideViewPr>
    <p:cSldViewPr>
      <p:cViewPr>
        <p:scale>
          <a:sx n="47" d="100"/>
          <a:sy n="47" d="100"/>
        </p:scale>
        <p:origin x="-53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228600"/>
            <a:ext cx="8686800" cy="6019800"/>
          </a:xfrm>
        </p:spPr>
        <p:txBody>
          <a:bodyPr/>
          <a:lstStyle>
            <a:lvl1pPr marL="114300" indent="0">
              <a:buNone/>
              <a:defRPr/>
            </a:lvl1pPr>
            <a:lvl2pPr marL="411480" indent="0">
              <a:buNone/>
              <a:defRPr/>
            </a:lvl2pPr>
            <a:lvl3pPr marL="685800" indent="0">
              <a:buNone/>
              <a:defRPr/>
            </a:lvl3pPr>
            <a:lvl4pPr marL="1051560" indent="0">
              <a:buNone/>
              <a:defRPr/>
            </a:lvl4pPr>
            <a:lvl5pPr marL="132588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5D046E-9510-4489-87A9-9D808EDC047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2661251-FE58-4643-87C3-4693501F3C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Evolucija</a:t>
            </a:r>
            <a:r>
              <a:rPr lang="en-US" dirty="0" smtClean="0"/>
              <a:t> Softvera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228600"/>
            <a:ext cx="9220200" cy="6629400"/>
          </a:xfrm>
        </p:spPr>
        <p:txBody>
          <a:bodyPr>
            <a:normAutofit/>
          </a:bodyPr>
          <a:lstStyle/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Nad sistemima koji su zastareli i koje je teško razumeti kako rade tzv. (legacy sistemi) ili kod sistema kod kojih je struktura degradirana,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primenjuje se tehnika reinž</a:t>
            </a:r>
            <a:r>
              <a:rPr lang="en-US" dirty="0" smtClean="0">
                <a:latin typeface="Calibri" pitchFamily="34" charset="0"/>
              </a:rPr>
              <a:t>e</a:t>
            </a:r>
            <a:r>
              <a:rPr lang="sr-Latn-RS" dirty="0" smtClean="0">
                <a:latin typeface="Calibri" pitchFamily="34" charset="0"/>
              </a:rPr>
              <a:t>njeringa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Tehnike reinženjeringa mogu da uključuju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Redokumentovanje sistema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</a:t>
            </a:r>
            <a:r>
              <a:rPr lang="sr-Latn-RS" dirty="0" smtClean="0">
                <a:latin typeface="Calibri" pitchFamily="34" charset="0"/>
              </a:rPr>
              <a:t>efaktorisanje arhitekture sistema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P</a:t>
            </a:r>
            <a:r>
              <a:rPr lang="sr-Latn-RS" dirty="0" smtClean="0">
                <a:latin typeface="Calibri" pitchFamily="34" charset="0"/>
              </a:rPr>
              <a:t>revo</a:t>
            </a:r>
            <a:r>
              <a:rPr lang="vi-VN" dirty="0" smtClean="0">
                <a:latin typeface="Calibri" pitchFamily="34" charset="0"/>
              </a:rPr>
              <a:t>đ</a:t>
            </a:r>
            <a:r>
              <a:rPr lang="sr-Latn-RS" dirty="0" smtClean="0">
                <a:latin typeface="Calibri" pitchFamily="34" charset="0"/>
              </a:rPr>
              <a:t>enje programa u neki moderni programski jezik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Modifikovanje i ažuriranje strukture i vrednosti podataka sistema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Funkcionalnost sistema se ne menja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Koraci reinženjeringa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Prevod izvornog koda 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Obrnuti inženjering (analiza programa, pomaže pri dokumentovanju)</a:t>
            </a:r>
            <a:endParaRPr lang="sr-Latn-RS" dirty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Unapre</a:t>
            </a:r>
            <a:r>
              <a:rPr lang="vi-VN" dirty="0" smtClean="0">
                <a:latin typeface="Calibri" pitchFamily="34" charset="0"/>
              </a:rPr>
              <a:t>đ</a:t>
            </a:r>
            <a:r>
              <a:rPr lang="sr-Latn-RS" dirty="0" smtClean="0">
                <a:latin typeface="Calibri" pitchFamily="34" charset="0"/>
              </a:rPr>
              <a:t>enje strukture programa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Modularizacija programa (grupisanje delova i uklanjanje redundantnosti) 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Reinženjering podataka (redefinisanje šema, uklanjanje grešaka i duplikata)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Nije primenljiv i ne mogu se automatizovati koraci u svim </a:t>
            </a:r>
            <a:br>
              <a:rPr lang="sr-Latn-RS" dirty="0" smtClean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situacijama. Nekad je praktičnije i isplativije iznova razvijati sistem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152400"/>
            <a:ext cx="8991600" cy="6477000"/>
          </a:xfrm>
        </p:spPr>
        <p:txBody>
          <a:bodyPr/>
          <a:lstStyle/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Refaktorisanje je proces unapre</a:t>
            </a:r>
            <a:r>
              <a:rPr lang="vi-VN" dirty="0" smtClean="0">
                <a:latin typeface="Calibri" pitchFamily="34" charset="0"/>
              </a:rPr>
              <a:t>đ</a:t>
            </a:r>
            <a:r>
              <a:rPr lang="sr-Latn-RS" dirty="0" smtClean="0">
                <a:latin typeface="Calibri" pitchFamily="34" charset="0"/>
              </a:rPr>
              <a:t>enja programa sa ciljem usporenja degradacije kroz promene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Unapre</a:t>
            </a:r>
            <a:r>
              <a:rPr lang="sr-Latn-RS" dirty="0">
                <a:latin typeface="Calibri" pitchFamily="34" charset="0"/>
              </a:rPr>
              <a:t>đ</a:t>
            </a:r>
            <a:r>
              <a:rPr lang="en-US" dirty="0" err="1" smtClean="0">
                <a:latin typeface="Calibri" pitchFamily="34" charset="0"/>
              </a:rPr>
              <a:t>uje</a:t>
            </a:r>
            <a:r>
              <a:rPr lang="sr-Latn-RS" dirty="0" smtClean="0">
                <a:latin typeface="Calibri" pitchFamily="34" charset="0"/>
              </a:rPr>
              <a:t> se struktura i čitljivost a smanjuje kompleksnost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Može se shvatiti kao preventivno održavanje, koje smanjuje količinu problema izazvanih budućim promenama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Refaktorisanje nije isto što i reinženjering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Refaktorisanje je kontinualni proces koji traje kroz ceo razvojni i evolutivni proces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Regresiono testiranje smanjuje rizik od uvo</a:t>
            </a:r>
            <a:r>
              <a:rPr lang="vi-VN" dirty="0" smtClean="0">
                <a:latin typeface="Calibri" pitchFamily="34" charset="0"/>
              </a:rPr>
              <a:t>đ</a:t>
            </a:r>
            <a:r>
              <a:rPr lang="sr-Latn-RS" dirty="0" smtClean="0">
                <a:latin typeface="Calibri" pitchFamily="34" charset="0"/>
              </a:rPr>
              <a:t>enja novih grešaka korišćenjem refaktorisanja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Česte situacije gde se koristi refaktorisanje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Dupli kod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Dugacke metode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Switch naredbe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“Clumping” podataka</a:t>
            </a:r>
            <a:r>
              <a:rPr lang="sr-Latn-RS" dirty="0" smtClean="0">
                <a:latin typeface="Calibri" pitchFamily="34" charset="0"/>
              </a:rPr>
              <a:t> (više istih podataka na različitim mestima)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Špekulativna uopštavanja</a:t>
            </a:r>
          </a:p>
        </p:txBody>
      </p:sp>
    </p:spTree>
    <p:extLst>
      <p:ext uri="{BB962C8B-B14F-4D97-AF65-F5344CB8AC3E}">
        <p14:creationId xmlns:p14="http://schemas.microsoft.com/office/powerpoint/2010/main" val="23780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rukovo</a:t>
            </a:r>
            <a:r>
              <a:rPr lang="vi-VN" dirty="0" smtClean="0"/>
              <a:t>đ</a:t>
            </a:r>
            <a:r>
              <a:rPr lang="sr-Latn-RS" dirty="0" smtClean="0"/>
              <a:t>enje legacy sistema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735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Mnogi legacy sistemi čine krucijalne delove poslovnog sistema</a:t>
            </a:r>
            <a:r>
              <a:rPr lang="en-US" dirty="0" smtClean="0">
                <a:latin typeface="Calibri" pitchFamily="34" charset="0"/>
              </a:rPr>
              <a:t>.</a:t>
            </a:r>
            <a:r>
              <a:rPr lang="sr-Latn-RS" dirty="0" smtClean="0">
                <a:latin typeface="Calibri" pitchFamily="34" charset="0"/>
              </a:rPr>
              <a:t/>
            </a:r>
            <a:br>
              <a:rPr lang="sr-Latn-RS" dirty="0" smtClean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Javlja se potreba za adaptacijom ovih sistema.</a:t>
            </a:r>
          </a:p>
          <a:p>
            <a:r>
              <a:rPr lang="sr-Latn-RS" dirty="0" smtClean="0">
                <a:latin typeface="Calibri" pitchFamily="34" charset="0"/>
              </a:rPr>
              <a:t>Pravi se realistična procena svih legacy sistema neke organizacije, na osnovu poslovne vrednosti i kvaliteta sistema.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 Strategije rukovo</a:t>
            </a:r>
            <a:r>
              <a:rPr lang="vi-VN" dirty="0" smtClean="0">
                <a:latin typeface="Calibri" pitchFamily="34" charset="0"/>
              </a:rPr>
              <a:t>đ</a:t>
            </a:r>
            <a:r>
              <a:rPr lang="sr-Latn-RS" dirty="0" smtClean="0">
                <a:latin typeface="Calibri" pitchFamily="34" charset="0"/>
              </a:rPr>
              <a:t>enja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lvl="1"/>
            <a:r>
              <a:rPr lang="sr-Latn-RS" dirty="0" smtClean="0">
                <a:latin typeface="Calibri" pitchFamily="34" charset="0"/>
              </a:rPr>
              <a:t>Izbaciti sistem iz upotrebe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Ostaviti sistem nepromenjenim i nastaviti sa održavanjem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Uraditi reinženjering sistema kako bi se pospešila održivost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Zameniti ceo ili delove sistema sa novim sistemom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Procena poslovne vrednosti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Iskorišćenost sistema</a:t>
            </a:r>
          </a:p>
          <a:p>
            <a:pPr marL="1028700" lvl="2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Retko korišćeni sistemi su kandidati za izbacivanje iz upotrebe, doduše treba voditi </a:t>
            </a:r>
            <a:r>
              <a:rPr lang="sr-Latn-RS" dirty="0" smtClean="0">
                <a:latin typeface="Calibri" pitchFamily="34" charset="0"/>
              </a:rPr>
              <a:t>računa</a:t>
            </a:r>
            <a:r>
              <a:rPr lang="en-US" dirty="0" smtClean="0">
                <a:latin typeface="Calibri" pitchFamily="34" charset="0"/>
              </a:rPr>
              <a:t>,</a:t>
            </a:r>
            <a:r>
              <a:rPr lang="sr-Latn-RS" dirty="0" smtClean="0">
                <a:latin typeface="Calibri" pitchFamily="34" charset="0"/>
              </a:rPr>
              <a:t> </a:t>
            </a:r>
            <a:r>
              <a:rPr lang="sr-Latn-RS" dirty="0">
                <a:latin typeface="Calibri" pitchFamily="34" charset="0"/>
              </a:rPr>
              <a:t>postoje krucijalni sistemi koji se retko koriste (npr. upisivanje godine studenta</a:t>
            </a:r>
            <a:r>
              <a:rPr lang="sr-Latn-RS" dirty="0" smtClean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Podržani poslovni procesi</a:t>
            </a:r>
          </a:p>
          <a:p>
            <a:pPr marL="1028700" lvl="2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Sistem koji koristi neefikasne poslovne procese </a:t>
            </a:r>
            <a:r>
              <a:rPr lang="sr-Latn-RS" dirty="0" smtClean="0">
                <a:latin typeface="Calibri" pitchFamily="34" charset="0"/>
              </a:rPr>
              <a:t>tako</a:t>
            </a:r>
            <a:r>
              <a:rPr lang="vi-VN" dirty="0" smtClean="0">
                <a:latin typeface="Calibri" pitchFamily="34" charset="0"/>
              </a:rPr>
              <a:t>đ</a:t>
            </a:r>
            <a:r>
              <a:rPr lang="sr-Latn-RS" dirty="0" smtClean="0">
                <a:latin typeface="Calibri" pitchFamily="34" charset="0"/>
              </a:rPr>
              <a:t>e </a:t>
            </a:r>
            <a:r>
              <a:rPr lang="sr-Latn-RS" dirty="0">
                <a:latin typeface="Calibri" pitchFamily="34" charset="0"/>
              </a:rPr>
              <a:t>ima nisku poslovnu vrednost. 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Pouzdanost sistema</a:t>
            </a:r>
          </a:p>
          <a:p>
            <a:pPr marL="1028700" lvl="2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Ako sistem nije pouzdan tj. ako problemi direktno utiču na korisnika onda sistem ima nisku poslovnu </a:t>
            </a:r>
            <a:r>
              <a:rPr lang="sr-Latn-RS" dirty="0" smtClean="0">
                <a:latin typeface="Calibri" pitchFamily="34" charset="0"/>
              </a:rPr>
              <a:t>vrednost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Izlazi </a:t>
            </a:r>
            <a:r>
              <a:rPr lang="sr-Latn-RS" dirty="0" smtClean="0">
                <a:latin typeface="Calibri" pitchFamily="34" charset="0"/>
              </a:rPr>
              <a:t>sistema</a:t>
            </a:r>
          </a:p>
          <a:p>
            <a:pPr marL="1028700" lvl="2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Ako je rezultat rada nije bitan po poslovanje tj. može se lako generisati na neki drugi način, onda sistem ima nisku poslovnu </a:t>
            </a:r>
            <a:r>
              <a:rPr lang="sr-Latn-RS" dirty="0" smtClean="0">
                <a:latin typeface="Calibri" pitchFamily="34" charset="0"/>
              </a:rPr>
              <a:t>vrednost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pPr lvl="2"/>
            <a:r>
              <a:rPr lang="sr-Latn-RS" dirty="0" smtClean="0">
                <a:latin typeface="Calibri" pitchFamily="34" charset="0"/>
              </a:rPr>
              <a:t> </a:t>
            </a:r>
            <a:endParaRPr lang="sr-Latn-RS" dirty="0">
              <a:latin typeface="Calibri" pitchFamily="34" charset="0"/>
            </a:endParaRPr>
          </a:p>
          <a:p>
            <a:pPr lvl="2"/>
            <a:endParaRPr lang="sr-Latn-RS" dirty="0">
              <a:latin typeface="Calibri" pitchFamily="34" charset="0"/>
            </a:endParaRPr>
          </a:p>
          <a:p>
            <a:pPr marL="1028700" lvl="2" indent="-342900">
              <a:buFont typeface="Arial" pitchFamily="34" charset="0"/>
              <a:buChar char="•"/>
            </a:pPr>
            <a:endParaRPr lang="sr-Latn-R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228599"/>
            <a:ext cx="8686800" cy="6934201"/>
          </a:xfrm>
        </p:spPr>
        <p:txBody>
          <a:bodyPr>
            <a:normAutofit lnSpcReduction="10000"/>
          </a:bodyPr>
          <a:lstStyle/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Procena kvaliteta sistema iz tehnološke perspektive </a:t>
            </a:r>
            <a:br>
              <a:rPr lang="sr-Latn-RS" dirty="0" smtClean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(uglavnom se zasniva na pouzdanosti sistema, težini održavanja sistema i dokumentaciji sistema)</a:t>
            </a:r>
            <a:r>
              <a:rPr lang="en-US" dirty="0" smtClean="0">
                <a:latin typeface="Calibri" pitchFamily="34" charset="0"/>
              </a:rPr>
              <a:t>.</a:t>
            </a:r>
            <a:r>
              <a:rPr lang="sr-Latn-RS" dirty="0" smtClean="0">
                <a:latin typeface="Calibri" pitchFamily="34" charset="0"/>
              </a:rPr>
              <a:t/>
            </a:r>
            <a:br>
              <a:rPr lang="sr-Latn-RS" dirty="0" smtClean="0">
                <a:latin typeface="Calibri" pitchFamily="34" charset="0"/>
              </a:rPr>
            </a:br>
            <a:endParaRPr lang="sr-Latn-RS" dirty="0" smtClean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Broj zahteva za promenom sistema</a:t>
            </a:r>
          </a:p>
          <a:p>
            <a:pPr marL="1028700" lvl="2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Što je ovaj broj veći, to je struktura sistema lošija pa i kvalitet </a:t>
            </a:r>
            <a:r>
              <a:rPr lang="sr-Latn-RS" dirty="0" smtClean="0">
                <a:latin typeface="Calibri" pitchFamily="34" charset="0"/>
              </a:rPr>
              <a:t>sistema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Broj korisničkih interfejsa</a:t>
            </a:r>
          </a:p>
          <a:p>
            <a:pPr marL="1028700" lvl="2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Ovo je bitan faktor kod sistema baziranih na formama gde svaka forma moze da se shvati kao odvojeni korisnički interfejs. Što više interfejsa, to je veća verovatnoća da postoje nekonzistentnosti i redundantnosti kod tih </a:t>
            </a:r>
            <a:r>
              <a:rPr lang="sr-Latn-RS" dirty="0" smtClean="0">
                <a:latin typeface="Calibri" pitchFamily="34" charset="0"/>
              </a:rPr>
              <a:t>interfejsa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Količina podataka koja se koristi od strane sistema</a:t>
            </a:r>
          </a:p>
          <a:p>
            <a:pPr marL="1028700" lvl="2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Veća količina podataka povlači veću verovatnoću za </a:t>
            </a:r>
            <a:r>
              <a:rPr lang="sr-Latn-RS" dirty="0" smtClean="0">
                <a:latin typeface="Calibri" pitchFamily="34" charset="0"/>
              </a:rPr>
              <a:t>nekonzistentnošću me</a:t>
            </a:r>
            <a:r>
              <a:rPr lang="vi-VN" dirty="0" smtClean="0">
                <a:latin typeface="Calibri" pitchFamily="34" charset="0"/>
              </a:rPr>
              <a:t>đ</a:t>
            </a:r>
            <a:r>
              <a:rPr lang="sr-Latn-RS" dirty="0" smtClean="0">
                <a:latin typeface="Calibri" pitchFamily="34" charset="0"/>
              </a:rPr>
              <a:t>u </a:t>
            </a:r>
            <a:r>
              <a:rPr lang="sr-Latn-RS" dirty="0">
                <a:latin typeface="Calibri" pitchFamily="34" charset="0"/>
              </a:rPr>
              <a:t>podacima, što smanjuje kvalitet </a:t>
            </a:r>
            <a:r>
              <a:rPr lang="sr-Latn-RS" dirty="0" smtClean="0">
                <a:latin typeface="Calibri" pitchFamily="34" charset="0"/>
              </a:rPr>
              <a:t>sistema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lvl="2"/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Objektivna procena bi trebalo da se koristi pri odlučivanju strategije </a:t>
            </a:r>
            <a:r>
              <a:rPr lang="sr-Latn-RS" dirty="0" smtClean="0">
                <a:latin typeface="Calibri" pitchFamily="34" charset="0"/>
              </a:rPr>
              <a:t>rukovo</a:t>
            </a:r>
            <a:r>
              <a:rPr lang="vi-VN" dirty="0" smtClean="0">
                <a:latin typeface="Calibri" pitchFamily="34" charset="0"/>
              </a:rPr>
              <a:t>đ</a:t>
            </a:r>
            <a:r>
              <a:rPr lang="sr-Latn-RS" dirty="0" smtClean="0">
                <a:latin typeface="Calibri" pitchFamily="34" charset="0"/>
              </a:rPr>
              <a:t>enja </a:t>
            </a:r>
            <a:r>
              <a:rPr lang="sr-Latn-RS" dirty="0">
                <a:latin typeface="Calibri" pitchFamily="34" charset="0"/>
              </a:rPr>
              <a:t>legacy sistema, mada se u većini slučajeva odluke zasnivaju na organizacionim ili političkim </a:t>
            </a:r>
            <a:r>
              <a:rPr lang="sr-Latn-RS" dirty="0" smtClean="0">
                <a:latin typeface="Calibri" pitchFamily="34" charset="0"/>
              </a:rPr>
              <a:t>prilikama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endParaRPr lang="sr-Latn-RS" dirty="0" smtClean="0">
              <a:latin typeface="Calibri" pitchFamily="34" charset="0"/>
            </a:endParaRPr>
          </a:p>
          <a:p>
            <a:pPr lvl="2"/>
            <a:r>
              <a:rPr lang="sr-Latn-RS" dirty="0" smtClean="0">
                <a:latin typeface="Calibri" pitchFamily="34" charset="0"/>
              </a:rPr>
              <a:t/>
            </a:r>
            <a:br>
              <a:rPr lang="sr-Latn-RS" dirty="0" smtClean="0">
                <a:latin typeface="Calibri" pitchFamily="34" charset="0"/>
              </a:rPr>
            </a:br>
            <a:endParaRPr lang="sr-Latn-R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228600"/>
            <a:ext cx="8686800" cy="6477000"/>
          </a:xfrm>
        </p:spPr>
        <p:txBody>
          <a:bodyPr/>
          <a:lstStyle/>
          <a:p>
            <a:pPr marL="4572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Razvoj softvera ne prestaje kada se sistem isporu</a:t>
            </a:r>
            <a:r>
              <a:rPr lang="sr-Latn-RS" dirty="0" smtClean="0">
                <a:latin typeface="Calibri" pitchFamily="34" charset="0"/>
              </a:rPr>
              <a:t>či, već se nastavlja kroz životni vek sistema.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Promene nekog aspekta poslovanja generišu nove zahteve za postojeći softver. 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Evolucija softvera je bitna jer su organizacije uložile velike količine novca i u potpunosti zavise od tih sistema.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Velike kompanije troše više na održavanje postojećih sistema nego na razvoj novih. 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Prema nekim anketama, smatra se da 85-90% troškova su upravo troškovi evolucije. 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Softversko inženjerstvo kao spiralni proces koji se sastoji od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     Zahteva, dizajna, implementacije i testiranja.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Ovakav model implicira da je jedna organizacija odgovorna i za razvoj i za održavanje. Za softver koji se pravi po porudžbini (custom), obično jedna firma napravi softver, a onda drugi tim (koji je obično tim firme koja je poručila softver) održava.</a:t>
            </a:r>
          </a:p>
          <a:p>
            <a:endParaRPr lang="sr-Latn-R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2400" y="228600"/>
            <a:ext cx="8686800" cy="6477000"/>
          </a:xfrm>
        </p:spPr>
        <p:txBody>
          <a:bodyPr/>
          <a:lstStyle/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Alternativni pogled na životni ciklus evolucije softvera</a:t>
            </a:r>
            <a:r>
              <a:rPr lang="en-US" dirty="0" smtClean="0">
                <a:latin typeface="Calibri" pitchFamily="34" charset="0"/>
              </a:rPr>
              <a:t> podrazumeva </a:t>
            </a:r>
            <a:r>
              <a:rPr lang="sr-Latn-RS" dirty="0" smtClean="0">
                <a:latin typeface="Calibri" pitchFamily="34" charset="0"/>
              </a:rPr>
              <a:t>četiri faze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Inicijalni razvoj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Evolucija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Servisiranje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Phaseout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Nakon što se razvije, softver prelazi u fazu evolucije gde su dozvoljene sve velike promene arhitekture i dodavanje novih funkcionalnosti po cenu degradiranja strukture. 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U jednom trenutku, shvata se da više nije isplativo menjati softver. 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Prelazi se u fazu servisiranja gde su dozvoljene samo manje značajne promene. Počinje se sa planovima zamene softvera.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Na kraju, dolazi se do faze Phaseout u kojoj se softver samo koristi, bez bilo kakvih modifikacija.</a:t>
            </a:r>
            <a:endParaRPr lang="sr-Latn-RS" dirty="0"/>
          </a:p>
          <a:p>
            <a:endParaRPr lang="sr-Latn-R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Evolucioni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Modifikacije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sistema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zapo</a:t>
            </a:r>
            <a:r>
              <a:rPr lang="sr-Latn-RS" dirty="0" smtClean="0">
                <a:latin typeface="Calibri" pitchFamily="34" charset="0"/>
              </a:rPr>
              <a:t>činju sa predlozima. </a:t>
            </a:r>
          </a:p>
          <a:p>
            <a:r>
              <a:rPr lang="sr-Latn-RS" dirty="0" smtClean="0">
                <a:latin typeface="Calibri" pitchFamily="34" charset="0"/>
              </a:rPr>
              <a:t>Predlozi mogu biti neki postojeći neimplementirani uslovi, zahtevi za novim uslovima (funkcionalnostima),  izveštaj o bagovima i neke nove ideje za pospešavanje softvera.</a:t>
            </a:r>
          </a:p>
          <a:p>
            <a:r>
              <a:rPr lang="sr-Latn-RS" dirty="0" smtClean="0">
                <a:latin typeface="Calibri" pitchFamily="34" charset="0"/>
              </a:rPr>
              <a:t>Proces identifikacije potrebnih promena i proces evolucije sistema je cikličan i nastavlja se kroz životni vek sistema.</a:t>
            </a:r>
          </a:p>
          <a:p>
            <a:r>
              <a:rPr lang="sr-Latn-RS" dirty="0" smtClean="0">
                <a:latin typeface="Calibri" pitchFamily="34" charset="0"/>
              </a:rPr>
              <a:t>Evolucioni proces se može podeliti na</a:t>
            </a:r>
            <a:r>
              <a:rPr lang="en-US" dirty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lvl="1"/>
            <a:r>
              <a:rPr lang="sr-Latn-RS" dirty="0" smtClean="0">
                <a:latin typeface="Calibri" pitchFamily="34" charset="0"/>
              </a:rPr>
              <a:t>Analiza promena (Cena modifikovanja i uticaj promena na sistem) 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Planiranje izdanja (debagovanje, adaptacija, nove funkcionalnosti)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Implementacija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Izdavanje modifikovanog sistema klijentu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Postupak se ponavlja ciklično uvođenjem novih predloga.</a:t>
            </a:r>
          </a:p>
        </p:txBody>
      </p:sp>
    </p:spTree>
    <p:extLst>
      <p:ext uri="{BB962C8B-B14F-4D97-AF65-F5344CB8AC3E}">
        <p14:creationId xmlns:p14="http://schemas.microsoft.com/office/powerpoint/2010/main" val="5257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2400" y="76200"/>
            <a:ext cx="8686800" cy="6781800"/>
          </a:xfrm>
        </p:spPr>
        <p:txBody>
          <a:bodyPr>
            <a:normAutofit/>
          </a:bodyPr>
          <a:lstStyle/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Moguće je postojanje koraka razumevanja programa.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Ovaj korak je potreban ukoliko nije isti tim zadužen i za implementaciju i za održavanje sistema.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Potrebno je razumeti strukturu programa, način na koji omogućava funkcionalnost i kako bi predložene promene uticale na program.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Koristi se kako bi se izbegli novi problemi pri izmeni sistema.</a:t>
            </a:r>
          </a:p>
          <a:p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Ponekad, potrebno je promeniti neki deo sistema u što kraćem roku. Razlozi su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Ako je nastala ozbiljna greška koja mora da se ispravi ,ne bi li se nastavio normalan rad sistema.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Ako promene radnog okruženja sistema imaju neočekivane efekte koji onemogućuju normalan rad.</a:t>
            </a:r>
          </a:p>
          <a:p>
            <a:pPr marL="754380" lvl="1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Ako postoje neočekivane promene u poslovanju koje koristi sistem,</a:t>
            </a:r>
            <a:br>
              <a:rPr lang="sr-Latn-RS" dirty="0" smtClean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kao što su pojava nove konkurencije ili pojava nove legislacije koja utiče na sistem.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endParaRPr lang="sr-Latn-R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2400" y="228600"/>
            <a:ext cx="8686800" cy="6477000"/>
          </a:xfrm>
        </p:spPr>
        <p:txBody>
          <a:bodyPr/>
          <a:lstStyle/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U tom slučaju, potreba za brzom modifikacijom sistema onemogućava korišćenje formalnog procesa analize promena.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Problem koji se javlja usled ovakvog pristupa je nekonzistentnost između uslova, dizajna i samog koda.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Zbog ovoga, javlja se potreba za dodatnim ispravkama softvera,</a:t>
            </a:r>
            <a:br>
              <a:rPr lang="sr-Latn-RS" dirty="0" smtClean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čiji je prioritet veći od dokumentovanja promena uslova i dizajna.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Zbog toga što se koristi brzo rešenje koje radi a ne ono koje održava kvalitet strukture, ovaj proces doprinosi starenju sistema, tako da je buduće promene sve teže i teže implementirati.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Agilne metode su izuzetno korisne pri tranziciji sa procesa razvijanja na proces evolucije jer koriste inkrementalni pristup i</a:t>
            </a:r>
            <a:br>
              <a:rPr lang="sr-Latn-RS" dirty="0" smtClean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automatsko regresiono testiranje pri promenama sistema.</a:t>
            </a: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Problematične situacije nastaju ukoliko tim koji razvija i tim koji se bavi održavanjem ne koriste isti pristup. 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(agilne metodologije i planski zasnovan pristup)</a:t>
            </a:r>
          </a:p>
        </p:txBody>
      </p:sp>
    </p:spTree>
    <p:extLst>
      <p:ext uri="{BB962C8B-B14F-4D97-AF65-F5344CB8AC3E}">
        <p14:creationId xmlns:p14="http://schemas.microsoft.com/office/powerpoint/2010/main" val="4857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2. </a:t>
            </a:r>
            <a:r>
              <a:rPr lang="en-US" dirty="0" err="1" smtClean="0"/>
              <a:t>Dinamika</a:t>
            </a:r>
            <a:r>
              <a:rPr lang="en-US" dirty="0" smtClean="0"/>
              <a:t> </a:t>
            </a:r>
            <a:r>
              <a:rPr lang="en-US" dirty="0" err="1" smtClean="0"/>
              <a:t>evolucije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562600"/>
          </a:xfrm>
        </p:spPr>
        <p:txBody>
          <a:bodyPr>
            <a:normAutofit/>
          </a:bodyPr>
          <a:lstStyle/>
          <a:p>
            <a:r>
              <a:rPr lang="sr-Latn-RS" dirty="0" smtClean="0">
                <a:latin typeface="Calibri" pitchFamily="34" charset="0"/>
              </a:rPr>
              <a:t>Dinamika evolucije programa je studija promena sistema čiji je cilj bolje razumevanje karakteristika evolucije softvera.</a:t>
            </a:r>
          </a:p>
          <a:p>
            <a:r>
              <a:rPr lang="sr-Latn-RS" dirty="0" smtClean="0">
                <a:latin typeface="Calibri" pitchFamily="34" charset="0"/>
              </a:rPr>
              <a:t>Lehman i Belady su sproveli studiju nakon koje su došli do zakona </a:t>
            </a:r>
            <a:r>
              <a:rPr lang="en-US" dirty="0" smtClean="0">
                <a:latin typeface="Calibri" pitchFamily="34" charset="0"/>
              </a:rPr>
              <a:t>“</a:t>
            </a:r>
            <a:r>
              <a:rPr lang="sr-Latn-RS" dirty="0" smtClean="0">
                <a:latin typeface="Calibri" pitchFamily="34" charset="0"/>
              </a:rPr>
              <a:t>Lehman</a:t>
            </a:r>
            <a:r>
              <a:rPr lang="en-US" dirty="0" smtClean="0">
                <a:latin typeface="Calibri" pitchFamily="34" charset="0"/>
              </a:rPr>
              <a:t>’s laws”</a:t>
            </a:r>
            <a:r>
              <a:rPr lang="sr-Latn-RS" dirty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lvl="1"/>
            <a:r>
              <a:rPr lang="sr-Latn-RS" dirty="0">
                <a:latin typeface="Calibri" pitchFamily="34" charset="0"/>
              </a:rPr>
              <a:t>Održavanje sistema je neizbežan </a:t>
            </a:r>
            <a:r>
              <a:rPr lang="sr-Latn-RS" dirty="0" smtClean="0">
                <a:latin typeface="Calibri" pitchFamily="34" charset="0"/>
              </a:rPr>
              <a:t>proces.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Kada se sistem promeni, struktura degradira.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Veliki sistemi imaju svoju dinamiku koja se uspostavlja rano tokom procesa razvoja. Ovo ograničava broj mogućih izmena sistema.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Promena resursa i članova razvojnog tima nema značajan efekat na dugoročnu evoluciju sistema.</a:t>
            </a:r>
          </a:p>
          <a:p>
            <a:pPr lvl="1"/>
            <a:r>
              <a:rPr lang="sr-Latn-RS" dirty="0" smtClean="0">
                <a:latin typeface="Calibri" pitchFamily="34" charset="0"/>
              </a:rPr>
              <a:t>Dodavanje nove funkcionalnosti proizvodi nove greške u sistemu</a:t>
            </a:r>
            <a:r>
              <a:rPr lang="sr-Latn-RS" dirty="0">
                <a:latin typeface="Calibri" pitchFamily="34" charset="0"/>
              </a:rPr>
              <a:t/>
            </a:r>
            <a:br>
              <a:rPr lang="sr-Latn-RS" dirty="0">
                <a:latin typeface="Calibri" pitchFamily="34" charset="0"/>
              </a:rPr>
            </a:br>
            <a:r>
              <a:rPr lang="sr-Latn-RS" dirty="0" smtClean="0">
                <a:latin typeface="Calibri" pitchFamily="34" charset="0"/>
              </a:rPr>
              <a:t>(zato je preporučljivo ne preterivati sa novim funkcionalnostima u jednom izdanju programa jer iza toga sledi dodatan posao ispravljanja grešaka).</a:t>
            </a:r>
          </a:p>
        </p:txBody>
      </p:sp>
    </p:spTree>
    <p:extLst>
      <p:ext uri="{BB962C8B-B14F-4D97-AF65-F5344CB8AC3E}">
        <p14:creationId xmlns:p14="http://schemas.microsoft.com/office/powerpoint/2010/main" val="41198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3. </a:t>
            </a:r>
            <a:r>
              <a:rPr lang="en-US" dirty="0" err="1" smtClean="0"/>
              <a:t>Odr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Odr</a:t>
            </a:r>
            <a:r>
              <a:rPr lang="sr-Latn-RS" dirty="0" smtClean="0">
                <a:latin typeface="Calibri" pitchFamily="34" charset="0"/>
              </a:rPr>
              <a:t>žavanje softvera je opšti proces menjanja sistema nakon što je isporučen.</a:t>
            </a:r>
          </a:p>
          <a:p>
            <a:r>
              <a:rPr lang="sr-Latn-RS" dirty="0" smtClean="0">
                <a:latin typeface="Calibri" pitchFamily="34" charset="0"/>
              </a:rPr>
              <a:t>Postoje tri različita tipa održavanja softvera</a:t>
            </a:r>
            <a:r>
              <a:rPr lang="en-US" dirty="0" smtClean="0">
                <a:latin typeface="Calibri" pitchFamily="34" charset="0"/>
              </a:rPr>
              <a:t>:</a:t>
            </a:r>
            <a:endParaRPr lang="sr-Latn-RS" dirty="0" smtClean="0">
              <a:latin typeface="Calibri" pitchFamily="34" charset="0"/>
            </a:endParaRPr>
          </a:p>
          <a:p>
            <a:pPr lvl="1"/>
            <a:r>
              <a:rPr lang="sr-Latn-RS" dirty="0" smtClean="0">
                <a:latin typeface="Calibri" pitchFamily="34" charset="0"/>
              </a:rPr>
              <a:t>Ispravka grešaka</a:t>
            </a:r>
          </a:p>
          <a:p>
            <a:pPr lvl="2"/>
            <a:r>
              <a:rPr lang="sr-Latn-RS" dirty="0" smtClean="0">
                <a:latin typeface="Calibri" pitchFamily="34" charset="0"/>
              </a:rPr>
              <a:t>Greške u kodu se relativno jeftino ispravljaju, a greške u dizajnu skuplje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lvl="1"/>
            <a:r>
              <a:rPr lang="sr-Latn-RS" dirty="0" smtClean="0">
                <a:latin typeface="Calibri" pitchFamily="34" charset="0"/>
              </a:rPr>
              <a:t>Adaptacija okruženja</a:t>
            </a:r>
          </a:p>
          <a:p>
            <a:pPr lvl="2"/>
            <a:r>
              <a:rPr lang="sr-Latn-RS" dirty="0" smtClean="0">
                <a:latin typeface="Calibri" pitchFamily="34" charset="0"/>
              </a:rPr>
              <a:t>Ovaj tip održavanja je potreban kada se neki aspekt okruženja sistema promeni, kao što su hardver ili operativni sistem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lvl="1"/>
            <a:r>
              <a:rPr lang="sr-Latn-RS" dirty="0" smtClean="0">
                <a:latin typeface="Calibri" pitchFamily="34" charset="0"/>
              </a:rPr>
              <a:t>Dodavanje funkcionalnosti</a:t>
            </a:r>
          </a:p>
          <a:p>
            <a:pPr lvl="2"/>
            <a:r>
              <a:rPr lang="sr-Latn-RS" dirty="0" smtClean="0">
                <a:latin typeface="Calibri" pitchFamily="34" charset="0"/>
              </a:rPr>
              <a:t>Kada se uslovi koje treba da zadovoljava sistem promene usled organizacionih ili poslovnih prilika, potrebno je proširiti mogućnosti softvera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342900"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Efektivno</a:t>
            </a:r>
            <a:r>
              <a:rPr lang="en-US" dirty="0" smtClean="0">
                <a:latin typeface="Calibri" pitchFamily="34" charset="0"/>
              </a:rPr>
              <a:t> je </a:t>
            </a:r>
            <a:r>
              <a:rPr lang="en-US" dirty="0" err="1" smtClean="0">
                <a:latin typeface="Calibri" pitchFamily="34" charset="0"/>
              </a:rPr>
              <a:t>ulagati</a:t>
            </a:r>
            <a:r>
              <a:rPr lang="sr-Latn-RS" dirty="0" smtClean="0">
                <a:latin typeface="Calibri" pitchFamily="34" charset="0"/>
              </a:rPr>
              <a:t> u dobar dizajn i implementaciju sistema kako bi se smanjili troškovi u budućnosti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Ako je dizajn sistema kvalitetan, lakše ga je razumeti i promeniti a samim tim i troškovi evolucije su manji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Tehnike kao što su precizna specifikacija, korišćenje objektno orijentisane paradigme i upravljanje konfiguracijom doprinos</a:t>
            </a:r>
            <a:r>
              <a:rPr lang="en-US" dirty="0" smtClean="0">
                <a:latin typeface="Calibri" pitchFamily="34" charset="0"/>
              </a:rPr>
              <a:t>e</a:t>
            </a:r>
            <a:r>
              <a:rPr lang="sr-Latn-RS" dirty="0" smtClean="0">
                <a:latin typeface="Calibri" pitchFamily="34" charset="0"/>
              </a:rPr>
              <a:t> smanjenju troškova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Što je sistem ili komponenta sistema kompleksnija to ju je skuplje </a:t>
            </a:r>
            <a:r>
              <a:rPr lang="sr-Latn-RS" dirty="0" smtClean="0">
                <a:latin typeface="Calibri" pitchFamily="34" charset="0"/>
              </a:rPr>
              <a:t>održavati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>
                <a:latin typeface="Calibri" pitchFamily="34" charset="0"/>
              </a:rPr>
              <a:t>Primećeno je da je održavanje najviše fokusirano na mali broj kompleksnih komponenti. </a:t>
            </a:r>
            <a:endParaRPr lang="en-US" dirty="0" smtClean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r>
              <a:rPr lang="sr-Latn-RS" dirty="0" smtClean="0">
                <a:latin typeface="Calibri" pitchFamily="34" charset="0"/>
              </a:rPr>
              <a:t>Iz </a:t>
            </a:r>
            <a:r>
              <a:rPr lang="sr-Latn-RS" dirty="0">
                <a:latin typeface="Calibri" pitchFamily="34" charset="0"/>
              </a:rPr>
              <a:t>tog razloga potrebno je zameniti kompleksne komponente sistema sa jednostavnijim </a:t>
            </a:r>
            <a:r>
              <a:rPr lang="sr-Latn-RS" dirty="0" smtClean="0">
                <a:latin typeface="Calibri" pitchFamily="34" charset="0"/>
              </a:rPr>
              <a:t>alternativama</a:t>
            </a:r>
            <a:r>
              <a:rPr lang="en-US" dirty="0" smtClean="0">
                <a:latin typeface="Calibri" pitchFamily="34" charset="0"/>
              </a:rPr>
              <a:t>.</a:t>
            </a:r>
            <a:endParaRPr lang="sr-Latn-RS" dirty="0">
              <a:latin typeface="Calibri" pitchFamily="34" charset="0"/>
            </a:endParaRPr>
          </a:p>
          <a:p>
            <a:pPr marL="457200" indent="-342900"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1406</TotalTime>
  <Words>1026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Evolucija Softvera</vt:lpstr>
      <vt:lpstr>PowerPoint Presentation</vt:lpstr>
      <vt:lpstr>PowerPoint Presentation</vt:lpstr>
      <vt:lpstr>1. Evolucioni proces</vt:lpstr>
      <vt:lpstr>PowerPoint Presentation</vt:lpstr>
      <vt:lpstr>PowerPoint Presentation</vt:lpstr>
      <vt:lpstr>2. Dinamika evolucije programa</vt:lpstr>
      <vt:lpstr>3. Održavanje softvera</vt:lpstr>
      <vt:lpstr>PowerPoint Presentation</vt:lpstr>
      <vt:lpstr>PowerPoint Presentation</vt:lpstr>
      <vt:lpstr>PowerPoint Presentation</vt:lpstr>
      <vt:lpstr>4. rukovođenje legacy sistema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</dc:creator>
  <cp:lastModifiedBy>Владо</cp:lastModifiedBy>
  <cp:revision>131</cp:revision>
  <dcterms:created xsi:type="dcterms:W3CDTF">2013-12-01T16:07:11Z</dcterms:created>
  <dcterms:modified xsi:type="dcterms:W3CDTF">2014-03-27T19:58:48Z</dcterms:modified>
</cp:coreProperties>
</file>