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-62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634B8-857B-4351-8DDA-EB7D01E394CD}" type="datetimeFigureOut">
              <a:rPr lang="en-US" smtClean="0"/>
              <a:t>3/27/2014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C8567-0D7A-4599-8CAB-804BBBA8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1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B78F-7C08-ED42-8E36-4ED23DEF8F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B78F-7C08-ED42-8E36-4ED23DEF8F7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457200" y="1993900"/>
            <a:ext cx="7293232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Међузависност и безбедност</a:t>
            </a:r>
            <a:endParaRPr lang="en-US" sz="4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9725" y="5162550"/>
            <a:ext cx="2914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000" dirty="0" smtClean="0">
                <a:solidFill>
                  <a:schemeClr val="tx2"/>
                </a:solidFill>
                <a:latin typeface="+mj-lt"/>
              </a:rPr>
              <a:t>Перица Трајков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+mj-lt"/>
              </a:rPr>
              <a:t>1023/2012</a:t>
            </a:r>
            <a:endParaRPr lang="en-GB" sz="20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>
            <a:noAutofit/>
          </a:bodyPr>
          <a:lstStyle/>
          <a:p>
            <a:r>
              <a:rPr lang="sr-Cyrl-RS" sz="3600" dirty="0" smtClean="0"/>
              <a:t>Доступност и поузданост</a:t>
            </a:r>
            <a:r>
              <a:rPr lang="en-US" sz="3600" dirty="0" smtClean="0"/>
              <a:t> - </a:t>
            </a:r>
            <a:r>
              <a:rPr lang="sr-Cyrl-RS" sz="3600" dirty="0" smtClean="0"/>
              <a:t>терминологија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 smtClean="0">
                <a:latin typeface="+mj-lt"/>
              </a:rPr>
              <a:t>Љ</a:t>
            </a:r>
            <a:r>
              <a:rPr lang="sr-Cyrl-RS" b="1" dirty="0" smtClean="0">
                <a:latin typeface="+mj-lt"/>
              </a:rPr>
              <a:t>удска грешка (</a:t>
            </a:r>
            <a:r>
              <a:rPr lang="en-US" b="1" dirty="0" smtClean="0">
                <a:latin typeface="+mj-lt"/>
              </a:rPr>
              <a:t>Human error</a:t>
            </a:r>
            <a:r>
              <a:rPr lang="sr-Cyrl-RS" b="1" dirty="0" smtClean="0">
                <a:latin typeface="+mj-lt"/>
              </a:rPr>
              <a:t>): </a:t>
            </a:r>
            <a:r>
              <a:rPr lang="sr-Cyrl-RS" dirty="0" smtClean="0">
                <a:latin typeface="+mj-lt"/>
              </a:rPr>
              <a:t>Понашање човека које доводи до “уласка” грешке у систем</a:t>
            </a:r>
          </a:p>
          <a:p>
            <a:r>
              <a:rPr lang="sr-Cyrl-RS" b="1" dirty="0" smtClean="0">
                <a:latin typeface="+mj-lt"/>
              </a:rPr>
              <a:t>Системска “мана” (</a:t>
            </a:r>
            <a:r>
              <a:rPr lang="en-US" b="1" dirty="0" smtClean="0">
                <a:latin typeface="+mj-lt"/>
              </a:rPr>
              <a:t>System fault</a:t>
            </a:r>
            <a:r>
              <a:rPr lang="sr-Cyrl-RS" b="1" dirty="0" smtClean="0">
                <a:latin typeface="+mj-lt"/>
              </a:rPr>
              <a:t>): </a:t>
            </a:r>
            <a:r>
              <a:rPr lang="sr-Cyrl-RS" dirty="0" smtClean="0">
                <a:latin typeface="+mj-lt"/>
              </a:rPr>
              <a:t>Карактеристика софтверског система која може довести до системске грешке</a:t>
            </a:r>
            <a:endParaRPr lang="en-US" dirty="0" smtClean="0">
              <a:latin typeface="+mj-lt"/>
            </a:endParaRPr>
          </a:p>
          <a:p>
            <a:r>
              <a:rPr lang="sr-Cyrl-RS" b="1" dirty="0" smtClean="0">
                <a:latin typeface="+mj-lt"/>
              </a:rPr>
              <a:t>Системска грешка (</a:t>
            </a:r>
            <a:r>
              <a:rPr lang="en-US" b="1" dirty="0" smtClean="0">
                <a:latin typeface="+mj-lt"/>
              </a:rPr>
              <a:t>System error</a:t>
            </a:r>
            <a:r>
              <a:rPr lang="sr-Cyrl-RS" b="1" dirty="0" smtClean="0">
                <a:latin typeface="+mj-lt"/>
              </a:rPr>
              <a:t>)</a:t>
            </a:r>
            <a:r>
              <a:rPr lang="en-US" b="1" dirty="0" smtClean="0">
                <a:latin typeface="+mj-lt"/>
              </a:rPr>
              <a:t>: </a:t>
            </a:r>
            <a:r>
              <a:rPr lang="sr-Cyrl-RS" dirty="0" smtClean="0">
                <a:latin typeface="+mj-lt"/>
              </a:rPr>
              <a:t>Погрешно стање система које може довести до понашања које је неочекивано</a:t>
            </a:r>
          </a:p>
          <a:p>
            <a:r>
              <a:rPr lang="sr-Cyrl-RS" b="1" dirty="0" smtClean="0">
                <a:latin typeface="+mj-lt"/>
              </a:rPr>
              <a:t>Пад система</a:t>
            </a:r>
            <a:r>
              <a:rPr lang="en-US" b="1" dirty="0" smtClean="0">
                <a:latin typeface="+mj-lt"/>
              </a:rPr>
              <a:t> (System failure)</a:t>
            </a:r>
            <a:r>
              <a:rPr lang="sr-Cyrl-RS" b="1" dirty="0" smtClean="0">
                <a:latin typeface="+mj-lt"/>
              </a:rPr>
              <a:t>: </a:t>
            </a:r>
            <a:r>
              <a:rPr lang="sr-Cyrl-RS" dirty="0" smtClean="0">
                <a:latin typeface="+mj-lt"/>
              </a:rPr>
              <a:t>Догађај који се јавља у неком тренутку када систем не пружа услугу која је очекивана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Доступност и поузданост</a:t>
            </a:r>
            <a:endParaRPr lang="en-GB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 descr="Untitle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420"/>
            <a:ext cx="9144000" cy="34214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Доступност и поузданост - наставак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dirty="0" smtClean="0">
                <a:latin typeface="+mj-lt"/>
              </a:rPr>
              <a:t>Отклањање софтверских грешака не мора значајно да смањи укупну поузданост система</a:t>
            </a:r>
          </a:p>
          <a:p>
            <a:r>
              <a:rPr lang="sr-Cyrl-RS" dirty="0" smtClean="0">
                <a:latin typeface="+mj-lt"/>
              </a:rPr>
              <a:t>Неке грешке се испољавају након месеци и месеци употребе</a:t>
            </a:r>
          </a:p>
          <a:p>
            <a:r>
              <a:rPr lang="sr-Cyrl-RS" dirty="0" smtClean="0">
                <a:latin typeface="+mj-lt"/>
              </a:rPr>
              <a:t>Системске “мане” не доводе увек до системских грешака, а системске грешке не доводе увек до пада система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разлози: 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сав код се не извршава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неке софтверске мане се у међувремену “поправе”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детекција грешке</a:t>
            </a:r>
            <a:r>
              <a:rPr lang="en-US" dirty="0" smtClean="0">
                <a:latin typeface="+mj-lt"/>
              </a:rPr>
              <a:t> </a:t>
            </a:r>
            <a:r>
              <a:rPr lang="sr-Cyrl-RS" dirty="0" smtClean="0">
                <a:latin typeface="+mj-lt"/>
              </a:rPr>
              <a:t>и њено исправљање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сами корисници “избегавају” сумњиве улазе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Доступност и поузданост - приступи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Три приступа за унапређење поузданости:</a:t>
            </a:r>
          </a:p>
          <a:p>
            <a:pPr>
              <a:buNone/>
            </a:pPr>
            <a:endParaRPr lang="sr-Cyrl-RS" dirty="0" smtClean="0">
              <a:latin typeface="+mj-lt"/>
            </a:endParaRPr>
          </a:p>
          <a:p>
            <a:r>
              <a:rPr lang="sr-Cyrl-RS" dirty="0" smtClean="0">
                <a:latin typeface="+mj-lt"/>
              </a:rPr>
              <a:t>Избегавање грешака</a:t>
            </a:r>
          </a:p>
          <a:p>
            <a:r>
              <a:rPr lang="sr-Cyrl-RS" dirty="0" smtClean="0">
                <a:latin typeface="+mj-lt"/>
              </a:rPr>
              <a:t>Препознавање грешака и отклањање</a:t>
            </a:r>
          </a:p>
          <a:p>
            <a:r>
              <a:rPr lang="sr-Cyrl-RS" dirty="0" smtClean="0">
                <a:latin typeface="+mj-lt"/>
              </a:rPr>
              <a:t>Игнорисање грешака</a:t>
            </a:r>
            <a:endParaRPr lang="en-GB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975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Сигурност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dirty="0" smtClean="0">
                <a:latin typeface="+mj-lt"/>
              </a:rPr>
              <a:t>Сигурносно-критични системи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хардвесрка контрола је једноставнија него софтверска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примарни (контролер) и секундарни (индиректни) сигурносно-критични софтвер</a:t>
            </a:r>
          </a:p>
          <a:p>
            <a:r>
              <a:rPr lang="sr-Cyrl-RS" dirty="0" smtClean="0">
                <a:latin typeface="+mj-lt"/>
              </a:rPr>
              <a:t>Поузданост и сигурност су повезани</a:t>
            </a:r>
          </a:p>
          <a:p>
            <a:r>
              <a:rPr lang="sr-Cyrl-RS" dirty="0" smtClean="0">
                <a:latin typeface="+mj-lt"/>
              </a:rPr>
              <a:t>Поуздан систем може бити несигуран, и обрнуто: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непотпуна документација, хардверски проблеми, улази који генерално гледано не воде до проблема али понекад то чине (подизање точкова у авиону)</a:t>
            </a:r>
          </a:p>
          <a:p>
            <a:pPr>
              <a:buNone/>
            </a:pPr>
            <a:r>
              <a:rPr lang="sr-Cyrl-RS" dirty="0" smtClean="0"/>
              <a:t>	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Сигурност - терминологија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Незгода (</a:t>
            </a:r>
            <a:r>
              <a:rPr lang="en-US" dirty="0" smtClean="0">
                <a:latin typeface="+mj-lt"/>
              </a:rPr>
              <a:t>Accident</a:t>
            </a:r>
            <a:r>
              <a:rPr lang="sr-Cyrl-RS" dirty="0" smtClean="0">
                <a:latin typeface="+mj-lt"/>
              </a:rPr>
              <a:t>)</a:t>
            </a:r>
          </a:p>
          <a:p>
            <a:r>
              <a:rPr lang="sr-Cyrl-RS" dirty="0" smtClean="0">
                <a:latin typeface="+mj-lt"/>
              </a:rPr>
              <a:t>Опасност (</a:t>
            </a:r>
            <a:r>
              <a:rPr lang="en-US" dirty="0" smtClean="0">
                <a:latin typeface="+mj-lt"/>
              </a:rPr>
              <a:t>Hazard)</a:t>
            </a:r>
            <a:endParaRPr lang="sr-Cyrl-RS" dirty="0" smtClean="0">
              <a:latin typeface="+mj-lt"/>
            </a:endParaRPr>
          </a:p>
          <a:p>
            <a:r>
              <a:rPr lang="sr-Cyrl-RS" dirty="0" smtClean="0">
                <a:latin typeface="+mj-lt"/>
              </a:rPr>
              <a:t>Оштећење</a:t>
            </a:r>
            <a:r>
              <a:rPr lang="en-US" dirty="0" smtClean="0">
                <a:latin typeface="+mj-lt"/>
              </a:rPr>
              <a:t> (Damage)</a:t>
            </a:r>
            <a:endParaRPr lang="sr-Cyrl-RS" dirty="0" smtClean="0">
              <a:latin typeface="+mj-lt"/>
            </a:endParaRPr>
          </a:p>
          <a:p>
            <a:r>
              <a:rPr lang="sr-Cyrl-RS" dirty="0" smtClean="0">
                <a:latin typeface="+mj-lt"/>
              </a:rPr>
              <a:t>Озбиљност опасности</a:t>
            </a:r>
            <a:r>
              <a:rPr lang="en-US" dirty="0" smtClean="0">
                <a:latin typeface="+mj-lt"/>
              </a:rPr>
              <a:t> (Hazard severity)</a:t>
            </a:r>
          </a:p>
          <a:p>
            <a:r>
              <a:rPr lang="sr-Cyrl-RS" dirty="0" smtClean="0">
                <a:latin typeface="+mj-lt"/>
              </a:rPr>
              <a:t>Вероватноћа опасности </a:t>
            </a:r>
            <a:r>
              <a:rPr lang="en-US" dirty="0" smtClean="0">
                <a:latin typeface="+mj-lt"/>
              </a:rPr>
              <a:t>(Hazard probability)</a:t>
            </a:r>
            <a:endParaRPr lang="sr-Cyrl-RS" dirty="0" smtClean="0">
              <a:latin typeface="+mj-lt"/>
            </a:endParaRPr>
          </a:p>
          <a:p>
            <a:r>
              <a:rPr lang="sr-Cyrl-RS" dirty="0" smtClean="0">
                <a:latin typeface="+mj-lt"/>
              </a:rPr>
              <a:t>Ризик</a:t>
            </a:r>
            <a:r>
              <a:rPr lang="en-US" dirty="0" smtClean="0">
                <a:latin typeface="+mj-lt"/>
              </a:rPr>
              <a:t> (Risk)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Сигурност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>
                <a:latin typeface="+mj-lt"/>
              </a:rPr>
              <a:t>Обезбеђивање сигурности:  обезбеђивање да се незгоде не појављују, или да су последице њих минималне. Три начина:</a:t>
            </a:r>
          </a:p>
          <a:p>
            <a:pPr>
              <a:buNone/>
            </a:pPr>
            <a:r>
              <a:rPr lang="sr-Cyrl-RS" sz="2400" dirty="0" smtClean="0">
                <a:latin typeface="+mj-lt"/>
              </a:rPr>
              <a:t>	- избегавање опасности</a:t>
            </a:r>
          </a:p>
          <a:p>
            <a:pPr>
              <a:buNone/>
            </a:pPr>
            <a:r>
              <a:rPr lang="sr-Cyrl-RS" sz="2400" dirty="0" smtClean="0">
                <a:latin typeface="+mj-lt"/>
              </a:rPr>
              <a:t>	- детекција опасности и отклањање</a:t>
            </a:r>
          </a:p>
          <a:p>
            <a:pPr>
              <a:buNone/>
            </a:pPr>
            <a:r>
              <a:rPr lang="sr-Cyrl-RS" sz="2400" dirty="0" smtClean="0">
                <a:latin typeface="+mj-lt"/>
              </a:rPr>
              <a:t>	- ограничавање оштећења</a:t>
            </a:r>
          </a:p>
          <a:p>
            <a:r>
              <a:rPr lang="sr-Cyrl-RS" sz="2400" dirty="0" smtClean="0">
                <a:latin typeface="+mj-lt"/>
              </a:rPr>
              <a:t>Незгоде као последица вишеструких догађаја</a:t>
            </a:r>
          </a:p>
          <a:p>
            <a:r>
              <a:rPr lang="sr-Cyrl-RS" sz="2400" dirty="0" smtClean="0">
                <a:latin typeface="+mj-lt"/>
              </a:rPr>
              <a:t>Прављење баланса – немогуће је направити 100% сигуран систем</a:t>
            </a:r>
            <a:endParaRPr lang="en-GB" sz="24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Безбедност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 dirty="0" smtClean="0"/>
          </a:p>
          <a:p>
            <a:r>
              <a:rPr lang="sr-Cyrl-RS" dirty="0" smtClean="0">
                <a:latin typeface="+mj-lt"/>
              </a:rPr>
              <a:t>Способност система да се одбрани од екстерних напада, намерних или случајних</a:t>
            </a:r>
          </a:p>
          <a:p>
            <a:r>
              <a:rPr lang="sr-Cyrl-RS" dirty="0" smtClean="0">
                <a:latin typeface="+mj-lt"/>
              </a:rPr>
              <a:t>Умреженост рачунара</a:t>
            </a:r>
          </a:p>
          <a:p>
            <a:r>
              <a:rPr lang="sr-Cyrl-RS" dirty="0" smtClean="0">
                <a:latin typeface="+mj-lt"/>
              </a:rPr>
              <a:t>За неке системе (војни, електронско пословање, системи са поверљивим подацима) безбедност је кључна</a:t>
            </a:r>
            <a:endParaRPr lang="en-GB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Безбедност - терминологија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2650"/>
            <a:ext cx="8229600" cy="4389120"/>
          </a:xfrm>
        </p:spPr>
        <p:txBody>
          <a:bodyPr/>
          <a:lstStyle/>
          <a:p>
            <a:r>
              <a:rPr lang="sr-Cyrl-RS" dirty="0" smtClean="0">
                <a:latin typeface="+mj-lt"/>
              </a:rPr>
              <a:t>Податак</a:t>
            </a:r>
            <a:r>
              <a:rPr lang="en-US" dirty="0" smtClean="0">
                <a:latin typeface="+mj-lt"/>
              </a:rPr>
              <a:t> (Asset)</a:t>
            </a:r>
            <a:endParaRPr lang="sr-Cyrl-RS" dirty="0" smtClean="0">
              <a:latin typeface="+mj-lt"/>
            </a:endParaRPr>
          </a:p>
          <a:p>
            <a:r>
              <a:rPr lang="sr-Cyrl-RS" dirty="0" smtClean="0">
                <a:latin typeface="+mj-lt"/>
              </a:rPr>
              <a:t>Последица</a:t>
            </a:r>
            <a:r>
              <a:rPr lang="en-US" dirty="0" smtClean="0">
                <a:latin typeface="+mj-lt"/>
              </a:rPr>
              <a:t> </a:t>
            </a:r>
            <a:r>
              <a:rPr lang="sr-Cyrl-RS" dirty="0" smtClean="0">
                <a:latin typeface="+mj-lt"/>
              </a:rPr>
              <a:t>изложености</a:t>
            </a:r>
            <a:r>
              <a:rPr lang="en-US" dirty="0" smtClean="0">
                <a:latin typeface="+mj-lt"/>
              </a:rPr>
              <a:t> (Exposure)</a:t>
            </a:r>
            <a:endParaRPr lang="sr-Cyrl-RS" dirty="0" smtClean="0">
              <a:latin typeface="+mj-lt"/>
            </a:endParaRPr>
          </a:p>
          <a:p>
            <a:r>
              <a:rPr lang="sr-Cyrl-RS" dirty="0" smtClean="0">
                <a:latin typeface="+mj-lt"/>
              </a:rPr>
              <a:t>Рањивост</a:t>
            </a:r>
            <a:r>
              <a:rPr lang="en-US" dirty="0" smtClean="0">
                <a:latin typeface="+mj-lt"/>
              </a:rPr>
              <a:t> (Vulnerability)</a:t>
            </a:r>
            <a:endParaRPr lang="sr-Cyrl-RS" dirty="0" smtClean="0">
              <a:latin typeface="+mj-lt"/>
            </a:endParaRPr>
          </a:p>
          <a:p>
            <a:r>
              <a:rPr lang="sr-Cyrl-RS" dirty="0" smtClean="0">
                <a:latin typeface="+mj-lt"/>
              </a:rPr>
              <a:t>Напад</a:t>
            </a:r>
            <a:r>
              <a:rPr lang="en-US" dirty="0" smtClean="0">
                <a:latin typeface="+mj-lt"/>
              </a:rPr>
              <a:t> (Attack)</a:t>
            </a:r>
            <a:endParaRPr lang="sr-Cyrl-RS" dirty="0" smtClean="0">
              <a:latin typeface="+mj-lt"/>
            </a:endParaRPr>
          </a:p>
          <a:p>
            <a:r>
              <a:rPr lang="sr-Cyrl-RS" dirty="0" smtClean="0">
                <a:latin typeface="+mj-lt"/>
              </a:rPr>
              <a:t>Претња</a:t>
            </a:r>
            <a:r>
              <a:rPr lang="en-US" dirty="0" smtClean="0">
                <a:latin typeface="+mj-lt"/>
              </a:rPr>
              <a:t> (Threat)</a:t>
            </a:r>
            <a:endParaRPr lang="sr-Cyrl-RS" dirty="0" smtClean="0">
              <a:latin typeface="+mj-lt"/>
            </a:endParaRPr>
          </a:p>
          <a:p>
            <a:r>
              <a:rPr lang="sr-Cyrl-RS" dirty="0" smtClean="0">
                <a:latin typeface="+mj-lt"/>
              </a:rPr>
              <a:t>Контрола</a:t>
            </a:r>
            <a:r>
              <a:rPr lang="en-US" dirty="0" smtClean="0">
                <a:latin typeface="+mj-lt"/>
              </a:rPr>
              <a:t> (Control)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r>
              <a:rPr lang="sr-Cyrl-RS" sz="4000" dirty="0" smtClean="0"/>
              <a:t>Безбедност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355"/>
            <a:ext cx="8229600" cy="4389120"/>
          </a:xfrm>
        </p:spPr>
        <p:txBody>
          <a:bodyPr/>
          <a:lstStyle/>
          <a:p>
            <a:r>
              <a:rPr lang="sr-Cyrl-RS" dirty="0" smtClean="0">
                <a:latin typeface="+mj-lt"/>
              </a:rPr>
              <a:t>Три типа безбедносних претњи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претње поверљивости података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претње интегритету система и података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претње доступности система и података</a:t>
            </a:r>
          </a:p>
          <a:p>
            <a:r>
              <a:rPr lang="sr-Cyrl-RS" dirty="0" smtClean="0">
                <a:latin typeface="+mj-lt"/>
              </a:rPr>
              <a:t>Међусобна повезаност претњи</a:t>
            </a:r>
          </a:p>
          <a:p>
            <a:r>
              <a:rPr lang="sr-Cyrl-RS" dirty="0" smtClean="0">
                <a:latin typeface="+mj-lt"/>
              </a:rPr>
              <a:t>Главни разлог рањивости је грешка човека</a:t>
            </a:r>
            <a:endParaRPr lang="en-GB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Циљеви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Р</a:t>
            </a:r>
            <a:r>
              <a:rPr lang="sr-Cyrl-RS" dirty="0" smtClean="0">
                <a:latin typeface="+mj-lt"/>
              </a:rPr>
              <a:t>азумети важност међузависности и безебедности</a:t>
            </a:r>
          </a:p>
          <a:p>
            <a:r>
              <a:rPr lang="bg-BG" dirty="0" smtClean="0">
                <a:latin typeface="+mj-lt"/>
              </a:rPr>
              <a:t>С</a:t>
            </a:r>
            <a:r>
              <a:rPr lang="sr-Cyrl-RS" dirty="0" smtClean="0">
                <a:latin typeface="+mj-lt"/>
              </a:rPr>
              <a:t>хватити поделу међузависности на 4 подкатегорије</a:t>
            </a:r>
          </a:p>
          <a:p>
            <a:r>
              <a:rPr lang="sr-Cyrl-RS" dirty="0" smtClean="0">
                <a:latin typeface="+mj-lt"/>
              </a:rPr>
              <a:t>Научити на који начин креирати софтвер који је безбедан и међузависан</a:t>
            </a:r>
            <a:endParaRPr lang="en-GB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Безбедност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355"/>
            <a:ext cx="8229600" cy="4389120"/>
          </a:xfrm>
        </p:spPr>
        <p:txBody>
          <a:bodyPr/>
          <a:lstStyle/>
          <a:p>
            <a:r>
              <a:rPr lang="sr-Cyrl-RS" dirty="0" smtClean="0">
                <a:latin typeface="+mj-lt"/>
              </a:rPr>
              <a:t>Повећање безбедности: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избегавање рањивости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детекција напада и неутрализација</a:t>
            </a:r>
          </a:p>
          <a:p>
            <a:pPr>
              <a:buNone/>
            </a:pPr>
            <a:r>
              <a:rPr lang="sr-Cyrl-RS" dirty="0" smtClean="0">
                <a:latin typeface="+mj-lt"/>
              </a:rPr>
              <a:t>	- ограничавање изложености и опоравак</a:t>
            </a:r>
          </a:p>
          <a:p>
            <a:r>
              <a:rPr lang="sr-Cyrl-RS" dirty="0" smtClean="0">
                <a:latin typeface="+mj-lt"/>
              </a:rPr>
              <a:t>Без безбедности нема доступности, поузданости ни сигурности</a:t>
            </a:r>
            <a:endParaRPr lang="en-GB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ПИТАЊА</a:t>
            </a:r>
            <a:r>
              <a:rPr lang="en-US" dirty="0" smtClean="0"/>
              <a:t>?!?</a:t>
            </a:r>
            <a:endParaRPr lang="sr-Cyrl-R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r>
              <a:rPr lang="sr-Cyrl-RS" sz="4000" dirty="0" smtClean="0"/>
              <a:t>Увод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000" dirty="0" smtClean="0">
                <a:latin typeface="+mj-lt"/>
              </a:rPr>
              <a:t>значај проблема који настају услед неодговарајућег рада софтвера</a:t>
            </a:r>
          </a:p>
          <a:p>
            <a:r>
              <a:rPr lang="bg-BG" sz="2000" dirty="0" smtClean="0">
                <a:latin typeface="+mj-lt"/>
              </a:rPr>
              <a:t>Термин “међузависност” (</a:t>
            </a:r>
            <a:r>
              <a:rPr lang="en-US" sz="2000" dirty="0" smtClean="0">
                <a:latin typeface="+mj-lt"/>
              </a:rPr>
              <a:t>dependability</a:t>
            </a:r>
            <a:r>
              <a:rPr lang="bg-BG" sz="2000" dirty="0" smtClean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 </a:t>
            </a:r>
            <a:r>
              <a:rPr lang="sr-Cyrl-RS" sz="2000" dirty="0" smtClean="0">
                <a:latin typeface="+mj-lt"/>
              </a:rPr>
              <a:t>– Лаприе (1995)</a:t>
            </a:r>
          </a:p>
          <a:p>
            <a:r>
              <a:rPr lang="sr-Cyrl-RS" sz="2000" dirty="0" smtClean="0">
                <a:latin typeface="+mj-lt"/>
              </a:rPr>
              <a:t>Међузависност је значајнија од функционалности:</a:t>
            </a:r>
          </a:p>
          <a:p>
            <a:pPr>
              <a:buNone/>
            </a:pPr>
            <a:r>
              <a:rPr lang="sr-Cyrl-RS" sz="2000" dirty="0" smtClean="0">
                <a:latin typeface="+mj-lt"/>
              </a:rPr>
              <a:t>	- софтверски пропусти утичу на велики број људи</a:t>
            </a:r>
          </a:p>
          <a:p>
            <a:pPr>
              <a:buNone/>
            </a:pPr>
            <a:r>
              <a:rPr lang="sr-Cyrl-RS" sz="2000" dirty="0" smtClean="0">
                <a:latin typeface="+mj-lt"/>
              </a:rPr>
              <a:t>	- корисници избегавају системе који су несигурни</a:t>
            </a:r>
          </a:p>
          <a:p>
            <a:pPr>
              <a:buNone/>
            </a:pPr>
            <a:r>
              <a:rPr lang="sr-Cyrl-RS" sz="2000" dirty="0" smtClean="0">
                <a:latin typeface="+mj-lt"/>
              </a:rPr>
              <a:t>	- трошкови софтверских грешака могу бити огромни</a:t>
            </a:r>
          </a:p>
          <a:p>
            <a:r>
              <a:rPr lang="bg-BG" sz="2000" dirty="0" smtClean="0">
                <a:latin typeface="+mj-lt"/>
              </a:rPr>
              <a:t>С</a:t>
            </a:r>
            <a:r>
              <a:rPr lang="sr-Cyrl-RS" sz="2000" dirty="0" smtClean="0">
                <a:latin typeface="+mj-lt"/>
              </a:rPr>
              <a:t>офтвер је увек део већег система (хардвер и корисници)</a:t>
            </a:r>
          </a:p>
          <a:p>
            <a:r>
              <a:rPr lang="bg-BG" sz="2000" dirty="0" smtClean="0">
                <a:latin typeface="+mj-lt"/>
              </a:rPr>
              <a:t>К</a:t>
            </a:r>
            <a:r>
              <a:rPr lang="sr-Cyrl-RS" sz="2000" dirty="0" smtClean="0">
                <a:latin typeface="+mj-lt"/>
              </a:rPr>
              <a:t>ритични системи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r>
              <a:rPr lang="sr-Cyrl-RS" sz="4000" dirty="0" smtClean="0"/>
              <a:t>Дефиниција и подела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bg-BG" sz="2000" dirty="0" smtClean="0">
              <a:latin typeface="+mj-lt"/>
            </a:endParaRPr>
          </a:p>
          <a:p>
            <a:endParaRPr lang="bg-BG" sz="2000" dirty="0" smtClean="0">
              <a:latin typeface="+mj-lt"/>
            </a:endParaRPr>
          </a:p>
          <a:p>
            <a:r>
              <a:rPr lang="bg-BG" sz="2000" dirty="0" smtClean="0">
                <a:latin typeface="+mj-lt"/>
              </a:rPr>
              <a:t>Међузависност </a:t>
            </a:r>
            <a:r>
              <a:rPr lang="sr-Cyrl-RS" sz="2000" dirty="0" smtClean="0">
                <a:latin typeface="+mj-lt"/>
              </a:rPr>
              <a:t>је својство система које означава степен поверења</a:t>
            </a:r>
            <a:r>
              <a:rPr lang="en-US" sz="2000" dirty="0" smtClean="0">
                <a:latin typeface="+mj-lt"/>
              </a:rPr>
              <a:t> </a:t>
            </a:r>
            <a:r>
              <a:rPr lang="sr-Cyrl-RS" sz="2000" dirty="0" smtClean="0">
                <a:latin typeface="+mj-lt"/>
              </a:rPr>
              <a:t>и поузданости у њега</a:t>
            </a:r>
          </a:p>
          <a:p>
            <a:pPr>
              <a:buNone/>
            </a:pPr>
            <a:endParaRPr lang="sr-Cyrl-RS" sz="2000" dirty="0" smtClean="0">
              <a:latin typeface="+mj-lt"/>
            </a:endParaRPr>
          </a:p>
          <a:p>
            <a:pPr>
              <a:buNone/>
            </a:pPr>
            <a:r>
              <a:rPr lang="sr-Cyrl-RS" sz="2000" dirty="0" smtClean="0">
                <a:latin typeface="+mj-lt"/>
              </a:rPr>
              <a:t>	Подела:</a:t>
            </a:r>
          </a:p>
          <a:p>
            <a:r>
              <a:rPr lang="sr-Cyrl-RS" sz="2000" b="1" dirty="0" smtClean="0">
                <a:latin typeface="+mj-lt"/>
              </a:rPr>
              <a:t>Доступност</a:t>
            </a:r>
            <a:r>
              <a:rPr lang="sr-Cyrl-RS" sz="2000" dirty="0" smtClean="0">
                <a:latin typeface="+mj-lt"/>
              </a:rPr>
              <a:t>: способност система да пружа услуге кад год су потребне</a:t>
            </a:r>
          </a:p>
          <a:p>
            <a:r>
              <a:rPr lang="sr-Cyrl-RS" sz="2000" b="1" dirty="0" smtClean="0">
                <a:latin typeface="+mj-lt"/>
              </a:rPr>
              <a:t>Поузданост</a:t>
            </a:r>
            <a:r>
              <a:rPr lang="sr-Cyrl-RS" sz="2000" dirty="0" smtClean="0">
                <a:latin typeface="+mj-lt"/>
              </a:rPr>
              <a:t>: способност система да пружа тражене услуге</a:t>
            </a:r>
          </a:p>
          <a:p>
            <a:r>
              <a:rPr lang="sr-Cyrl-RS" sz="2000" b="1" dirty="0" smtClean="0">
                <a:latin typeface="+mj-lt"/>
              </a:rPr>
              <a:t>Сигурност</a:t>
            </a:r>
            <a:r>
              <a:rPr lang="sr-Cyrl-RS" sz="2000" dirty="0" smtClean="0">
                <a:latin typeface="+mj-lt"/>
              </a:rPr>
              <a:t>: Способност система да ради без изазивања штете</a:t>
            </a:r>
          </a:p>
          <a:p>
            <a:r>
              <a:rPr lang="sr-Cyrl-RS" sz="2000" b="1" dirty="0" smtClean="0">
                <a:latin typeface="+mj-lt"/>
              </a:rPr>
              <a:t>Безбедност</a:t>
            </a:r>
            <a:r>
              <a:rPr lang="sr-Cyrl-RS" sz="2000" dirty="0" smtClean="0">
                <a:latin typeface="+mj-lt"/>
              </a:rPr>
              <a:t>: Способност система да се заштити од спољашњих напада</a:t>
            </a:r>
            <a:endParaRPr lang="en-GB" sz="20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Додатна подела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Cyrl-RS" sz="2400" dirty="0" smtClean="0">
              <a:latin typeface="+mj-lt"/>
            </a:endParaRPr>
          </a:p>
          <a:p>
            <a:r>
              <a:rPr lang="sr-Cyrl-RS" sz="2400" b="1" dirty="0" smtClean="0">
                <a:latin typeface="+mj-lt"/>
              </a:rPr>
              <a:t>Поправљивост</a:t>
            </a:r>
            <a:r>
              <a:rPr lang="sr-Cyrl-RS" sz="2400" dirty="0" smtClean="0">
                <a:latin typeface="+mj-lt"/>
              </a:rPr>
              <a:t>: могућност система да се лако уоче и поправе грешке</a:t>
            </a:r>
          </a:p>
          <a:p>
            <a:r>
              <a:rPr lang="sr-Cyrl-RS" sz="2400" b="1" dirty="0" smtClean="0">
                <a:latin typeface="+mj-lt"/>
              </a:rPr>
              <a:t>Одрживост</a:t>
            </a:r>
            <a:r>
              <a:rPr lang="sr-Cyrl-RS" sz="2400" dirty="0" smtClean="0">
                <a:latin typeface="+mj-lt"/>
              </a:rPr>
              <a:t>: Способност система да одржи корисност у складу са променама захтева</a:t>
            </a:r>
          </a:p>
          <a:p>
            <a:r>
              <a:rPr lang="sr-Cyrl-RS" sz="2400" b="1" dirty="0" smtClean="0">
                <a:latin typeface="+mj-lt"/>
              </a:rPr>
              <a:t>Способност преживљавања</a:t>
            </a:r>
            <a:r>
              <a:rPr lang="sr-Cyrl-RS" sz="2400" dirty="0" smtClean="0">
                <a:latin typeface="+mj-lt"/>
              </a:rPr>
              <a:t>: омогућавање пружања сервиса и током напада, или приликом пада дела система</a:t>
            </a:r>
          </a:p>
          <a:p>
            <a:r>
              <a:rPr lang="sr-Cyrl-RS" sz="2400" b="1" dirty="0" smtClean="0">
                <a:latin typeface="+mj-lt"/>
              </a:rPr>
              <a:t>Толеранција на грешку</a:t>
            </a:r>
            <a:r>
              <a:rPr lang="sr-Cyrl-RS" sz="2400" dirty="0" smtClean="0">
                <a:latin typeface="+mj-lt"/>
              </a:rPr>
              <a:t>: Способност система да игнорише или поправља сам грешке</a:t>
            </a:r>
            <a:endParaRPr lang="en-GB" sz="24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Цена међузависности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Да би софтвер или целокупни систем био међузависан морају се правити уступци</a:t>
            </a:r>
          </a:p>
          <a:p>
            <a:r>
              <a:rPr lang="sr-Cyrl-RS" dirty="0" smtClean="0">
                <a:latin typeface="+mj-lt"/>
              </a:rPr>
              <a:t>Укључивање редундатног кода</a:t>
            </a:r>
          </a:p>
          <a:p>
            <a:r>
              <a:rPr lang="bg-BG" dirty="0" smtClean="0">
                <a:latin typeface="+mj-lt"/>
              </a:rPr>
              <a:t>П</a:t>
            </a:r>
            <a:r>
              <a:rPr lang="sr-Cyrl-RS" dirty="0" smtClean="0">
                <a:latin typeface="+mj-lt"/>
              </a:rPr>
              <a:t>овећање цене развоја</a:t>
            </a:r>
            <a:endParaRPr lang="en-US" dirty="0" smtClean="0">
              <a:latin typeface="+mj-lt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 descr="Untitle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24" y="3905130"/>
            <a:ext cx="2850887" cy="27172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975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Доступност и поузданост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bg-BG" sz="2400" dirty="0" smtClean="0">
                <a:latin typeface="+mj-lt"/>
              </a:rPr>
              <a:t>И</a:t>
            </a:r>
            <a:r>
              <a:rPr lang="sr-Cyrl-RS" sz="2400" dirty="0" smtClean="0">
                <a:latin typeface="+mj-lt"/>
              </a:rPr>
              <a:t>зражавање преко нумеричке вероватноће</a:t>
            </a:r>
          </a:p>
          <a:p>
            <a:r>
              <a:rPr lang="sr-Cyrl-RS" sz="2400" b="1" dirty="0" smtClean="0">
                <a:latin typeface="+mj-lt"/>
              </a:rPr>
              <a:t>Доступност</a:t>
            </a:r>
            <a:r>
              <a:rPr lang="sr-Cyrl-RS" sz="2400" dirty="0" smtClean="0">
                <a:latin typeface="+mj-lt"/>
              </a:rPr>
              <a:t> – вероватноћа да ће систем бити покренут и спреман да пружи услуге када се од њега траже</a:t>
            </a:r>
          </a:p>
          <a:p>
            <a:r>
              <a:rPr lang="sr-Cyrl-RS" sz="2400" b="1" dirty="0" smtClean="0">
                <a:latin typeface="+mj-lt"/>
              </a:rPr>
              <a:t>Поузданост</a:t>
            </a:r>
            <a:r>
              <a:rPr lang="sr-Cyrl-RS" sz="2400" dirty="0" smtClean="0">
                <a:latin typeface="+mj-lt"/>
              </a:rPr>
              <a:t> – вероватноћа да ће пружене услуге бити онакве какве су спецификоване документацијом</a:t>
            </a:r>
          </a:p>
          <a:p>
            <a:r>
              <a:rPr lang="sr-Cyrl-RS" sz="2400" dirty="0" smtClean="0">
                <a:latin typeface="+mj-lt"/>
              </a:rPr>
              <a:t>Уска повезаност – али, некада је једна особина битнија од друге</a:t>
            </a:r>
            <a:endParaRPr lang="en-GB" sz="24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Доступност и поузданост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Cyrl-RS" dirty="0" smtClean="0">
                <a:latin typeface="+mj-lt"/>
              </a:rPr>
              <a:t>	</a:t>
            </a:r>
            <a:r>
              <a:rPr lang="sr-Cyrl-RS" sz="2400" dirty="0" smtClean="0">
                <a:latin typeface="+mj-lt"/>
              </a:rPr>
              <a:t>Прецизније дефиниције:</a:t>
            </a:r>
          </a:p>
          <a:p>
            <a:r>
              <a:rPr lang="sr-Cyrl-RS" sz="2400" b="1" dirty="0" smtClean="0">
                <a:latin typeface="+mj-lt"/>
              </a:rPr>
              <a:t>Поузданост: </a:t>
            </a:r>
            <a:r>
              <a:rPr lang="sr-Cyrl-RS" sz="2400" dirty="0" smtClean="0">
                <a:latin typeface="+mj-lt"/>
              </a:rPr>
              <a:t>вероватноћа да операција буде без грешке у неком спецификованом интервалу времена у задатом окружењу, за одређену намену</a:t>
            </a:r>
          </a:p>
          <a:p>
            <a:r>
              <a:rPr lang="sr-Cyrl-RS" sz="2400" b="1" dirty="0" smtClean="0">
                <a:latin typeface="+mj-lt"/>
              </a:rPr>
              <a:t>Доступност:</a:t>
            </a:r>
            <a:r>
              <a:rPr lang="sr-Cyrl-RS" sz="2400" dirty="0" smtClean="0">
                <a:latin typeface="+mj-lt"/>
              </a:rPr>
              <a:t> Вероватноћа да систем, у тренутку времена, буде оперативан и способан да испоручи захтеване услуге</a:t>
            </a:r>
          </a:p>
          <a:p>
            <a:r>
              <a:rPr lang="sr-Cyrl-RS" sz="2400" dirty="0" smtClean="0">
                <a:latin typeface="+mj-lt"/>
              </a:rPr>
              <a:t>Пример: поузданост апликације за текст у зависности од окружења и корисника</a:t>
            </a:r>
            <a:endParaRPr lang="en-GB" sz="24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Доступност и поузданост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000" dirty="0" smtClean="0">
                <a:latin typeface="+mj-lt"/>
              </a:rPr>
              <a:t>Д</a:t>
            </a:r>
            <a:r>
              <a:rPr lang="sr-Cyrl-RS" sz="2000" dirty="0" smtClean="0">
                <a:latin typeface="+mj-lt"/>
              </a:rPr>
              <a:t>ефиниције не узимају у обзир озбиљност грешки и последице недоступности</a:t>
            </a:r>
          </a:p>
          <a:p>
            <a:r>
              <a:rPr lang="sr-Cyrl-RS" sz="2000" dirty="0" smtClean="0">
                <a:latin typeface="+mj-lt"/>
              </a:rPr>
              <a:t>Пример: грешке које као последицу имају коруптиране податке су опасније него оне које замрзну машину</a:t>
            </a:r>
          </a:p>
          <a:p>
            <a:r>
              <a:rPr lang="sr-Cyrl-RS" sz="2000" dirty="0" smtClean="0">
                <a:latin typeface="+mj-lt"/>
              </a:rPr>
              <a:t>Систем се понаша поуздано ако се понаша у складу са спецификацијом (која може бити лоша и непоуздана)</a:t>
            </a:r>
          </a:p>
          <a:p>
            <a:r>
              <a:rPr lang="bg-BG" sz="2000" dirty="0" smtClean="0">
                <a:latin typeface="+mj-lt"/>
              </a:rPr>
              <a:t>Д</a:t>
            </a:r>
            <a:r>
              <a:rPr lang="sr-Cyrl-RS" sz="2000" dirty="0" smtClean="0">
                <a:latin typeface="+mj-lt"/>
              </a:rPr>
              <a:t>оступност не зависи само од броја падова система, већ и од времена које је потребно да се систем подигне</a:t>
            </a:r>
          </a:p>
          <a:p>
            <a:r>
              <a:rPr lang="bg-BG" sz="2000" dirty="0" smtClean="0">
                <a:latin typeface="+mj-lt"/>
              </a:rPr>
              <a:t>В</a:t>
            </a:r>
            <a:r>
              <a:rPr lang="sr-Cyrl-RS" sz="2000" dirty="0" smtClean="0">
                <a:latin typeface="+mj-lt"/>
              </a:rPr>
              <a:t>реме </a:t>
            </a:r>
            <a:r>
              <a:rPr lang="sr-Cyrl-RS" sz="2000" dirty="0" smtClean="0">
                <a:solidFill>
                  <a:srgbClr val="FF0000"/>
                </a:solidFill>
                <a:latin typeface="+mj-lt"/>
              </a:rPr>
              <a:t>када је</a:t>
            </a:r>
            <a:r>
              <a:rPr lang="sr-Cyrl-RS" sz="2000" dirty="0" smtClean="0">
                <a:latin typeface="+mj-lt"/>
              </a:rPr>
              <a:t> систем пао је такође од пресудног значаја</a:t>
            </a:r>
          </a:p>
          <a:p>
            <a:endParaRPr lang="en-GB" sz="20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577</Words>
  <Application>Microsoft Office PowerPoint</Application>
  <PresentationFormat>On-screen Show (4:3)</PresentationFormat>
  <Paragraphs>148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Међузависност и безбедност</vt:lpstr>
      <vt:lpstr>Циљеви</vt:lpstr>
      <vt:lpstr>Увод</vt:lpstr>
      <vt:lpstr>Дефиниција и подела</vt:lpstr>
      <vt:lpstr>Додатна подела</vt:lpstr>
      <vt:lpstr>Цена међузависности</vt:lpstr>
      <vt:lpstr>Доступност и поузданост</vt:lpstr>
      <vt:lpstr>Доступност и поузданост</vt:lpstr>
      <vt:lpstr>Доступност и поузданост</vt:lpstr>
      <vt:lpstr>Доступност и поузданост - терминологија</vt:lpstr>
      <vt:lpstr>Доступност и поузданост</vt:lpstr>
      <vt:lpstr>Доступност и поузданост - наставак</vt:lpstr>
      <vt:lpstr>Доступност и поузданост - приступи</vt:lpstr>
      <vt:lpstr>Сигурност</vt:lpstr>
      <vt:lpstr>Сигурност - терминологија</vt:lpstr>
      <vt:lpstr>Сигурност</vt:lpstr>
      <vt:lpstr>Безбедност</vt:lpstr>
      <vt:lpstr>Безбедност - терминологија</vt:lpstr>
      <vt:lpstr>Безбедност</vt:lpstr>
      <vt:lpstr>Безбедност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Међузависност и безбедност</dc:title>
  <dc:creator>Perica</dc:creator>
  <cp:lastModifiedBy>Владо</cp:lastModifiedBy>
  <cp:revision>1</cp:revision>
  <dcterms:created xsi:type="dcterms:W3CDTF">2006-08-16T00:00:00Z</dcterms:created>
  <dcterms:modified xsi:type="dcterms:W3CDTF">2014-03-27T19:59:49Z</dcterms:modified>
</cp:coreProperties>
</file>