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2" autoAdjust="0"/>
    <p:restoredTop sz="94660"/>
  </p:normalViewPr>
  <p:slideViewPr>
    <p:cSldViewPr snapToGrid="0">
      <p:cViewPr varScale="1">
        <p:scale>
          <a:sx n="74" d="100"/>
          <a:sy n="74" d="100"/>
        </p:scale>
        <p:origin x="744" y="72"/>
      </p:cViewPr>
      <p:guideLst/>
    </p:cSldViewPr>
  </p:slideViewPr>
  <p:notesTextViewPr>
    <p:cViewPr>
      <p:scale>
        <a:sx n="1" d="1"/>
        <a:sy n="1" d="1"/>
      </p:scale>
      <p:origin x="0" y="0"/>
    </p:cViewPr>
  </p:notesTextViewPr>
  <p:sorterViewPr>
    <p:cViewPr>
      <p:scale>
        <a:sx n="100" d="100"/>
        <a:sy n="100" d="100"/>
      </p:scale>
      <p:origin x="0" y="-9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panose="020B0604030504040204" pitchFamily="34" charset="-128"/>
              </a:defRPr>
            </a:lvl1pPr>
          </a:lstStyle>
          <a:p>
            <a:endParaRPr lang="sr-Latn-R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panose="020B0604030504040204" pitchFamily="34" charset="-128"/>
              </a:defRPr>
            </a:lvl1pPr>
          </a:lstStyle>
          <a:p>
            <a:fld id="{4A2DA14D-1E5F-462C-BDB8-EBBA0ED35BDF}" type="datetimeFigureOut">
              <a:rPr lang="sr-Latn-RS" smtClean="0"/>
              <a:pPr/>
              <a:t>21.2.2015</a:t>
            </a:fld>
            <a:endParaRPr lang="sr-Latn-R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r-Latn-R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r-Latn-R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panose="020B0604030504040204" pitchFamily="34" charset="-128"/>
              </a:defRPr>
            </a:lvl1pPr>
          </a:lstStyle>
          <a:p>
            <a:endParaRPr lang="sr-Latn-R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panose="020B0604030504040204" pitchFamily="34" charset="-128"/>
              </a:defRPr>
            </a:lvl1pPr>
          </a:lstStyle>
          <a:p>
            <a:fld id="{2A2F723F-7DD8-4337-AEB0-99ECDEDA2A55}" type="slidenum">
              <a:rPr lang="sr-Latn-RS" smtClean="0"/>
              <a:pPr/>
              <a:t>‹#›</a:t>
            </a:fld>
            <a:endParaRPr lang="sr-Latn-RS" dirty="0"/>
          </a:p>
        </p:txBody>
      </p:sp>
    </p:spTree>
    <p:extLst>
      <p:ext uri="{BB962C8B-B14F-4D97-AF65-F5344CB8AC3E}">
        <p14:creationId xmlns:p14="http://schemas.microsoft.com/office/powerpoint/2010/main" val="266178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panose="020B0604030504040204" pitchFamily="34" charset="-128"/>
        <a:ea typeface="+mn-ea"/>
        <a:cs typeface="+mn-cs"/>
      </a:defRPr>
    </a:lvl1pPr>
    <a:lvl2pPr marL="457200" algn="l" defTabSz="914400" rtl="0" eaLnBrk="1" latinLnBrk="0" hangingPunct="1">
      <a:defRPr sz="1200" kern="1200">
        <a:solidFill>
          <a:schemeClr val="tx1"/>
        </a:solidFill>
        <a:latin typeface="Meiryo" panose="020B0604030504040204" pitchFamily="34" charset="-128"/>
        <a:ea typeface="+mn-ea"/>
        <a:cs typeface="+mn-cs"/>
      </a:defRPr>
    </a:lvl2pPr>
    <a:lvl3pPr marL="914400" algn="l" defTabSz="914400" rtl="0" eaLnBrk="1" latinLnBrk="0" hangingPunct="1">
      <a:defRPr sz="1200" kern="1200">
        <a:solidFill>
          <a:schemeClr val="tx1"/>
        </a:solidFill>
        <a:latin typeface="Meiryo" panose="020B0604030504040204" pitchFamily="34" charset="-128"/>
        <a:ea typeface="+mn-ea"/>
        <a:cs typeface="+mn-cs"/>
      </a:defRPr>
    </a:lvl3pPr>
    <a:lvl4pPr marL="1371600" algn="l" defTabSz="914400" rtl="0" eaLnBrk="1" latinLnBrk="0" hangingPunct="1">
      <a:defRPr sz="1200" kern="1200">
        <a:solidFill>
          <a:schemeClr val="tx1"/>
        </a:solidFill>
        <a:latin typeface="Meiryo" panose="020B0604030504040204" pitchFamily="34" charset="-128"/>
        <a:ea typeface="+mn-ea"/>
        <a:cs typeface="+mn-cs"/>
      </a:defRPr>
    </a:lvl4pPr>
    <a:lvl5pPr marL="1828800" algn="l" defTabSz="914400" rtl="0" eaLnBrk="1" latinLnBrk="0" hangingPunct="1">
      <a:defRPr sz="1200" kern="1200">
        <a:solidFill>
          <a:schemeClr val="tx1"/>
        </a:solidFill>
        <a:latin typeface="Meiryo" panose="020B0604030504040204"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2A2F723F-7DD8-4337-AEB0-99ECDEDA2A55}" type="slidenum">
              <a:rPr lang="sr-Latn-RS" smtClean="0"/>
              <a:t>1</a:t>
            </a:fld>
            <a:endParaRPr lang="sr-Latn-RS"/>
          </a:p>
        </p:txBody>
      </p:sp>
    </p:spTree>
    <p:extLst>
      <p:ext uri="{BB962C8B-B14F-4D97-AF65-F5344CB8AC3E}">
        <p14:creationId xmlns:p14="http://schemas.microsoft.com/office/powerpoint/2010/main" val="18541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10"/>
          </p:nvPr>
        </p:nvSpPr>
        <p:spPr/>
        <p:txBody>
          <a:bodyPr/>
          <a:lstStyle/>
          <a:p>
            <a:fld id="{2A2F723F-7DD8-4337-AEB0-99ECDEDA2A55}" type="slidenum">
              <a:rPr lang="sr-Latn-RS" smtClean="0"/>
              <a:t>3</a:t>
            </a:fld>
            <a:endParaRPr lang="sr-Latn-RS"/>
          </a:p>
        </p:txBody>
      </p:sp>
    </p:spTree>
    <p:extLst>
      <p:ext uri="{BB962C8B-B14F-4D97-AF65-F5344CB8AC3E}">
        <p14:creationId xmlns:p14="http://schemas.microsoft.com/office/powerpoint/2010/main" val="2818888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41BE68-BFF3-4F44-AC37-95E0B6D57353}" type="datetime1">
              <a:rPr lang="en-US" smtClean="0"/>
              <a:t>2/21/2015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97687-5428-403F-A970-6C0170892726}" type="datetime1">
              <a:rPr lang="en-US" smtClean="0"/>
              <a:t>2/21/2015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CC372-F503-44E5-8646-EFB2F2AA7F37}"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Meiryo" panose="020B0604030504040204" pitchFamily="34" charset="-128"/>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Meiryo" panose="020B0604030504040204" pitchFamily="34" charset="-128"/>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eiryo" panose="020B0604030504040204" pitchFamily="34" charset="-128"/>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29A47-58C5-4B4F-8874-B9C45D00C459}"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8A9B4-BB79-49A5-9BA9-93E2788EDFD4}"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4FA853-E229-4791-8670-3C4523CF85F1}" type="datetime1">
              <a:rPr lang="en-US" smtClean="0"/>
              <a:t>2/21/2015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433B53-820A-4275-AD81-C9A06E1BA0E5}" type="datetime1">
              <a:rPr lang="en-US" smtClean="0"/>
              <a:t>2/21/2015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254689-974F-454A-83CF-FE4A0F91C68C}"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8CE2B21-5380-4B49-8913-6758A8FF1E78}"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28106-1C85-4D60-A048-D41241753679}"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ABFC6-EB97-44AA-85F0-AC4815544260}" type="datetime1">
              <a:rPr lang="en-US" smtClean="0"/>
              <a:t>2/21/2015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39231D-D635-49E0-BF18-4D20DE3ED350}" type="datetime1">
              <a:rPr lang="en-US" smtClean="0"/>
              <a:t>2/21/2015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441FDE-44AB-4923-8B29-7F4A9591F129}" type="datetime1">
              <a:rPr lang="en-US" smtClean="0"/>
              <a:t>2/21/2015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2677DD-E42A-4688-9631-4ADBA8CFE634}" type="datetime1">
              <a:rPr lang="en-US" smtClean="0"/>
              <a:t>2/21/2015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D9397-6D2E-4C0D-9815-4E1CF9CB454D}" type="datetime1">
              <a:rPr lang="en-US" smtClean="0"/>
              <a:t>2/21/2015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A82EC-B63B-4806-BED1-DBB017FF2926}" type="datetime1">
              <a:rPr lang="en-US" smtClean="0"/>
              <a:t>2/21/2015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50945-5FE5-4E22-97E9-DFA41DB69FDF}" type="datetime1">
              <a:rPr lang="en-US" smtClean="0"/>
              <a:t>2/21/2015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latin typeface="Meiryo" panose="020B0604030504040204" pitchFamily="34" charset="-128"/>
              </a:defRPr>
            </a:lvl1pPr>
          </a:lstStyle>
          <a:p>
            <a:fld id="{663B3541-579E-4654-B9E6-DBB8B05EA9E2}" type="datetime1">
              <a:rPr lang="en-US" smtClean="0"/>
              <a:pPr/>
              <a:t>2/21/2015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latin typeface="Meiryo" panose="020B0604030504040204" pitchFamily="34" charset="-128"/>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eiryo" panose="020B0604030504040204" pitchFamily="34" charset="-128"/>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eiryo" panose="020B0604030504040204" pitchFamily="34" charset="-128"/>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eiryo" panose="020B0604030504040204" pitchFamily="34" charset="-128"/>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eiryo" panose="020B0604030504040204" pitchFamily="34" charset="-128"/>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eiryo" panose="020B0604030504040204" pitchFamily="34" charset="-128"/>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eiryo" panose="020B0604030504040204" pitchFamily="34" charset="-128"/>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eiryo" panose="020B0604030504040204" pitchFamily="34" charset="-128"/>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latin typeface="Microsoft PhagsPa" panose="020B0502040204020203" pitchFamily="34" charset="0"/>
                <a:ea typeface="Meiryo" panose="020B0604030504040204" pitchFamily="34" charset="-128"/>
              </a:rPr>
              <a:t>Pouzdano </a:t>
            </a:r>
            <a:r>
              <a:rPr lang="sr-Latn-RS" dirty="0" smtClean="0">
                <a:latin typeface="Microsoft PhagsPa" panose="020B0502040204020203" pitchFamily="34" charset="0"/>
                <a:ea typeface="Meiryo" panose="020B0604030504040204" pitchFamily="34" charset="-128"/>
              </a:rPr>
              <a:t>inženjerstvo</a:t>
            </a:r>
            <a:r>
              <a:rPr lang="en-US" dirty="0" smtClean="0">
                <a:latin typeface="Microsoft PhagsPa" panose="020B0502040204020203" pitchFamily="34" charset="0"/>
                <a:ea typeface="Meiryo" panose="020B0604030504040204" pitchFamily="34" charset="-128"/>
              </a:rPr>
              <a:t/>
            </a:r>
            <a:br>
              <a:rPr lang="en-US" dirty="0" smtClean="0">
                <a:latin typeface="Microsoft PhagsPa" panose="020B0502040204020203" pitchFamily="34" charset="0"/>
                <a:ea typeface="Meiryo" panose="020B0604030504040204" pitchFamily="34" charset="-128"/>
              </a:rPr>
            </a:br>
            <a:r>
              <a:rPr lang="sr-Latn-RS" dirty="0" smtClean="0">
                <a:latin typeface="Microsoft PhagsPa" panose="020B0502040204020203" pitchFamily="34" charset="0"/>
                <a:ea typeface="Meiryo" panose="020B0604030504040204" pitchFamily="34" charset="-128"/>
              </a:rPr>
              <a:t/>
            </a:r>
            <a:br>
              <a:rPr lang="sr-Latn-RS" dirty="0" smtClean="0">
                <a:latin typeface="Microsoft PhagsPa" panose="020B0502040204020203" pitchFamily="34" charset="0"/>
                <a:ea typeface="Meiryo" panose="020B0604030504040204" pitchFamily="34" charset="-128"/>
              </a:rPr>
            </a:br>
            <a:endParaRPr lang="sr-Latn-RS" dirty="0">
              <a:latin typeface="Microsoft PhagsPa" panose="020B0502040204020203" pitchFamily="34" charset="0"/>
              <a:ea typeface="Meiryo" panose="020B0604030504040204" pitchFamily="34" charset="-128"/>
            </a:endParaRPr>
          </a:p>
        </p:txBody>
      </p:sp>
      <p:sp>
        <p:nvSpPr>
          <p:cNvPr id="3" name="Subtitle 2"/>
          <p:cNvSpPr>
            <a:spLocks noGrp="1"/>
          </p:cNvSpPr>
          <p:nvPr>
            <p:ph type="subTitle" idx="1"/>
          </p:nvPr>
        </p:nvSpPr>
        <p:spPr/>
        <p:txBody>
          <a:bodyPr/>
          <a:lstStyle/>
          <a:p>
            <a:pPr algn="r"/>
            <a:r>
              <a:rPr lang="sr-Latn-RS" dirty="0" smtClean="0">
                <a:latin typeface="Microsoft PhagsPa" panose="020B0502040204020203" pitchFamily="34" charset="0"/>
                <a:ea typeface="Meiryo" panose="020B0604030504040204" pitchFamily="34" charset="-128"/>
                <a:cs typeface="Courier New" panose="02070309020205020404" pitchFamily="49" charset="0"/>
              </a:rPr>
              <a:t>Magdalena mićić</a:t>
            </a:r>
          </a:p>
          <a:p>
            <a:pPr algn="r"/>
            <a:r>
              <a:rPr lang="sr-Latn-RS" dirty="0" smtClean="0">
                <a:latin typeface="Microsoft PhagsPa" panose="020B0502040204020203" pitchFamily="34" charset="0"/>
                <a:ea typeface="Meiryo" panose="020B0604030504040204" pitchFamily="34" charset="-128"/>
                <a:cs typeface="Courier New" panose="02070309020205020404" pitchFamily="49" charset="0"/>
              </a:rPr>
              <a:t>1038/2014</a:t>
            </a:r>
            <a:endParaRPr lang="sr-Latn-RS" dirty="0">
              <a:latin typeface="Microsoft PhagsPa" panose="020B0502040204020203" pitchFamily="34" charset="0"/>
              <a:ea typeface="Meiryo" panose="020B0604030504040204" pitchFamily="34" charset="-128"/>
              <a:cs typeface="Courier New" panose="02070309020205020404" pitchFamily="49" charset="0"/>
            </a:endParaRPr>
          </a:p>
        </p:txBody>
      </p:sp>
    </p:spTree>
    <p:extLst>
      <p:ext uri="{BB962C8B-B14F-4D97-AF65-F5344CB8AC3E}">
        <p14:creationId xmlns:p14="http://schemas.microsoft.com/office/powerpoint/2010/main" val="310888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cs typeface="Arial" panose="020B0604020202020204" pitchFamily="34" charset="0"/>
              </a:rPr>
              <a:t>Primeri aktivnosti koje se mogu uključiti u pouzdan proces</a:t>
            </a:r>
            <a:endParaRPr lang="sr-Latn-RS" dirty="0">
              <a:latin typeface="Microsoft PhagsPa" panose="020B0502040204020203" pitchFamily="34" charset="0"/>
              <a:cs typeface="Arial" panose="020B0604020202020204" pitchFamily="34" charset="0"/>
            </a:endParaRPr>
          </a:p>
        </p:txBody>
      </p:sp>
      <p:sp>
        <p:nvSpPr>
          <p:cNvPr id="3" name="Content Placeholder 2"/>
          <p:cNvSpPr>
            <a:spLocks noGrp="1"/>
          </p:cNvSpPr>
          <p:nvPr>
            <p:ph idx="1"/>
          </p:nvPr>
        </p:nvSpPr>
        <p:spPr/>
        <p:txBody>
          <a:bodyPr/>
          <a:lstStyle/>
          <a:p>
            <a:r>
              <a:rPr lang="sr-Latn-RS" dirty="0" smtClean="0">
                <a:latin typeface="Microsoft PhagsPa" panose="020B0502040204020203" pitchFamily="34" charset="0"/>
                <a:cs typeface="Arial" panose="020B0604020202020204" pitchFamily="34" charset="0"/>
              </a:rPr>
              <a:t>Razmatranje zahteva</a:t>
            </a:r>
          </a:p>
          <a:p>
            <a:r>
              <a:rPr lang="sr-Latn-RS" dirty="0" smtClean="0">
                <a:latin typeface="Microsoft PhagsPa" panose="020B0502040204020203" pitchFamily="34" charset="0"/>
                <a:cs typeface="Arial" panose="020B0604020202020204" pitchFamily="34" charset="0"/>
              </a:rPr>
              <a:t>Upravljanje zahtevima</a:t>
            </a:r>
          </a:p>
          <a:p>
            <a:r>
              <a:rPr lang="sr-Latn-RS" dirty="0" smtClean="0">
                <a:latin typeface="Microsoft PhagsPa" panose="020B0502040204020203" pitchFamily="34" charset="0"/>
                <a:cs typeface="Arial" panose="020B0604020202020204" pitchFamily="34" charset="0"/>
              </a:rPr>
              <a:t>Formalne specifikacije</a:t>
            </a:r>
          </a:p>
          <a:p>
            <a:r>
              <a:rPr lang="sr-Latn-RS" dirty="0" smtClean="0">
                <a:latin typeface="Microsoft PhagsPa" panose="020B0502040204020203" pitchFamily="34" charset="0"/>
                <a:cs typeface="Arial" panose="020B0604020202020204" pitchFamily="34" charset="0"/>
              </a:rPr>
              <a:t>Modelovanje sistema</a:t>
            </a:r>
          </a:p>
          <a:p>
            <a:r>
              <a:rPr lang="sr-Latn-RS" dirty="0" smtClean="0">
                <a:latin typeface="Microsoft PhagsPa" panose="020B0502040204020203" pitchFamily="34" charset="0"/>
                <a:cs typeface="Arial" panose="020B0604020202020204" pitchFamily="34" charset="0"/>
              </a:rPr>
              <a:t>Ispitivanje projekta i programa</a:t>
            </a:r>
          </a:p>
          <a:p>
            <a:r>
              <a:rPr lang="sr-Latn-RS" dirty="0" smtClean="0">
                <a:latin typeface="Microsoft PhagsPa" panose="020B0502040204020203" pitchFamily="34" charset="0"/>
                <a:cs typeface="Arial" panose="020B0604020202020204" pitchFamily="34" charset="0"/>
              </a:rPr>
              <a:t>Statička analiza</a:t>
            </a:r>
          </a:p>
          <a:p>
            <a:r>
              <a:rPr lang="sr-Latn-RS" dirty="0" smtClean="0">
                <a:latin typeface="Microsoft PhagsPa" panose="020B0502040204020203" pitchFamily="34" charset="0"/>
                <a:cs typeface="Arial" panose="020B0604020202020204" pitchFamily="34" charset="0"/>
              </a:rPr>
              <a:t>Planiranje i upravljanje testovima</a:t>
            </a:r>
            <a:endParaRPr lang="sr-Latn-RS" dirty="0">
              <a:latin typeface="Microsoft PhagsPa" panose="020B0502040204020203"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68650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Pouzdane arhitekture sistema</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normAutofit/>
          </a:bodyPr>
          <a:lstStyle/>
          <a:p>
            <a:pPr algn="just"/>
            <a:r>
              <a:rPr lang="sr-Latn-RS" dirty="0" smtClean="0">
                <a:latin typeface="Microsoft PhagsPa" panose="020B0502040204020203" pitchFamily="34" charset="0"/>
              </a:rPr>
              <a:t>Pouzdan proces nije dovoljan da bi se stvorio pouzdan sistem. Potrebno je koristiti i pouzdanu arhitekturu sistema, pogotovo u situacijama u kojima je neophodna tolerancija na greške. Ovakvi sistemi su najčešće bazirani na redundantnosti i raznovrsnosti.</a:t>
            </a:r>
          </a:p>
          <a:p>
            <a:pPr algn="just"/>
            <a:r>
              <a:rPr lang="sr-Latn-RS" dirty="0" smtClean="0">
                <a:latin typeface="Microsoft PhagsPa" panose="020B0502040204020203" pitchFamily="34" charset="0"/>
              </a:rPr>
              <a:t>Najjednostavnija realizacija pouzdane arhitekture je u repliciranim serverima, gde dva ili više servera imaju istu ulogu.</a:t>
            </a:r>
          </a:p>
          <a:p>
            <a:pPr algn="just"/>
            <a:r>
              <a:rPr lang="sr-Latn-RS" dirty="0" smtClean="0">
                <a:latin typeface="Microsoft PhagsPa" panose="020B0502040204020203" pitchFamily="34" charset="0"/>
              </a:rPr>
              <a:t>Replicirani serveri obezbeđuju redundantnost, ali ugl</a:t>
            </a:r>
            <a:r>
              <a:rPr lang="en-US" dirty="0" smtClean="0">
                <a:latin typeface="Microsoft PhagsPa" panose="020B0502040204020203" pitchFamily="34" charset="0"/>
              </a:rPr>
              <a:t>a</a:t>
            </a:r>
            <a:r>
              <a:rPr lang="sr-Latn-RS" dirty="0" smtClean="0">
                <a:latin typeface="Microsoft PhagsPa" panose="020B0502040204020203" pitchFamily="34" charset="0"/>
              </a:rPr>
              <a:t>vnom ne i raznovrsnost. Hardver je obično identičan i svi koriste iste verzije softvera. Zbog toga, oni mogu da izađu na kraj sa softverskim ili hardverskim padovima koji su lokalizovani na jednoj mašini, ali ne i sa problemima u projektovanju koji dovode do toga da sve verzije softvera otkažu u isto vreme.</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95165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Sistemi za zaštitu</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499"/>
            <a:ext cx="8825659" cy="3926089"/>
          </a:xfrm>
        </p:spPr>
        <p:txBody>
          <a:bodyPr>
            <a:normAutofit lnSpcReduction="10000"/>
          </a:bodyPr>
          <a:lstStyle/>
          <a:p>
            <a:pPr algn="just"/>
            <a:r>
              <a:rPr lang="sr-Latn-RS" dirty="0" smtClean="0">
                <a:latin typeface="Microsoft PhagsPa" panose="020B0502040204020203" pitchFamily="34" charset="0"/>
              </a:rPr>
              <a:t>Sistem za zaštitu je specijalizovan sistem koji je povezan sa nekim drugim</a:t>
            </a:r>
            <a:r>
              <a:rPr lang="en-US" dirty="0" smtClean="0">
                <a:latin typeface="Microsoft PhagsPa" panose="020B0502040204020203" pitchFamily="34" charset="0"/>
              </a:rPr>
              <a:t> </a:t>
            </a:r>
            <a:r>
              <a:rPr lang="sr-Latn-RS" dirty="0" smtClean="0">
                <a:latin typeface="Microsoft PhagsPa" panose="020B0502040204020203" pitchFamily="34" charset="0"/>
              </a:rPr>
              <a:t>sistemom</a:t>
            </a:r>
            <a:r>
              <a:rPr lang="en-US" dirty="0" smtClean="0">
                <a:latin typeface="Microsoft PhagsPa" panose="020B0502040204020203" pitchFamily="34" charset="0"/>
              </a:rPr>
              <a:t> (</a:t>
            </a:r>
            <a:r>
              <a:rPr lang="sr-Latn-RS" dirty="0" smtClean="0">
                <a:latin typeface="Microsoft PhagsPa" panose="020B0502040204020203" pitchFamily="34" charset="0"/>
              </a:rPr>
              <a:t>obično sistemom koji kontroliše neki proces). On obezbeđuje samo kritične funkcionalnosti neophodne da se kontrolisani sistem prevede iz potencijalno nebezbednog stanja u bezbedno.</a:t>
            </a:r>
          </a:p>
          <a:p>
            <a:pPr lvl="1" algn="just">
              <a:buFont typeface="Wingdings" panose="05000000000000000000" pitchFamily="2" charset="2"/>
              <a:buChar char="Ø"/>
            </a:pPr>
            <a:r>
              <a:rPr lang="sr-Latn-RS" dirty="0">
                <a:latin typeface="Microsoft PhagsPa" panose="020B0502040204020203" pitchFamily="34" charset="0"/>
              </a:rPr>
              <a:t>Sistem koji zaustavlja voz ako prođe kroz crveno svetlo.</a:t>
            </a:r>
          </a:p>
          <a:p>
            <a:pPr lvl="1" algn="just">
              <a:buFont typeface="Wingdings" panose="05000000000000000000" pitchFamily="2" charset="2"/>
              <a:buChar char="Ø"/>
            </a:pPr>
            <a:r>
              <a:rPr lang="sr-Latn-RS" dirty="0">
                <a:latin typeface="Microsoft PhagsPa" panose="020B0502040204020203" pitchFamily="34" charset="0"/>
              </a:rPr>
              <a:t>Sistem koji isključuje reaktor ako temperatura ili pritisak postanu previsoki</a:t>
            </a:r>
            <a:r>
              <a:rPr lang="sr-Latn-RS" dirty="0" smtClean="0">
                <a:latin typeface="Microsoft PhagsPa" panose="020B0502040204020203" pitchFamily="34" charset="0"/>
              </a:rPr>
              <a:t>.</a:t>
            </a:r>
          </a:p>
          <a:p>
            <a:pPr algn="just"/>
            <a:r>
              <a:rPr lang="sr-Latn-RS" dirty="0" smtClean="0">
                <a:latin typeface="Microsoft PhagsPa" panose="020B0502040204020203" pitchFamily="34" charset="0"/>
              </a:rPr>
              <a:t>Sistem za zaštitu nadgleda i kontrolnu opremu i okruženje. Ukoliko je problem detektovan, izdaje komandu kojom se sistem isključuje ili preduzima </a:t>
            </a:r>
            <a:r>
              <a:rPr lang="sr-Latn-RS" dirty="0" smtClean="0">
                <a:latin typeface="Microsoft PhagsPa" panose="020B0502040204020203" pitchFamily="34" charset="0"/>
              </a:rPr>
              <a:t>nek</a:t>
            </a:r>
            <a:r>
              <a:rPr lang="en-US" dirty="0" smtClean="0">
                <a:latin typeface="Microsoft PhagsPa" panose="020B0502040204020203" pitchFamily="34" charset="0"/>
              </a:rPr>
              <a:t>u</a:t>
            </a:r>
            <a:r>
              <a:rPr lang="sr-Latn-RS" dirty="0" smtClean="0">
                <a:latin typeface="Microsoft PhagsPa" panose="020B0502040204020203" pitchFamily="34" charset="0"/>
              </a:rPr>
              <a:t> drug</a:t>
            </a:r>
            <a:r>
              <a:rPr lang="en-US" dirty="0" smtClean="0">
                <a:latin typeface="Microsoft PhagsPa" panose="020B0502040204020203" pitchFamily="34" charset="0"/>
              </a:rPr>
              <a:t>u</a:t>
            </a:r>
            <a:r>
              <a:rPr lang="sr-Latn-RS" dirty="0" smtClean="0">
                <a:latin typeface="Microsoft PhagsPa" panose="020B0502040204020203" pitchFamily="34" charset="0"/>
              </a:rPr>
              <a:t> odgovarajuć</a:t>
            </a:r>
            <a:r>
              <a:rPr lang="en-US" dirty="0" smtClean="0">
                <a:latin typeface="Microsoft PhagsPa" panose="020B0502040204020203" pitchFamily="34" charset="0"/>
              </a:rPr>
              <a:t>u</a:t>
            </a:r>
            <a:r>
              <a:rPr lang="sr-Latn-RS" dirty="0" smtClean="0">
                <a:latin typeface="Microsoft PhagsPa" panose="020B0502040204020203" pitchFamily="34" charset="0"/>
              </a:rPr>
              <a:t> mer</a:t>
            </a:r>
            <a:r>
              <a:rPr lang="en-US" dirty="0" smtClean="0">
                <a:latin typeface="Microsoft PhagsPa" panose="020B0502040204020203" pitchFamily="34" charset="0"/>
              </a:rPr>
              <a:t>u</a:t>
            </a:r>
            <a:r>
              <a:rPr lang="sr-Latn-RS" dirty="0" smtClean="0">
                <a:latin typeface="Microsoft PhagsPa" panose="020B0502040204020203" pitchFamily="34" charset="0"/>
              </a:rPr>
              <a:t>.</a:t>
            </a:r>
            <a:endParaRPr lang="sr-Latn-RS" dirty="0" smtClean="0">
              <a:latin typeface="Microsoft PhagsPa" panose="020B0502040204020203" pitchFamily="34" charset="0"/>
            </a:endParaRPr>
          </a:p>
          <a:p>
            <a:pPr algn="just"/>
            <a:r>
              <a:rPr lang="sr-Latn-RS" dirty="0" smtClean="0">
                <a:latin typeface="Microsoft PhagsPa" panose="020B0502040204020203" pitchFamily="34" charset="0"/>
              </a:rPr>
              <a:t>Prednost ovog sistema je što je značajno jednostavniji od sistema koji kontroliše zaštićeni proces. Njegova jedina uloga je da prati šta se dešava i da obezbedi da će sistem biti doveden u bezbedno stanje u vanrednoj situaciji. Zbog toga su moguća veća ulaganja u izbegavanje i otkrivanje grešaka.</a:t>
            </a:r>
          </a:p>
          <a:p>
            <a:pPr marL="0" indent="0" algn="just">
              <a:buNone/>
            </a:pPr>
            <a:endParaRPr lang="sr-Latn-RS" dirty="0" smtClean="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22596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Arhitektura sistema za zaštitu</a:t>
            </a:r>
            <a:endParaRPr lang="sr-Latn-RS" dirty="0">
              <a:latin typeface="Microsoft PhagsPa" panose="020B0502040204020203" pitchFamily="34" charset="0"/>
            </a:endParaRPr>
          </a:p>
        </p:txBody>
      </p:sp>
      <p:pic>
        <p:nvPicPr>
          <p:cNvPr id="5" name="Content Placeholder 4"/>
          <p:cNvPicPr>
            <a:picLocks noGrp="1" noChangeAspect="1"/>
          </p:cNvPicPr>
          <p:nvPr>
            <p:ph idx="1"/>
          </p:nvPr>
        </p:nvPicPr>
        <p:blipFill>
          <a:blip r:embed="rId2"/>
          <a:stretch>
            <a:fillRect/>
          </a:stretch>
        </p:blipFill>
        <p:spPr>
          <a:xfrm>
            <a:off x="3995883" y="2598341"/>
            <a:ext cx="3898866" cy="5388161"/>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293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Samoposm</a:t>
            </a:r>
            <a:r>
              <a:rPr lang="en-US" dirty="0" smtClean="0">
                <a:latin typeface="Microsoft PhagsPa" panose="020B0502040204020203" pitchFamily="34" charset="0"/>
              </a:rPr>
              <a:t>a</a:t>
            </a:r>
            <a:r>
              <a:rPr lang="sr-Latn-RS" dirty="0" smtClean="0">
                <a:latin typeface="Microsoft PhagsPa" panose="020B0502040204020203" pitchFamily="34" charset="0"/>
              </a:rPr>
              <a:t>trajuće arhitekture</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499"/>
            <a:ext cx="8825659" cy="4067757"/>
          </a:xfrm>
        </p:spPr>
        <p:txBody>
          <a:bodyPr/>
          <a:lstStyle/>
          <a:p>
            <a:pPr algn="just"/>
            <a:r>
              <a:rPr lang="sr-Latn-RS" dirty="0" smtClean="0">
                <a:latin typeface="Microsoft PhagsPa" panose="020B0502040204020203" pitchFamily="34" charset="0"/>
                <a:ea typeface="Meiryo" panose="020B0604030504040204" pitchFamily="34" charset="-128"/>
              </a:rPr>
              <a:t>Samoposmatrajuća arhitektura je arhitektura sistema u kojoj je sistem projektovan tako da nadgleda sopstvene operacije i da preduzme odgovarajuće akcije ako se uoči problem.</a:t>
            </a:r>
          </a:p>
          <a:p>
            <a:pPr algn="just"/>
            <a:r>
              <a:rPr lang="sr-Latn-RS" dirty="0" smtClean="0">
                <a:latin typeface="Microsoft PhagsPa" panose="020B0502040204020203" pitchFamily="34" charset="0"/>
                <a:ea typeface="Meiryo" panose="020B0604030504040204" pitchFamily="34" charset="-128"/>
              </a:rPr>
              <a:t>Ovo se postiže tako što se izračunavanja obavljaju na odvojenim kanalima, a zatim se porede rezultati. Ako su rezultati identični i dostupni u isto vreme, onda se zaključuje da sistem radi korektno. Inače, pretpostavlja se neuspeh. U tom slučaju, sistem baca izuzetak na izlaznu statusnu liniju, što dovodi do prebacivanja kontrole na drugi sistem.</a:t>
            </a:r>
          </a:p>
          <a:p>
            <a:endParaRPr lang="sr-Latn-RS" dirty="0">
              <a:latin typeface="Microsoft PhagsPa" panose="020B0502040204020203" pitchFamily="34" charset="0"/>
              <a:ea typeface="Meiryo" panose="020B0604030504040204" pitchFamily="34" charset="-12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3537283" y="4729196"/>
            <a:ext cx="6237781" cy="1942060"/>
          </a:xfrm>
          <a:prstGeom prst="rect">
            <a:avLst/>
          </a:prstGeom>
        </p:spPr>
      </p:pic>
    </p:spTree>
    <p:extLst>
      <p:ext uri="{BB962C8B-B14F-4D97-AF65-F5344CB8AC3E}">
        <p14:creationId xmlns:p14="http://schemas.microsoft.com/office/powerpoint/2010/main" val="1251584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latin typeface="Microsoft PhagsPa" panose="020B0502040204020203" pitchFamily="34" charset="0"/>
              </a:rPr>
              <a:t>Samoposm</a:t>
            </a:r>
            <a:r>
              <a:rPr lang="en-US" dirty="0">
                <a:latin typeface="Microsoft PhagsPa" panose="020B0502040204020203" pitchFamily="34" charset="0"/>
              </a:rPr>
              <a:t>a</a:t>
            </a:r>
            <a:r>
              <a:rPr lang="sr-Latn-RS" dirty="0">
                <a:latin typeface="Microsoft PhagsPa" panose="020B0502040204020203" pitchFamily="34" charset="0"/>
              </a:rPr>
              <a:t>trajuće </a:t>
            </a:r>
            <a:r>
              <a:rPr lang="sr-Latn-RS" dirty="0" smtClean="0">
                <a:latin typeface="Microsoft PhagsPa" panose="020B0502040204020203" pitchFamily="34" charset="0"/>
              </a:rPr>
              <a:t>arhitekture</a:t>
            </a:r>
            <a:r>
              <a:rPr lang="en-US" dirty="0" smtClean="0">
                <a:latin typeface="Microsoft PhagsPa" panose="020B0502040204020203" pitchFamily="34" charset="0"/>
              </a:rPr>
              <a:t> (2)</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266682"/>
            <a:ext cx="8825659" cy="3753118"/>
          </a:xfrm>
        </p:spPr>
        <p:txBody>
          <a:bodyPr>
            <a:normAutofit/>
          </a:bodyPr>
          <a:lstStyle/>
          <a:p>
            <a:pPr algn="just"/>
            <a:r>
              <a:rPr lang="sr-Latn-RS" dirty="0" smtClean="0">
                <a:latin typeface="Microsoft PhagsPa" panose="020B0502040204020203" pitchFamily="34" charset="0"/>
              </a:rPr>
              <a:t>Efikasnost u detektovanju softverskih i hardverskih grešaka se postiže tako što:</a:t>
            </a:r>
          </a:p>
          <a:p>
            <a:pPr lvl="1" algn="just">
              <a:buFont typeface="Wingdings" panose="05000000000000000000" pitchFamily="2" charset="2"/>
              <a:buChar char="Ø"/>
            </a:pPr>
            <a:r>
              <a:rPr lang="sr-Latn-RS" dirty="0">
                <a:latin typeface="Microsoft PhagsPa" panose="020B0502040204020203" pitchFamily="34" charset="0"/>
              </a:rPr>
              <a:t>Hardver koji se koristi u svakom kanalu je </a:t>
            </a:r>
            <a:r>
              <a:rPr lang="sr-Latn-RS" dirty="0" smtClean="0">
                <a:latin typeface="Microsoft PhagsPa" panose="020B0502040204020203" pitchFamily="34" charset="0"/>
              </a:rPr>
              <a:t>različt. </a:t>
            </a:r>
            <a:r>
              <a:rPr lang="sr-Latn-RS" dirty="0">
                <a:latin typeface="Microsoft PhagsPa" panose="020B0502040204020203" pitchFamily="34" charset="0"/>
              </a:rPr>
              <a:t>U praksi, ovo može da znači da svaki kanal koristi procesore različitog tipa ili da je čipset koji se koristi </a:t>
            </a:r>
            <a:r>
              <a:rPr lang="sr-Latn-RS" dirty="0" smtClean="0">
                <a:latin typeface="Microsoft PhagsPa" panose="020B0502040204020203" pitchFamily="34" charset="0"/>
              </a:rPr>
              <a:t>dobijen od </a:t>
            </a:r>
            <a:r>
              <a:rPr lang="sr-Latn-RS" dirty="0" smtClean="0">
                <a:latin typeface="Microsoft PhagsPa" panose="020B0502040204020203" pitchFamily="34" charset="0"/>
              </a:rPr>
              <a:t>različit</a:t>
            </a:r>
            <a:r>
              <a:rPr lang="en-US" dirty="0" smtClean="0">
                <a:latin typeface="Microsoft PhagsPa" panose="020B0502040204020203" pitchFamily="34" charset="0"/>
              </a:rPr>
              <a:t>ih</a:t>
            </a:r>
            <a:r>
              <a:rPr lang="sr-Latn-RS" dirty="0" smtClean="0">
                <a:latin typeface="Microsoft PhagsPa" panose="020B0502040204020203" pitchFamily="34" charset="0"/>
              </a:rPr>
              <a:t> </a:t>
            </a:r>
            <a:r>
              <a:rPr lang="sr-Latn-RS" dirty="0">
                <a:latin typeface="Microsoft PhagsPa" panose="020B0502040204020203" pitchFamily="34" charset="0"/>
              </a:rPr>
              <a:t>proizvođača. </a:t>
            </a:r>
            <a:r>
              <a:rPr lang="sr-Latn-RS" dirty="0" smtClean="0">
                <a:latin typeface="Microsoft PhagsPa" panose="020B0502040204020203" pitchFamily="34" charset="0"/>
              </a:rPr>
              <a:t>Na taj način, smanjuje se verovatnoća </a:t>
            </a:r>
            <a:r>
              <a:rPr lang="sr-Latn-RS" dirty="0">
                <a:latin typeface="Microsoft PhagsPa" panose="020B0502040204020203" pitchFamily="34" charset="0"/>
              </a:rPr>
              <a:t>da </a:t>
            </a:r>
            <a:r>
              <a:rPr lang="sr-Latn-RS" dirty="0" smtClean="0">
                <a:latin typeface="Microsoft PhagsPa" panose="020B0502040204020203" pitchFamily="34" charset="0"/>
              </a:rPr>
              <a:t>česte greške </a:t>
            </a:r>
            <a:r>
              <a:rPr lang="sr-Latn-RS" dirty="0">
                <a:latin typeface="Microsoft PhagsPa" panose="020B0502040204020203" pitchFamily="34" charset="0"/>
              </a:rPr>
              <a:t>u projektovanju procesora utiču na izračunavanja.</a:t>
            </a:r>
          </a:p>
          <a:p>
            <a:pPr lvl="1" algn="just">
              <a:buFont typeface="Wingdings" panose="05000000000000000000" pitchFamily="2" charset="2"/>
              <a:buChar char="Ø"/>
            </a:pPr>
            <a:r>
              <a:rPr lang="sr-Latn-RS" dirty="0">
                <a:latin typeface="Microsoft PhagsPa" panose="020B0502040204020203" pitchFamily="34" charset="0"/>
              </a:rPr>
              <a:t>Softver koji se koristi u svakom kanalu je različit. U suprotnom, ista softverska greška bi mogla da se javi na svim kanalima u isto vreme</a:t>
            </a:r>
            <a:r>
              <a:rPr lang="sr-Latn-RS" dirty="0" smtClean="0">
                <a:latin typeface="Microsoft PhagsPa" panose="020B0502040204020203" pitchFamily="34" charset="0"/>
              </a:rPr>
              <a:t>.</a:t>
            </a:r>
          </a:p>
          <a:p>
            <a:pPr algn="just"/>
            <a:r>
              <a:rPr lang="sr-Latn-RS" dirty="0" smtClean="0">
                <a:latin typeface="Microsoft PhagsPa" panose="020B0502040204020203" pitchFamily="34" charset="0"/>
              </a:rPr>
              <a:t>Ova arhitektura se može koristiti u situacijama gde je neophodna tačnost u izračunavanju, ali ne nužno i raspoloživost. Ako se odgovori sa različitih kanala razlikuju, sistem se jednostavno isključuje. Za mnoge medicinske tretmane i dijagnostičke sisteme, pouzdanost je mnogo važnija od raspoloživosti, jer netačan odgovor sistema može voditi ka tome da pacijent dobije pogrešno lečenje.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50235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Postizanje raznovrsnosti kod Airbus 340</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500"/>
            <a:ext cx="8825659" cy="3797300"/>
          </a:xfrm>
        </p:spPr>
        <p:txBody>
          <a:bodyPr/>
          <a:lstStyle/>
          <a:p>
            <a:pPr algn="just"/>
            <a:r>
              <a:rPr lang="sr-Latn-RS" dirty="0" smtClean="0">
                <a:latin typeface="Microsoft PhagsPa" panose="020B0502040204020203" pitchFamily="34" charset="0"/>
              </a:rPr>
              <a:t>Primarni kompjuteri za kontrolu leta koriste različite procesore od sekundarnih sistema za kontrolu leta.</a:t>
            </a:r>
          </a:p>
          <a:p>
            <a:pPr algn="just"/>
            <a:r>
              <a:rPr lang="sr-Latn-RS" dirty="0" smtClean="0">
                <a:latin typeface="Microsoft PhagsPa" panose="020B0502040204020203" pitchFamily="34" charset="0"/>
              </a:rPr>
              <a:t>Čipset koji se koristi u svakom od kanala primarnog i sekundarnog sistema je proizveden od strane različith proizvođača.</a:t>
            </a:r>
          </a:p>
          <a:p>
            <a:pPr algn="just"/>
            <a:r>
              <a:rPr lang="sr-Latn-RS" dirty="0" smtClean="0">
                <a:latin typeface="Microsoft PhagsPa" panose="020B0502040204020203" pitchFamily="34" charset="0"/>
              </a:rPr>
              <a:t>Softver u sekundarnom sistemu za kontrolu leta obezbeđuje samo kritčne funkcionalnosti i zbog toga je manje složen od primarnog softvera.</a:t>
            </a:r>
          </a:p>
          <a:p>
            <a:pPr algn="just"/>
            <a:r>
              <a:rPr lang="sr-Latn-RS" dirty="0" smtClean="0">
                <a:latin typeface="Microsoft PhagsPa" panose="020B0502040204020203" pitchFamily="34" charset="0"/>
              </a:rPr>
              <a:t>Softver u svakom od kanala u primarnom i sekundarnom sistemu je razvijen korišćenjem različitih programskih jezika i od strane različitih timova.</a:t>
            </a:r>
          </a:p>
          <a:p>
            <a:pPr algn="just"/>
            <a:r>
              <a:rPr lang="sr-Latn-RS" dirty="0" smtClean="0">
                <a:latin typeface="Microsoft PhagsPa" panose="020B0502040204020203" pitchFamily="34" charset="0"/>
              </a:rPr>
              <a:t>Različiti programski jezici su korišćeni za primarni i sekundarni sistem.</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26845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Airbus arhitektura sistema za kontrolu letova</a:t>
            </a:r>
            <a:endParaRPr lang="sr-Latn-RS" dirty="0">
              <a:latin typeface="Microsoft PhagsPa" panose="020B0502040204020203" pitchFamily="34" charset="0"/>
            </a:endParaRPr>
          </a:p>
        </p:txBody>
      </p:sp>
      <p:pic>
        <p:nvPicPr>
          <p:cNvPr id="5" name="Content Placeholder 4"/>
          <p:cNvPicPr>
            <a:picLocks noGrp="1" noChangeAspect="1"/>
          </p:cNvPicPr>
          <p:nvPr>
            <p:ph idx="1"/>
          </p:nvPr>
        </p:nvPicPr>
        <p:blipFill>
          <a:blip r:embed="rId2"/>
          <a:stretch>
            <a:fillRect/>
          </a:stretch>
        </p:blipFill>
        <p:spPr>
          <a:xfrm>
            <a:off x="3160906" y="2215167"/>
            <a:ext cx="5287635" cy="460502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94173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N-verziono programiranje	</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499"/>
            <a:ext cx="8825659" cy="3828831"/>
          </a:xfrm>
        </p:spPr>
        <p:txBody>
          <a:bodyPr/>
          <a:lstStyle/>
          <a:p>
            <a:pPr algn="just"/>
            <a:r>
              <a:rPr lang="sr-Latn-RS" dirty="0" smtClean="0">
                <a:latin typeface="Microsoft PhagsPa" panose="020B0502040204020203" pitchFamily="34" charset="0"/>
              </a:rPr>
              <a:t>Pojam multiverzionog programiranja je izveden iz hardverskih sistema i pojma trostruke modularne redundantnosti (TMR).</a:t>
            </a:r>
          </a:p>
          <a:p>
            <a:pPr algn="just"/>
            <a:r>
              <a:rPr lang="sr-Latn-RS" dirty="0" smtClean="0">
                <a:latin typeface="Microsoft PhagsPa" panose="020B0502040204020203" pitchFamily="34" charset="0"/>
              </a:rPr>
              <a:t>Kod TMR sistema, hardverska jedinica je umnožena 3 (nekada i više) puta. Izlaz svake jedinice se prosleđuje izlaznom komparatoru koji se obično implementira kao sistem za glasanje. On poredi pristigle podatke i ako su dva ili više jednaki, onda ta vrednost predstavlja izlaz. Izlaz jedinice koja nije proizvela isti rezultat kao ostale se ignoriše. Upravljač greškama može da pokuša da popravi tu jedinicu, a ako ne uspe, sistem se automatski rekonfiguriše tako da tu </a:t>
            </a:r>
            <a:r>
              <a:rPr lang="sr-Latn-RS" dirty="0">
                <a:latin typeface="Microsoft PhagsPa" panose="020B0502040204020203" pitchFamily="34" charset="0"/>
              </a:rPr>
              <a:t>jedinicu </a:t>
            </a:r>
            <a:r>
              <a:rPr lang="sr-Latn-RS" dirty="0" smtClean="0">
                <a:latin typeface="Microsoft PhagsPa" panose="020B0502040204020203" pitchFamily="34" charset="0"/>
              </a:rPr>
              <a:t>stavi van upotrebe.</a:t>
            </a:r>
          </a:p>
          <a:p>
            <a:pPr algn="just"/>
            <a:r>
              <a:rPr lang="sr-Latn-RS" dirty="0" smtClean="0">
                <a:latin typeface="Microsoft PhagsPa" panose="020B0502040204020203" pitchFamily="34" charset="0"/>
              </a:rPr>
              <a:t>Ovaj pristup počiva na činjenici da je većina hardverskih padova rezultat otkazivanja neke komponente, a ne greške u projektovanju.</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429892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latin typeface="Microsoft PhagsPa" panose="020B0502040204020203" pitchFamily="34" charset="0"/>
              </a:rPr>
              <a:t>N-verziono </a:t>
            </a:r>
            <a:r>
              <a:rPr lang="sr-Latn-RS" dirty="0" smtClean="0">
                <a:latin typeface="Microsoft PhagsPa" panose="020B0502040204020203" pitchFamily="34" charset="0"/>
              </a:rPr>
              <a:t>programiranje</a:t>
            </a:r>
            <a:r>
              <a:rPr lang="en-US" dirty="0" smtClean="0">
                <a:latin typeface="Microsoft PhagsPa" panose="020B0502040204020203" pitchFamily="34" charset="0"/>
              </a:rPr>
              <a:t> (2)</a:t>
            </a:r>
            <a:endParaRPr lang="sr-Latn-RS" dirty="0">
              <a:latin typeface="Microsoft PhagsPa" panose="020B0502040204020203" pitchFamily="34" charset="0"/>
            </a:endParaRPr>
          </a:p>
        </p:txBody>
      </p:sp>
      <p:sp>
        <p:nvSpPr>
          <p:cNvPr id="3" name="Content Placeholder 2"/>
          <p:cNvSpPr>
            <a:spLocks noGrp="1"/>
          </p:cNvSpPr>
          <p:nvPr>
            <p:ph sz="half" idx="1"/>
          </p:nvPr>
        </p:nvSpPr>
        <p:spPr/>
        <p:txBody>
          <a:bodyPr/>
          <a:lstStyle/>
          <a:p>
            <a:r>
              <a:rPr lang="sr-Latn-RS" dirty="0" smtClean="0">
                <a:latin typeface="Microsoft PhagsPa" panose="020B0502040204020203" pitchFamily="34" charset="0"/>
              </a:rPr>
              <a:t>Triple modular redundancy</a:t>
            </a:r>
          </a:p>
          <a:p>
            <a:pPr marL="0" indent="0">
              <a:buNone/>
            </a:pPr>
            <a:endParaRPr lang="sr-Latn-RS" dirty="0">
              <a:latin typeface="Microsoft PhagsPa" panose="020B0502040204020203" pitchFamily="34" charset="0"/>
            </a:endParaRPr>
          </a:p>
        </p:txBody>
      </p:sp>
      <p:sp>
        <p:nvSpPr>
          <p:cNvPr id="4" name="Content Placeholder 3"/>
          <p:cNvSpPr>
            <a:spLocks noGrp="1"/>
          </p:cNvSpPr>
          <p:nvPr>
            <p:ph sz="half" idx="2"/>
          </p:nvPr>
        </p:nvSpPr>
        <p:spPr/>
        <p:txBody>
          <a:bodyPr/>
          <a:lstStyle/>
          <a:p>
            <a:r>
              <a:rPr lang="sr-Latn-RS" dirty="0" smtClean="0">
                <a:latin typeface="Microsoft PhagsPa" panose="020B0502040204020203" pitchFamily="34" charset="0"/>
              </a:rPr>
              <a:t>N-version programming</a:t>
            </a:r>
          </a:p>
          <a:p>
            <a:pPr marL="0" indent="0">
              <a:buNone/>
            </a:pPr>
            <a:endParaRPr lang="sr-Latn-RS" dirty="0">
              <a:latin typeface="Microsoft PhagsPa" panose="020B0502040204020203"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8" name="Picture 7"/>
          <p:cNvPicPr>
            <a:picLocks noChangeAspect="1"/>
          </p:cNvPicPr>
          <p:nvPr/>
        </p:nvPicPr>
        <p:blipFill>
          <a:blip r:embed="rId2"/>
          <a:stretch>
            <a:fillRect/>
          </a:stretch>
        </p:blipFill>
        <p:spPr>
          <a:xfrm>
            <a:off x="150426" y="3859280"/>
            <a:ext cx="5829686" cy="3829433"/>
          </a:xfrm>
          <a:prstGeom prst="rect">
            <a:avLst/>
          </a:prstGeom>
        </p:spPr>
      </p:pic>
      <p:pic>
        <p:nvPicPr>
          <p:cNvPr id="9" name="Picture 8"/>
          <p:cNvPicPr>
            <a:picLocks noChangeAspect="1"/>
          </p:cNvPicPr>
          <p:nvPr/>
        </p:nvPicPr>
        <p:blipFill>
          <a:blip r:embed="rId3"/>
          <a:stretch>
            <a:fillRect/>
          </a:stretch>
        </p:blipFill>
        <p:spPr>
          <a:xfrm>
            <a:off x="5980112" y="3247754"/>
            <a:ext cx="5886700" cy="2772046"/>
          </a:xfrm>
          <a:prstGeom prst="rect">
            <a:avLst/>
          </a:prstGeom>
        </p:spPr>
      </p:pic>
    </p:spTree>
    <p:extLst>
      <p:ext uri="{BB962C8B-B14F-4D97-AF65-F5344CB8AC3E}">
        <p14:creationId xmlns:p14="http://schemas.microsoft.com/office/powerpoint/2010/main" val="107823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Teme</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b="1" dirty="0" smtClean="0">
                <a:latin typeface="Microsoft PhagsPa" panose="020B0502040204020203" pitchFamily="34" charset="0"/>
              </a:rPr>
              <a:t>Redundantnost i raznovrsnost</a:t>
            </a:r>
          </a:p>
          <a:p>
            <a:pPr lvl="1" algn="just">
              <a:buFont typeface="Wingdings" panose="05000000000000000000" pitchFamily="2" charset="2"/>
              <a:buChar char="Ø"/>
            </a:pPr>
            <a:r>
              <a:rPr lang="sr-Latn-RS" dirty="0" smtClean="0">
                <a:latin typeface="Microsoft PhagsPa" panose="020B0502040204020203" pitchFamily="34" charset="0"/>
              </a:rPr>
              <a:t>Osnovni pristupi kojima se postiže tolerancija na </a:t>
            </a:r>
            <a:r>
              <a:rPr lang="sr-Latn-RS" dirty="0" smtClean="0">
                <a:latin typeface="Microsoft PhagsPa" panose="020B0502040204020203" pitchFamily="34" charset="0"/>
              </a:rPr>
              <a:t>greške</a:t>
            </a:r>
            <a:endParaRPr lang="sr-Latn-RS" dirty="0" smtClean="0">
              <a:latin typeface="Microsoft PhagsPa" panose="020B0502040204020203" pitchFamily="34" charset="0"/>
            </a:endParaRPr>
          </a:p>
          <a:p>
            <a:pPr algn="just"/>
            <a:r>
              <a:rPr lang="sr-Latn-RS" b="1" dirty="0" smtClean="0">
                <a:latin typeface="Microsoft PhagsPa" panose="020B0502040204020203" pitchFamily="34" charset="0"/>
              </a:rPr>
              <a:t>Pouzdani procesi</a:t>
            </a:r>
          </a:p>
          <a:p>
            <a:pPr lvl="1" algn="just">
              <a:buFont typeface="Wingdings" panose="05000000000000000000" pitchFamily="2" charset="2"/>
              <a:buChar char="Ø"/>
            </a:pPr>
            <a:r>
              <a:rPr lang="sr-Latn-RS" dirty="0" smtClean="0">
                <a:latin typeface="Microsoft PhagsPa" panose="020B0502040204020203" pitchFamily="34" charset="0"/>
              </a:rPr>
              <a:t>Kako upotreba pouzdanih procesa vodi ka pouzdanim sistemima</a:t>
            </a:r>
          </a:p>
          <a:p>
            <a:pPr algn="just"/>
            <a:r>
              <a:rPr lang="sr-Latn-RS" b="1" dirty="0" smtClean="0">
                <a:latin typeface="Microsoft PhagsPa" panose="020B0502040204020203" pitchFamily="34" charset="0"/>
              </a:rPr>
              <a:t>Pouzdane arhitekture sistema</a:t>
            </a:r>
          </a:p>
          <a:p>
            <a:pPr lvl="1" algn="just">
              <a:buFont typeface="Wingdings" panose="05000000000000000000" pitchFamily="2" charset="2"/>
              <a:buChar char="Ø"/>
            </a:pPr>
            <a:r>
              <a:rPr lang="sr-Latn-RS" dirty="0" smtClean="0">
                <a:latin typeface="Microsoft PhagsPa" panose="020B0502040204020203" pitchFamily="34" charset="0"/>
              </a:rPr>
              <a:t>Arhitektonski šabloni za toleranciju na greške u softveru</a:t>
            </a:r>
          </a:p>
          <a:p>
            <a:pPr algn="just"/>
            <a:r>
              <a:rPr lang="sr-Latn-RS" b="1" dirty="0" smtClean="0">
                <a:latin typeface="Microsoft PhagsPa" panose="020B0502040204020203" pitchFamily="34" charset="0"/>
              </a:rPr>
              <a:t>Pouzdano programiranje</a:t>
            </a:r>
          </a:p>
          <a:p>
            <a:pPr lvl="1" algn="just">
              <a:buFont typeface="Wingdings" panose="05000000000000000000" pitchFamily="2" charset="2"/>
              <a:buChar char="Ø"/>
            </a:pPr>
            <a:r>
              <a:rPr lang="sr-Latn-RS" dirty="0" smtClean="0">
                <a:latin typeface="Microsoft PhagsPa" panose="020B0502040204020203" pitchFamily="34" charset="0"/>
              </a:rPr>
              <a:t>Smernice za izbegavanje grešaka prilikom programiranja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67216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7"/>
            <a:ext cx="8761413" cy="706964"/>
          </a:xfrm>
        </p:spPr>
        <p:txBody>
          <a:bodyPr/>
          <a:lstStyle/>
          <a:p>
            <a:r>
              <a:rPr lang="sr-Latn-RS" dirty="0" smtClean="0">
                <a:latin typeface="Microsoft PhagsPa" panose="020B0502040204020203" pitchFamily="34" charset="0"/>
              </a:rPr>
              <a:t>N-verziono programiranje</a:t>
            </a:r>
            <a:r>
              <a:rPr lang="en-US" dirty="0" smtClean="0">
                <a:latin typeface="Microsoft PhagsPa" panose="020B0502040204020203" pitchFamily="34" charset="0"/>
              </a:rPr>
              <a:t> (3)</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16379"/>
            <a:ext cx="8825659" cy="3416300"/>
          </a:xfrm>
        </p:spPr>
        <p:txBody>
          <a:bodyPr>
            <a:normAutofit lnSpcReduction="10000"/>
          </a:bodyPr>
          <a:lstStyle/>
          <a:p>
            <a:pPr algn="just"/>
            <a:r>
              <a:rPr lang="sr-Latn-RS" dirty="0" smtClean="0">
                <a:latin typeface="Microsoft PhagsPa" panose="020B0502040204020203" pitchFamily="34" charset="0"/>
              </a:rPr>
              <a:t>Slično TMR-u, ovakav pristup se može primeniti na softverske sisteme, koji bi trebalo da budu otporni na greške, i to tako što se </a:t>
            </a:r>
            <a:r>
              <a:rPr lang="sr-Latn-RS" i="1" dirty="0" smtClean="0">
                <a:latin typeface="Microsoft PhagsPa" panose="020B0502040204020203" pitchFamily="34" charset="0"/>
              </a:rPr>
              <a:t>N </a:t>
            </a:r>
            <a:r>
              <a:rPr lang="sr-Latn-RS" dirty="0" smtClean="0">
                <a:latin typeface="Microsoft PhagsPa" panose="020B0502040204020203" pitchFamily="34" charset="0"/>
              </a:rPr>
              <a:t>različitih verzija softvera izvršava paralelno.</a:t>
            </a:r>
            <a:endParaRPr lang="sr-Latn-RS" i="1" dirty="0" smtClean="0">
              <a:latin typeface="Microsoft PhagsPa" panose="020B0502040204020203" pitchFamily="34" charset="0"/>
            </a:endParaRPr>
          </a:p>
          <a:p>
            <a:pPr algn="just"/>
            <a:r>
              <a:rPr lang="sr-Latn-RS" dirty="0" smtClean="0">
                <a:latin typeface="Microsoft PhagsPa" panose="020B0502040204020203" pitchFamily="34" charset="0"/>
              </a:rPr>
              <a:t>Isti softverski sistem je implementiran od strane više timova. Ove verzije se izvršavaju paralelno, na različitim računarima i njihovi izlazi se porede korišćenjem sistema za glasanje. Nekonzistentni izlazi ili izlazi koji nisu pristigli na vreme se odbacuju.</a:t>
            </a:r>
          </a:p>
          <a:p>
            <a:pPr algn="just"/>
            <a:r>
              <a:rPr lang="sr-Latn-RS" dirty="0" smtClean="0">
                <a:latin typeface="Microsoft PhagsPa" panose="020B0502040204020203" pitchFamily="34" charset="0"/>
              </a:rPr>
              <a:t>Uprkos mnogim prednostima, cena razvoja je visoka, jer je potrebno unajmiti više timova za obavljanje istog posla.</a:t>
            </a:r>
          </a:p>
          <a:p>
            <a:pPr algn="just"/>
            <a:r>
              <a:rPr lang="sr-Latn-RS" dirty="0" smtClean="0">
                <a:latin typeface="Microsoft PhagsPa" panose="020B0502040204020203" pitchFamily="34" charset="0"/>
              </a:rPr>
              <a:t>Zbog toga se ovaj pristup koristi u sistemima gde nije praktično obezbediti sistem za zaštitu koji bi štitio od kritičnih, bezbednosnih padova.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84824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Raznovrsnost softvera</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500"/>
            <a:ext cx="8825659" cy="3986486"/>
          </a:xfrm>
        </p:spPr>
        <p:txBody>
          <a:bodyPr/>
          <a:lstStyle/>
          <a:p>
            <a:pPr algn="just"/>
            <a:r>
              <a:rPr lang="sr-Latn-RS" dirty="0" smtClean="0">
                <a:latin typeface="Microsoft PhagsPa" panose="020B0502040204020203" pitchFamily="34" charset="0"/>
              </a:rPr>
              <a:t>Raznovrsnost softvera podrazumeva da su različite implementacije iste specifikacije međusobno nezavisne. Zbog toga ne bi trebalo da imaju iste greške, a samim tim ni da otkažu na isti način, u isto vreme.</a:t>
            </a:r>
          </a:p>
          <a:p>
            <a:pPr algn="just"/>
            <a:r>
              <a:rPr lang="sr-Latn-RS" dirty="0" smtClean="0">
                <a:latin typeface="Microsoft PhagsPa" panose="020B0502040204020203" pitchFamily="34" charset="0"/>
              </a:rPr>
              <a:t>Ovo zahteva da različiti timovi ne komuniciraju tokom razvojnog procesa.</a:t>
            </a:r>
          </a:p>
          <a:p>
            <a:pPr algn="just"/>
            <a:r>
              <a:rPr lang="sr-Latn-RS" dirty="0" smtClean="0">
                <a:latin typeface="Microsoft PhagsPa" panose="020B0502040204020203" pitchFamily="34" charset="0"/>
              </a:rPr>
              <a:t>Kompanija koja sprovodi razvoj može da postavi neke eksplicitne politike raznovrsnosti koje treba primenjivati, npr:</a:t>
            </a:r>
          </a:p>
          <a:p>
            <a:pPr lvl="1" algn="just">
              <a:buFont typeface="Wingdings" panose="05000000000000000000" pitchFamily="2" charset="2"/>
              <a:buChar char="Ø"/>
            </a:pPr>
            <a:r>
              <a:rPr lang="sr-Latn-RS" dirty="0" smtClean="0">
                <a:latin typeface="Microsoft PhagsPa" panose="020B0502040204020203" pitchFamily="34" charset="0"/>
              </a:rPr>
              <a:t>Korišćenje različitih metoda projektovanja (npr. jedan tim treba da razvije objektno orjentisan model, a drugi funkcionalno orjentisan model)</a:t>
            </a:r>
          </a:p>
          <a:p>
            <a:pPr lvl="1" algn="just">
              <a:buFont typeface="Wingdings" panose="05000000000000000000" pitchFamily="2" charset="2"/>
              <a:buChar char="Ø"/>
            </a:pPr>
            <a:r>
              <a:rPr lang="sr-Latn-RS" dirty="0" smtClean="0">
                <a:latin typeface="Microsoft PhagsPa" panose="020B0502040204020203" pitchFamily="34" charset="0"/>
              </a:rPr>
              <a:t>Upotreba različitih programskih jezika</a:t>
            </a:r>
          </a:p>
          <a:p>
            <a:pPr lvl="1" algn="just">
              <a:buFont typeface="Wingdings" panose="05000000000000000000" pitchFamily="2" charset="2"/>
              <a:buChar char="Ø"/>
            </a:pPr>
            <a:r>
              <a:rPr lang="sr-Latn-RS" dirty="0" smtClean="0">
                <a:latin typeface="Microsoft PhagsPa" panose="020B0502040204020203" pitchFamily="34" charset="0"/>
              </a:rPr>
              <a:t>Upotreba različitih alata i razvojnih okruženja</a:t>
            </a:r>
          </a:p>
          <a:p>
            <a:pPr lvl="1" algn="just">
              <a:buFont typeface="Wingdings" panose="05000000000000000000" pitchFamily="2" charset="2"/>
              <a:buChar char="Ø"/>
            </a:pPr>
            <a:r>
              <a:rPr lang="sr-Latn-RS" dirty="0" smtClean="0">
                <a:latin typeface="Microsoft PhagsPa" panose="020B0502040204020203" pitchFamily="34" charset="0"/>
              </a:rPr>
              <a:t>Implementacija različitih algoritama u pojedinim delovima projekta</a:t>
            </a:r>
          </a:p>
          <a:p>
            <a:pPr lvl="1" algn="just"/>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328982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Potencijalni problemi sa raznovrsnosti softvera</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499"/>
            <a:ext cx="8825659" cy="4106393"/>
          </a:xfrm>
        </p:spPr>
        <p:txBody>
          <a:bodyPr>
            <a:normAutofit/>
          </a:bodyPr>
          <a:lstStyle/>
          <a:p>
            <a:pPr algn="just"/>
            <a:r>
              <a:rPr lang="sr-Latn-RS" dirty="0" smtClean="0">
                <a:latin typeface="Microsoft PhagsPa" panose="020B0502040204020203" pitchFamily="34" charset="0"/>
              </a:rPr>
              <a:t>U idealnoj situaciji, različite verzije sistema ne bi trebalo da imaju međuzavisnosti i zbog toga bi se njihovi evenutalni padovi odvijali na potpuno drugačiji način.</a:t>
            </a:r>
          </a:p>
          <a:p>
            <a:pPr algn="just"/>
            <a:r>
              <a:rPr lang="sr-Latn-RS" dirty="0" smtClean="0">
                <a:latin typeface="Microsoft PhagsPa" panose="020B0502040204020203" pitchFamily="34" charset="0"/>
              </a:rPr>
              <a:t>U praksi, postizanje potpune nezavisnosti je nemoguće, a za to postoji nekoliko razloga:</a:t>
            </a:r>
          </a:p>
          <a:p>
            <a:pPr lvl="1" algn="just">
              <a:buFont typeface="Wingdings" panose="05000000000000000000" pitchFamily="2" charset="2"/>
              <a:buChar char="Ø"/>
            </a:pPr>
            <a:r>
              <a:rPr lang="sr-Latn-RS" dirty="0">
                <a:latin typeface="Microsoft PhagsPa" panose="020B0502040204020203" pitchFamily="34" charset="0"/>
              </a:rPr>
              <a:t>Članovi različitih timova su često iz iste sredine i obično imaju slično obrazovanje i poglede na problem.</a:t>
            </a:r>
          </a:p>
          <a:p>
            <a:pPr lvl="1" algn="just">
              <a:buFont typeface="Wingdings" panose="05000000000000000000" pitchFamily="2" charset="2"/>
              <a:buChar char="Ø"/>
            </a:pPr>
            <a:r>
              <a:rPr lang="sr-Latn-RS" dirty="0">
                <a:latin typeface="Microsoft PhagsPa" panose="020B0502040204020203" pitchFamily="34" charset="0"/>
              </a:rPr>
              <a:t>Ako su zahtevi netačni, to će se odraziti u svakoj implementaciji.</a:t>
            </a:r>
          </a:p>
          <a:p>
            <a:pPr lvl="1" algn="just">
              <a:buFont typeface="Wingdings" panose="05000000000000000000" pitchFamily="2" charset="2"/>
              <a:buChar char="Ø"/>
            </a:pPr>
            <a:r>
              <a:rPr lang="sr-Latn-RS" dirty="0">
                <a:latin typeface="Microsoft PhagsPa" panose="020B0502040204020203" pitchFamily="34" charset="0"/>
              </a:rPr>
              <a:t>Kod kritičnih sistema, specifikacija bi trebalo da bude dovoljno detaljna i da ne ostavlja prostora za bilo kakvu </a:t>
            </a:r>
            <a:r>
              <a:rPr lang="sr-Latn-RS" dirty="0" smtClean="0">
                <a:latin typeface="Microsoft PhagsPa" panose="020B0502040204020203" pitchFamily="34" charset="0"/>
              </a:rPr>
              <a:t>interpretaciju</a:t>
            </a:r>
            <a:r>
              <a:rPr lang="en-US" dirty="0" smtClean="0">
                <a:latin typeface="Microsoft PhagsPa" panose="020B0502040204020203" pitchFamily="34" charset="0"/>
              </a:rPr>
              <a:t> od strane</a:t>
            </a:r>
            <a:r>
              <a:rPr lang="sr-Latn-RS" dirty="0" smtClean="0">
                <a:latin typeface="Microsoft PhagsPa" panose="020B0502040204020203" pitchFamily="34" charset="0"/>
              </a:rPr>
              <a:t> </a:t>
            </a:r>
            <a:r>
              <a:rPr lang="sr-Latn-RS" dirty="0">
                <a:latin typeface="Microsoft PhagsPa" panose="020B0502040204020203" pitchFamily="34" charset="0"/>
              </a:rPr>
              <a:t>razvojnog tima</a:t>
            </a:r>
            <a:r>
              <a:rPr lang="sr-Latn-RS" dirty="0" smtClean="0">
                <a:latin typeface="Microsoft PhagsPa" panose="020B0502040204020203" pitchFamily="34" charset="0"/>
              </a:rPr>
              <a:t>.</a:t>
            </a:r>
          </a:p>
          <a:p>
            <a:pPr algn="just"/>
            <a:r>
              <a:rPr lang="sr-Latn-RS" dirty="0" smtClean="0">
                <a:latin typeface="Microsoft PhagsPa" panose="020B0502040204020203" pitchFamily="34" charset="0"/>
              </a:rPr>
              <a:t>Jedan od načina da se smanji verovatnoća čestih grešaka u specifikaciji je da se ona definiše na različite načine (npr. formalna, model sistema zasnovan na stanjima, napisana prirodnim jezikom itd.)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054154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U praksi</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U eksperimentalnoj analizi, Hatton (1997) je zaključio da je sistem sa tri kanala između pet i devet puta pouzdaniji od sistema sa jednim kanalom.</a:t>
            </a:r>
          </a:p>
          <a:p>
            <a:pPr algn="just"/>
            <a:r>
              <a:rPr lang="sr-Latn-RS" dirty="0" smtClean="0">
                <a:latin typeface="Microsoft PhagsPa" panose="020B0502040204020203" pitchFamily="34" charset="0"/>
              </a:rPr>
              <a:t>Međutim, postavlja se pitanje da li je ovaj metod vredan dodatnih troškova razvoja. Za mnoge sisteme, troškovi nisu opravdani i verzije sa jednim kanalom mogu biti dovoljno dobre.</a:t>
            </a:r>
          </a:p>
          <a:p>
            <a:pPr algn="just"/>
            <a:r>
              <a:rPr lang="sr-Latn-RS" dirty="0" smtClean="0">
                <a:latin typeface="Microsoft PhagsPa" panose="020B0502040204020203" pitchFamily="34" charset="0"/>
              </a:rPr>
              <a:t>Ovaj pristup može naći primenu u situacijama gde su troškovi neuspeha veoma veliki (npr. sistemi za kosmičke letove).</a:t>
            </a:r>
          </a:p>
          <a:p>
            <a:pPr algn="just"/>
            <a:r>
              <a:rPr lang="sr-Latn-RS" dirty="0" smtClean="0">
                <a:latin typeface="Microsoft PhagsPa" panose="020B0502040204020203" pitchFamily="34" charset="0"/>
              </a:rPr>
              <a:t>Čak i u tim situacijama može biti dovoljno obezbediti jednostavan rezervni sistem, sa ograničenom funkcionalnošću, dok se primarni sistem ne popravi.</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2804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Pouzdano programiranje</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500"/>
            <a:ext cx="8825659" cy="4112610"/>
          </a:xfrm>
        </p:spPr>
        <p:txBody>
          <a:bodyPr/>
          <a:lstStyle/>
          <a:p>
            <a:pPr algn="just"/>
            <a:r>
              <a:rPr lang="sr-Latn-RS" dirty="0" smtClean="0">
                <a:latin typeface="Microsoft PhagsPa" panose="020B0502040204020203" pitchFamily="34" charset="0"/>
              </a:rPr>
              <a:t>Iako postoji veliki broj programskih jezika, neke smernice za bezbedno programiranje se mogu koristiti u svakom od njih.</a:t>
            </a:r>
          </a:p>
          <a:p>
            <a:pPr marL="800100" lvl="1" indent="-342900" algn="just">
              <a:buFont typeface="+mj-lt"/>
              <a:buAutoNum type="arabicPeriod"/>
            </a:pPr>
            <a:r>
              <a:rPr lang="sr-Latn-RS" dirty="0" smtClean="0">
                <a:latin typeface="Microsoft PhagsPa" panose="020B0502040204020203" pitchFamily="34" charset="0"/>
              </a:rPr>
              <a:t>Ograničavanje vidljivosti informacija u programu</a:t>
            </a:r>
          </a:p>
          <a:p>
            <a:pPr marL="800100" lvl="1" indent="-342900" algn="just">
              <a:buFont typeface="+mj-lt"/>
              <a:buAutoNum type="arabicPeriod"/>
            </a:pPr>
            <a:r>
              <a:rPr lang="sr-Latn-RS" dirty="0" smtClean="0">
                <a:latin typeface="Microsoft PhagsPa" panose="020B0502040204020203" pitchFamily="34" charset="0"/>
              </a:rPr>
              <a:t>Provera validnosti svih ulaznih podataka</a:t>
            </a:r>
          </a:p>
          <a:p>
            <a:pPr marL="800100" lvl="1" indent="-342900" algn="just">
              <a:buFont typeface="+mj-lt"/>
              <a:buAutoNum type="arabicPeriod"/>
            </a:pPr>
            <a:r>
              <a:rPr lang="sr-Latn-RS" dirty="0" smtClean="0">
                <a:latin typeface="Microsoft PhagsPa" panose="020B0502040204020203" pitchFamily="34" charset="0"/>
              </a:rPr>
              <a:t>Obezbeđivanje obrade svih izuzetaka</a:t>
            </a:r>
          </a:p>
          <a:p>
            <a:pPr marL="800100" lvl="1" indent="-342900" algn="just">
              <a:buFont typeface="+mj-lt"/>
              <a:buAutoNum type="arabicPeriod"/>
            </a:pPr>
            <a:r>
              <a:rPr lang="sr-Latn-RS" dirty="0" smtClean="0">
                <a:latin typeface="Microsoft PhagsPa" panose="020B0502040204020203" pitchFamily="34" charset="0"/>
              </a:rPr>
              <a:t>Minimizovanje upotrebe konstrukcija sklonih greškama</a:t>
            </a:r>
          </a:p>
          <a:p>
            <a:pPr marL="800100" lvl="1" indent="-342900" algn="just">
              <a:buFont typeface="+mj-lt"/>
              <a:buAutoNum type="arabicPeriod"/>
            </a:pPr>
            <a:r>
              <a:rPr lang="sr-Latn-RS" dirty="0" smtClean="0">
                <a:latin typeface="Microsoft PhagsPa" panose="020B0502040204020203" pitchFamily="34" charset="0"/>
              </a:rPr>
              <a:t>Obezbeđivanje sposobnosti restartovanja</a:t>
            </a:r>
          </a:p>
          <a:p>
            <a:pPr marL="800100" lvl="1" indent="-342900" algn="just">
              <a:buFont typeface="+mj-lt"/>
              <a:buAutoNum type="arabicPeriod"/>
            </a:pPr>
            <a:r>
              <a:rPr lang="sr-Latn-RS" dirty="0" smtClean="0">
                <a:latin typeface="Microsoft PhagsPa" panose="020B0502040204020203" pitchFamily="34" charset="0"/>
              </a:rPr>
              <a:t>Provera granica niza</a:t>
            </a:r>
          </a:p>
          <a:p>
            <a:pPr marL="800100" lvl="1" indent="-342900" algn="just">
              <a:buFont typeface="+mj-lt"/>
              <a:buAutoNum type="arabicPeriod"/>
            </a:pPr>
            <a:r>
              <a:rPr lang="sr-Latn-RS" dirty="0" smtClean="0">
                <a:latin typeface="Microsoft PhagsPa" panose="020B0502040204020203" pitchFamily="34" charset="0"/>
              </a:rPr>
              <a:t>Uključivanje čekanja prilikom pozivanja spoljašnjih komponenti</a:t>
            </a:r>
          </a:p>
          <a:p>
            <a:pPr marL="800100" lvl="1" indent="-342900" algn="just">
              <a:buFont typeface="+mj-lt"/>
              <a:buAutoNum type="arabicPeriod"/>
            </a:pPr>
            <a:r>
              <a:rPr lang="sr-Latn-RS" dirty="0" smtClean="0">
                <a:latin typeface="Microsoft PhagsPa" panose="020B0502040204020203" pitchFamily="34" charset="0"/>
              </a:rPr>
              <a:t>Imenovanje svih konstanti koje predstavljaju vrednosti u stvarnom svetu</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19591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1. Ograničavanje </a:t>
            </a:r>
            <a:r>
              <a:rPr lang="sr-Latn-RS" dirty="0">
                <a:latin typeface="Microsoft PhagsPa" panose="020B0502040204020203" pitchFamily="34" charset="0"/>
              </a:rPr>
              <a:t>vidljivosti informacija u </a:t>
            </a:r>
            <a:r>
              <a:rPr lang="sr-Latn-RS" dirty="0" smtClean="0">
                <a:latin typeface="Microsoft PhagsPa" panose="020B0502040204020203" pitchFamily="34" charset="0"/>
              </a:rPr>
              <a:t>programu</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Komponente u programu bi trebalo da imaju pristup samo podacima neophodnim za svoju implementaciju. Na ovaj način, informacije ne mogu biti oštećene od strane komponenti koje ne bi trebalo da ih koriste.</a:t>
            </a:r>
          </a:p>
          <a:p>
            <a:pPr algn="just"/>
            <a:r>
              <a:rPr lang="sr-Latn-RS" dirty="0" smtClean="0">
                <a:latin typeface="Microsoft PhagsPa" panose="020B0502040204020203" pitchFamily="34" charset="0"/>
              </a:rPr>
              <a:t>Ako interfejs ostane isti, reprezentacija podataka može da se menja, tako da ne utiče na druge komponente u sistemu.</a:t>
            </a:r>
          </a:p>
          <a:p>
            <a:pPr algn="just"/>
            <a:r>
              <a:rPr lang="sr-Latn-RS" dirty="0" smtClean="0">
                <a:latin typeface="Microsoft PhagsPa" panose="020B0502040204020203" pitchFamily="34" charset="0"/>
              </a:rPr>
              <a:t>Ovo se postiže korišćenjem apstraktnih tipova podataka, čija je interna struktura i reprezentacija promenljivih tog tipa skrivena.</a:t>
            </a:r>
          </a:p>
          <a:p>
            <a:pPr algn="just"/>
            <a:r>
              <a:rPr lang="sr-Latn-RS" dirty="0" smtClean="0">
                <a:latin typeface="Microsoft PhagsPa" panose="020B0502040204020203" pitchFamily="34" charset="0"/>
              </a:rPr>
              <a:t>Sav pristup takvim podacima se obavlja preko obezbeđenih operacija.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448207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2. Provera </a:t>
            </a:r>
            <a:r>
              <a:rPr lang="sr-Latn-RS" dirty="0">
                <a:latin typeface="Microsoft PhagsPa" panose="020B0502040204020203" pitchFamily="34" charset="0"/>
              </a:rPr>
              <a:t>validnosti svih ulaznih </a:t>
            </a:r>
            <a:r>
              <a:rPr lang="sr-Latn-RS" dirty="0" smtClean="0">
                <a:latin typeface="Microsoft PhagsPa" panose="020B0502040204020203" pitchFamily="34" charset="0"/>
              </a:rPr>
              <a:t>podataka</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Svi programi uzimaju ulazne podatke iz svog okruženja i obrađuju ih. Specifikacije prave pretpostavke o ovim podacima koje se odražavaju na stvarnu upotrebu.</a:t>
            </a:r>
          </a:p>
          <a:p>
            <a:pPr algn="just"/>
            <a:r>
              <a:rPr lang="sr-Latn-RS" dirty="0" smtClean="0">
                <a:latin typeface="Microsoft PhagsPa" panose="020B0502040204020203" pitchFamily="34" charset="0"/>
              </a:rPr>
              <a:t>Međutim, specifikacija sistema često ne definiše koje akcije treba preduzeti ako su ulazni podaci neispravni.</a:t>
            </a:r>
          </a:p>
          <a:p>
            <a:pPr algn="just"/>
            <a:r>
              <a:rPr lang="sr-Latn-RS" dirty="0" smtClean="0">
                <a:latin typeface="Microsoft PhagsPa" panose="020B0502040204020203" pitchFamily="34" charset="0"/>
              </a:rPr>
              <a:t>Greške mogu nastati kad korisnici unesu neispravne podatke, ali i kada neispravni podaci dolaze od senzora ili drugih sistema.</a:t>
            </a:r>
          </a:p>
          <a:p>
            <a:pPr algn="just"/>
            <a:r>
              <a:rPr lang="sr-Latn-RS" dirty="0" smtClean="0">
                <a:latin typeface="Microsoft PhagsPa" panose="020B0502040204020203" pitchFamily="34" charset="0"/>
              </a:rPr>
              <a:t>Takođe, neki maliciozni napadi na sisteme se oslanjaju na namerno unošenje nekorektnih podataka.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169110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2. Provere validnosti (2)</a:t>
            </a:r>
            <a:endParaRPr lang="sr-Latn-RS" dirty="0">
              <a:latin typeface="Microsoft PhagsPa" panose="020B0502040204020203" pitchFamily="34" charset="0"/>
            </a:endParaRPr>
          </a:p>
        </p:txBody>
      </p:sp>
      <p:sp>
        <p:nvSpPr>
          <p:cNvPr id="3" name="Content Placeholder 2"/>
          <p:cNvSpPr>
            <a:spLocks noGrp="1"/>
          </p:cNvSpPr>
          <p:nvPr>
            <p:ph idx="1"/>
          </p:nvPr>
        </p:nvSpPr>
        <p:spPr>
          <a:xfrm>
            <a:off x="1154954" y="2603499"/>
            <a:ext cx="8825659" cy="4254501"/>
          </a:xfrm>
        </p:spPr>
        <p:txBody>
          <a:bodyPr>
            <a:normAutofit lnSpcReduction="10000"/>
          </a:bodyPr>
          <a:lstStyle/>
          <a:p>
            <a:pPr algn="just"/>
            <a:r>
              <a:rPr lang="sr-Latn-RS" b="1" dirty="0" smtClean="0">
                <a:latin typeface="Microsoft PhagsPa" panose="020B0502040204020203" pitchFamily="34" charset="0"/>
              </a:rPr>
              <a:t>Provera opsega</a:t>
            </a:r>
          </a:p>
          <a:p>
            <a:pPr lvl="1" algn="just">
              <a:buFont typeface="Wingdings" panose="05000000000000000000" pitchFamily="2" charset="2"/>
              <a:buChar char="Ø"/>
            </a:pPr>
            <a:r>
              <a:rPr lang="sr-Latn-RS" dirty="0" smtClean="0">
                <a:latin typeface="Microsoft PhagsPa" panose="020B0502040204020203" pitchFamily="34" charset="0"/>
              </a:rPr>
              <a:t>Proverava se da li je ulazni podatak u dozvoljenom opsegu (npr. verovatnoća koja se unosi bi trebalo da bude u opsegu od 0.0 do 1.0).</a:t>
            </a:r>
          </a:p>
          <a:p>
            <a:pPr algn="just"/>
            <a:r>
              <a:rPr lang="sr-Latn-RS" b="1" dirty="0" smtClean="0">
                <a:latin typeface="Microsoft PhagsPa" panose="020B0502040204020203" pitchFamily="34" charset="0"/>
              </a:rPr>
              <a:t>Provera veličine podatka</a:t>
            </a:r>
          </a:p>
          <a:p>
            <a:pPr lvl="1" algn="just">
              <a:buFont typeface="Wingdings" panose="05000000000000000000" pitchFamily="2" charset="2"/>
              <a:buChar char="Ø"/>
            </a:pPr>
            <a:r>
              <a:rPr lang="sr-Latn-RS" dirty="0" smtClean="0">
                <a:latin typeface="Microsoft PhagsPa" panose="020B0502040204020203" pitchFamily="34" charset="0"/>
              </a:rPr>
              <a:t>Proverava se da li podaci ne prelaze neki zadati broj karaktera (npr. ime osobe verovatno neće imati više od 40 karaktera).</a:t>
            </a:r>
          </a:p>
          <a:p>
            <a:pPr algn="just"/>
            <a:r>
              <a:rPr lang="sr-Latn-RS" b="1" dirty="0" smtClean="0">
                <a:latin typeface="Microsoft PhagsPa" panose="020B0502040204020203" pitchFamily="34" charset="0"/>
              </a:rPr>
              <a:t>Provera reprezentacije podataka</a:t>
            </a:r>
          </a:p>
          <a:p>
            <a:pPr lvl="1" algn="just">
              <a:buFont typeface="Wingdings" panose="05000000000000000000" pitchFamily="2" charset="2"/>
              <a:buChar char="Ø"/>
            </a:pPr>
            <a:r>
              <a:rPr lang="sr-Latn-RS" dirty="0" smtClean="0">
                <a:latin typeface="Microsoft PhagsPa" panose="020B0502040204020203" pitchFamily="34" charset="0"/>
              </a:rPr>
              <a:t>Proverava se da li ulazni podaci sadrže neke nedozvoljene karaktere (npr. imena ne sadrže cifre).</a:t>
            </a:r>
          </a:p>
          <a:p>
            <a:pPr algn="just"/>
            <a:r>
              <a:rPr lang="sr-Latn-RS" b="1" dirty="0" smtClean="0">
                <a:latin typeface="Microsoft PhagsPa" panose="020B0502040204020203" pitchFamily="34" charset="0"/>
              </a:rPr>
              <a:t>Opravdane provere</a:t>
            </a:r>
          </a:p>
          <a:p>
            <a:pPr lvl="1" algn="just">
              <a:buFont typeface="Wingdings" panose="05000000000000000000" pitchFamily="2" charset="2"/>
              <a:buChar char="Ø"/>
            </a:pPr>
            <a:r>
              <a:rPr lang="sr-Latn-RS" dirty="0" smtClean="0">
                <a:latin typeface="Microsoft PhagsPa" panose="020B0502040204020203" pitchFamily="34" charset="0"/>
              </a:rPr>
              <a:t>Kada je ulazni podatak deo neke serije podataka i kada znamo nešto o vezama između članova serije (npr. potrošnja električne energije za jedno domaćinstvo u istom periodu godine).</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438741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3. Obezbeđivanje </a:t>
            </a:r>
            <a:r>
              <a:rPr lang="sr-Latn-RS" dirty="0">
                <a:latin typeface="Microsoft PhagsPa" panose="020B0502040204020203" pitchFamily="34" charset="0"/>
              </a:rPr>
              <a:t>obrade svih </a:t>
            </a:r>
            <a:r>
              <a:rPr lang="sr-Latn-RS" dirty="0" smtClean="0">
                <a:latin typeface="Microsoft PhagsPa" panose="020B0502040204020203" pitchFamily="34" charset="0"/>
              </a:rPr>
              <a:t>izuzetaka</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Tokom izvršavanja programa, greške ili neočekivani događaji su neizbežni.</a:t>
            </a:r>
          </a:p>
          <a:p>
            <a:pPr algn="just"/>
            <a:r>
              <a:rPr lang="sr-Latn-RS" dirty="0" smtClean="0">
                <a:latin typeface="Microsoft PhagsPa" panose="020B0502040204020203" pitchFamily="34" charset="0"/>
              </a:rPr>
              <a:t>Greške ili neočekivani događaji koji se javljaju tokom izvršavanja programa nazivaju se izuzeci.</a:t>
            </a:r>
          </a:p>
          <a:p>
            <a:pPr algn="just"/>
            <a:r>
              <a:rPr lang="sr-Latn-RS" dirty="0" smtClean="0">
                <a:latin typeface="Microsoft PhagsPa" panose="020B0502040204020203" pitchFamily="34" charset="0"/>
              </a:rPr>
              <a:t>Kada se izuzetak pojavi, mora biti obrađen od strane sistema. Obrada se može vršiti u okviru samog programa ili se kontrola može prebaciti mehanizmu za rukovanje izuzecima.</a:t>
            </a:r>
          </a:p>
          <a:p>
            <a:pPr algn="just"/>
            <a:r>
              <a:rPr lang="sr-Latn-RS" dirty="0" smtClean="0">
                <a:latin typeface="Microsoft PhagsPa" panose="020B0502040204020203" pitchFamily="34" charset="0"/>
              </a:rPr>
              <a:t>Programski jezici, kao što su Java, C++ i Ada, poseduju konstrukcije za rukovanje izuzecima, tako da nisu potrebne dodatne provere uslova, koje značajno komplikuju kod.</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388587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3500" dirty="0">
                <a:latin typeface="Microsoft PhagsPa" panose="020B0502040204020203" pitchFamily="34" charset="0"/>
              </a:rPr>
              <a:t>3. Obezbeđivanje obrade svih </a:t>
            </a:r>
            <a:r>
              <a:rPr lang="sr-Latn-RS" sz="3500" dirty="0" smtClean="0">
                <a:latin typeface="Microsoft PhagsPa" panose="020B0502040204020203" pitchFamily="34" charset="0"/>
              </a:rPr>
              <a:t>izuzetaka (2)</a:t>
            </a:r>
            <a:endParaRPr lang="sr-Latn-RS" sz="3500"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Mehanizmi za rukovanje izuzecima obično rade jednu ili više od sledeće tri stvari:</a:t>
            </a:r>
          </a:p>
          <a:p>
            <a:pPr lvl="1" algn="just">
              <a:buFont typeface="Wingdings" panose="05000000000000000000" pitchFamily="2" charset="2"/>
              <a:buChar char="Ø"/>
            </a:pPr>
            <a:r>
              <a:rPr lang="sr-Latn-RS" dirty="0" smtClean="0">
                <a:latin typeface="Microsoft PhagsPa" panose="020B0502040204020203" pitchFamily="34" charset="0"/>
              </a:rPr>
              <a:t>Signaliziraju komponenti višeg nivoa da se izuzetak pojavio i obezbeđuju informacije o tipu izuzetka.</a:t>
            </a:r>
          </a:p>
          <a:p>
            <a:pPr lvl="1" algn="just">
              <a:buFont typeface="Wingdings" panose="05000000000000000000" pitchFamily="2" charset="2"/>
              <a:buChar char="Ø"/>
            </a:pPr>
            <a:r>
              <a:rPr lang="sr-Latn-RS" dirty="0" smtClean="0">
                <a:latin typeface="Microsoft PhagsPa" panose="020B0502040204020203" pitchFamily="34" charset="0"/>
              </a:rPr>
              <a:t>Izvršavaju neki alternativni proces. Dakle, rukovalac izuzetkom preduzima neke akcije kako bi se oporavio od problema.</a:t>
            </a:r>
          </a:p>
          <a:p>
            <a:pPr lvl="1" algn="just">
              <a:buFont typeface="Wingdings" panose="05000000000000000000" pitchFamily="2" charset="2"/>
              <a:buChar char="Ø"/>
            </a:pPr>
            <a:r>
              <a:rPr lang="sr-Latn-RS" dirty="0" smtClean="0">
                <a:latin typeface="Microsoft PhagsPa" panose="020B0502040204020203" pitchFamily="34" charset="0"/>
              </a:rPr>
              <a:t>Predaju kontrolu aktivnom sistemu za podršku koji upravlja izuzecima. Ovo je obično podrazumevana akcija kada se greška javi (npr. prilikom prekoračenja numeričke vrednosti). Uobičajena akcija ovog sistema je da zaustavi dalju obradu.</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724347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Pouzdanost softvera	</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ea typeface="Malgun Gothic" panose="020B0503020000020004" pitchFamily="34" charset="-127"/>
              </a:rPr>
              <a:t>Uprkos upotrebi boljih inženjerskih tehnika, boljih programskih jezika i kvalitetnijeg razvojnog proces koji su doveli do značajnih napredaka u pouzdanosti softvera, padovi sistema se i dalje događaju.</a:t>
            </a:r>
          </a:p>
          <a:p>
            <a:pPr algn="just"/>
            <a:r>
              <a:rPr lang="sr-Latn-RS" dirty="0" smtClean="0">
                <a:latin typeface="Microsoft PhagsPa" panose="020B0502040204020203" pitchFamily="34" charset="0"/>
                <a:ea typeface="Malgun Gothic" panose="020B0503020000020004" pitchFamily="34" charset="-127"/>
              </a:rPr>
              <a:t>U nekim slučajevima ovi padovi izazivaju samo manje neugodnosti za korisnike sistema, dok u drugim mogu dovesti do gubitaka ljudskih života ili značajnih ekonomskih gubitaka.</a:t>
            </a:r>
          </a:p>
          <a:p>
            <a:pPr algn="just"/>
            <a:r>
              <a:rPr lang="sr-Latn-RS" dirty="0" smtClean="0">
                <a:latin typeface="Microsoft PhagsPa" panose="020B0502040204020203" pitchFamily="34" charset="0"/>
                <a:ea typeface="Malgun Gothic" panose="020B0503020000020004" pitchFamily="34" charset="-127"/>
              </a:rPr>
              <a:t>U kritične sistemi koji zahtevaju visok stepen pouzdanosti spadaju:</a:t>
            </a:r>
          </a:p>
          <a:p>
            <a:pPr lvl="1" algn="just">
              <a:buFont typeface="Wingdings" panose="05000000000000000000" pitchFamily="2" charset="2"/>
              <a:buChar char="Ø"/>
            </a:pPr>
            <a:r>
              <a:rPr lang="sr-Latn-RS" dirty="0" smtClean="0">
                <a:latin typeface="Microsoft PhagsPa" panose="020B0502040204020203" pitchFamily="34" charset="0"/>
                <a:ea typeface="Malgun Gothic" panose="020B0503020000020004" pitchFamily="34" charset="-127"/>
              </a:rPr>
              <a:t>Medicinski sistemi</a:t>
            </a:r>
          </a:p>
          <a:p>
            <a:pPr lvl="1" algn="just">
              <a:buFont typeface="Wingdings" panose="05000000000000000000" pitchFamily="2" charset="2"/>
              <a:buChar char="Ø"/>
            </a:pPr>
            <a:r>
              <a:rPr lang="sr-Latn-RS" dirty="0" smtClean="0">
                <a:latin typeface="Microsoft PhagsPa" panose="020B0502040204020203" pitchFamily="34" charset="0"/>
                <a:ea typeface="Malgun Gothic" panose="020B0503020000020004" pitchFamily="34" charset="-127"/>
              </a:rPr>
              <a:t>Telekomunikacioni sistemi i sistemi za električno napajanje</a:t>
            </a:r>
          </a:p>
          <a:p>
            <a:pPr lvl="1" algn="just">
              <a:buFont typeface="Wingdings" panose="05000000000000000000" pitchFamily="2" charset="2"/>
              <a:buChar char="Ø"/>
            </a:pPr>
            <a:r>
              <a:rPr lang="sr-Latn-RS" dirty="0" smtClean="0">
                <a:latin typeface="Microsoft PhagsPa" panose="020B0502040204020203" pitchFamily="34" charset="0"/>
                <a:ea typeface="Malgun Gothic" panose="020B0503020000020004" pitchFamily="34" charset="-127"/>
              </a:rPr>
              <a:t>Sistemi za kontrolu letova</a:t>
            </a:r>
            <a:endParaRPr lang="sr-Latn-RS" dirty="0">
              <a:latin typeface="Microsoft PhagsPa" panose="020B0502040204020203" pitchFamily="34" charset="0"/>
              <a:ea typeface="Malgun Gothic" panose="020B0503020000020004" pitchFamily="34" charset="-127"/>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15453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4. Minimizovanje </a:t>
            </a:r>
            <a:r>
              <a:rPr lang="sr-Latn-RS" dirty="0">
                <a:latin typeface="Microsoft PhagsPa" panose="020B0502040204020203" pitchFamily="34" charset="0"/>
              </a:rPr>
              <a:t>upotrebe konstrukcija sklonih </a:t>
            </a:r>
            <a:r>
              <a:rPr lang="sr-Latn-RS" dirty="0" smtClean="0">
                <a:latin typeface="Microsoft PhagsPa" panose="020B0502040204020203" pitchFamily="34" charset="0"/>
              </a:rPr>
              <a:t>greškama</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Greške u programima, a samim tim i mnogi padovi programa su najčešće posledica ljudske greške.</a:t>
            </a:r>
          </a:p>
          <a:p>
            <a:pPr algn="just"/>
            <a:r>
              <a:rPr lang="sr-Latn-RS" dirty="0" smtClean="0">
                <a:latin typeface="Microsoft PhagsPa" panose="020B0502040204020203" pitchFamily="34" charset="0"/>
              </a:rPr>
              <a:t>Ljudi će uvek praviti greške, ali je postalo jasno da su neki pristupi u programiranju skloniji greškama od drugih.</a:t>
            </a:r>
          </a:p>
          <a:p>
            <a:pPr algn="just"/>
            <a:r>
              <a:rPr lang="sr-Latn-RS" dirty="0" smtClean="0">
                <a:latin typeface="Microsoft PhagsPa" panose="020B0502040204020203" pitchFamily="34" charset="0"/>
              </a:rPr>
              <a:t>Zbog toga, pojedine konstrukcije programskih jezika ili programerske tehnike treba izbegavati ili ih bar koristiti što je manje moguće.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14145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4. Konstrukcije sklone greškama (2)</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normAutofit/>
          </a:bodyPr>
          <a:lstStyle/>
          <a:p>
            <a:pPr algn="just"/>
            <a:r>
              <a:rPr lang="sr-Latn-RS" b="1" dirty="0" smtClean="0">
                <a:latin typeface="Microsoft PhagsPa" panose="020B0502040204020203" pitchFamily="34" charset="0"/>
              </a:rPr>
              <a:t>Bezuslovno grananje (go-to naredba)</a:t>
            </a:r>
            <a:r>
              <a:rPr lang="sr-Latn-RS" dirty="0" smtClean="0">
                <a:latin typeface="Microsoft PhagsPa" panose="020B0502040204020203" pitchFamily="34" charset="0"/>
              </a:rPr>
              <a:t> – izbačena iz velikog broja modernih jezika, njena upotreba vodi tzv. špageti kodu, teškom za razumevanje i debagovanje.</a:t>
            </a:r>
          </a:p>
          <a:p>
            <a:pPr algn="just"/>
            <a:r>
              <a:rPr lang="sr-Latn-RS" b="1" dirty="0" smtClean="0">
                <a:latin typeface="Microsoft PhagsPa" panose="020B0502040204020203" pitchFamily="34" charset="0"/>
              </a:rPr>
              <a:t>Brojevi u pokretnom zarezu</a:t>
            </a:r>
            <a:r>
              <a:rPr lang="sr-Latn-RS" dirty="0" smtClean="0">
                <a:latin typeface="Microsoft PhagsPa" panose="020B0502040204020203" pitchFamily="34" charset="0"/>
              </a:rPr>
              <a:t> – značajno neprecizna reprezentacija, što može predstavljati veliki problem prilikom poređenja ovakvih brojeva.</a:t>
            </a:r>
          </a:p>
          <a:p>
            <a:pPr algn="just"/>
            <a:r>
              <a:rPr lang="sr-Latn-RS" b="1" dirty="0" smtClean="0">
                <a:latin typeface="Microsoft PhagsPa" panose="020B0502040204020203" pitchFamily="34" charset="0"/>
              </a:rPr>
              <a:t>Pokazivači</a:t>
            </a:r>
            <a:r>
              <a:rPr lang="sr-Latn-RS" dirty="0" smtClean="0">
                <a:latin typeface="Microsoft PhagsPa" panose="020B0502040204020203" pitchFamily="34" charset="0"/>
              </a:rPr>
              <a:t> – ukoliko referišu na pogrešnu lokaciju u memoriji, mogu oštetiti podatke. Takođe otežavaju proveru granica i razumevanje drugih struktura.</a:t>
            </a:r>
          </a:p>
          <a:p>
            <a:pPr algn="just"/>
            <a:r>
              <a:rPr lang="sr-Latn-RS" b="1" dirty="0" smtClean="0">
                <a:latin typeface="Microsoft PhagsPa" panose="020B0502040204020203" pitchFamily="34" charset="0"/>
              </a:rPr>
              <a:t>Dinamička alokacija memorije</a:t>
            </a:r>
            <a:r>
              <a:rPr lang="sr-Latn-RS" dirty="0" smtClean="0">
                <a:latin typeface="Microsoft PhagsPa" panose="020B0502040204020203" pitchFamily="34" charset="0"/>
              </a:rPr>
              <a:t> – opasnost alokacije memorije prilikom izvršavanja programa je u tome što se može desiti da se ne dealocira korektno, što dovodi do curenja memorije. Ovakve pojave se teško detektuju.</a:t>
            </a:r>
            <a:endParaRPr lang="sr-Latn-RS" b="1" dirty="0" smtClean="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10979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4. Konstrukcije sklone greškama (3)</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b="1" dirty="0" smtClean="0">
                <a:latin typeface="Microsoft PhagsPa" panose="020B0502040204020203" pitchFamily="34" charset="0"/>
              </a:rPr>
              <a:t>Paralelizacija</a:t>
            </a:r>
            <a:r>
              <a:rPr lang="sr-Latn-RS" dirty="0" smtClean="0">
                <a:latin typeface="Microsoft PhagsPa" panose="020B0502040204020203" pitchFamily="34" charset="0"/>
              </a:rPr>
              <a:t> – kod procesa koji se izvršavaju konkurentno mogu postojati suptilne vremenske zavisnosti između njih. Vremenski problemi se obično ne mogu detektovati ispitivanjem programa.</a:t>
            </a:r>
          </a:p>
          <a:p>
            <a:pPr algn="just"/>
            <a:r>
              <a:rPr lang="sr-Latn-RS" b="1" dirty="0" smtClean="0">
                <a:latin typeface="Microsoft PhagsPa" panose="020B0502040204020203" pitchFamily="34" charset="0"/>
              </a:rPr>
              <a:t>Rekurzija</a:t>
            </a:r>
            <a:r>
              <a:rPr lang="sr-Latn-RS" dirty="0" smtClean="0">
                <a:latin typeface="Microsoft PhagsPa" panose="020B0502040204020203" pitchFamily="34" charset="0"/>
              </a:rPr>
              <a:t> – greške kod rekurzije mogu dovesti do prekoračenja kapaciteta steka prilikom rekurzivnih poziva.</a:t>
            </a:r>
          </a:p>
          <a:p>
            <a:pPr algn="just"/>
            <a:r>
              <a:rPr lang="sr-Latn-RS" b="1" dirty="0" smtClean="0">
                <a:latin typeface="Microsoft PhagsPa" panose="020B0502040204020203" pitchFamily="34" charset="0"/>
              </a:rPr>
              <a:t>Prekidi</a:t>
            </a:r>
            <a:r>
              <a:rPr lang="sr-Latn-RS" dirty="0" smtClean="0">
                <a:latin typeface="Microsoft PhagsPa" panose="020B0502040204020203" pitchFamily="34" charset="0"/>
              </a:rPr>
              <a:t> – prisiljavaju prelazak na određenu sekciju koda, bez obzira na trenutno stanje. Ovo može dovesti do prekida kritičnih operacija.</a:t>
            </a:r>
          </a:p>
          <a:p>
            <a:pPr algn="just"/>
            <a:r>
              <a:rPr lang="sr-Latn-RS" b="1" dirty="0" smtClean="0">
                <a:latin typeface="Microsoft PhagsPa" panose="020B0502040204020203" pitchFamily="34" charset="0"/>
              </a:rPr>
              <a:t>Nasleđivanje</a:t>
            </a:r>
            <a:r>
              <a:rPr lang="sr-Latn-RS" dirty="0" smtClean="0">
                <a:latin typeface="Microsoft PhagsPa" panose="020B0502040204020203" pitchFamily="34" charset="0"/>
              </a:rPr>
              <a:t> – kod povezan sa objektom nije lokalizovan. Ovo otežava razumevanje ponašanja objekta i dovodi do toga da se greške teže otkrivaju.</a:t>
            </a:r>
            <a:endParaRPr lang="sr-Latn-RS" b="1"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93799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4. Konstrukcije sklone greškama (4)</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b="1" dirty="0" smtClean="0">
                <a:latin typeface="Microsoft PhagsPa" panose="020B0502040204020203" pitchFamily="34" charset="0"/>
              </a:rPr>
              <a:t>Aliasi</a:t>
            </a:r>
            <a:r>
              <a:rPr lang="sr-Latn-RS" dirty="0" smtClean="0">
                <a:latin typeface="Microsoft PhagsPa" panose="020B0502040204020203" pitchFamily="34" charset="0"/>
              </a:rPr>
              <a:t> – upotreba više od jednog imena za referisanje istog objekta. Teško je pratiti promene stanja objekta kada postoji više imena koja treba razmotriti.</a:t>
            </a:r>
          </a:p>
          <a:p>
            <a:pPr algn="just"/>
            <a:r>
              <a:rPr lang="sr-Latn-RS" b="1" dirty="0" smtClean="0">
                <a:latin typeface="Microsoft PhagsPa" panose="020B0502040204020203" pitchFamily="34" charset="0"/>
              </a:rPr>
              <a:t>Neograničeni nizovi</a:t>
            </a:r>
            <a:r>
              <a:rPr lang="sr-Latn-RS" dirty="0" smtClean="0">
                <a:latin typeface="Microsoft PhagsPa" panose="020B0502040204020203" pitchFamily="34" charset="0"/>
              </a:rPr>
              <a:t> – prekoračenje bafera se može javiti ako se piše van granica bafera koji je implementiran kao niz.</a:t>
            </a:r>
          </a:p>
          <a:p>
            <a:pPr algn="just"/>
            <a:r>
              <a:rPr lang="sr-Latn-RS" b="1" dirty="0" smtClean="0">
                <a:latin typeface="Microsoft PhagsPa" panose="020B0502040204020203" pitchFamily="34" charset="0"/>
              </a:rPr>
              <a:t>Podrazumevana obrada unosa</a:t>
            </a:r>
            <a:r>
              <a:rPr lang="sr-Latn-RS" dirty="0" smtClean="0">
                <a:latin typeface="Microsoft PhagsPa" panose="020B0502040204020203" pitchFamily="34" charset="0"/>
              </a:rPr>
              <a:t> – akcija koja se izvršava nezavisno od ulaznih podataka. Ovo je sigurnosni propust koji napadač može iskoristiti da ubaci neočekivane ulazne podatke koji neće biti odbačeni od strane sistema.</a:t>
            </a:r>
            <a:endParaRPr lang="sr-Latn-RS" b="1"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875301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3500" dirty="0" smtClean="0">
                <a:latin typeface="Microsoft PhagsPa" panose="020B0502040204020203" pitchFamily="34" charset="0"/>
              </a:rPr>
              <a:t>5. Obezbeđivanje </a:t>
            </a:r>
            <a:r>
              <a:rPr lang="sr-Latn-RS" sz="3500" dirty="0">
                <a:latin typeface="Microsoft PhagsPa" panose="020B0502040204020203" pitchFamily="34" charset="0"/>
              </a:rPr>
              <a:t>sposobnosti </a:t>
            </a:r>
            <a:r>
              <a:rPr lang="sr-Latn-RS" sz="3500" dirty="0" smtClean="0">
                <a:latin typeface="Microsoft PhagsPa" panose="020B0502040204020203" pitchFamily="34" charset="0"/>
              </a:rPr>
              <a:t>restartovanja</a:t>
            </a:r>
            <a:endParaRPr lang="sr-Latn-RS" sz="3500" dirty="0">
              <a:latin typeface="Microsoft PhagsPa" panose="020B0502040204020203" pitchFamily="34" charset="0"/>
            </a:endParaRPr>
          </a:p>
        </p:txBody>
      </p:sp>
      <p:sp>
        <p:nvSpPr>
          <p:cNvPr id="3" name="Content Placeholder 2"/>
          <p:cNvSpPr>
            <a:spLocks noGrp="1"/>
          </p:cNvSpPr>
          <p:nvPr>
            <p:ph idx="1"/>
          </p:nvPr>
        </p:nvSpPr>
        <p:spPr>
          <a:xfrm>
            <a:off x="1154954" y="2603500"/>
            <a:ext cx="8825659" cy="3813066"/>
          </a:xfrm>
        </p:spPr>
        <p:txBody>
          <a:bodyPr>
            <a:normAutofit/>
          </a:bodyPr>
          <a:lstStyle/>
          <a:p>
            <a:pPr algn="just"/>
            <a:r>
              <a:rPr lang="sr-Latn-RS" dirty="0" smtClean="0">
                <a:latin typeface="Microsoft PhagsPa" panose="020B0502040204020203" pitchFamily="34" charset="0"/>
              </a:rPr>
              <a:t>Mnogi organizacioni informacioni sistemi su bazirani na kratkim transakcijama. Oni su dizajnirani tako da se promene u bazi podataka finiširaju tek nakon što se svi ostali procesi uspešno završe. Ukoliko dođe do greške, baza neće biti ažurirana.</a:t>
            </a:r>
          </a:p>
          <a:p>
            <a:pPr algn="just"/>
            <a:r>
              <a:rPr lang="sr-Latn-RS" dirty="0" smtClean="0">
                <a:latin typeface="Microsoft PhagsPa" panose="020B0502040204020203" pitchFamily="34" charset="0"/>
              </a:rPr>
              <a:t>Međutim, postoje i sistemi koji obuhvataju duge transakcije, od nekoliko minuta ili nekoliko sati, kao što su npr. neka zahtevna matematička izračunavanja.</a:t>
            </a:r>
          </a:p>
          <a:p>
            <a:pPr algn="just"/>
            <a:r>
              <a:rPr lang="sr-Latn-RS" dirty="0" smtClean="0">
                <a:latin typeface="Microsoft PhagsPa" panose="020B0502040204020203" pitchFamily="34" charset="0"/>
              </a:rPr>
              <a:t>Ukoliko sistem padne tokom trajanja ovakve transakcije, sav dotadašnji posao može biti izgubljen.</a:t>
            </a:r>
          </a:p>
          <a:p>
            <a:pPr algn="just"/>
            <a:r>
              <a:rPr lang="sr-Latn-RS" dirty="0" smtClean="0">
                <a:latin typeface="Microsoft PhagsPa" panose="020B0502040204020203" pitchFamily="34" charset="0"/>
              </a:rPr>
              <a:t>Zbog toga je potrebno obezbediti sposobnost restartovanja koja je zasnovana na čuvanju kopija podataka </a:t>
            </a:r>
            <a:r>
              <a:rPr lang="sr-Latn-RS" dirty="0" smtClean="0">
                <a:latin typeface="Microsoft PhagsPa" panose="020B0502040204020203" pitchFamily="34" charset="0"/>
              </a:rPr>
              <a:t>koj</a:t>
            </a:r>
            <a:r>
              <a:rPr lang="en-US" dirty="0" smtClean="0">
                <a:latin typeface="Microsoft PhagsPa" panose="020B0502040204020203" pitchFamily="34" charset="0"/>
              </a:rPr>
              <a:t>e</a:t>
            </a:r>
            <a:r>
              <a:rPr lang="sr-Latn-RS" dirty="0" smtClean="0">
                <a:latin typeface="Microsoft PhagsPa" panose="020B0502040204020203" pitchFamily="34" charset="0"/>
              </a:rPr>
              <a:t> </a:t>
            </a:r>
            <a:r>
              <a:rPr lang="sr-Latn-RS" dirty="0" smtClean="0">
                <a:latin typeface="Microsoft PhagsPa" panose="020B0502040204020203" pitchFamily="34" charset="0"/>
              </a:rPr>
              <a:t>se prikupljaju ili generišu tokom obrade. Ova sposobnost dozvoljava da se sistem ponovo pokrene korišćenjem ovih kopija, umesto da započinje obradu ispočetka.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228645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6. Provera </a:t>
            </a:r>
            <a:r>
              <a:rPr lang="sr-Latn-RS" dirty="0">
                <a:latin typeface="Microsoft PhagsPa" panose="020B0502040204020203" pitchFamily="34" charset="0"/>
              </a:rPr>
              <a:t>granica niza</a:t>
            </a: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U nekim programskim jezicima, kao što je C, moguće je adresirati lokaciju u memoriji van granica deklarisanog niza.</a:t>
            </a:r>
          </a:p>
          <a:p>
            <a:pPr algn="just"/>
            <a:r>
              <a:rPr lang="sr-Latn-RS" dirty="0" smtClean="0">
                <a:latin typeface="Microsoft PhagsPa" panose="020B0502040204020203" pitchFamily="34" charset="0"/>
              </a:rPr>
              <a:t>Jezici kao što je Java uvek proveravaju da li je indeks niza na koji se unosi podatak u okviru niza.</a:t>
            </a:r>
          </a:p>
          <a:p>
            <a:pPr algn="just"/>
            <a:r>
              <a:rPr lang="sr-Latn-RS" dirty="0" smtClean="0">
                <a:latin typeface="Microsoft PhagsPa" panose="020B0502040204020203" pitchFamily="34" charset="0"/>
              </a:rPr>
              <a:t>Razlog zašto neki jezici ne uključuju automatsku proveru granica niza je dodatni trošak koji se zahteva svaki put kada se pristupa nizu, što značajno usporava izvršavanje programa.</a:t>
            </a:r>
          </a:p>
          <a:p>
            <a:pPr algn="just"/>
            <a:r>
              <a:rPr lang="sr-Latn-RS" dirty="0" smtClean="0">
                <a:latin typeface="Microsoft PhagsPa" panose="020B0502040204020203" pitchFamily="34" charset="0"/>
              </a:rPr>
              <a:t>Ipak, nedostatak provere granica dovodi do sigurnosnih propusta, kao što je prekoračenje bafera i u opštem slučaju, do pada sistema.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533670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7. Uključivanje </a:t>
            </a:r>
            <a:r>
              <a:rPr lang="sr-Latn-RS" dirty="0">
                <a:latin typeface="Microsoft PhagsPa" panose="020B0502040204020203" pitchFamily="34" charset="0"/>
              </a:rPr>
              <a:t>čekanja prilikom pozivanja spoljašnjih </a:t>
            </a:r>
            <a:r>
              <a:rPr lang="sr-Latn-RS" dirty="0" smtClean="0">
                <a:latin typeface="Microsoft PhagsPa" panose="020B0502040204020203" pitchFamily="34" charset="0"/>
              </a:rPr>
              <a:t>komponenti</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Kod distribuiranih sistema, komponente sistema se izvršavaju na različitim kompjuterima i komunikacija se obavalja preko mreže. Ukoliko komponenta A čeka odgovor od komponente B, koji ne stiže usled pada komponente</a:t>
            </a:r>
            <a:r>
              <a:rPr lang="sr-Latn-RS" dirty="0">
                <a:latin typeface="Microsoft PhagsPa" panose="020B0502040204020203" pitchFamily="34" charset="0"/>
              </a:rPr>
              <a:t> </a:t>
            </a:r>
            <a:r>
              <a:rPr lang="sr-Latn-RS" dirty="0" smtClean="0">
                <a:latin typeface="Microsoft PhagsPa" panose="020B0502040204020203" pitchFamily="34" charset="0"/>
              </a:rPr>
              <a:t>B, komponenta A ne može da nastavi sa radom i čekaće zauvek.</a:t>
            </a:r>
          </a:p>
          <a:p>
            <a:pPr algn="just"/>
            <a:r>
              <a:rPr lang="sr-Latn-RS" dirty="0" smtClean="0">
                <a:latin typeface="Microsoft PhagsPa" panose="020B0502040204020203" pitchFamily="34" charset="0"/>
              </a:rPr>
              <a:t>Kako bi se ovo izbeglo, potrebno je uvesti period čekanja koji nam dozvoljava da definišemo za koliko vremena očekujemo odgovor. Ukoliko ne dobijemo odgovor u predviđenom periodu, </a:t>
            </a:r>
            <a:r>
              <a:rPr lang="sr-Latn-RS" dirty="0" smtClean="0">
                <a:latin typeface="Microsoft PhagsPa" panose="020B0502040204020203" pitchFamily="34" charset="0"/>
              </a:rPr>
              <a:t>pretposta</a:t>
            </a:r>
            <a:r>
              <a:rPr lang="en-US" dirty="0" smtClean="0">
                <a:latin typeface="Microsoft PhagsPa" panose="020B0502040204020203" pitchFamily="34" charset="0"/>
              </a:rPr>
              <a:t>v</a:t>
            </a:r>
            <a:r>
              <a:rPr lang="sr-Latn-RS" dirty="0" smtClean="0">
                <a:latin typeface="Microsoft PhagsPa" panose="020B0502040204020203" pitchFamily="34" charset="0"/>
              </a:rPr>
              <a:t>lja </a:t>
            </a:r>
            <a:r>
              <a:rPr lang="sr-Latn-RS" dirty="0" smtClean="0">
                <a:latin typeface="Microsoft PhagsPa" panose="020B0502040204020203" pitchFamily="34" charset="0"/>
              </a:rPr>
              <a:t>se da je došlo do pada sistema i preuzima se kontrola od pozvane komponente. Sistem dalje preduzima određene akcije kako bi se oporavio.</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793858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8. Imenovanje </a:t>
            </a:r>
            <a:r>
              <a:rPr lang="sr-Latn-RS" dirty="0">
                <a:latin typeface="Microsoft PhagsPa" panose="020B0502040204020203" pitchFamily="34" charset="0"/>
              </a:rPr>
              <a:t>svih konstanti koje predstavljaju </a:t>
            </a:r>
            <a:r>
              <a:rPr lang="sr-Latn-RS" dirty="0" smtClean="0">
                <a:latin typeface="Microsoft PhagsPa" panose="020B0502040204020203" pitchFamily="34" charset="0"/>
              </a:rPr>
              <a:t>vrednosti u stvarnom svetu</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rPr>
              <a:t>Konstantama koje predstavljaju vrednosti u stvarnom svetu (kao što je npr. stopa poreza) bi trebalo dati imena, umesto da se koriste njihove numeričke vrednosti.</a:t>
            </a:r>
          </a:p>
          <a:p>
            <a:pPr algn="just"/>
            <a:r>
              <a:rPr lang="sr-Latn-RS" dirty="0" smtClean="0">
                <a:latin typeface="Microsoft PhagsPa" panose="020B0502040204020203" pitchFamily="34" charset="0"/>
              </a:rPr>
              <a:t>Manje je verovatno pogrešiti i uneti pogrešnu vrednost kada se koristi ime, nego kada se koristi numerička vrednost.</a:t>
            </a:r>
          </a:p>
          <a:p>
            <a:pPr algn="just"/>
            <a:r>
              <a:rPr lang="sr-Latn-RS" dirty="0" smtClean="0">
                <a:latin typeface="Microsoft PhagsPa" panose="020B0502040204020203" pitchFamily="34" charset="0"/>
              </a:rPr>
              <a:t>Takođe, kada se vrednost promeni, nema potrebe pregledati ceo kod kako bismo našli gde je sve vrednost korišćena, već je dovoljno samo promeniti vrednost na mestu gde je konstanta deklarisana.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348373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99090"/>
            <a:ext cx="8761413" cy="1245476"/>
          </a:xfrm>
        </p:spPr>
        <p:txBody>
          <a:bodyPr/>
          <a:lstStyle/>
          <a:p>
            <a:pPr algn="ctr"/>
            <a:r>
              <a:rPr lang="sr-Latn-RS" sz="7200" dirty="0" smtClean="0">
                <a:latin typeface="Microsoft PhagsPa" panose="020B0502040204020203" pitchFamily="34" charset="0"/>
              </a:rPr>
              <a:t>KRAJ</a:t>
            </a:r>
            <a:endParaRPr lang="sr-Latn-RS" sz="7200" dirty="0">
              <a:latin typeface="Microsoft PhagsPa" panose="020B0502040204020203" pitchFamily="34" charset="0"/>
            </a:endParaRPr>
          </a:p>
        </p:txBody>
      </p:sp>
      <p:sp>
        <p:nvSpPr>
          <p:cNvPr id="3" name="Content Placeholder 2"/>
          <p:cNvSpPr>
            <a:spLocks noGrp="1"/>
          </p:cNvSpPr>
          <p:nvPr>
            <p:ph idx="1"/>
          </p:nvPr>
        </p:nvSpPr>
        <p:spPr/>
        <p:txBody>
          <a:bodyPr>
            <a:normAutofit/>
          </a:bodyPr>
          <a:lstStyle/>
          <a:p>
            <a:pPr marL="0" indent="0" algn="ctr">
              <a:buNone/>
            </a:pPr>
            <a:r>
              <a:rPr lang="sr-Latn-RS" sz="7200" dirty="0" smtClean="0">
                <a:latin typeface="Microsoft PhagsPa" panose="020B0502040204020203" pitchFamily="34" charset="0"/>
              </a:rPr>
              <a:t>Hvala na pažnji!</a:t>
            </a:r>
            <a:endParaRPr lang="sr-Latn-RS" sz="7200"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879819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Tehnike za postizanje veće pouzdanosti  sistema</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b="1" dirty="0" smtClean="0">
                <a:latin typeface="Microsoft PhagsPa" panose="020B0502040204020203" pitchFamily="34" charset="0"/>
                <a:ea typeface="Segoe UI" panose="020B0502040204020203" pitchFamily="34" charset="0"/>
                <a:cs typeface="Segoe UI" panose="020B0502040204020203" pitchFamily="34" charset="0"/>
              </a:rPr>
              <a:t>Izbegavanje grešaka</a:t>
            </a:r>
          </a:p>
          <a:p>
            <a:pPr lvl="1" algn="just">
              <a:buFont typeface="Wingdings" panose="05000000000000000000" pitchFamily="2" charset="2"/>
              <a:buChar char="Ø"/>
            </a:pPr>
            <a:r>
              <a:rPr lang="sr-Latn-RS" dirty="0" smtClean="0">
                <a:latin typeface="Microsoft PhagsPa" panose="020B0502040204020203" pitchFamily="34" charset="0"/>
                <a:ea typeface="Segoe UI" panose="020B0502040204020203" pitchFamily="34" charset="0"/>
                <a:cs typeface="Segoe UI" panose="020B0502040204020203" pitchFamily="34" charset="0"/>
              </a:rPr>
              <a:t>Prilikom projektovanja i implementacije</a:t>
            </a:r>
            <a:r>
              <a:rPr lang="sr-Latn-RS" dirty="0">
                <a:latin typeface="Microsoft PhagsPa" panose="020B0502040204020203" pitchFamily="34" charset="0"/>
                <a:ea typeface="Segoe UI" panose="020B0502040204020203" pitchFamily="34" charset="0"/>
                <a:cs typeface="Segoe UI" panose="020B0502040204020203" pitchFamily="34" charset="0"/>
              </a:rPr>
              <a:t> softvera</a:t>
            </a:r>
            <a:r>
              <a:rPr lang="sr-Latn-RS" dirty="0" smtClean="0">
                <a:latin typeface="Microsoft PhagsPa" panose="020B0502040204020203" pitchFamily="34" charset="0"/>
                <a:ea typeface="Segoe UI" panose="020B0502040204020203" pitchFamily="34" charset="0"/>
                <a:cs typeface="Segoe UI" panose="020B0502040204020203" pitchFamily="34" charset="0"/>
              </a:rPr>
              <a:t> koriste se pristupi koji pomažu da se izbegnu greške i da se tako smanji broj potencijalnih uzroka koji mogu dovesti do pada sistema prilikom kasnije upotrebe.</a:t>
            </a:r>
          </a:p>
          <a:p>
            <a:pPr algn="just"/>
            <a:r>
              <a:rPr lang="sr-Latn-RS" b="1" dirty="0" smtClean="0">
                <a:latin typeface="Microsoft PhagsPa" panose="020B0502040204020203" pitchFamily="34" charset="0"/>
                <a:ea typeface="Segoe UI" panose="020B0502040204020203" pitchFamily="34" charset="0"/>
                <a:cs typeface="Segoe UI" panose="020B0502040204020203" pitchFamily="34" charset="0"/>
              </a:rPr>
              <a:t>Otkrivanje i korekcija grešaka</a:t>
            </a:r>
          </a:p>
          <a:p>
            <a:pPr lvl="1" algn="just">
              <a:buFont typeface="Wingdings" panose="05000000000000000000" pitchFamily="2" charset="2"/>
              <a:buChar char="Ø"/>
            </a:pPr>
            <a:r>
              <a:rPr lang="sr-Latn-RS" dirty="0" smtClean="0">
                <a:latin typeface="Microsoft PhagsPa" panose="020B0502040204020203" pitchFamily="34" charset="0"/>
                <a:ea typeface="Segoe UI" panose="020B0502040204020203" pitchFamily="34" charset="0"/>
                <a:cs typeface="Segoe UI" panose="020B0502040204020203" pitchFamily="34" charset="0"/>
              </a:rPr>
              <a:t>Verifikacija i validacija služe za otkrivanje i otklanjanje grešaka iz programa, pre nego što se on pusti u upotrebu.</a:t>
            </a:r>
          </a:p>
          <a:p>
            <a:pPr algn="just"/>
            <a:r>
              <a:rPr lang="sr-Latn-RS" b="1" dirty="0" smtClean="0">
                <a:latin typeface="Microsoft PhagsPa" panose="020B0502040204020203" pitchFamily="34" charset="0"/>
                <a:ea typeface="Segoe UI" panose="020B0502040204020203" pitchFamily="34" charset="0"/>
                <a:cs typeface="Segoe UI" panose="020B0502040204020203" pitchFamily="34" charset="0"/>
              </a:rPr>
              <a:t>Tolerancija ne greške</a:t>
            </a:r>
          </a:p>
          <a:p>
            <a:pPr lvl="1" algn="just">
              <a:buFont typeface="Wingdings" panose="05000000000000000000" pitchFamily="2" charset="2"/>
              <a:buChar char="Ø"/>
            </a:pPr>
            <a:r>
              <a:rPr lang="sr-Latn-RS" dirty="0" smtClean="0">
                <a:latin typeface="Microsoft PhagsPa" panose="020B0502040204020203" pitchFamily="34" charset="0"/>
                <a:ea typeface="Segoe UI" panose="020B0502040204020203" pitchFamily="34" charset="0"/>
                <a:cs typeface="Segoe UI" panose="020B0502040204020203" pitchFamily="34" charset="0"/>
              </a:rPr>
              <a:t>Sistem je projektovan tako da greške ili neočekivana ponašanja sistema koja se ispolje za vreme rada budu obrađeni tako da ne dođe do pada sistema.</a:t>
            </a:r>
            <a:endParaRPr lang="sr-Latn-RS" dirty="0">
              <a:latin typeface="Microsoft PhagsPa"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4966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Povećanje troškova prilikom otkrivanja preostalih grešaka</a:t>
            </a:r>
            <a:endParaRPr lang="sr-Latn-RS" dirty="0">
              <a:latin typeface="Microsoft PhagsPa" panose="020B0502040204020203" pitchFamily="34" charset="0"/>
            </a:endParaRPr>
          </a:p>
        </p:txBody>
      </p:sp>
      <p:pic>
        <p:nvPicPr>
          <p:cNvPr id="5" name="Content Placeholder 4"/>
          <p:cNvPicPr>
            <a:picLocks noGrp="1" noChangeAspect="1"/>
          </p:cNvPicPr>
          <p:nvPr>
            <p:ph idx="1"/>
          </p:nvPr>
        </p:nvPicPr>
        <p:blipFill>
          <a:blip r:embed="rId2"/>
          <a:stretch>
            <a:fillRect/>
          </a:stretch>
        </p:blipFill>
        <p:spPr>
          <a:xfrm>
            <a:off x="3188947" y="2603500"/>
            <a:ext cx="4758418" cy="341630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3100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Redundantnost i raznovrsnost</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normAutofit lnSpcReduction="10000"/>
          </a:bodyPr>
          <a:lstStyle/>
          <a:p>
            <a:pPr algn="just"/>
            <a:r>
              <a:rPr lang="sr-Latn-RS" b="1" dirty="0" smtClean="0">
                <a:latin typeface="Microsoft PhagsPa" panose="020B0502040204020203" pitchFamily="34" charset="0"/>
                <a:ea typeface="Meiryo" panose="020B0604030504040204" pitchFamily="34" charset="-128"/>
                <a:cs typeface="Meiryo" panose="020B0604030504040204" pitchFamily="34" charset="-128"/>
              </a:rPr>
              <a:t>Redundantnost</a:t>
            </a:r>
            <a:r>
              <a:rPr lang="sr-Latn-RS" dirty="0" smtClean="0">
                <a:latin typeface="Microsoft PhagsPa" panose="020B0502040204020203" pitchFamily="34" charset="0"/>
                <a:ea typeface="Meiryo" panose="020B0604030504040204" pitchFamily="34" charset="-128"/>
                <a:cs typeface="Meiryo" panose="020B0604030504040204" pitchFamily="34" charset="-128"/>
              </a:rPr>
              <a:t> podrazumeva da su dodatne, ponovljene komponente uključene u sam sistem i da možemo da pređemo na njihovu upotrebu ukoliko dođe </a:t>
            </a:r>
            <a:r>
              <a:rPr lang="sr-Latn-RS" dirty="0" smtClean="0">
                <a:latin typeface="Microsoft PhagsPa" panose="020B0502040204020203" pitchFamily="34" charset="0"/>
                <a:ea typeface="Meiryo" panose="020B0604030504040204" pitchFamily="34" charset="-128"/>
                <a:cs typeface="Meiryo" panose="020B0604030504040204" pitchFamily="34" charset="-128"/>
              </a:rPr>
              <a:t>d</a:t>
            </a:r>
            <a:r>
              <a:rPr lang="en-US" dirty="0" smtClean="0">
                <a:latin typeface="Microsoft PhagsPa" panose="020B0502040204020203" pitchFamily="34" charset="0"/>
                <a:ea typeface="Meiryo" panose="020B0604030504040204" pitchFamily="34" charset="-128"/>
                <a:cs typeface="Meiryo" panose="020B0604030504040204" pitchFamily="34" charset="-128"/>
              </a:rPr>
              <a:t>o</a:t>
            </a:r>
            <a:r>
              <a:rPr lang="sr-Latn-RS" dirty="0" smtClean="0">
                <a:latin typeface="Microsoft PhagsPa" panose="020B0502040204020203" pitchFamily="34" charset="0"/>
                <a:ea typeface="Meiryo" panose="020B0604030504040204" pitchFamily="34" charset="-128"/>
                <a:cs typeface="Meiryo" panose="020B0604030504040204" pitchFamily="34" charset="-128"/>
              </a:rPr>
              <a:t> </a:t>
            </a:r>
            <a:r>
              <a:rPr lang="sr-Latn-RS" dirty="0" smtClean="0">
                <a:latin typeface="Microsoft PhagsPa" panose="020B0502040204020203" pitchFamily="34" charset="0"/>
                <a:ea typeface="Meiryo" panose="020B0604030504040204" pitchFamily="34" charset="-128"/>
                <a:cs typeface="Meiryo" panose="020B0604030504040204" pitchFamily="34" charset="-128"/>
              </a:rPr>
              <a:t>otkaziv</a:t>
            </a:r>
            <a:r>
              <a:rPr lang="en-US" dirty="0" smtClean="0">
                <a:latin typeface="Microsoft PhagsPa" panose="020B0502040204020203" pitchFamily="34" charset="0"/>
                <a:ea typeface="Meiryo" panose="020B0604030504040204" pitchFamily="34" charset="-128"/>
                <a:cs typeface="Meiryo" panose="020B0604030504040204" pitchFamily="34" charset="-128"/>
              </a:rPr>
              <a:t>a</a:t>
            </a:r>
            <a:r>
              <a:rPr lang="sr-Latn-RS" dirty="0" smtClean="0">
                <a:latin typeface="Microsoft PhagsPa" panose="020B0502040204020203" pitchFamily="34" charset="0"/>
                <a:ea typeface="Meiryo" panose="020B0604030504040204" pitchFamily="34" charset="-128"/>
                <a:cs typeface="Meiryo" panose="020B0604030504040204" pitchFamily="34" charset="-128"/>
              </a:rPr>
              <a:t>nja primarnih komponenti.</a:t>
            </a:r>
          </a:p>
          <a:p>
            <a:pPr algn="just"/>
            <a:r>
              <a:rPr lang="sr-Latn-RS" b="1" dirty="0" smtClean="0">
                <a:latin typeface="Microsoft PhagsPa" panose="020B0502040204020203" pitchFamily="34" charset="0"/>
                <a:ea typeface="Meiryo" panose="020B0604030504040204" pitchFamily="34" charset="-128"/>
                <a:cs typeface="Meiryo" panose="020B0604030504040204" pitchFamily="34" charset="-128"/>
              </a:rPr>
              <a:t>Raznovrsnost</a:t>
            </a:r>
            <a:r>
              <a:rPr lang="sr-Latn-RS" dirty="0" smtClean="0">
                <a:latin typeface="Microsoft PhagsPa" panose="020B0502040204020203" pitchFamily="34" charset="0"/>
                <a:ea typeface="Meiryo" panose="020B0604030504040204" pitchFamily="34" charset="-128"/>
                <a:cs typeface="Meiryo" panose="020B0604030504040204" pitchFamily="34" charset="-128"/>
              </a:rPr>
              <a:t> se odnosi na to da su dodatne komponente različitih tipova, što značajno smanjuje verovatnoću da će otkazati na isti način.</a:t>
            </a:r>
          </a:p>
          <a:p>
            <a:pPr algn="just"/>
            <a:r>
              <a:rPr lang="sr-Latn-RS" dirty="0" smtClean="0">
                <a:latin typeface="Microsoft PhagsPa" panose="020B0502040204020203" pitchFamily="34" charset="0"/>
                <a:ea typeface="Meiryo" panose="020B0604030504040204" pitchFamily="34" charset="-128"/>
                <a:cs typeface="Meiryo" panose="020B0604030504040204" pitchFamily="34" charset="-128"/>
              </a:rPr>
              <a:t>Međutim, redundantnost i raznovrsnost dovode do dosta komplikovanijih sistema, kao i do većih ulaganja u pisanje koda i održavanje. U složenim sistemima teže je i pronaći greške.</a:t>
            </a:r>
          </a:p>
          <a:p>
            <a:pPr algn="just"/>
            <a:r>
              <a:rPr lang="sr-Latn-RS" dirty="0" smtClean="0">
                <a:latin typeface="Microsoft PhagsPa" panose="020B0502040204020203" pitchFamily="34" charset="0"/>
                <a:ea typeface="Meiryo" panose="020B0604030504040204" pitchFamily="34" charset="-128"/>
                <a:cs typeface="Meiryo" panose="020B0604030504040204" pitchFamily="34" charset="-128"/>
              </a:rPr>
              <a:t>Kao posledica toga, neki zastupaju pristup da treba izbegavati ove tehnike, a umesto toga pisati što jednostavniji kod, uz izuzetno rigoroznu verifikaciju i validaciju.</a:t>
            </a:r>
            <a:endParaRPr lang="sr-Latn-RS" dirty="0">
              <a:latin typeface="Microsoft PhagsPa" panose="020B0502040204020203" pitchFamily="34" charset="0"/>
              <a:ea typeface="Meiryo" panose="020B0604030504040204" pitchFamily="34" charset="-128"/>
              <a:cs typeface="Meiryo" panose="020B0604030504040204" pitchFamily="34" charset="-12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3969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Primeri redundantnosti i raznovrsnosti</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b="1" dirty="0" smtClean="0">
                <a:latin typeface="Microsoft PhagsPa" panose="020B0502040204020203" pitchFamily="34" charset="0"/>
              </a:rPr>
              <a:t>Redundantnost</a:t>
            </a:r>
            <a:r>
              <a:rPr lang="sr-Latn-RS" dirty="0" smtClean="0">
                <a:latin typeface="Microsoft PhagsPa" panose="020B0502040204020203" pitchFamily="34" charset="0"/>
              </a:rPr>
              <a:t>: U slučajevima u kojima je dostupnost sistema </a:t>
            </a:r>
            <a:r>
              <a:rPr lang="sr-Latn-RS" dirty="0" smtClean="0">
                <a:latin typeface="Microsoft PhagsPa" panose="020B0502040204020203" pitchFamily="34" charset="0"/>
              </a:rPr>
              <a:t>neophodna</a:t>
            </a:r>
            <a:r>
              <a:rPr lang="en-US" dirty="0" smtClean="0">
                <a:latin typeface="Microsoft PhagsPa" panose="020B0502040204020203" pitchFamily="34" charset="0"/>
              </a:rPr>
              <a:t>,</a:t>
            </a:r>
            <a:r>
              <a:rPr lang="sr-Latn-RS" dirty="0" smtClean="0">
                <a:latin typeface="Microsoft PhagsPa" panose="020B0502040204020203" pitchFamily="34" charset="0"/>
              </a:rPr>
              <a:t> </a:t>
            </a:r>
            <a:r>
              <a:rPr lang="sr-Latn-RS" dirty="0" smtClean="0">
                <a:latin typeface="Microsoft PhagsPa" panose="020B0502040204020203" pitchFamily="34" charset="0"/>
              </a:rPr>
              <a:t>koriste se dodatni serveri, tako da je omogućeno da se automatski pređe na </a:t>
            </a:r>
            <a:r>
              <a:rPr lang="sr-Latn-RS" dirty="0" smtClean="0">
                <a:latin typeface="Microsoft PhagsPa" panose="020B0502040204020203" pitchFamily="34" charset="0"/>
              </a:rPr>
              <a:t>njih </a:t>
            </a:r>
            <a:r>
              <a:rPr lang="sr-Latn-RS" dirty="0" smtClean="0">
                <a:latin typeface="Microsoft PhagsPa" panose="020B0502040204020203" pitchFamily="34" charset="0"/>
              </a:rPr>
              <a:t>ukoliko primarni server padne.</a:t>
            </a:r>
          </a:p>
          <a:p>
            <a:pPr marL="0" indent="0" algn="just">
              <a:buNone/>
            </a:pPr>
            <a:endParaRPr lang="sr-Latn-RS" dirty="0" smtClean="0">
              <a:latin typeface="Microsoft PhagsPa" panose="020B0502040204020203" pitchFamily="34" charset="0"/>
            </a:endParaRPr>
          </a:p>
          <a:p>
            <a:pPr algn="just"/>
            <a:r>
              <a:rPr lang="sr-Latn-RS" b="1" dirty="0" smtClean="0">
                <a:latin typeface="Microsoft PhagsPa" panose="020B0502040204020203" pitchFamily="34" charset="0"/>
              </a:rPr>
              <a:t>Raznovrsnost</a:t>
            </a:r>
            <a:r>
              <a:rPr lang="sr-Latn-RS" dirty="0" smtClean="0">
                <a:latin typeface="Microsoft PhagsPa" panose="020B0502040204020203" pitchFamily="34" charset="0"/>
              </a:rPr>
              <a:t>:</a:t>
            </a:r>
            <a:r>
              <a:rPr lang="sr-Latn-RS" b="1" dirty="0" smtClean="0">
                <a:latin typeface="Microsoft PhagsPa" panose="020B0502040204020203" pitchFamily="34" charset="0"/>
              </a:rPr>
              <a:t> </a:t>
            </a:r>
            <a:r>
              <a:rPr lang="sr-Latn-RS" dirty="0" smtClean="0">
                <a:latin typeface="Microsoft PhagsPa" panose="020B0502040204020203" pitchFamily="34" charset="0"/>
              </a:rPr>
              <a:t>Kako bi se zaštitili od spoljnjih napada, serveri su obično različitih tipova, a često koriste i različite operativne sisteme.</a:t>
            </a:r>
            <a:endParaRPr lang="sr-Latn-RS" b="1"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62623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Pouzdani procesi</a:t>
            </a:r>
            <a:endParaRPr lang="sr-Latn-RS" dirty="0">
              <a:latin typeface="Microsoft PhagsPa" panose="020B0502040204020203" pitchFamily="34" charset="0"/>
            </a:endParaRPr>
          </a:p>
        </p:txBody>
      </p:sp>
      <p:sp>
        <p:nvSpPr>
          <p:cNvPr id="3" name="Content Placeholder 2"/>
          <p:cNvSpPr>
            <a:spLocks noGrp="1"/>
          </p:cNvSpPr>
          <p:nvPr>
            <p:ph idx="1"/>
          </p:nvPr>
        </p:nvSpPr>
        <p:spPr/>
        <p:txBody>
          <a:bodyPr/>
          <a:lstStyle/>
          <a:p>
            <a:pPr algn="just"/>
            <a:r>
              <a:rPr lang="sr-Latn-RS" dirty="0" smtClean="0">
                <a:latin typeface="Microsoft PhagsPa" panose="020B0502040204020203" pitchFamily="34" charset="0"/>
                <a:ea typeface="Meiryo" panose="020B0604030504040204" pitchFamily="34" charset="-128"/>
              </a:rPr>
              <a:t>Za proizvodnju pouzdanih sistema važno je koristiti pouzdane procese. To su pravilno usvojeni i dokumentovani procesi, čijim se pridržavanjem postiže kvalitet i pouzdanost, kao i minimalan broj grešaka, a samim tim i smanjuje verovatnoća od otkazivanja sistem u toku rada.</a:t>
            </a:r>
          </a:p>
          <a:p>
            <a:pPr algn="just"/>
            <a:r>
              <a:rPr lang="sr-Latn-RS" dirty="0" smtClean="0">
                <a:latin typeface="Microsoft PhagsPa" panose="020B0502040204020203" pitchFamily="34" charset="0"/>
                <a:ea typeface="Meiryo" panose="020B0604030504040204" pitchFamily="34" charset="-128"/>
              </a:rPr>
              <a:t>Dokaz da je pouzdan proces korišćen u implementaciji je često važan kako bi se naručioci sistema uverili da je primenjena najefikasnija softverska praksa prilikom razvoja.</a:t>
            </a:r>
          </a:p>
          <a:p>
            <a:pPr algn="just"/>
            <a:r>
              <a:rPr lang="sr-Latn-RS" dirty="0" smtClean="0">
                <a:latin typeface="Microsoft PhagsPa" panose="020B0502040204020203" pitchFamily="34" charset="0"/>
                <a:ea typeface="Meiryo" panose="020B0604030504040204" pitchFamily="34" charset="-128"/>
              </a:rPr>
              <a:t>Za naručioce je od značaja i da je proces korišćen dosledno od strane svih učesnika u razvoju, kao i da se može primeniti u različitim razvojnim projektima.</a:t>
            </a:r>
            <a:endParaRPr lang="sr-Latn-RS" dirty="0">
              <a:latin typeface="Microsoft PhagsPa" panose="020B0502040204020203" pitchFamily="34" charset="0"/>
              <a:ea typeface="Meiryo" panose="020B0604030504040204" pitchFamily="34" charset="-12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04332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latin typeface="Microsoft PhagsPa" panose="020B0502040204020203" pitchFamily="34" charset="0"/>
              </a:rPr>
              <a:t>Karakteristike pouzdanih procesa</a:t>
            </a:r>
            <a:endParaRPr lang="sr-Latn-RS" dirty="0">
              <a:latin typeface="Microsoft PhagsPa" panose="020B0502040204020203"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12086766"/>
              </p:ext>
            </p:extLst>
          </p:nvPr>
        </p:nvGraphicFramePr>
        <p:xfrm>
          <a:off x="1696612" y="2343954"/>
          <a:ext cx="8824914" cy="3950083"/>
        </p:xfrm>
        <a:graphic>
          <a:graphicData uri="http://schemas.openxmlformats.org/drawingml/2006/table">
            <a:tbl>
              <a:tblPr firstRow="1" bandRow="1">
                <a:tableStyleId>{5C22544A-7EE6-4342-B048-85BDC9FD1C3A}</a:tableStyleId>
              </a:tblPr>
              <a:tblGrid>
                <a:gridCol w="2205686"/>
                <a:gridCol w="6619228"/>
              </a:tblGrid>
              <a:tr h="476519">
                <a:tc>
                  <a:txBody>
                    <a:bodyPr/>
                    <a:lstStyle/>
                    <a:p>
                      <a:r>
                        <a:rPr lang="sr-Latn-RS" dirty="0" smtClean="0">
                          <a:latin typeface="Microsoft PhagsPa" panose="020B0502040204020203" pitchFamily="34" charset="0"/>
                        </a:rPr>
                        <a:t>Karakteristika</a:t>
                      </a:r>
                      <a:endParaRPr lang="sr-Latn-RS" dirty="0">
                        <a:latin typeface="Microsoft PhagsPa" panose="020B0502040204020203" pitchFamily="34" charset="0"/>
                      </a:endParaRPr>
                    </a:p>
                  </a:txBody>
                  <a:tcPr/>
                </a:tc>
                <a:tc>
                  <a:txBody>
                    <a:bodyPr/>
                    <a:lstStyle/>
                    <a:p>
                      <a:r>
                        <a:rPr lang="sr-Latn-RS" dirty="0" smtClean="0">
                          <a:latin typeface="Microsoft PhagsPa" panose="020B0502040204020203" pitchFamily="34" charset="0"/>
                        </a:rPr>
                        <a:t>Opis</a:t>
                      </a:r>
                      <a:endParaRPr lang="sr-Latn-RS" dirty="0">
                        <a:latin typeface="Microsoft PhagsPa" panose="020B0502040204020203" pitchFamily="34" charset="0"/>
                      </a:endParaRPr>
                    </a:p>
                  </a:txBody>
                  <a:tcPr/>
                </a:tc>
              </a:tr>
              <a:tr h="662651">
                <a:tc>
                  <a:txBody>
                    <a:bodyPr/>
                    <a:lstStyle/>
                    <a:p>
                      <a:r>
                        <a:rPr lang="sr-Latn-RS" sz="1600" b="1" dirty="0" smtClean="0">
                          <a:latin typeface="Microsoft PhagsPa" panose="020B0502040204020203" pitchFamily="34" charset="0"/>
                        </a:rPr>
                        <a:t>Dokumentabilan</a:t>
                      </a:r>
                      <a:endParaRPr lang="sr-Latn-RS" sz="1600" b="1" dirty="0">
                        <a:latin typeface="Microsoft PhagsPa" panose="020B0502040204020203" pitchFamily="34" charset="0"/>
                      </a:endParaRPr>
                    </a:p>
                  </a:txBody>
                  <a:tcPr/>
                </a:tc>
                <a:tc>
                  <a:txBody>
                    <a:bodyPr/>
                    <a:lstStyle/>
                    <a:p>
                      <a:pPr algn="just"/>
                      <a:r>
                        <a:rPr lang="sr-Latn-RS" sz="1600" dirty="0" smtClean="0">
                          <a:latin typeface="Microsoft PhagsPa" panose="020B0502040204020203" pitchFamily="34" charset="0"/>
                        </a:rPr>
                        <a:t>Proces</a:t>
                      </a:r>
                      <a:r>
                        <a:rPr lang="sr-Latn-RS" sz="1600" baseline="0" dirty="0" smtClean="0">
                          <a:latin typeface="Microsoft PhagsPa" panose="020B0502040204020203" pitchFamily="34" charset="0"/>
                        </a:rPr>
                        <a:t> bi trebalo da ima definisan model</a:t>
                      </a:r>
                      <a:r>
                        <a:rPr lang="en-US" sz="1600" baseline="0" dirty="0" smtClean="0">
                          <a:latin typeface="Microsoft PhagsPa" panose="020B0502040204020203" pitchFamily="34" charset="0"/>
                        </a:rPr>
                        <a:t>,</a:t>
                      </a:r>
                      <a:r>
                        <a:rPr lang="sr-Latn-RS" sz="1600" baseline="0" dirty="0" smtClean="0">
                          <a:latin typeface="Microsoft PhagsPa" panose="020B0502040204020203" pitchFamily="34" charset="0"/>
                        </a:rPr>
                        <a:t> koji postavlja aktivnosti u procesu i dokumentaciju</a:t>
                      </a:r>
                      <a:r>
                        <a:rPr lang="en-US" sz="1600" baseline="0" dirty="0" smtClean="0">
                          <a:latin typeface="Microsoft PhagsPa" panose="020B0502040204020203" pitchFamily="34" charset="0"/>
                        </a:rPr>
                        <a:t>,</a:t>
                      </a:r>
                      <a:r>
                        <a:rPr lang="sr-Latn-RS" sz="1600" baseline="0" dirty="0" smtClean="0">
                          <a:latin typeface="Microsoft PhagsPa" panose="020B0502040204020203" pitchFamily="34" charset="0"/>
                        </a:rPr>
                        <a:t> koju treba proizvesti tokom ovih aktivnosti.</a:t>
                      </a:r>
                      <a:endParaRPr lang="sr-Latn-RS" sz="1600" dirty="0">
                        <a:latin typeface="Microsoft PhagsPa" panose="020B0502040204020203" pitchFamily="34" charset="0"/>
                      </a:endParaRPr>
                    </a:p>
                  </a:txBody>
                  <a:tcPr/>
                </a:tc>
              </a:tr>
              <a:tr h="662651">
                <a:tc>
                  <a:txBody>
                    <a:bodyPr/>
                    <a:lstStyle/>
                    <a:p>
                      <a:r>
                        <a:rPr lang="sr-Latn-RS" sz="1600" b="1" dirty="0" smtClean="0">
                          <a:latin typeface="Microsoft PhagsPa" panose="020B0502040204020203" pitchFamily="34" charset="0"/>
                        </a:rPr>
                        <a:t>Standardizovan</a:t>
                      </a:r>
                      <a:endParaRPr lang="sr-Latn-RS" sz="1600" b="1" dirty="0">
                        <a:latin typeface="Microsoft PhagsPa" panose="020B0502040204020203" pitchFamily="34" charset="0"/>
                      </a:endParaRPr>
                    </a:p>
                  </a:txBody>
                  <a:tcPr/>
                </a:tc>
                <a:tc>
                  <a:txBody>
                    <a:bodyPr/>
                    <a:lstStyle/>
                    <a:p>
                      <a:pPr algn="just"/>
                      <a:r>
                        <a:rPr lang="sr-Latn-RS" sz="1600" dirty="0" smtClean="0">
                          <a:latin typeface="Microsoft PhagsPa" panose="020B0502040204020203" pitchFamily="34" charset="0"/>
                        </a:rPr>
                        <a:t>Trebalo</a:t>
                      </a:r>
                      <a:r>
                        <a:rPr lang="sr-Latn-RS" sz="1600" baseline="0" dirty="0" smtClean="0">
                          <a:latin typeface="Microsoft PhagsPa" panose="020B0502040204020203" pitchFamily="34" charset="0"/>
                        </a:rPr>
                        <a:t> bi da postoji sveobuhvatan skup standarda i dokumentacije softverskog razvoja koji pokriva softverski proizvod.</a:t>
                      </a:r>
                      <a:endParaRPr lang="sr-Latn-RS" sz="1600" dirty="0">
                        <a:latin typeface="Microsoft PhagsPa" panose="020B0502040204020203" pitchFamily="34" charset="0"/>
                      </a:endParaRPr>
                    </a:p>
                  </a:txBody>
                  <a:tcPr/>
                </a:tc>
              </a:tr>
              <a:tr h="807986">
                <a:tc>
                  <a:txBody>
                    <a:bodyPr/>
                    <a:lstStyle/>
                    <a:p>
                      <a:r>
                        <a:rPr lang="sr-Latn-RS" sz="1600" b="1" dirty="0" smtClean="0">
                          <a:latin typeface="Microsoft PhagsPa" panose="020B0502040204020203" pitchFamily="34" charset="0"/>
                        </a:rPr>
                        <a:t>Proverljiv</a:t>
                      </a:r>
                      <a:endParaRPr lang="sr-Latn-RS" sz="1600" b="1" dirty="0">
                        <a:latin typeface="Microsoft PhagsPa" panose="020B0502040204020203" pitchFamily="34" charset="0"/>
                      </a:endParaRPr>
                    </a:p>
                  </a:txBody>
                  <a:tcPr/>
                </a:tc>
                <a:tc>
                  <a:txBody>
                    <a:bodyPr/>
                    <a:lstStyle/>
                    <a:p>
                      <a:pPr algn="just"/>
                      <a:r>
                        <a:rPr lang="sr-Latn-RS" sz="1600" dirty="0" smtClean="0">
                          <a:latin typeface="Microsoft PhagsPa" panose="020B0502040204020203" pitchFamily="34" charset="0"/>
                        </a:rPr>
                        <a:t>Proces bi trebalo da bude razumljiv i</a:t>
                      </a:r>
                      <a:r>
                        <a:rPr lang="sr-Latn-RS" sz="1600" baseline="0" dirty="0" smtClean="0">
                          <a:latin typeface="Microsoft PhagsPa" panose="020B0502040204020203" pitchFamily="34" charset="0"/>
                        </a:rPr>
                        <a:t> ljudima koji nisu učesnici u samom procesu, tako da i oni mogu da provere da li se prate odgovarajući standardi i da daju svoje predloge za unapređenje procesa.</a:t>
                      </a:r>
                      <a:endParaRPr lang="sr-Latn-RS" sz="1600" dirty="0">
                        <a:latin typeface="Microsoft PhagsPa" panose="020B0502040204020203" pitchFamily="34" charset="0"/>
                      </a:endParaRPr>
                    </a:p>
                  </a:txBody>
                  <a:tcPr/>
                </a:tc>
              </a:tr>
              <a:tr h="662651">
                <a:tc>
                  <a:txBody>
                    <a:bodyPr/>
                    <a:lstStyle/>
                    <a:p>
                      <a:r>
                        <a:rPr lang="sr-Latn-RS" sz="1600" b="1" noProof="0" dirty="0" smtClean="0">
                          <a:latin typeface="Microsoft PhagsPa" panose="020B0502040204020203" pitchFamily="34" charset="0"/>
                        </a:rPr>
                        <a:t>Raznovrsnost </a:t>
                      </a:r>
                      <a:endParaRPr lang="sr-Latn-RS" sz="1600" b="1" dirty="0">
                        <a:latin typeface="Microsoft PhagsPa" panose="020B0502040204020203" pitchFamily="34" charset="0"/>
                      </a:endParaRPr>
                    </a:p>
                  </a:txBody>
                  <a:tcPr/>
                </a:tc>
                <a:tc>
                  <a:txBody>
                    <a:bodyPr/>
                    <a:lstStyle/>
                    <a:p>
                      <a:pPr algn="just"/>
                      <a:r>
                        <a:rPr lang="sr-Latn-RS" sz="1600" dirty="0" smtClean="0">
                          <a:latin typeface="Microsoft PhagsPa" panose="020B0502040204020203" pitchFamily="34" charset="0"/>
                        </a:rPr>
                        <a:t>Proces</a:t>
                      </a:r>
                      <a:r>
                        <a:rPr lang="sr-Latn-RS" sz="1600" baseline="0" dirty="0" smtClean="0">
                          <a:latin typeface="Microsoft PhagsPa" panose="020B0502040204020203" pitchFamily="34" charset="0"/>
                        </a:rPr>
                        <a:t> bi trebalo da uključi redundantnost i </a:t>
                      </a:r>
                      <a:r>
                        <a:rPr lang="sr-Latn-RS" sz="1600" dirty="0" smtClean="0">
                          <a:latin typeface="Microsoft PhagsPa" panose="020B0502040204020203" pitchFamily="34" charset="0"/>
                        </a:rPr>
                        <a:t>raznovrsnost </a:t>
                      </a:r>
                      <a:r>
                        <a:rPr lang="sr-Latn-RS" sz="1600" baseline="0" dirty="0" smtClean="0">
                          <a:latin typeface="Microsoft PhagsPa" panose="020B0502040204020203" pitchFamily="34" charset="0"/>
                        </a:rPr>
                        <a:t>prilikom verifikacije i validacije.</a:t>
                      </a:r>
                      <a:endParaRPr lang="sr-Latn-RS" sz="1600" dirty="0">
                        <a:latin typeface="Microsoft PhagsPa" panose="020B0502040204020203" pitchFamily="34" charset="0"/>
                      </a:endParaRPr>
                    </a:p>
                  </a:txBody>
                  <a:tcPr/>
                </a:tc>
              </a:tr>
              <a:tr h="662651">
                <a:tc>
                  <a:txBody>
                    <a:bodyPr/>
                    <a:lstStyle/>
                    <a:p>
                      <a:r>
                        <a:rPr lang="sr-Latn-RS" sz="1600" b="1" dirty="0" smtClean="0">
                          <a:latin typeface="Microsoft PhagsPa" panose="020B0502040204020203" pitchFamily="34" charset="0"/>
                        </a:rPr>
                        <a:t>Robustan</a:t>
                      </a:r>
                      <a:endParaRPr lang="sr-Latn-RS" sz="1600" b="1" dirty="0">
                        <a:latin typeface="Microsoft PhagsPa" panose="020B0502040204020203" pitchFamily="34" charset="0"/>
                      </a:endParaRPr>
                    </a:p>
                  </a:txBody>
                  <a:tcPr/>
                </a:tc>
                <a:tc>
                  <a:txBody>
                    <a:bodyPr/>
                    <a:lstStyle/>
                    <a:p>
                      <a:pPr algn="just"/>
                      <a:r>
                        <a:rPr lang="sr-Latn-RS" sz="1600" dirty="0" smtClean="0">
                          <a:latin typeface="Microsoft PhagsPa" panose="020B0502040204020203" pitchFamily="34" charset="0"/>
                        </a:rPr>
                        <a:t>Proces bi</a:t>
                      </a:r>
                      <a:r>
                        <a:rPr lang="sr-Latn-RS" sz="1600" baseline="0" dirty="0" smtClean="0">
                          <a:latin typeface="Microsoft PhagsPa" panose="020B0502040204020203" pitchFamily="34" charset="0"/>
                        </a:rPr>
                        <a:t> trebalo da bude u stanju da se oporavi od padova u toku individualnih procesnih aktivnosti.</a:t>
                      </a:r>
                      <a:endParaRPr lang="sr-Latn-RS" sz="1600" dirty="0">
                        <a:latin typeface="Microsoft PhagsPa" panose="020B0502040204020203" pitchFamily="34" charset="0"/>
                      </a:endParaRPr>
                    </a:p>
                  </a:txBody>
                  <a:tcPr/>
                </a:tc>
              </a:tr>
            </a:tbl>
          </a:graphicData>
        </a:graphic>
      </p:graphicFrame>
    </p:spTree>
    <p:extLst>
      <p:ext uri="{BB962C8B-B14F-4D97-AF65-F5344CB8AC3E}">
        <p14:creationId xmlns:p14="http://schemas.microsoft.com/office/powerpoint/2010/main" val="3882290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1883</TotalTime>
  <Words>3278</Words>
  <Application>Microsoft Office PowerPoint</Application>
  <PresentationFormat>Widescreen</PresentationFormat>
  <Paragraphs>234</Paragraphs>
  <Slides>38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Malgun Gothic</vt:lpstr>
      <vt:lpstr>Meiryo</vt:lpstr>
      <vt:lpstr>Arial</vt:lpstr>
      <vt:lpstr>Courier New</vt:lpstr>
      <vt:lpstr>Microsoft PhagsPa</vt:lpstr>
      <vt:lpstr>Segoe UI</vt:lpstr>
      <vt:lpstr>Wingdings</vt:lpstr>
      <vt:lpstr>Wingdings 3</vt:lpstr>
      <vt:lpstr>Ion Boardroom</vt:lpstr>
      <vt:lpstr>Pouzdano inženjerstvo  </vt:lpstr>
      <vt:lpstr>Teme</vt:lpstr>
      <vt:lpstr>Pouzdanost softvera </vt:lpstr>
      <vt:lpstr>Tehnike za postizanje veće pouzdanosti  sistema</vt:lpstr>
      <vt:lpstr>Povećanje troškova prilikom otkrivanja preostalih grešaka</vt:lpstr>
      <vt:lpstr>Redundantnost i raznovrsnost</vt:lpstr>
      <vt:lpstr>Primeri redundantnosti i raznovrsnosti</vt:lpstr>
      <vt:lpstr>Pouzdani procesi</vt:lpstr>
      <vt:lpstr>Karakteristike pouzdanih procesa</vt:lpstr>
      <vt:lpstr>Primeri aktivnosti koje se mogu uključiti u pouzdan proces</vt:lpstr>
      <vt:lpstr>Pouzdane arhitekture sistema</vt:lpstr>
      <vt:lpstr>Sistemi za zaštitu</vt:lpstr>
      <vt:lpstr>Arhitektura sistema za zaštitu</vt:lpstr>
      <vt:lpstr>Samoposmatrajuće arhitekture</vt:lpstr>
      <vt:lpstr>Samoposmatrajuće arhitekture (2)</vt:lpstr>
      <vt:lpstr>Postizanje raznovrsnosti kod Airbus 340</vt:lpstr>
      <vt:lpstr>Airbus arhitektura sistema za kontrolu letova</vt:lpstr>
      <vt:lpstr>N-verziono programiranje </vt:lpstr>
      <vt:lpstr>N-verziono programiranje (2)</vt:lpstr>
      <vt:lpstr>N-verziono programiranje (3)</vt:lpstr>
      <vt:lpstr>Raznovrsnost softvera</vt:lpstr>
      <vt:lpstr>Potencijalni problemi sa raznovrsnosti softvera</vt:lpstr>
      <vt:lpstr>U praksi</vt:lpstr>
      <vt:lpstr>Pouzdano programiranje</vt:lpstr>
      <vt:lpstr>1. Ograničavanje vidljivosti informacija u programu</vt:lpstr>
      <vt:lpstr>2. Provera validnosti svih ulaznih podataka</vt:lpstr>
      <vt:lpstr>2. Provere validnosti (2)</vt:lpstr>
      <vt:lpstr>3. Obezbeđivanje obrade svih izuzetaka</vt:lpstr>
      <vt:lpstr>3. Obezbeđivanje obrade svih izuzetaka (2)</vt:lpstr>
      <vt:lpstr>4. Minimizovanje upotrebe konstrukcija sklonih greškama</vt:lpstr>
      <vt:lpstr>4. Konstrukcije sklone greškama (2)</vt:lpstr>
      <vt:lpstr>4. Konstrukcije sklone greškama (3)</vt:lpstr>
      <vt:lpstr>4. Konstrukcije sklone greškama (4)</vt:lpstr>
      <vt:lpstr>5. Obezbeđivanje sposobnosti restartovanja</vt:lpstr>
      <vt:lpstr>6. Provera granica niza</vt:lpstr>
      <vt:lpstr>7. Uključivanje čekanja prilikom pozivanja spoljašnjih komponenti</vt:lpstr>
      <vt:lpstr>8. Imenovanje svih konstanti koje predstavljaju vrednosti u stvarnom svetu</vt:lpstr>
      <vt:lpstr>KRAJ</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Pouzdano inženjerstvo  </dc:title>
  <dc:creator>Magdalena</dc:creator>
  <cp:lastModifiedBy>Magdalena</cp:lastModifiedBy>
  <cp:revision>135</cp:revision>
  <dcterms:created xsi:type="dcterms:W3CDTF">2015-01-20T23:29:55Z</dcterms:created>
  <dcterms:modified xsi:type="dcterms:W3CDTF">2015-02-21T09:29:59Z</dcterms:modified>
</cp:coreProperties>
</file>