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907588" cy="6858000"/>
  <p:notesSz cx="6630988" cy="97520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4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630988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630988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630988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96850" y="741363"/>
            <a:ext cx="6229350" cy="364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3575" y="4632325"/>
            <a:ext cx="5297488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752850" y="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752850" y="9264650"/>
            <a:ext cx="28717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fld id="{E40BBA30-A1E5-403F-8B15-E5C12E108630}" type="slidenum">
              <a:rPr lang="en-US" altLang="en-US"/>
              <a:pPr/>
              <a:t>‹#›</a:t>
            </a:fld>
            <a:fld id="{7ACF5A46-455F-4195-889F-208350BE4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4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C4DCE5-F0DA-4779-8DA9-EF4D22C27064}" type="slidenum">
              <a:rPr lang="en-US" altLang="en-US"/>
              <a:pPr/>
              <a:t>1</a:t>
            </a:fld>
            <a:fld id="{9B892BC9-FEC4-40A2-8BF0-584D2997DCF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3B4384CD-21A4-434E-BBD2-9A8A27BFD3AB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</a:t>
            </a:fld>
            <a:fld id="{B48CDCE7-8027-4011-939A-E1A1F5EB7B11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2662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7" name="Rectangle 3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03338" y="830263"/>
            <a:ext cx="3997325" cy="276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355D45-B358-471C-BBF6-1CA168D72C49}" type="slidenum">
              <a:rPr lang="en-US" altLang="en-US"/>
              <a:pPr/>
              <a:t>10</a:t>
            </a:fld>
            <a:fld id="{CC93D1B6-2B3B-46B1-B76A-0AA18104057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F852B726-282F-4396-B0DF-64F87A854ED1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10</a:t>
            </a:fld>
            <a:fld id="{9341A7B3-EAA9-46E0-8B2B-ACAB0C70D715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065E50-1E29-4B5A-A888-365FD7EBAA7D}" type="slidenum">
              <a:rPr lang="en-US" altLang="en-US"/>
              <a:pPr/>
              <a:t>11</a:t>
            </a:fld>
            <a:fld id="{3D43C852-E507-4F28-A764-025D74A8E13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2A73EA90-1CB8-4256-91A8-570DBC4D6AB8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11</a:t>
            </a:fld>
            <a:fld id="{CA6C6C0C-A83E-44DA-98E5-C2391282282D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1355A5-21D8-4E12-B069-E2C9B8548A7C}" type="slidenum">
              <a:rPr lang="en-US" altLang="en-US"/>
              <a:pPr/>
              <a:t>12</a:t>
            </a:fld>
            <a:fld id="{B460A436-C2F8-4B06-9552-25143730069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AA323A55-1A53-4E44-8FA4-BC1006B1296C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12</a:t>
            </a:fld>
            <a:fld id="{480CA10F-6D29-42BD-A590-1E0A034BA062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78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8653A0-11A7-4CF8-A7E8-8F4FD711F8C8}" type="slidenum">
              <a:rPr lang="en-US" altLang="en-US"/>
              <a:pPr/>
              <a:t>13</a:t>
            </a:fld>
            <a:fld id="{67DAF61E-5321-4FCE-8A1D-0A653345E45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62C4AA8E-656E-424B-A941-7F7C5625405B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13</a:t>
            </a:fld>
            <a:fld id="{FC937CEB-B544-4885-A762-77688B41C219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13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89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660565-A6C3-472C-BFD5-56620CF13BDC}" type="slidenum">
              <a:rPr lang="en-US" altLang="en-US"/>
              <a:pPr/>
              <a:t>14</a:t>
            </a:fld>
            <a:fld id="{358DD9FA-75D8-49AE-91DC-9FA77EC6A1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67CE547E-429F-4A4C-B021-CFBCCD6BEBC5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14</a:t>
            </a:fld>
            <a:fld id="{7D273316-7A7A-46B1-B949-B62CEA17CF4F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993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9E969F-C546-4BCE-A769-C861E12BDED2}" type="slidenum">
              <a:rPr lang="en-US" altLang="en-US"/>
              <a:pPr/>
              <a:t>15</a:t>
            </a:fld>
            <a:fld id="{FBC9393D-D764-4733-A149-DFC692CA5BF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322F95FD-8CC1-4A89-AFC4-5F0C533D90E3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15</a:t>
            </a:fld>
            <a:fld id="{BEDDF59A-B84C-445F-9E71-5779B9402C36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15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096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1FA8C3-3921-47D8-B128-39645EF9427D}" type="slidenum">
              <a:rPr lang="en-US" altLang="en-US"/>
              <a:pPr/>
              <a:t>16</a:t>
            </a:fld>
            <a:fld id="{9EF3AF26-EA06-4D2A-9667-F95F26349DD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7805E6E9-0DED-4E55-8797-379522B8DBA2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16</a:t>
            </a:fld>
            <a:fld id="{58B205A2-7316-4B61-BC09-701019C8B3B5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16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198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556B88-FB18-477E-A13F-466BB73EA7F9}" type="slidenum">
              <a:rPr lang="en-US" altLang="en-US"/>
              <a:pPr/>
              <a:t>17</a:t>
            </a:fld>
            <a:fld id="{94505421-A234-4EAE-AEEB-CFA8116BE2C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30925854-240F-494D-862E-7BF147430D1F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17</a:t>
            </a:fld>
            <a:fld id="{C54CE805-8C13-450A-B8F9-04774DEB238A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301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E155A-5F32-4B62-B1BA-9A543A006181}" type="slidenum">
              <a:rPr lang="en-US" altLang="en-US"/>
              <a:pPr/>
              <a:t>18</a:t>
            </a:fld>
            <a:fld id="{C47BD283-C1ED-43A7-99AC-8B4440C05CC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604378BC-922D-4DA2-8932-3C42BFC1125F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18</a:t>
            </a:fld>
            <a:fld id="{319D2F2A-3B7C-4BCB-8F2E-DD95DD5A4A4E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403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502B40-3514-46B4-ABDE-C695758A470C}" type="slidenum">
              <a:rPr lang="en-US" altLang="en-US"/>
              <a:pPr/>
              <a:t>19</a:t>
            </a:fld>
            <a:fld id="{6D26791C-07F6-4BFC-BF4F-BBA3A950338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A29C9B7C-00F8-4CF7-BF86-5BEA9A0841CA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19</a:t>
            </a:fld>
            <a:fld id="{42CB0A5D-D646-4DA9-9C4D-A4ADFE996EC0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505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3D287D-CF8D-4AEC-BE67-10C0770D54AA}" type="slidenum">
              <a:rPr lang="en-US" altLang="en-US"/>
              <a:pPr/>
              <a:t>2</a:t>
            </a:fld>
            <a:fld id="{CF9E31C1-F7AB-4D60-B082-931B24B215A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66851D52-AF2E-4FD2-9782-9038CA8987F0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2</a:t>
            </a:fld>
            <a:fld id="{95ED61DB-E004-4DD3-8B00-AB0CC33D10B6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276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63DEAF-14FE-4C5D-B9C8-3D53043F8F10}" type="slidenum">
              <a:rPr lang="en-US" altLang="en-US"/>
              <a:pPr/>
              <a:t>20</a:t>
            </a:fld>
            <a:fld id="{68B8B1C7-A548-4BB7-9A3B-847EDE97023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1F883FAB-B6EC-4383-B1FE-1A7888893218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20</a:t>
            </a:fld>
            <a:fld id="{07DE268C-A33E-4BAC-B0BB-8D03D5A43202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608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52DBE3-6F29-4137-8D8F-EB620763D9B4}" type="slidenum">
              <a:rPr lang="en-US" altLang="en-US"/>
              <a:pPr/>
              <a:t>21</a:t>
            </a:fld>
            <a:fld id="{815ACE27-CA89-4EF1-86CE-A4C94539E80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74688" y="741363"/>
            <a:ext cx="5276850" cy="3652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0663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0CF438-6EB3-4DA5-9056-EBEA72B52624}" type="slidenum">
              <a:rPr lang="en-US" altLang="en-US"/>
              <a:pPr/>
              <a:t>22</a:t>
            </a:fld>
            <a:fld id="{CCF4B1F5-9F85-41E7-9922-946B909CD0D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9D7DCB2A-96B3-4BF6-BD4A-99F00E4B1B36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22</a:t>
            </a:fld>
            <a:fld id="{0FC18D3F-BE0D-4F4B-8B52-BCDD6C37140B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813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0A2624-FCB0-47DC-8C5D-1729C4737CDA}" type="slidenum">
              <a:rPr lang="en-US" altLang="en-US"/>
              <a:pPr/>
              <a:t>3</a:t>
            </a:fld>
            <a:fld id="{5B760A4B-7952-4A65-9AE9-7E385B0897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F07BBC7F-7A28-4FD5-AF01-7A3F2A2F5D09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3</a:t>
            </a:fld>
            <a:fld id="{0E1EC840-F910-4B4F-A231-E236D9B04D0B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2867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5" name="Rectangle 3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849313" y="852488"/>
            <a:ext cx="4930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F50958-30E3-4103-8EFF-813E0E900E14}" type="slidenum">
              <a:rPr lang="en-US" altLang="en-US"/>
              <a:pPr/>
              <a:t>4</a:t>
            </a:fld>
            <a:fld id="{5837620A-8B14-4E88-9E79-5E517105D93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889AF2E2-7D9E-42F6-9340-C1F9637AAEB6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4</a:t>
            </a:fld>
            <a:fld id="{AE95BBBF-F945-4123-B777-52A197714370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2969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38606B-7CC8-4D1F-8018-2412F50D44E5}" type="slidenum">
              <a:rPr lang="en-US" altLang="en-US"/>
              <a:pPr/>
              <a:t>5</a:t>
            </a:fld>
            <a:fld id="{A6A9F005-360F-4160-B9F7-A6FEB721BB0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06FDC069-D22E-4CC7-B73D-0FC1652B7F39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5</a:t>
            </a:fld>
            <a:fld id="{04143595-A49C-466F-A43D-85B3E1C4CB43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072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8CF41-E309-4E89-B1A0-42551D151059}" type="slidenum">
              <a:rPr lang="en-US" altLang="en-US"/>
              <a:pPr/>
              <a:t>6</a:t>
            </a:fld>
            <a:fld id="{6E3592C2-5847-40ED-B68D-4B0D077FC98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6464268F-F8CA-48F6-B12C-8443A9509B14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6</a:t>
            </a:fld>
            <a:fld id="{7E1E6287-EE06-4A6C-903B-703B1A87AEF8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174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D8F27C-818B-471B-8BB4-6024DFE16157}" type="slidenum">
              <a:rPr lang="en-US" altLang="en-US"/>
              <a:pPr/>
              <a:t>7</a:t>
            </a:fld>
            <a:fld id="{05CEEA97-6341-43EB-B7ED-C488D2C2D37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8CD627A9-99CD-4FFF-8187-544294A2FD6C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7</a:t>
            </a:fld>
            <a:fld id="{C81BFE8C-00AA-44BB-8C50-B769D09B303E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7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277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1CD1D5-310C-4880-BE85-5C715E79138E}" type="slidenum">
              <a:rPr lang="en-US" altLang="en-US"/>
              <a:pPr/>
              <a:t>8</a:t>
            </a:fld>
            <a:fld id="{B374F4A3-374B-48C3-ABF3-9C644004C9E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752850" y="9264650"/>
            <a:ext cx="2874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62CE9E0B-C188-4596-BE68-9A7406CEED2E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8</a:t>
            </a:fld>
            <a:fld id="{3D64FD18-E6CE-4E84-BB3F-B12558B88093}" type="slidenum">
              <a:rPr lang="en-US" altLang="en-US" sz="1400">
                <a:solidFill>
                  <a:srgbClr val="000000"/>
                </a:solidFill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8</a:t>
            </a:fld>
            <a:endParaRPr lang="en-US" altLang="en-US" sz="14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7C55A1-A931-45AC-AC95-EB35FF01BEA4}" type="slidenum">
              <a:rPr lang="en-US" altLang="en-US"/>
              <a:pPr/>
              <a:t>9</a:t>
            </a:fld>
            <a:fld id="{0DF8FE71-201A-4177-B77C-E7A9196A933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63575" y="4632325"/>
            <a:ext cx="5303838" cy="4387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4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306388"/>
            <a:ext cx="2198687" cy="5494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306388"/>
            <a:ext cx="6445250" cy="5494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3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D6EE7B7-1BFB-4049-A4DC-CA49CA904860}" type="slidenum">
              <a:rPr lang="en-US" altLang="en-US"/>
              <a:pPr/>
              <a:t>‹#›</a:t>
            </a:fld>
            <a:fld id="{6DAD27B2-A1E3-4047-B2C8-51031CE4B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51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FC9DFF-2C1D-4602-ACAD-0F0330FAFA70}" type="slidenum">
              <a:rPr lang="en-US" altLang="en-US"/>
              <a:pPr/>
              <a:t>‹#›</a:t>
            </a:fld>
            <a:fld id="{15EAE1CB-249E-4225-B5D6-B6D180AC2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88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16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16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DEB74DC-2899-42D8-9367-1F1EBDF70A44}" type="slidenum">
              <a:rPr lang="en-US" altLang="en-US"/>
              <a:pPr/>
              <a:t>‹#›</a:t>
            </a:fld>
            <a:fld id="{80817347-3010-41BA-BAA1-E277C79F3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8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3"/>
            <a:ext cx="4279900" cy="4256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600" y="1604963"/>
            <a:ext cx="4279900" cy="4256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EEDDA5-6B5A-4527-BC39-ECD37D069CE0}" type="slidenum">
              <a:rPr lang="en-US" altLang="en-US"/>
              <a:pPr/>
              <a:t>‹#›</a:t>
            </a:fld>
            <a:fld id="{86F71044-4251-4348-B422-8528CC758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07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99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99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A84F8C-707D-4160-97C9-1B4981426FFD}" type="slidenum">
              <a:rPr lang="en-US" altLang="en-US"/>
              <a:pPr/>
              <a:t>‹#›</a:t>
            </a:fld>
            <a:fld id="{44FDAF08-A4CD-44C5-BCD7-9F04EEFB9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43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0C55808-A5E5-48DC-BA2A-378285209D00}" type="slidenum">
              <a:rPr lang="en-US" altLang="en-US"/>
              <a:pPr/>
              <a:t>‹#›</a:t>
            </a:fld>
            <a:fld id="{15356E51-F1DA-4ADF-AC87-910FCA546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77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8766CE0-B91D-402D-88A1-AA4430E0388F}" type="slidenum">
              <a:rPr lang="en-US" altLang="en-US"/>
              <a:pPr/>
              <a:t>‹#›</a:t>
            </a:fld>
            <a:fld id="{9B78C5CB-A868-45A1-A524-59FCC72D21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376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87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3EF6FD-FB56-4D6D-9A0C-9042FEFC69C5}" type="slidenum">
              <a:rPr lang="en-US" altLang="en-US"/>
              <a:pPr/>
              <a:t>‹#›</a:t>
            </a:fld>
            <a:fld id="{2D5753DE-D406-445E-AE6C-DDB44BE24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8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51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51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51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1CE203-95DC-4DCB-B76C-4CBA340BE01B}" type="slidenum">
              <a:rPr lang="en-US" altLang="en-US"/>
              <a:pPr/>
              <a:t>‹#›</a:t>
            </a:fld>
            <a:fld id="{406FD066-43C2-4541-9F14-4F46DF317A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14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D99227-FB4C-41C1-9BD2-941A9DE2ABA9}" type="slidenum">
              <a:rPr lang="en-US" altLang="en-US"/>
              <a:pPr/>
              <a:t>‹#›</a:t>
            </a:fld>
            <a:fld id="{201963F3-F33B-4273-9DD6-2580AF550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073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73050"/>
            <a:ext cx="2178050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3050"/>
            <a:ext cx="6381750" cy="558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384397-9422-4B04-B595-F48D105AFA34}" type="slidenum">
              <a:rPr lang="en-US" altLang="en-US"/>
              <a:pPr/>
              <a:t>‹#›</a:t>
            </a:fld>
            <a:fld id="{7C1FE724-481A-4F7C-A500-9156A55F5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34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6986588" cy="1138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7102475" y="6246813"/>
            <a:ext cx="2301875" cy="466725"/>
          </a:xfrm>
        </p:spPr>
        <p:txBody>
          <a:bodyPr/>
          <a:lstStyle>
            <a:lvl1pPr>
              <a:defRPr/>
            </a:lvl1pPr>
          </a:lstStyle>
          <a:p>
            <a:fld id="{DBD269AE-F680-4F73-A044-AFCEC2F4FC6E}" type="slidenum">
              <a:rPr lang="en-US" altLang="en-US"/>
              <a:pPr/>
              <a:t>‹#›</a:t>
            </a:fld>
            <a:fld id="{BC7B5DD8-801E-4B29-BCA2-BBC7D56E5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5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16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16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81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0" y="1676400"/>
            <a:ext cx="4148138" cy="412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76400"/>
            <a:ext cx="4148137" cy="412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99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99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2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87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98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518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51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51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00003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26988" y="1371600"/>
            <a:ext cx="9879012" cy="4763"/>
          </a:xfrm>
          <a:prstGeom prst="line">
            <a:avLst/>
          </a:prstGeom>
          <a:noFill/>
          <a:ln w="5076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06388"/>
            <a:ext cx="844867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6800" rIns="9504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676400"/>
            <a:ext cx="84486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6800" rIns="9504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5950" y="6523038"/>
            <a:ext cx="88344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>
            <a:spAutoFit/>
          </a:bodyPr>
          <a:lstStyle>
            <a:lvl1pPr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55675" algn="l"/>
                <a:tab pos="1917700" algn="l"/>
                <a:tab pos="2879725" algn="l"/>
                <a:tab pos="3841750" algn="l"/>
                <a:tab pos="4803775" algn="l"/>
                <a:tab pos="5765800" algn="l"/>
                <a:tab pos="6727825" algn="l"/>
                <a:tab pos="7689850" algn="l"/>
                <a:tab pos="8651875" algn="l"/>
                <a:tab pos="9613900" algn="l"/>
                <a:tab pos="105759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300"/>
              <a:t>©Ian Sommerville 2006		</a:t>
            </a:r>
            <a:r>
              <a:rPr lang="en-US" altLang="en-US" sz="1300" b="1"/>
              <a:t>Software Engineering, 8th edition. Chapter 30	</a:t>
            </a:r>
            <a:r>
              <a:rPr lang="en-US" altLang="en-US" sz="1300"/>
              <a:t>                        Slide  </a:t>
            </a:r>
            <a:fld id="{B9100499-7E18-44CD-89D9-A7AB026763F4}" type="slidenum">
              <a:rPr lang="en-US" altLang="en-US" sz="1300"/>
              <a:pPr>
                <a:buClrTx/>
                <a:buFontTx/>
                <a:buNone/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Microsoft YaHei" charset="-122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Microsoft YaHei" charset="-122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Microsoft YaHei" charset="-122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98425"/>
            <a:ext cx="766127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698658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712200" cy="42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95300" y="6246813"/>
            <a:ext cx="23050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387725" y="6246813"/>
            <a:ext cx="31369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102475" y="6246813"/>
            <a:ext cx="23018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fld id="{F8C542F3-B458-48F1-B068-2E92B1C7F429}" type="slidenum">
              <a:rPr lang="en-US" altLang="en-US"/>
              <a:pPr/>
              <a:t>‹#›</a:t>
            </a:fld>
            <a:fld id="{300600D4-0C25-4803-BF3C-1F947E48DB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FFFFFF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388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14338" y="27463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Безбедносно инжењерство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0" y="4513263"/>
            <a:ext cx="9906000" cy="1587"/>
          </a:xfrm>
          <a:prstGeom prst="line">
            <a:avLst/>
          </a:prstGeom>
          <a:noFill/>
          <a:ln w="5076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4297363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048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704850" y="39688"/>
            <a:ext cx="845502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Животни циклус процене</a:t>
            </a:r>
            <a:b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</a:b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ризика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69900" indent="-365125"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Процена ризика док се систем развија и након прављења плана и распореда.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Више података је доступно – системска платформа, посредничке и архитектуре система, и организација података.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Рањивост која произилази из дизајна би требало да буде препозната.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Примери одлука дизајна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69900" indent="-365125"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Корисници система се идентификују коришћењем корисничког имена/лозинке.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Архитектура система је клијент/сервер са клијентима који приступају систему преко уобичајног прегледача.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Информације су представљене као веб форме које се могу мењати.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Технологија рањивости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295400" y="2057400"/>
            <a:ext cx="7696200" cy="419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876800" cy="41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Дизајн за безбедност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69900" indent="-365125"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Архитектонски дизајн – како овај дизајн утиче на безбедност система?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Добра пракса – шта је прихваћено као добра пракса приликом дизајнирања безбедних система?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Дизајн за распоређивање – какву би подршку требало пројектовати у систем како би се избегла рањивост приликом употребе?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Архитектонски дизајн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65213" y="1557338"/>
            <a:ext cx="8455025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365125" indent="-365125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 marL="796925" indent="-365125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Заштита</a:t>
            </a:r>
          </a:p>
          <a:p>
            <a:pPr lvl="2" eaLnBrk="1">
              <a:spcBef>
                <a:spcPts val="6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Како би требало организовати систем тако да критични подаци буду заштићени од спољних напада?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Дистрибуција</a:t>
            </a:r>
          </a:p>
          <a:p>
            <a:pPr lvl="2" eaLnBrk="1">
              <a:spcBef>
                <a:spcPts val="6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Како би требало распоредити средства система у складу са тим да се минимизују ефекти успешног напада?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Потенцијални конфликт</a:t>
            </a:r>
          </a:p>
          <a:p>
            <a:pPr lvl="2" eaLnBrk="1">
              <a:spcBef>
                <a:spcPts val="6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Што више распоредимо средства, скупља је заштита.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Заштита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69900" indent="-365125"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Заштита на нивоу платформе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Заштита на нивоу апликације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Заштита на нивоу података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752475" y="182563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Слојна заштита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219200" y="1676400"/>
            <a:ext cx="7696200" cy="4267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5105400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704850" y="39688"/>
            <a:ext cx="845502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Дистрибуирана једнакост </a:t>
            </a:r>
            <a:b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</a:b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система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5400" y="1676400"/>
            <a:ext cx="7620000" cy="4267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396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781050" y="182563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Дизајн смернице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365125" indent="-365125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 marL="796925" indent="-365125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Дизајн смернице обухватају добру праксу у безбедном дизајну система имају два циља:</a:t>
            </a:r>
          </a:p>
          <a:p>
            <a:pPr lvl="2">
              <a:lnSpc>
                <a:spcPct val="93000"/>
              </a:lnSpc>
              <a:spcAft>
                <a:spcPts val="1113"/>
              </a:spcAft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Подижу свест о питањима безбедности у тиму софтверског инжењерства.</a:t>
            </a:r>
          </a:p>
          <a:p>
            <a:pPr lvl="2">
              <a:lnSpc>
                <a:spcPct val="93000"/>
              </a:lnSpc>
              <a:spcAft>
                <a:spcPts val="1113"/>
              </a:spcAft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Могу се користити као основа за ревизију листи која се примењује током процеса провере система.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725488" y="182563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Дизајн смернице 1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69900" indent="-365125"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Основнe безбедноснe одлуке о експлицитноj безбедносној политици.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Избегавајте једну тачку неуспеха.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Безбедни неуспех.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Баланс безбедности и употребљивости.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Будите свесни могућности друштвеног инжењеринга.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Циљеви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90600" y="1905000"/>
            <a:ext cx="845502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84188" indent="-482600"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600"/>
              </a:spcBef>
              <a:buClrTx/>
              <a:buSzPct val="50000"/>
              <a:buFontTx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600"/>
              </a:spcBef>
              <a:buClr>
                <a:srgbClr val="000080"/>
              </a:buClr>
              <a:buSzPct val="50000"/>
              <a:buFont typeface="Zapf Dingbats" charset="2"/>
              <a:buChar char="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Представљање питања и проблема који се могу јавити приликом дизајнирања сигурносних апликација система.</a:t>
            </a:r>
          </a:p>
          <a:p>
            <a:pPr eaLnBrk="1">
              <a:spcBef>
                <a:spcPts val="600"/>
              </a:spcBef>
              <a:buClr>
                <a:srgbClr val="000080"/>
              </a:buClr>
              <a:buSzPct val="50000"/>
              <a:buFont typeface="Zapf Dingbats" charset="2"/>
              <a:buChar char="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Управљање безбедносним ризицима и извођење захтева безбедности из анализе ризика.</a:t>
            </a:r>
            <a:r>
              <a:rPr lang="en-GB" altLang="en-US">
                <a:solidFill>
                  <a:srgbClr val="0047FF"/>
                </a:solidFill>
                <a:latin typeface="Comic Sans MS" pitchFamily="64" charset="0"/>
              </a:rPr>
              <a:t> </a:t>
            </a:r>
          </a:p>
          <a:p>
            <a:pPr eaLnBrk="1">
              <a:spcBef>
                <a:spcPts val="600"/>
              </a:spcBef>
              <a:buClr>
                <a:srgbClr val="000080"/>
              </a:buClr>
              <a:buSzPct val="50000"/>
              <a:buFont typeface="Zapf Dingbats" charset="2"/>
              <a:buChar char="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Описати добар дизајн за сигуран развој система.</a:t>
            </a:r>
          </a:p>
          <a:p>
            <a:pPr eaLnBrk="1">
              <a:spcBef>
                <a:spcPts val="600"/>
              </a:spcBef>
              <a:buClr>
                <a:srgbClr val="000080"/>
              </a:buClr>
              <a:buSzPct val="50000"/>
              <a:buFont typeface="Zapf Dingbats" charset="2"/>
              <a:buChar char="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Објаснити појам система преживљавања и методе анализе преживљавања.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725488" y="179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Дизајн смернице 2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69900" indent="-365125"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Користите редундантност и разноликост да смањите ризик.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Проверите све улазе.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Дизајн за распоређивање.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Дизајн за опоравак способности.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6989763" cy="1141413"/>
          </a:xfrm>
          <a:ln/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Закључак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95300" y="1604963"/>
            <a:ext cx="8715375" cy="4752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708025" indent="-706438" algn="just">
              <a:buClr>
                <a:srgbClr val="000080"/>
              </a:buClr>
              <a:buSzPct val="80000"/>
              <a:buFont typeface="StarSymbol" charset="0"/>
              <a:buChar char="•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200">
                <a:solidFill>
                  <a:srgbClr val="0047FF"/>
                </a:solidFill>
                <a:latin typeface="Comic Sans MS" pitchFamily="64" charset="0"/>
              </a:rPr>
              <a:t>СЕ брине о безбедности система и брани систем од злонамерних напада.</a:t>
            </a:r>
          </a:p>
          <a:p>
            <a:pPr marL="708025" indent="-706438" algn="just">
              <a:buClr>
                <a:srgbClr val="000080"/>
              </a:buClr>
              <a:buSzPct val="80000"/>
              <a:buFont typeface="StarSymbol" charset="0"/>
              <a:buChar char="•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200">
                <a:solidFill>
                  <a:srgbClr val="0047FF"/>
                </a:solidFill>
                <a:latin typeface="Comic Sans MS" pitchFamily="64" charset="0"/>
              </a:rPr>
              <a:t>Безбедносне претње могу бити претња поверљивости или доступности система или његових података.</a:t>
            </a:r>
          </a:p>
          <a:p>
            <a:pPr marL="708025" indent="-706438" algn="just">
              <a:buClr>
                <a:srgbClr val="000080"/>
              </a:buClr>
              <a:buSzPct val="80000"/>
              <a:buFont typeface="StarSymbol" charset="0"/>
              <a:buChar char="•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200">
                <a:solidFill>
                  <a:srgbClr val="0047FF"/>
                </a:solidFill>
                <a:latin typeface="Comic Sans MS" pitchFamily="64" charset="0"/>
              </a:rPr>
              <a:t>Дизајн за безбедност подразумева архитектонско пројектовање, уз праћење добре праксе дизајна и минимизирања увођења система рањивости.</a:t>
            </a:r>
          </a:p>
          <a:p>
            <a:pPr marL="708025" indent="-706438" algn="just">
              <a:buClr>
                <a:srgbClr val="000080"/>
              </a:buClr>
              <a:buSzPct val="80000"/>
              <a:buFont typeface="StarSymbol" charset="0"/>
              <a:buChar char="•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200">
                <a:solidFill>
                  <a:srgbClr val="0047FF"/>
                </a:solidFill>
                <a:latin typeface="Comic Sans MS" pitchFamily="64" charset="0"/>
              </a:rPr>
              <a:t>Кључна питања код пројектовања сигурне архитектуре укључује организовање структуре за заштиту имовине и расподела средстава да се смање губитци.</a:t>
            </a:r>
          </a:p>
          <a:p>
            <a:pPr marL="708025" indent="-706438" algn="just">
              <a:buClr>
                <a:srgbClr val="000080"/>
              </a:buClr>
              <a:buSzPct val="80000"/>
              <a:buFont typeface="StarSymbol" charset="0"/>
              <a:buChar char="•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200">
                <a:solidFill>
                  <a:srgbClr val="0047FF"/>
                </a:solidFill>
                <a:latin typeface="Comic Sans MS" pitchFamily="64" charset="0"/>
              </a:rPr>
              <a:t>Опште безбедносне смернице наводе дизајнера на безбедносна питања и да корсити као ревизију контролне листе.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>
                <a:latin typeface="Arial" charset="0"/>
              </a:rPr>
              <a:t>Key points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600"/>
              </a:spcBef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Security engineering is concerned with how to develop systems that can resist malicious attacks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Security threats can be threats to confidentiality, integrity or availability of a system or its data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Design for security involves architectural design, following good design practice and minimising the introduction of system vulnerabilities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Key issues when designing a secure architecture include organising the structure to protect assets and distributing assets to minimise losses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General security guidelines sensitise designers to security issues and serve as review checklists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Tx/>
              <a:buSzPct val="45000"/>
              <a:buFontTx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Tx/>
              <a:buSzPct val="45000"/>
              <a:buFontTx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Алати, технике и методе које подржавају развој и одржавање система који може одолети злонамерним нападима који имају за циљ оштећење компјутерског система или његових података.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Подпоље шире области безбедности рачунара.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74638" y="80963"/>
            <a:ext cx="8602662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Безбедносно инжењерство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295400" y="2057400"/>
            <a:ext cx="7620000" cy="3886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Слојеви система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"/>
            <a:ext cx="624840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74638" y="88900"/>
            <a:ext cx="845502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Апликација/инфраструктура</a:t>
            </a:r>
            <a:b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</a:b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безбедности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47675" indent="-339725"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  <a:tab pos="9591675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just">
              <a:lnSpc>
                <a:spcPct val="93000"/>
              </a:lnSpc>
              <a:spcAft>
                <a:spcPts val="1388"/>
              </a:spcAft>
              <a:buClrTx/>
              <a:buSzPct val="45000"/>
              <a:buFontTx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algn="just">
              <a:lnSpc>
                <a:spcPct val="93000"/>
              </a:lnSpc>
              <a:spcAft>
                <a:spcPts val="1388"/>
              </a:spcAft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Безбедносна апликација је проблем софтверског инжењерства где се систем дизајнира тако да се одупре нападима. </a:t>
            </a:r>
          </a:p>
          <a:p>
            <a:pPr>
              <a:lnSpc>
                <a:spcPct val="93000"/>
              </a:lnSpc>
              <a:spcAft>
                <a:spcPts val="1388"/>
              </a:spcAft>
              <a:buClrTx/>
              <a:buSzPct val="45000"/>
              <a:buFontTx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algn="just">
              <a:lnSpc>
                <a:spcPct val="93000"/>
              </a:lnSpc>
              <a:spcAft>
                <a:spcPts val="1388"/>
              </a:spcAft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Безбедностна инфраструктура је проблем управљања системом где инфраструктура има за циљ да се одупре нападима.</a:t>
            </a:r>
          </a:p>
          <a:p>
            <a:pPr>
              <a:lnSpc>
                <a:spcPct val="93000"/>
              </a:lnSpc>
              <a:spcAft>
                <a:spcPts val="1388"/>
              </a:spcAft>
              <a:buClrTx/>
              <a:buSzPct val="45000"/>
              <a:buFontTx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algn="just">
              <a:lnSpc>
                <a:spcPct val="93000"/>
              </a:lnSpc>
              <a:spcAft>
                <a:spcPts val="1388"/>
              </a:spcAft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Фокус овог поглавља је безбедносна апликација.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Концепти безбедности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9600" y="1600200"/>
            <a:ext cx="8915400" cy="4800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377950" y="2051050"/>
          <a:ext cx="8967788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4" imgW="5416560" imgH="2472120" progId="">
                  <p:embed/>
                </p:oleObj>
              </mc:Choice>
              <mc:Fallback>
                <p:oleObj r:id="rId4" imgW="5416560" imgH="2472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051050"/>
                        <a:ext cx="8967788" cy="407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96900" y="92075"/>
            <a:ext cx="845502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Примери концепта </a:t>
            </a:r>
            <a:b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</a:b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сигурности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90600" y="1752600"/>
            <a:ext cx="8458200" cy="457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03375" y="2054225"/>
          <a:ext cx="8905875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4" imgW="5416560" imgH="2467440" progId="">
                  <p:embed/>
                </p:oleObj>
              </mc:Choice>
              <mc:Fallback>
                <p:oleObj r:id="rId4" imgW="5416560" imgH="2467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054225"/>
                        <a:ext cx="8905875" cy="404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US" altLang="en-US" sz="3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Безбедносне контроле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73150" y="1676400"/>
            <a:ext cx="8455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6800" rIns="95040" bIns="4680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Контроле које су намењене да осигурају да напади буду безуспешни. Ово је аналогно избегавању грешака.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Контроле које су намењене откривању и сузбијању напада. Ово је аналогно детекцији грешака и толеранцији.</a:t>
            </a: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None/>
            </a:pPr>
            <a:endParaRPr lang="en-US" altLang="en-US">
              <a:solidFill>
                <a:srgbClr val="0047FF"/>
              </a:solidFill>
              <a:latin typeface="Comic Sans MS" pitchFamily="64" charset="0"/>
            </a:endParaRPr>
          </a:p>
          <a:p>
            <a:pPr eaLnBrk="1">
              <a:spcBef>
                <a:spcPts val="700"/>
              </a:spcBef>
              <a:buClr>
                <a:srgbClr val="000080"/>
              </a:buClr>
              <a:buSzPct val="45000"/>
              <a:buFont typeface="StarSymbol" charset="0"/>
              <a:buChar char="●"/>
            </a:pPr>
            <a:r>
              <a:rPr lang="en-US" altLang="en-US">
                <a:solidFill>
                  <a:srgbClr val="0047FF"/>
                </a:solidFill>
                <a:latin typeface="Comic Sans MS" pitchFamily="64" charset="0"/>
              </a:rPr>
              <a:t>Контроле које су намењене опоравку од проблема. Ово је аналогно грешци опоравка.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725488" y="306388"/>
            <a:ext cx="8455025" cy="917575"/>
          </a:xfrm>
          <a:ln/>
        </p:spPr>
        <p:txBody>
          <a:bodyPr lIns="95040" tIns="46800" rIns="95040" bIns="46800" anchor="b"/>
          <a:lstStyle/>
          <a:p>
            <a:pPr eaLnBrk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Безбедносни захтеви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3150" y="1676400"/>
            <a:ext cx="8455025" cy="5145088"/>
          </a:xfrm>
          <a:ln/>
        </p:spPr>
        <p:txBody>
          <a:bodyPr lIns="95040" tIns="46800" rIns="95040" bIns="46800"/>
          <a:lstStyle/>
          <a:p>
            <a:pPr marL="708025" indent="-706438" algn="just">
              <a:buClr>
                <a:srgbClr val="000080"/>
              </a:buClr>
              <a:buSzPct val="45000"/>
              <a:buFont typeface="StarSymbol" charset="0"/>
              <a:buNone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endParaRPr lang="en-US" altLang="en-US" sz="2400">
              <a:solidFill>
                <a:srgbClr val="0047FF"/>
              </a:solidFill>
              <a:latin typeface="Comic Sans MS" pitchFamily="64" charset="0"/>
            </a:endParaRPr>
          </a:p>
          <a:p>
            <a:pPr marL="708025" indent="-706438" algn="just">
              <a:buClr>
                <a:srgbClr val="000080"/>
              </a:buClr>
              <a:buSzPct val="45000"/>
              <a:buFont typeface="StarSymbol" charset="0"/>
              <a:buChar char="●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400">
                <a:solidFill>
                  <a:srgbClr val="0047FF"/>
                </a:solidFill>
                <a:latin typeface="Comic Sans MS" pitchFamily="64" charset="0"/>
              </a:rPr>
              <a:t>Пацијент информације</a:t>
            </a:r>
          </a:p>
          <a:p>
            <a:pPr marL="1323975" lvl="1" indent="-649288">
              <a:buClr>
                <a:srgbClr val="000080"/>
              </a:buClr>
              <a:buSzPct val="45000"/>
              <a:buFont typeface="StarSymbol" charset="0"/>
              <a:buChar char="●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400">
                <a:solidFill>
                  <a:srgbClr val="0047FF"/>
                </a:solidFill>
                <a:latin typeface="Comic Sans MS" pitchFamily="64" charset="0"/>
              </a:rPr>
              <a:t>морају бити преузетe на почетку седнице клинике на сигурном месту системског клијента који користи клиничко особље.</a:t>
            </a:r>
          </a:p>
          <a:p>
            <a:pPr marL="1323975" lvl="1" indent="-649288">
              <a:buClr>
                <a:srgbClr val="000080"/>
              </a:buClr>
              <a:buSzPct val="45000"/>
              <a:buFont typeface="StarSymbol" charset="0"/>
              <a:buChar char="●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400">
                <a:solidFill>
                  <a:srgbClr val="0047FF"/>
                </a:solidFill>
                <a:latin typeface="Comic Sans MS" pitchFamily="64" charset="0"/>
              </a:rPr>
              <a:t>не смеју бити одржаване на системским клијентима након што је клиничка седница завршена.</a:t>
            </a:r>
          </a:p>
          <a:p>
            <a:pPr marL="708025" indent="-706438" eaLnBrk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80"/>
              </a:buClr>
              <a:buSzPct val="45000"/>
              <a:buFont typeface="StarSymbol" charset="0"/>
              <a:buChar char="●"/>
              <a:tabLst>
                <a:tab pos="708025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altLang="en-US" sz="2400">
                <a:solidFill>
                  <a:srgbClr val="0047FF"/>
                </a:solidFill>
                <a:latin typeface="Comic Sans MS" pitchFamily="64" charset="0"/>
              </a:rPr>
              <a:t>Дневник на посебном рачунару са сервером базе података морају се одржавати у свим изменама система базе података.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722</Words>
  <Application>Microsoft Office PowerPoint</Application>
  <PresentationFormat>Custom</PresentationFormat>
  <Paragraphs>155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Times New Roman</vt:lpstr>
      <vt:lpstr>Arial</vt:lpstr>
      <vt:lpstr>Microsoft YaHei</vt:lpstr>
      <vt:lpstr>Droid Sans Fallback</vt:lpstr>
      <vt:lpstr>Segoe UI</vt:lpstr>
      <vt:lpstr>Comic Sans MS</vt:lpstr>
      <vt:lpstr>Zapf Dingbats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Безбедносни захтеви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Закључак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Project management</dc:title>
  <dc:creator>Владо</dc:creator>
  <cp:lastModifiedBy>Владо</cp:lastModifiedBy>
  <cp:revision>54</cp:revision>
  <cp:lastPrinted>2006-05-12T07:35:40Z</cp:lastPrinted>
  <dcterms:created xsi:type="dcterms:W3CDTF">1995-12-08T17:21:36Z</dcterms:created>
  <dcterms:modified xsi:type="dcterms:W3CDTF">2014-03-27T19:49:25Z</dcterms:modified>
</cp:coreProperties>
</file>