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7" r:id="rId5"/>
    <p:sldId id="278" r:id="rId6"/>
    <p:sldId id="279" r:id="rId7"/>
    <p:sldId id="280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82" r:id="rId16"/>
    <p:sldId id="283" r:id="rId17"/>
    <p:sldId id="269" r:id="rId18"/>
    <p:sldId id="270" r:id="rId19"/>
    <p:sldId id="271" r:id="rId20"/>
    <p:sldId id="272" r:id="rId21"/>
    <p:sldId id="284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F51"/>
    <a:srgbClr val="162A64"/>
    <a:srgbClr val="3F68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68DD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9AD36-DABB-4F28-89DC-EFC758DB6DE8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FC84-2F47-42BF-8CAD-C477787E3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162A64"/>
                </a:solidFill>
                <a:latin typeface="Times New Roman" pitchFamily="18" charset="0"/>
                <a:cs typeface="Times New Roman" pitchFamily="18" charset="0"/>
              </a:rPr>
              <a:t>Dependability  engineering</a:t>
            </a:r>
            <a:br>
              <a:rPr lang="en-US" sz="8800" b="1" dirty="0" smtClean="0">
                <a:solidFill>
                  <a:srgbClr val="162A64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8800" b="1" dirty="0">
              <a:solidFill>
                <a:srgbClr val="162A6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3600" y="5562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4400" b="1" i="1" dirty="0" err="1" smtClean="0">
                <a:solidFill>
                  <a:schemeClr val="tx2">
                    <a:lumMod val="50000"/>
                  </a:schemeClr>
                </a:solidFill>
              </a:rPr>
              <a:t>Jelena</a:t>
            </a:r>
            <a:r>
              <a:rPr lang="en-US" sz="4400" b="1" i="1" dirty="0" smtClean="0">
                <a:solidFill>
                  <a:schemeClr val="tx2">
                    <a:lumMod val="50000"/>
                  </a:schemeClr>
                </a:solidFill>
              </a:rPr>
              <a:t> Ili</a:t>
            </a:r>
            <a:r>
              <a:rPr lang="pl-PL" sz="4400" b="1" i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ć</a:t>
            </a:r>
            <a:endParaRPr lang="en-US" sz="44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procesi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Primeri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aktivnosti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mogu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biti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uključeni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pouzdanim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procesima</a:t>
            </a:r>
            <a:r>
              <a:rPr lang="en-US" dirty="0" smtClean="0">
                <a:solidFill>
                  <a:srgbClr val="131F51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</a:rPr>
              <a:t>Obavezan</a:t>
            </a:r>
            <a:r>
              <a:rPr lang="en-US" dirty="0" smtClean="0">
                <a:solidFill>
                  <a:srgbClr val="131F51"/>
                </a:solidFill>
              </a:rPr>
              <a:t> review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bi </a:t>
            </a:r>
            <a:r>
              <a:rPr lang="en-US" dirty="0" err="1" smtClean="0">
                <a:solidFill>
                  <a:srgbClr val="131F51"/>
                </a:solidFill>
              </a:rPr>
              <a:t>zahtevi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bili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koliko</a:t>
            </a:r>
            <a:r>
              <a:rPr lang="en-US" dirty="0" smtClean="0">
                <a:solidFill>
                  <a:srgbClr val="131F51"/>
                </a:solidFill>
              </a:rPr>
              <a:t> god je to </a:t>
            </a:r>
            <a:r>
              <a:rPr lang="en-US" dirty="0" err="1" smtClean="0">
                <a:solidFill>
                  <a:srgbClr val="131F51"/>
                </a:solidFill>
              </a:rPr>
              <a:t>moguće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kompletni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konzistentani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</a:rPr>
              <a:t>Formalna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specifikacija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gde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kreira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analizira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matematički</a:t>
            </a:r>
            <a:r>
              <a:rPr lang="en-US" dirty="0" smtClean="0">
                <a:solidFill>
                  <a:srgbClr val="131F51"/>
                </a:solidFill>
              </a:rPr>
              <a:t> model </a:t>
            </a:r>
            <a:r>
              <a:rPr lang="en-US" dirty="0" err="1" smtClean="0">
                <a:solidFill>
                  <a:srgbClr val="131F51"/>
                </a:solidFill>
              </a:rPr>
              <a:t>softvera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modelovanja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gde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softverski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dizajn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eksplicitno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dokumentuje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skup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grafičkih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modela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  <a:br>
              <a:rPr lang="en-US" dirty="0" smtClean="0">
                <a:solidFill>
                  <a:srgbClr val="131F51"/>
                </a:solidFill>
              </a:rPr>
            </a:b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procesi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 startAt="4"/>
            </a:pPr>
            <a:r>
              <a:rPr lang="en-US" dirty="0" err="1" smtClean="0">
                <a:solidFill>
                  <a:srgbClr val="131F51"/>
                </a:solidFill>
              </a:rPr>
              <a:t>Inspekcija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dizajna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programa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gde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različiti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opisi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pregledani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provereni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strane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različitih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ljudi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err="1" smtClean="0">
                <a:solidFill>
                  <a:srgbClr val="131F51"/>
                </a:solidFill>
              </a:rPr>
              <a:t>Statična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analiza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automatizovane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provere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sprovedene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izvornom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kodu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programa</a:t>
            </a:r>
            <a:r>
              <a:rPr lang="en-US" dirty="0" smtClean="0">
                <a:solidFill>
                  <a:srgbClr val="131F51"/>
                </a:solidFill>
              </a:rPr>
              <a:t>. One </a:t>
            </a:r>
            <a:r>
              <a:rPr lang="en-US" dirty="0" err="1" smtClean="0">
                <a:solidFill>
                  <a:srgbClr val="131F51"/>
                </a:solidFill>
              </a:rPr>
              <a:t>traže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anomalije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mogu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ukazuju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programske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ili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propuste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131F51"/>
                </a:solidFill>
              </a:rPr>
              <a:t>Test </a:t>
            </a:r>
            <a:r>
              <a:rPr lang="en-US" dirty="0" err="1" smtClean="0">
                <a:solidFill>
                  <a:srgbClr val="131F51"/>
                </a:solidFill>
              </a:rPr>
              <a:t>planiranje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upravljanje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dizajnira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sveobuhvatan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skup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testova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Sistemi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štite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zaštite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specijalizovani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povezan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nekim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drugim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sistemom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Ovo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obično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kontrolni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kao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što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hemijski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proizvodnje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ili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kontrole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opreme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kao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što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vozu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bez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vozaca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131F51"/>
                </a:solidFill>
              </a:rPr>
              <a:t>Primer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zaštite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biti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vozu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otkriva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voz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prošao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kroz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crveno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signala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  <a:r>
              <a:rPr lang="en-US" dirty="0" err="1" smtClean="0">
                <a:solidFill>
                  <a:srgbClr val="131F51"/>
                </a:solidFill>
              </a:rPr>
              <a:t>Ako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tako</a:t>
            </a:r>
            <a:r>
              <a:rPr lang="en-US" dirty="0" smtClean="0">
                <a:solidFill>
                  <a:srgbClr val="131F51"/>
                </a:solidFill>
              </a:rPr>
              <a:t>, a </a:t>
            </a:r>
            <a:r>
              <a:rPr lang="en-US" dirty="0" err="1" smtClean="0">
                <a:solidFill>
                  <a:srgbClr val="131F51"/>
                </a:solidFill>
              </a:rPr>
              <a:t>nema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naznaka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kontrolni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usporava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voz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onda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zaštite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automatski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primenjuje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kočnice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kako</a:t>
            </a:r>
            <a:r>
              <a:rPr lang="en-US" dirty="0" smtClean="0">
                <a:solidFill>
                  <a:srgbClr val="131F51"/>
                </a:solidFill>
              </a:rPr>
              <a:t> bi </a:t>
            </a:r>
            <a:r>
              <a:rPr lang="en-US" dirty="0" err="1" smtClean="0">
                <a:solidFill>
                  <a:srgbClr val="131F51"/>
                </a:solidFill>
              </a:rPr>
              <a:t>dovedo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voz</a:t>
            </a:r>
            <a:r>
              <a:rPr lang="en-US" dirty="0" smtClean="0">
                <a:solidFill>
                  <a:srgbClr val="131F51"/>
                </a:solidFill>
              </a:rPr>
              <a:t> do </a:t>
            </a:r>
            <a:r>
              <a:rPr lang="en-US" dirty="0" err="1" smtClean="0">
                <a:solidFill>
                  <a:srgbClr val="131F51"/>
                </a:solidFill>
              </a:rPr>
              <a:t>zastoja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3981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1" y="3505200"/>
            <a:ext cx="19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Sistemi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štite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31F51"/>
                </a:solidFill>
              </a:rPr>
              <a:t>Na primer, SAD </a:t>
            </a:r>
            <a:r>
              <a:rPr lang="en-US" dirty="0" err="1" smtClean="0">
                <a:solidFill>
                  <a:srgbClr val="131F51"/>
                </a:solidFill>
              </a:rPr>
              <a:t>kontrola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šatla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ima</a:t>
            </a:r>
            <a:r>
              <a:rPr lang="en-US" dirty="0" smtClean="0">
                <a:solidFill>
                  <a:srgbClr val="131F51"/>
                </a:solidFill>
              </a:rPr>
              <a:t> backup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uključuje</a:t>
            </a:r>
            <a:r>
              <a:rPr lang="en-US" dirty="0" smtClean="0">
                <a:solidFill>
                  <a:srgbClr val="131F51"/>
                </a:solidFill>
              </a:rPr>
              <a:t> 'Get You Home' </a:t>
            </a:r>
            <a:r>
              <a:rPr lang="en-US" dirty="0" err="1" smtClean="0">
                <a:solidFill>
                  <a:srgbClr val="131F51"/>
                </a:solidFill>
              </a:rPr>
              <a:t>funkcionalnost</a:t>
            </a:r>
            <a:r>
              <a:rPr lang="en-US" dirty="0" smtClean="0">
                <a:solidFill>
                  <a:srgbClr val="131F51"/>
                </a:solidFill>
              </a:rPr>
              <a:t>; to jest, backup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spusti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vozilo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ukoliko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glavni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kontrolni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ne </a:t>
            </a:r>
            <a:r>
              <a:rPr lang="en-US" dirty="0" err="1" smtClean="0">
                <a:solidFill>
                  <a:srgbClr val="131F51"/>
                </a:solidFill>
              </a:rPr>
              <a:t>uspe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Jedina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funkcija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zaštite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prati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slučaju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vanrednog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stanja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obezbedi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vrati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bezbedno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stanje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Self-monitoring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arhitektura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31F51"/>
                </a:solidFill>
                <a:latin typeface="+mj-lt"/>
                <a:cs typeface="Times New Roman" pitchFamily="18" charset="0"/>
              </a:rPr>
              <a:t>Self-monitoring </a:t>
            </a:r>
            <a:r>
              <a:rPr lang="en-US" dirty="0" err="1" smtClean="0">
                <a:solidFill>
                  <a:srgbClr val="131F51"/>
                </a:solidFill>
                <a:latin typeface="+mj-lt"/>
                <a:cs typeface="Times New Roman" pitchFamily="18" charset="0"/>
              </a:rPr>
              <a:t>arhitektura</a:t>
            </a:r>
            <a:r>
              <a:rPr lang="en-US" dirty="0" smtClean="0">
                <a:solidFill>
                  <a:srgbClr val="131F5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31F51"/>
                </a:solidFill>
              </a:rPr>
              <a:t>je </a:t>
            </a:r>
            <a:r>
              <a:rPr lang="en-US" dirty="0" err="1" smtClean="0">
                <a:solidFill>
                  <a:srgbClr val="131F51"/>
                </a:solidFill>
              </a:rPr>
              <a:t>sistemska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arhitektura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kojoj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dizajniran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tako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prati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svoj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preduzme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odgovarajucu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akciju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ako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detektuje</a:t>
            </a:r>
            <a:r>
              <a:rPr lang="en-US" dirty="0" smtClean="0">
                <a:solidFill>
                  <a:srgbClr val="131F51"/>
                </a:solidFill>
              </a:rPr>
              <a:t> problem. 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Ovo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postiže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izvođenjem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proračuna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odvojenim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kanalima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upoređivanjem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izlaza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ovih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proračuna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  <a:endParaRPr lang="en-US" dirty="0">
              <a:solidFill>
                <a:srgbClr val="131F5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Self-monitoring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arhitektura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bi </a:t>
            </a:r>
            <a:r>
              <a:rPr lang="en-US" dirty="0" err="1" smtClean="0">
                <a:solidFill>
                  <a:srgbClr val="131F51"/>
                </a:solidFill>
              </a:rPr>
              <a:t>bili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efikasni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otkrivanju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hardverske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tako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softverske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greške</a:t>
            </a:r>
            <a:r>
              <a:rPr lang="en-US" dirty="0" smtClean="0">
                <a:solidFill>
                  <a:srgbClr val="131F51"/>
                </a:solidFill>
              </a:rPr>
              <a:t>, self-monitoring </a:t>
            </a:r>
            <a:r>
              <a:rPr lang="en-US" dirty="0" err="1" smtClean="0">
                <a:solidFill>
                  <a:srgbClr val="131F51"/>
                </a:solidFill>
              </a:rPr>
              <a:t>sistemi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moraju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budu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projektovani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tako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vazi</a:t>
            </a:r>
            <a:r>
              <a:rPr lang="en-US" dirty="0" smtClean="0">
                <a:solidFill>
                  <a:srgbClr val="131F51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131F51"/>
                </a:solidFill>
              </a:rPr>
              <a:t>Hardver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koristi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svakom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kanalu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raznovrstan</a:t>
            </a:r>
            <a:r>
              <a:rPr lang="en-US" dirty="0" smtClean="0">
                <a:solidFill>
                  <a:srgbClr val="131F51"/>
                </a:solidFill>
              </a:rPr>
              <a:t>. U </a:t>
            </a:r>
            <a:r>
              <a:rPr lang="en-US" dirty="0" err="1" smtClean="0">
                <a:solidFill>
                  <a:srgbClr val="131F51"/>
                </a:solidFill>
              </a:rPr>
              <a:t>praksi</a:t>
            </a:r>
            <a:r>
              <a:rPr lang="en-US" dirty="0" smtClean="0">
                <a:solidFill>
                  <a:srgbClr val="131F51"/>
                </a:solidFill>
              </a:rPr>
              <a:t>, to </a:t>
            </a:r>
            <a:r>
              <a:rPr lang="en-US" dirty="0" err="1" smtClean="0">
                <a:solidFill>
                  <a:srgbClr val="131F51"/>
                </a:solidFill>
              </a:rPr>
              <a:t>može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znači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svaki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kanal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koristi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drugi</a:t>
            </a:r>
            <a:r>
              <a:rPr lang="en-US" dirty="0" smtClean="0">
                <a:solidFill>
                  <a:srgbClr val="131F51"/>
                </a:solidFill>
              </a:rPr>
              <a:t> tip </a:t>
            </a:r>
            <a:r>
              <a:rPr lang="en-US" dirty="0" err="1" smtClean="0">
                <a:solidFill>
                  <a:srgbClr val="131F51"/>
                </a:solidFill>
              </a:rPr>
              <a:t>procesora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izvrši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potrebne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proračune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131F51"/>
                </a:solidFill>
              </a:rPr>
              <a:t>Softver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koristi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svakom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kanalu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raznovrstan</a:t>
            </a:r>
            <a:r>
              <a:rPr lang="en-US" dirty="0" smtClean="0">
                <a:solidFill>
                  <a:srgbClr val="131F51"/>
                </a:solidFill>
              </a:rPr>
              <a:t>. U </a:t>
            </a:r>
            <a:r>
              <a:rPr lang="en-US" dirty="0" err="1" smtClean="0">
                <a:solidFill>
                  <a:srgbClr val="131F51"/>
                </a:solidFill>
              </a:rPr>
              <a:t>suprotnom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ista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softverska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nastati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istovremeno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svakom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kanalu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  <a:endParaRPr lang="en-US" dirty="0">
              <a:solidFill>
                <a:srgbClr val="131F5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Self-monitoring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arhitektura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1F51"/>
                </a:solidFill>
              </a:rPr>
              <a:t>U </a:t>
            </a:r>
            <a:r>
              <a:rPr lang="en-US" dirty="0" err="1" smtClean="0">
                <a:solidFill>
                  <a:srgbClr val="131F51"/>
                </a:solidFill>
              </a:rPr>
              <a:t>situacijama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gde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potrebna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visoka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dostupnost</a:t>
            </a:r>
            <a:r>
              <a:rPr lang="en-US" dirty="0" smtClean="0">
                <a:solidFill>
                  <a:srgbClr val="131F51"/>
                </a:solidFill>
              </a:rPr>
              <a:t> , </a:t>
            </a:r>
            <a:r>
              <a:rPr lang="en-US" dirty="0" err="1" smtClean="0">
                <a:solidFill>
                  <a:srgbClr val="131F51"/>
                </a:solidFill>
              </a:rPr>
              <a:t>morate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koristite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više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smtClean="0">
                <a:solidFill>
                  <a:srgbClr val="131F51"/>
                </a:solidFill>
              </a:rPr>
              <a:t>samo-upravljajucih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paralelno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Potrebna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prekidacka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jedinica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detektuje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bira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rezultat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iz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jednog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Takav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pristup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koristi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sistemu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kontrole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letenja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seriju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aviona</a:t>
            </a:r>
            <a:r>
              <a:rPr lang="en-US" dirty="0" smtClean="0">
                <a:solidFill>
                  <a:srgbClr val="131F51"/>
                </a:solidFill>
              </a:rPr>
              <a:t> Airbus 340, u </a:t>
            </a:r>
            <a:r>
              <a:rPr lang="en-US" dirty="0" err="1" smtClean="0">
                <a:solidFill>
                  <a:srgbClr val="131F51"/>
                </a:solidFill>
              </a:rPr>
              <a:t>kome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koriste</a:t>
            </a:r>
            <a:r>
              <a:rPr lang="en-US" dirty="0" smtClean="0">
                <a:solidFill>
                  <a:srgbClr val="131F51"/>
                </a:solidFill>
              </a:rPr>
              <a:t> pet </a:t>
            </a:r>
            <a:r>
              <a:rPr lang="en-US" dirty="0" err="1" smtClean="0">
                <a:solidFill>
                  <a:srgbClr val="131F51"/>
                </a:solidFill>
              </a:rPr>
              <a:t>samoupravljajucih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računara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endParaRPr lang="en-US" dirty="0">
              <a:solidFill>
                <a:srgbClr val="131F5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Raznolikost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softvera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Kompanija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nabavlja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softverski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moze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zahteva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eksplicitnu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raznovrsnost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softver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bude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napisan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strane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razlicitih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timova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ne bi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trebalo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komuniciraju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tokom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razvoja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Na primer: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ekipa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implementira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objektno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orjentisan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dizajn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druga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funckijsko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orjentisan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Raznolikost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softvera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Isto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tako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ekipe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mogu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koriste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druge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programske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jezike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razlicite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alate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razvojna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okruzenja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pored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svega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toga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opet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desava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nezavisni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timovi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cesto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prave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iste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greske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Razlog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moze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bude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Clanovi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timova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ucili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istih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udzbenika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Zahtevi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klijenata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netacni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zasnovani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nesporazumu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programiranje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i="1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smernice</a:t>
            </a:r>
            <a:r>
              <a:rPr lang="en-US" sz="4000" i="1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000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4000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Ograniciti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vidljivost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informacija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programu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Neke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informacije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treba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sakriti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one ne bi bile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ostecene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strane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programskih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komponenti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ne bi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trebalo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koriste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Provera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validnosti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svih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ulaza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Provera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opsega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Provera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velicine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Provera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tipa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Uvod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Upotreba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tehnike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softverskog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inženjerstva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boljih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programskih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jezika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kvalitetnijeg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upravljanja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dovela</a:t>
            </a:r>
            <a:r>
              <a:rPr lang="en-US" dirty="0" smtClean="0">
                <a:solidFill>
                  <a:srgbClr val="131F51"/>
                </a:solidFill>
              </a:rPr>
              <a:t> do </a:t>
            </a:r>
            <a:r>
              <a:rPr lang="en-US" dirty="0" err="1" smtClean="0">
                <a:solidFill>
                  <a:srgbClr val="131F51"/>
                </a:solidFill>
              </a:rPr>
              <a:t>značajnog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poboljšanja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softvera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pogledu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pouzdanosti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Međutim</a:t>
            </a:r>
            <a:r>
              <a:rPr lang="en-US" dirty="0" smtClean="0">
                <a:solidFill>
                  <a:srgbClr val="131F51"/>
                </a:solidFill>
              </a:rPr>
              <a:t>, u </a:t>
            </a:r>
            <a:r>
              <a:rPr lang="en-US" dirty="0" err="1" smtClean="0">
                <a:solidFill>
                  <a:srgbClr val="131F51"/>
                </a:solidFill>
              </a:rPr>
              <a:t>nekim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sistemima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mogu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dogoditi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sistemske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greske</a:t>
            </a:r>
            <a:r>
              <a:rPr lang="en-US" dirty="0" smtClean="0">
                <a:solidFill>
                  <a:srgbClr val="131F51"/>
                </a:solidFill>
              </a:rPr>
              <a:t>, a </a:t>
            </a:r>
            <a:r>
              <a:rPr lang="en-US" dirty="0" err="1" smtClean="0">
                <a:solidFill>
                  <a:srgbClr val="131F51"/>
                </a:solidFill>
              </a:rPr>
              <a:t>neuspeh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dovodi</a:t>
            </a:r>
            <a:r>
              <a:rPr lang="en-US" dirty="0" smtClean="0">
                <a:solidFill>
                  <a:srgbClr val="131F51"/>
                </a:solidFill>
              </a:rPr>
              <a:t> do </a:t>
            </a:r>
            <a:r>
              <a:rPr lang="en-US" dirty="0" err="1" smtClean="0">
                <a:solidFill>
                  <a:srgbClr val="131F51"/>
                </a:solidFill>
              </a:rPr>
              <a:t>katastrofalnih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posledica</a:t>
            </a:r>
            <a:r>
              <a:rPr lang="en-US" dirty="0" smtClean="0">
                <a:solidFill>
                  <a:srgbClr val="131F51"/>
                </a:solidFill>
              </a:rPr>
              <a:t>. Oni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poznati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kao</a:t>
            </a:r>
            <a:r>
              <a:rPr lang="en-US" dirty="0" smtClean="0">
                <a:solidFill>
                  <a:srgbClr val="131F51"/>
                </a:solidFill>
              </a:rPr>
              <a:t> "</a:t>
            </a:r>
            <a:r>
              <a:rPr lang="en-US" dirty="0" err="1" smtClean="0">
                <a:solidFill>
                  <a:srgbClr val="131F51"/>
                </a:solidFill>
              </a:rPr>
              <a:t>kritični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sistemi</a:t>
            </a:r>
            <a:r>
              <a:rPr lang="en-US" dirty="0" smtClean="0">
                <a:solidFill>
                  <a:srgbClr val="131F51"/>
                </a:solidFill>
              </a:rPr>
              <a:t>",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njih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visok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nivo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pouzdanosti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suštinskog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značaja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</a:p>
          <a:p>
            <a:endParaRPr lang="en-US" dirty="0">
              <a:solidFill>
                <a:srgbClr val="131F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programiranje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i="1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smernice</a:t>
            </a:r>
            <a:r>
              <a:rPr lang="en-US" sz="4000" i="1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000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Obezbediti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handler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svaki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izuzetak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Smanjite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koriscenje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konstrukcija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podlozne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greskama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GO-TO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grane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Brojevi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pokretnom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zarezu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Pokazivaci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Rekurzija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Nasledsvo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programiranje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i="1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i="1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smernice</a:t>
            </a:r>
            <a:r>
              <a:rPr lang="en-US" sz="4000" i="1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000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Obezbediti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restart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mogucnosti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Cuvanje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kopije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slucaju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restarta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Proveriti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granice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nizova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Ukljucite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vremenska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ogranicenja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kada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pozivaju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eksterne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komponente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Definisete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vremenski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period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koliko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ocekujete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stigne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komponenta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ukoliko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taj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period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prodje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poretpostavljate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neuspeh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nastavljate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dalje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radom</a:t>
            </a:r>
            <a:r>
              <a:rPr lang="en-US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Kriti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sistemi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Primeri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kritičnih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uključuju</a:t>
            </a:r>
            <a:r>
              <a:rPr lang="en-US" dirty="0" smtClean="0">
                <a:solidFill>
                  <a:srgbClr val="131F51"/>
                </a:solidFill>
              </a:rPr>
              <a:t> sisteme </a:t>
            </a:r>
            <a:r>
              <a:rPr lang="en-US" dirty="0" err="1" smtClean="0">
                <a:solidFill>
                  <a:srgbClr val="131F51"/>
                </a:solidFill>
              </a:rPr>
              <a:t>kontrole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zastitne</a:t>
            </a:r>
            <a:r>
              <a:rPr lang="en-US" dirty="0" smtClean="0">
                <a:solidFill>
                  <a:srgbClr val="131F51"/>
                </a:solidFill>
              </a:rPr>
              <a:t> sisteme </a:t>
            </a:r>
            <a:r>
              <a:rPr lang="en-US" dirty="0" err="1" smtClean="0">
                <a:solidFill>
                  <a:srgbClr val="131F51"/>
                </a:solidFill>
              </a:rPr>
              <a:t>koje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gase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druge</a:t>
            </a:r>
            <a:r>
              <a:rPr lang="en-US" dirty="0" smtClean="0">
                <a:solidFill>
                  <a:srgbClr val="131F51"/>
                </a:solidFill>
              </a:rPr>
              <a:t> sisteme u </a:t>
            </a:r>
            <a:r>
              <a:rPr lang="en-US" dirty="0" err="1" smtClean="0">
                <a:solidFill>
                  <a:srgbClr val="131F51"/>
                </a:solidFill>
              </a:rPr>
              <a:t>slučaju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medicinske</a:t>
            </a:r>
            <a:r>
              <a:rPr lang="en-US" dirty="0" smtClean="0">
                <a:solidFill>
                  <a:srgbClr val="131F51"/>
                </a:solidFill>
              </a:rPr>
              <a:t> sisteme, </a:t>
            </a:r>
            <a:r>
              <a:rPr lang="en-US" dirty="0" err="1" smtClean="0">
                <a:solidFill>
                  <a:srgbClr val="131F51"/>
                </a:solidFill>
              </a:rPr>
              <a:t>telekomunikacione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prekidače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sisteme </a:t>
            </a:r>
            <a:r>
              <a:rPr lang="en-US" dirty="0" err="1" smtClean="0">
                <a:solidFill>
                  <a:srgbClr val="131F51"/>
                </a:solidFill>
              </a:rPr>
              <a:t>kontrole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leta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131F51"/>
                </a:solidFill>
              </a:rPr>
              <a:t>U </a:t>
            </a:r>
            <a:r>
              <a:rPr lang="en-US" dirty="0" err="1" smtClean="0">
                <a:solidFill>
                  <a:srgbClr val="131F51"/>
                </a:solidFill>
              </a:rPr>
              <a:t>svrhu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poboljšanja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pouzdanosti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softvera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kritičnom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mogu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koristiti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posebni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razvojni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alati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tehnike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</a:p>
          <a:p>
            <a:r>
              <a:rPr lang="en-US" dirty="0" smtClean="0">
                <a:solidFill>
                  <a:srgbClr val="131F51"/>
                </a:solidFill>
              </a:rPr>
              <a:t>Oni </a:t>
            </a:r>
            <a:r>
              <a:rPr lang="en-US" dirty="0" err="1" smtClean="0">
                <a:solidFill>
                  <a:srgbClr val="131F51"/>
                </a:solidFill>
              </a:rPr>
              <a:t>povećavaju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troškove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razvoja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ali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zato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dosta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smanjuju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rizik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pada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gubitaka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podataka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moze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nastati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iz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takvog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neuspeha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inzenjerstvo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Pouzdano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inzenjerstvo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odnosi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tehnike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koje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poboljšanje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pouzdanosti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kritičnih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ali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 </a:t>
            </a:r>
            <a:r>
              <a:rPr lang="en-US" dirty="0" err="1" smtClean="0">
                <a:solidFill>
                  <a:srgbClr val="131F51"/>
                </a:solidFill>
              </a:rPr>
              <a:t>nekritičnih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  <a:r>
              <a:rPr lang="en-US" dirty="0" err="1" smtClean="0">
                <a:solidFill>
                  <a:srgbClr val="131F51"/>
                </a:solidFill>
              </a:rPr>
              <a:t>Ove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tehnike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podržavaju</a:t>
            </a:r>
            <a:r>
              <a:rPr lang="en-US" dirty="0" smtClean="0">
                <a:solidFill>
                  <a:srgbClr val="131F51"/>
                </a:solidFill>
              </a:rPr>
              <a:t> tri </a:t>
            </a:r>
            <a:r>
              <a:rPr lang="en-US" dirty="0" err="1" smtClean="0">
                <a:solidFill>
                  <a:srgbClr val="131F51"/>
                </a:solidFill>
              </a:rPr>
              <a:t>komplementarna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pristupa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koriste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razvoju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softvera</a:t>
            </a:r>
            <a:r>
              <a:rPr lang="en-US" dirty="0" smtClean="0">
                <a:solidFill>
                  <a:srgbClr val="131F51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</a:rPr>
              <a:t>Izbegavanje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greške</a:t>
            </a:r>
            <a:endParaRPr lang="en-US" dirty="0" smtClean="0">
              <a:solidFill>
                <a:srgbClr val="131F5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</a:rPr>
              <a:t>Otkrivanje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ispravljanje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grešaka</a:t>
            </a:r>
            <a:endParaRPr lang="en-US" dirty="0" smtClean="0">
              <a:solidFill>
                <a:srgbClr val="131F5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131F51"/>
                </a:solidFill>
              </a:rPr>
              <a:t>Toleranciju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grešaka</a:t>
            </a:r>
            <a:endParaRPr lang="en-US" dirty="0" smtClean="0">
              <a:solidFill>
                <a:srgbClr val="131F51"/>
              </a:solidFill>
            </a:endParaRPr>
          </a:p>
          <a:p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Pouzdano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inzenjerstvo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Nažalost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primena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nekog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ovih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pristupa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dovodi</a:t>
            </a:r>
            <a:r>
              <a:rPr lang="en-US" dirty="0" smtClean="0">
                <a:solidFill>
                  <a:srgbClr val="131F51"/>
                </a:solidFill>
              </a:rPr>
              <a:t> do </a:t>
            </a:r>
            <a:r>
              <a:rPr lang="en-US" dirty="0" err="1" smtClean="0">
                <a:solidFill>
                  <a:srgbClr val="131F51"/>
                </a:solidFill>
              </a:rPr>
              <a:t>opadajućih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prinosa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Troškovi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pronalaženja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uklanjanja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zaostalih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greškaka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softverskom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rastu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eksponencijalno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dok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kvarovi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otkrivaju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uklonjaju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Kako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postaje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pouzdaniji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morate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potrošite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više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vremena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truda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pronađu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sitnije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sitnije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greške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Redundantnost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raznovrsnost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Redundantnost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raznovrsnost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osnovne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strategije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unapređenje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poboljsanje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pouzdanosti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bilo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tipa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131F51"/>
                </a:solidFill>
              </a:rPr>
              <a:t>Redundantnost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znači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je u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ukljucen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rezervni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kapacitet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može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koristiti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ako</a:t>
            </a:r>
            <a:r>
              <a:rPr lang="en-US" dirty="0" smtClean="0">
                <a:solidFill>
                  <a:srgbClr val="131F51"/>
                </a:solidFill>
              </a:rPr>
              <a:t>  </a:t>
            </a:r>
            <a:r>
              <a:rPr lang="en-US" dirty="0" err="1" smtClean="0">
                <a:solidFill>
                  <a:srgbClr val="131F51"/>
                </a:solidFill>
              </a:rPr>
              <a:t>deo</a:t>
            </a:r>
            <a:r>
              <a:rPr lang="en-US" dirty="0" smtClean="0">
                <a:solidFill>
                  <a:srgbClr val="131F51"/>
                </a:solidFill>
              </a:rPr>
              <a:t> tog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dozivi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131F51"/>
                </a:solidFill>
              </a:rPr>
              <a:t>Raznovrsnost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znači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rezervne</a:t>
            </a:r>
            <a:r>
              <a:rPr lang="en-US" dirty="0" smtClean="0">
                <a:solidFill>
                  <a:srgbClr val="131F51"/>
                </a:solidFill>
              </a:rPr>
              <a:t> (</a:t>
            </a:r>
            <a:r>
              <a:rPr lang="en-US" dirty="0" err="1" smtClean="0">
                <a:solidFill>
                  <a:srgbClr val="131F51"/>
                </a:solidFill>
              </a:rPr>
              <a:t>redundantne</a:t>
            </a:r>
            <a:r>
              <a:rPr lang="en-US" dirty="0" smtClean="0">
                <a:solidFill>
                  <a:srgbClr val="131F51"/>
                </a:solidFill>
              </a:rPr>
              <a:t>) </a:t>
            </a:r>
            <a:r>
              <a:rPr lang="en-US" dirty="0" err="1" smtClean="0">
                <a:solidFill>
                  <a:srgbClr val="131F51"/>
                </a:solidFill>
              </a:rPr>
              <a:t>komponente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različitih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vrsta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čime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povećava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šansa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neće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doziveti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način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131F51"/>
              </a:solidFill>
            </a:endParaRPr>
          </a:p>
          <a:p>
            <a:endParaRPr lang="en-US" dirty="0" smtClean="0">
              <a:solidFill>
                <a:srgbClr val="131F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Redundantnost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raznovrsnost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31F51"/>
                </a:solidFill>
              </a:rPr>
              <a:t>Kao primer, </a:t>
            </a:r>
            <a:r>
              <a:rPr lang="en-US" dirty="0" err="1" smtClean="0">
                <a:solidFill>
                  <a:srgbClr val="131F51"/>
                </a:solidFill>
              </a:rPr>
              <a:t>većina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ljudi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obezbedjivanje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domova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koristi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više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jedne</a:t>
            </a:r>
            <a:r>
              <a:rPr lang="en-US" dirty="0" smtClean="0">
                <a:solidFill>
                  <a:srgbClr val="131F51"/>
                </a:solidFill>
              </a:rPr>
              <a:t> brave (</a:t>
            </a:r>
            <a:r>
              <a:rPr lang="en-US" dirty="0" err="1" smtClean="0">
                <a:solidFill>
                  <a:srgbClr val="131F51"/>
                </a:solidFill>
              </a:rPr>
              <a:t>redundantnost</a:t>
            </a:r>
            <a:r>
              <a:rPr lang="en-US" dirty="0" smtClean="0">
                <a:solidFill>
                  <a:srgbClr val="131F51"/>
                </a:solidFill>
              </a:rPr>
              <a:t>)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one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različitih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vrsta</a:t>
            </a:r>
            <a:r>
              <a:rPr lang="en-US" dirty="0" smtClean="0">
                <a:solidFill>
                  <a:srgbClr val="131F51"/>
                </a:solidFill>
              </a:rPr>
              <a:t> (</a:t>
            </a:r>
            <a:r>
              <a:rPr lang="en-US" dirty="0" err="1" smtClean="0">
                <a:solidFill>
                  <a:srgbClr val="131F51"/>
                </a:solidFill>
              </a:rPr>
              <a:t>raznovrsnost</a:t>
            </a:r>
            <a:r>
              <a:rPr lang="en-US" dirty="0" smtClean="0">
                <a:solidFill>
                  <a:srgbClr val="131F51"/>
                </a:solidFill>
              </a:rPr>
              <a:t>).</a:t>
            </a:r>
          </a:p>
          <a:p>
            <a:r>
              <a:rPr lang="en-US" dirty="0" smtClean="0">
                <a:solidFill>
                  <a:srgbClr val="131F51"/>
                </a:solidFill>
              </a:rPr>
              <a:t>To </a:t>
            </a:r>
            <a:r>
              <a:rPr lang="en-US" dirty="0" err="1" smtClean="0">
                <a:solidFill>
                  <a:srgbClr val="131F51"/>
                </a:solidFill>
              </a:rPr>
              <a:t>znači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ako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provalnik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nađe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način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otvori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jednu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brava</a:t>
            </a:r>
            <a:r>
              <a:rPr lang="en-US" dirty="0" smtClean="0">
                <a:solidFill>
                  <a:srgbClr val="131F51"/>
                </a:solidFill>
              </a:rPr>
              <a:t>, on </a:t>
            </a:r>
            <a:r>
              <a:rPr lang="en-US" dirty="0" err="1" smtClean="0">
                <a:solidFill>
                  <a:srgbClr val="131F51"/>
                </a:solidFill>
              </a:rPr>
              <a:t>moraju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pronađe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ostale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načine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otvori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ostale</a:t>
            </a:r>
            <a:r>
              <a:rPr lang="en-US" dirty="0" smtClean="0">
                <a:solidFill>
                  <a:srgbClr val="131F51"/>
                </a:solidFill>
              </a:rPr>
              <a:t> pre </a:t>
            </a:r>
            <a:r>
              <a:rPr lang="en-US" dirty="0" err="1" smtClean="0">
                <a:solidFill>
                  <a:srgbClr val="131F51"/>
                </a:solidFill>
              </a:rPr>
              <a:t>nego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što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udje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131F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Primer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neuspeha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131F51"/>
                </a:solidFill>
              </a:rPr>
              <a:t>1996. </a:t>
            </a:r>
            <a:r>
              <a:rPr lang="en-US" dirty="0" err="1" smtClean="0">
                <a:solidFill>
                  <a:srgbClr val="131F51"/>
                </a:solidFill>
              </a:rPr>
              <a:t>godine</a:t>
            </a:r>
            <a:r>
              <a:rPr lang="en-US" dirty="0" smtClean="0">
                <a:solidFill>
                  <a:srgbClr val="131F51"/>
                </a:solidFill>
              </a:rPr>
              <a:t>, </a:t>
            </a:r>
            <a:r>
              <a:rPr lang="en-US" dirty="0" err="1" smtClean="0">
                <a:solidFill>
                  <a:srgbClr val="131F51"/>
                </a:solidFill>
              </a:rPr>
              <a:t>raketa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Evropske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svemirske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agencije</a:t>
            </a:r>
            <a:r>
              <a:rPr lang="en-US" dirty="0" smtClean="0">
                <a:solidFill>
                  <a:srgbClr val="131F51"/>
                </a:solidFill>
              </a:rPr>
              <a:t>, pod </a:t>
            </a:r>
            <a:r>
              <a:rPr lang="en-US" dirty="0" err="1" smtClean="0">
                <a:solidFill>
                  <a:srgbClr val="131F51"/>
                </a:solidFill>
              </a:rPr>
              <a:t>nazivom</a:t>
            </a:r>
            <a:r>
              <a:rPr lang="en-US" dirty="0" smtClean="0">
                <a:solidFill>
                  <a:srgbClr val="131F51"/>
                </a:solidFill>
              </a:rPr>
              <a:t> “</a:t>
            </a:r>
            <a:r>
              <a:rPr lang="en-US" dirty="0" err="1" smtClean="0">
                <a:solidFill>
                  <a:srgbClr val="131F51"/>
                </a:solidFill>
              </a:rPr>
              <a:t>Arijana</a:t>
            </a:r>
            <a:r>
              <a:rPr lang="en-US" dirty="0" smtClean="0">
                <a:solidFill>
                  <a:srgbClr val="131F51"/>
                </a:solidFill>
              </a:rPr>
              <a:t> 5”,  </a:t>
            </a:r>
            <a:r>
              <a:rPr lang="en-US" dirty="0" err="1" smtClean="0">
                <a:solidFill>
                  <a:srgbClr val="131F51"/>
                </a:solidFill>
              </a:rPr>
              <a:t>eksplodirala</a:t>
            </a:r>
            <a:r>
              <a:rPr lang="en-US" dirty="0" smtClean="0">
                <a:solidFill>
                  <a:srgbClr val="131F51"/>
                </a:solidFill>
              </a:rPr>
              <a:t> je 37 </a:t>
            </a:r>
            <a:r>
              <a:rPr lang="en-US" dirty="0" err="1" smtClean="0">
                <a:solidFill>
                  <a:srgbClr val="131F51"/>
                </a:solidFill>
              </a:rPr>
              <a:t>sekundi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posle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lansiranja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svom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probnom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letu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Greška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uzrokovana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neuspehom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softverskog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Postojao</a:t>
            </a:r>
            <a:r>
              <a:rPr lang="en-US" dirty="0" smtClean="0">
                <a:solidFill>
                  <a:srgbClr val="131F51"/>
                </a:solidFill>
              </a:rPr>
              <a:t> je backup </a:t>
            </a:r>
            <a:r>
              <a:rPr lang="en-US" dirty="0" err="1" smtClean="0">
                <a:solidFill>
                  <a:srgbClr val="131F51"/>
                </a:solidFill>
              </a:rPr>
              <a:t>sistem</a:t>
            </a:r>
            <a:r>
              <a:rPr lang="en-US" dirty="0" smtClean="0">
                <a:solidFill>
                  <a:srgbClr val="131F51"/>
                </a:solidFill>
              </a:rPr>
              <a:t> (</a:t>
            </a:r>
            <a:r>
              <a:rPr lang="en-US" dirty="0" err="1" smtClean="0">
                <a:solidFill>
                  <a:srgbClr val="131F51"/>
                </a:solidFill>
              </a:rPr>
              <a:t>redundantnost</a:t>
            </a:r>
            <a:r>
              <a:rPr lang="en-US" dirty="0" smtClean="0">
                <a:solidFill>
                  <a:srgbClr val="131F51"/>
                </a:solidFill>
              </a:rPr>
              <a:t>), </a:t>
            </a:r>
            <a:r>
              <a:rPr lang="en-US" dirty="0" err="1" smtClean="0">
                <a:solidFill>
                  <a:srgbClr val="131F51"/>
                </a:solidFill>
              </a:rPr>
              <a:t>ali</a:t>
            </a:r>
            <a:r>
              <a:rPr lang="en-US" dirty="0" smtClean="0">
                <a:solidFill>
                  <a:srgbClr val="131F51"/>
                </a:solidFill>
              </a:rPr>
              <a:t> se </a:t>
            </a:r>
            <a:r>
              <a:rPr lang="en-US" dirty="0" err="1" smtClean="0">
                <a:solidFill>
                  <a:srgbClr val="131F51"/>
                </a:solidFill>
              </a:rPr>
              <a:t>nije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razlikovao</a:t>
            </a:r>
            <a:r>
              <a:rPr lang="en-US" dirty="0" smtClean="0">
                <a:solidFill>
                  <a:srgbClr val="131F51"/>
                </a:solidFill>
              </a:rPr>
              <a:t> (</a:t>
            </a:r>
            <a:r>
              <a:rPr lang="en-US" dirty="0" err="1" smtClean="0">
                <a:solidFill>
                  <a:srgbClr val="131F51"/>
                </a:solidFill>
              </a:rPr>
              <a:t>raznovrsnost</a:t>
            </a:r>
            <a:r>
              <a:rPr lang="en-US" dirty="0" smtClean="0">
                <a:solidFill>
                  <a:srgbClr val="131F51"/>
                </a:solidFill>
              </a:rPr>
              <a:t>), pa je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on </a:t>
            </a:r>
            <a:r>
              <a:rPr lang="en-US" dirty="0" err="1" smtClean="0">
                <a:solidFill>
                  <a:srgbClr val="131F51"/>
                </a:solidFill>
              </a:rPr>
              <a:t>doziveo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potpuno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isti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način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Raketa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njen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satelit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potpuno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uništeni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Pouzdani</a:t>
            </a:r>
            <a:r>
              <a:rPr lang="en-US" dirty="0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131F51"/>
                </a:solidFill>
                <a:latin typeface="Times New Roman" pitchFamily="18" charset="0"/>
                <a:cs typeface="Times New Roman" pitchFamily="18" charset="0"/>
              </a:rPr>
              <a:t>procesi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131F51"/>
                </a:solidFill>
              </a:rPr>
              <a:t>Pouzdani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softverski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dizajnirani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proizvedu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Kompanija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koristeći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pouzdane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može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bude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sigurna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proces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pravilno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usvojen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dokumentovan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su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korišćene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odgovarajuće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tehnike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razvoj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kritičnih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sistema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131F51"/>
                </a:solidFill>
              </a:rPr>
              <a:t>Razlog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ulaganje</a:t>
            </a:r>
            <a:r>
              <a:rPr lang="en-US" dirty="0" smtClean="0">
                <a:solidFill>
                  <a:srgbClr val="131F51"/>
                </a:solidFill>
              </a:rPr>
              <a:t> u </a:t>
            </a:r>
            <a:r>
              <a:rPr lang="en-US" dirty="0" err="1" smtClean="0">
                <a:solidFill>
                  <a:srgbClr val="131F51"/>
                </a:solidFill>
              </a:rPr>
              <a:t>pouzdano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procesiranje</a:t>
            </a:r>
            <a:r>
              <a:rPr lang="en-US" dirty="0" smtClean="0">
                <a:solidFill>
                  <a:srgbClr val="131F51"/>
                </a:solidFill>
              </a:rPr>
              <a:t> je to </a:t>
            </a:r>
            <a:r>
              <a:rPr lang="en-US" dirty="0" err="1" smtClean="0">
                <a:solidFill>
                  <a:srgbClr val="131F51"/>
                </a:solidFill>
              </a:rPr>
              <a:t>sto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ce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dobar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softverski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proces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dovesti</a:t>
            </a:r>
            <a:r>
              <a:rPr lang="en-US" dirty="0" smtClean="0">
                <a:solidFill>
                  <a:srgbClr val="131F51"/>
                </a:solidFill>
              </a:rPr>
              <a:t> do </a:t>
            </a:r>
            <a:r>
              <a:rPr lang="en-US" dirty="0" err="1" smtClean="0">
                <a:solidFill>
                  <a:srgbClr val="131F51"/>
                </a:solidFill>
              </a:rPr>
              <a:t>isporučivanja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softvera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koji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sadrži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znatno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manje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grešaka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stoga</a:t>
            </a:r>
            <a:r>
              <a:rPr lang="en-US" dirty="0" smtClean="0">
                <a:solidFill>
                  <a:srgbClr val="131F51"/>
                </a:solidFill>
              </a:rPr>
              <a:t> je </a:t>
            </a:r>
            <a:r>
              <a:rPr lang="en-US" dirty="0" err="1" smtClean="0">
                <a:solidFill>
                  <a:srgbClr val="131F51"/>
                </a:solidFill>
              </a:rPr>
              <a:t>manje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verovatno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da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će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doziveti</a:t>
            </a:r>
            <a:r>
              <a:rPr lang="en-US" dirty="0" smtClean="0">
                <a:solidFill>
                  <a:srgbClr val="131F51"/>
                </a:solidFill>
              </a:rPr>
              <a:t> </a:t>
            </a:r>
            <a:r>
              <a:rPr lang="en-US" dirty="0" err="1" smtClean="0">
                <a:solidFill>
                  <a:srgbClr val="131F51"/>
                </a:solidFill>
              </a:rPr>
              <a:t>neuspeh</a:t>
            </a:r>
            <a:r>
              <a:rPr lang="en-US" dirty="0" smtClean="0">
                <a:solidFill>
                  <a:srgbClr val="131F51"/>
                </a:solidFill>
              </a:rPr>
              <a:t>.</a:t>
            </a:r>
            <a:endParaRPr lang="en-US" dirty="0">
              <a:solidFill>
                <a:srgbClr val="131F5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1150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Dependability  engineering </vt:lpstr>
      <vt:lpstr>Uvod</vt:lpstr>
      <vt:lpstr>Kritični sistemi</vt:lpstr>
      <vt:lpstr>Pouzdano inzenjerstvo</vt:lpstr>
      <vt:lpstr>Pouzdano inzenjerstvo</vt:lpstr>
      <vt:lpstr>Redundantnost i raznovrsnost</vt:lpstr>
      <vt:lpstr>Redundantnost i raznovrsnost</vt:lpstr>
      <vt:lpstr>Primer neuspeha</vt:lpstr>
      <vt:lpstr>Pouzdani procesi</vt:lpstr>
      <vt:lpstr>Pouzdani procesi</vt:lpstr>
      <vt:lpstr>Pouzdani procesi</vt:lpstr>
      <vt:lpstr>Sistemi zaštite</vt:lpstr>
      <vt:lpstr>Sistemi zaštite</vt:lpstr>
      <vt:lpstr>Self-monitoring arhitektura</vt:lpstr>
      <vt:lpstr>Self-monitoring arhitektura</vt:lpstr>
      <vt:lpstr>Self-monitoring arhitektura</vt:lpstr>
      <vt:lpstr>Raznolikost softvera </vt:lpstr>
      <vt:lpstr>Raznolikost softvera </vt:lpstr>
      <vt:lpstr>Pouzdano programiranje (smernice) </vt:lpstr>
      <vt:lpstr>Pouzdano programiranje (smernice) </vt:lpstr>
      <vt:lpstr>Pouzdano programiranje (smernice) 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Dependability  engineering</dc:title>
  <dc:creator>Jeca</dc:creator>
  <cp:lastModifiedBy>Jeca</cp:lastModifiedBy>
  <cp:revision>9</cp:revision>
  <dcterms:created xsi:type="dcterms:W3CDTF">2014-07-14T19:59:56Z</dcterms:created>
  <dcterms:modified xsi:type="dcterms:W3CDTF">2014-07-15T09:00:00Z</dcterms:modified>
</cp:coreProperties>
</file>